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57" r:id="rId2"/>
    <p:sldId id="444" r:id="rId3"/>
    <p:sldId id="472" r:id="rId4"/>
    <p:sldId id="478" r:id="rId5"/>
    <p:sldId id="479" r:id="rId6"/>
    <p:sldId id="473" r:id="rId7"/>
    <p:sldId id="480" r:id="rId8"/>
    <p:sldId id="481" r:id="rId9"/>
    <p:sldId id="482" r:id="rId10"/>
    <p:sldId id="493" r:id="rId11"/>
    <p:sldId id="474" r:id="rId12"/>
    <p:sldId id="483" r:id="rId13"/>
    <p:sldId id="484" r:id="rId14"/>
    <p:sldId id="475" r:id="rId15"/>
    <p:sldId id="485" r:id="rId16"/>
    <p:sldId id="476" r:id="rId17"/>
    <p:sldId id="486" r:id="rId18"/>
    <p:sldId id="477" r:id="rId19"/>
    <p:sldId id="487" r:id="rId20"/>
    <p:sldId id="488" r:id="rId21"/>
    <p:sldId id="489" r:id="rId22"/>
    <p:sldId id="490" r:id="rId23"/>
    <p:sldId id="491" r:id="rId24"/>
    <p:sldId id="458" r:id="rId25"/>
    <p:sldId id="462" r:id="rId26"/>
    <p:sldId id="470" r:id="rId27"/>
    <p:sldId id="471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Simão de Deus" initials="WSdD" lastIdx="0" clrIdx="0">
    <p:extLst>
      <p:ext uri="{19B8F6BF-5375-455C-9EA6-DF929625EA0E}">
        <p15:presenceInfo xmlns:p15="http://schemas.microsoft.com/office/powerpoint/2012/main" userId="S-1-5-21-1171186467-1820121965-329676756-12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5B9BD5"/>
    <a:srgbClr val="FF6600"/>
    <a:srgbClr val="FFC000"/>
    <a:srgbClr val="FFFF99"/>
    <a:srgbClr val="99FF99"/>
    <a:srgbClr val="FFFFFF"/>
    <a:srgbClr val="70AD4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195" autoAdjust="0"/>
  </p:normalViewPr>
  <p:slideViewPr>
    <p:cSldViewPr snapToGrid="0">
      <p:cViewPr varScale="1">
        <p:scale>
          <a:sx n="68" d="100"/>
          <a:sy n="68" d="100"/>
        </p:scale>
        <p:origin x="86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BF049-9374-4F1D-9012-2492B7F95F04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0E4CE-B0BF-416C-BF70-CDD4287EC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76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edondar Retângulo no Mesmo Canto Lateral 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 i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574-0275-4727-8E86-D431B89400F6}" type="datetime1">
              <a:rPr lang="pt-BR" smtClean="0"/>
              <a:t>14/03/2018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0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5FB-3271-4F9A-A1B1-C31985B5A00D}" type="datetime1">
              <a:rPr lang="pt-BR" smtClean="0"/>
              <a:t>14/03/2018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5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497E-89E0-4457-9D50-B71CC669FCFC}" type="datetime1">
              <a:rPr lang="pt-BR" smtClean="0"/>
              <a:t>14/03/2018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0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8A51-9577-4D92-96AA-BE8BFE6948C5}" type="datetime1">
              <a:rPr lang="pt-BR" smtClean="0"/>
              <a:t>14/03/2018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440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2794-AE9E-4DA1-AD30-EFFC9163F2B3}" type="datetime1">
              <a:rPr lang="pt-BR" smtClean="0"/>
              <a:t>14/03/2018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6858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4pPr>
            <a:lvl5pPr marL="20574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6C1-AE08-401D-9AF1-7DBFAAC75FEA}" type="datetime1">
              <a:rPr lang="pt-BR" smtClean="0"/>
              <a:t>14/03/2018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edondar Retângulo no Mesmo Canto Lateral 1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9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35156" cy="365125"/>
          </a:xfrm>
        </p:spPr>
        <p:txBody>
          <a:bodyPr/>
          <a:lstStyle/>
          <a:p>
            <a:fld id="{C88F16AB-E7F3-4DF6-9BFF-79044FC97346}" type="datetime1">
              <a:rPr lang="pt-BR" smtClean="0"/>
              <a:t>14/03/2018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3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7304"/>
            <a:ext cx="9144000" cy="17074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980927"/>
            <a:ext cx="9144000" cy="7651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3"/>
          </p:nvPr>
        </p:nvSpPr>
        <p:spPr>
          <a:xfrm>
            <a:off x="0" y="2090057"/>
            <a:ext cx="12192000" cy="3685592"/>
          </a:xfrm>
        </p:spPr>
        <p:txBody>
          <a:bodyPr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6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2484B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400">
                <a:solidFill>
                  <a:srgbClr val="414141"/>
                </a:solidFill>
              </a:defRPr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000">
                <a:solidFill>
                  <a:srgbClr val="414141"/>
                </a:solidFill>
              </a:defRPr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800">
                <a:solidFill>
                  <a:srgbClr val="414141"/>
                </a:solidFill>
              </a:defRPr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144-6818-4837-93DC-BD8DC9AD81B3}" type="datetime1">
              <a:rPr lang="pt-BR" smtClean="0"/>
              <a:t>14/03/2018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1D34-CC38-4D8C-AFD3-6F0CC5C1997C}" type="datetime1">
              <a:rPr lang="pt-BR" smtClean="0"/>
              <a:t>14/03/2018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02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EDC8-2664-42FF-A9D9-DDD6FF5CFEBF}" type="datetime1">
              <a:rPr lang="pt-BR" smtClean="0"/>
              <a:t>14/03/2018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7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8A1-A94F-44A9-BECC-EE5EDB2D8A12}" type="datetime1">
              <a:rPr lang="pt-BR" smtClean="0"/>
              <a:t>14/03/2018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0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7BF-B59B-42D7-BC31-2EFC97353070}" type="datetime1">
              <a:rPr lang="pt-BR" smtClean="0"/>
              <a:t>14/03/2018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3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9652-41B9-4498-A817-021740982A94}" type="datetime1">
              <a:rPr lang="pt-BR" smtClean="0"/>
              <a:t>14/03/2018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69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58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484B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484B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sqlservertutorial/202/simple-way-to-export-data-from-sql-server/" TargetMode="External"/><Relationship Id="rId2" Type="http://schemas.openxmlformats.org/officeDocument/2006/relationships/hyperlink" Target="https://msdn.microsoft.com/pt-br/library/ms175972(v=sql.110).aspx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46928" y="-328808"/>
            <a:ext cx="12685853" cy="3420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13" y="3647769"/>
            <a:ext cx="9486173" cy="238499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13023" y="3809902"/>
            <a:ext cx="6935638" cy="1366878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3000" b="1" i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Treinamento – Bancos de dados e SQL Server - Parte 5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9" y="1116849"/>
            <a:ext cx="7266447" cy="19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0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Eliminando o cache de memória no SQL </a:t>
            </a:r>
            <a:r>
              <a:rPr lang="pt-BR" b="1" dirty="0" smtClean="0"/>
              <a:t>Server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Como </a:t>
            </a:r>
            <a:r>
              <a:rPr lang="pt-BR" dirty="0"/>
              <a:t>realizar a limpeza e liberação de memória cache utilizada pelas </a:t>
            </a:r>
            <a:r>
              <a:rPr lang="pt-BR" dirty="0" err="1"/>
              <a:t>store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1 </a:t>
            </a:r>
            <a:r>
              <a:rPr lang="en-US" b="1" dirty="0"/>
              <a:t>–  </a:t>
            </a:r>
            <a:r>
              <a:rPr lang="en-US" b="1" dirty="0" err="1"/>
              <a:t>Eliminar</a:t>
            </a:r>
            <a:r>
              <a:rPr lang="en-US" b="1" dirty="0"/>
              <a:t> as </a:t>
            </a:r>
            <a:r>
              <a:rPr lang="en-US" b="1" dirty="0" err="1"/>
              <a:t>páginas</a:t>
            </a:r>
            <a:r>
              <a:rPr lang="en-US" b="1" dirty="0"/>
              <a:t> de buffer </a:t>
            </a:r>
            <a:r>
              <a:rPr lang="en-US" b="1" dirty="0" err="1"/>
              <a:t>limpas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DBCC </a:t>
            </a:r>
            <a:r>
              <a:rPr lang="en-US" dirty="0"/>
              <a:t>DROPCLEANBUFFERS</a:t>
            </a:r>
          </a:p>
          <a:p>
            <a:endParaRPr lang="en-US" b="1" dirty="0" smtClean="0"/>
          </a:p>
          <a:p>
            <a:r>
              <a:rPr lang="en-US" b="1" dirty="0" smtClean="0"/>
              <a:t>2 </a:t>
            </a:r>
            <a:r>
              <a:rPr lang="en-US" b="1" dirty="0"/>
              <a:t>– </a:t>
            </a:r>
            <a:r>
              <a:rPr lang="en-US" b="1" dirty="0" err="1"/>
              <a:t>Eliminar</a:t>
            </a:r>
            <a:r>
              <a:rPr lang="en-US" b="1" dirty="0"/>
              <a:t> </a:t>
            </a:r>
            <a:r>
              <a:rPr lang="en-US" b="1" dirty="0" err="1"/>
              <a:t>todas</a:t>
            </a:r>
            <a:r>
              <a:rPr lang="en-US" b="1" dirty="0"/>
              <a:t> as entradas do CACHE de "Procedures"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DBCC </a:t>
            </a:r>
            <a:r>
              <a:rPr lang="en-US" dirty="0"/>
              <a:t>FREEPROCCACHE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3 – </a:t>
            </a:r>
            <a:r>
              <a:rPr lang="en-US" b="1" dirty="0" err="1"/>
              <a:t>Limpar</a:t>
            </a:r>
            <a:r>
              <a:rPr lang="en-US" b="1" dirty="0"/>
              <a:t> as entradas de Cache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utilizadas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DBCC </a:t>
            </a:r>
            <a:r>
              <a:rPr lang="en-US" dirty="0"/>
              <a:t>FREESYSTEMCACHE ( ‘ALL’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903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FILESTREAM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Armazenamento de arquivos </a:t>
            </a:r>
            <a:r>
              <a:rPr lang="pt-BR" b="1" dirty="0">
                <a:solidFill>
                  <a:srgbClr val="FF0000"/>
                </a:solidFill>
              </a:rPr>
              <a:t>gerenciado</a:t>
            </a:r>
            <a:r>
              <a:rPr lang="pt-BR" dirty="0"/>
              <a:t> pelo SQL Server</a:t>
            </a:r>
          </a:p>
          <a:p>
            <a:r>
              <a:rPr lang="pt-BR" dirty="0"/>
              <a:t>Não estão dentro do banco, mas, no disco</a:t>
            </a:r>
          </a:p>
          <a:p>
            <a:r>
              <a:rPr lang="pt-BR" dirty="0"/>
              <a:t>O banco armazena apenas a localização e gerencia o acesso</a:t>
            </a:r>
          </a:p>
          <a:p>
            <a:r>
              <a:rPr lang="pt-BR" dirty="0"/>
              <a:t>Deve ser configurado no servidor (ver etapas seguintes)</a:t>
            </a:r>
          </a:p>
          <a:p>
            <a:r>
              <a:rPr lang="pt-BR" dirty="0"/>
              <a:t>O banco de dados deve estar preparado</a:t>
            </a:r>
          </a:p>
          <a:p>
            <a:r>
              <a:rPr lang="pt-BR" dirty="0"/>
              <a:t>Backup unificado (dados das tabelas e dos arquivos no mesmo .BAK)</a:t>
            </a:r>
          </a:p>
          <a:p>
            <a:r>
              <a:rPr lang="pt-BR" dirty="0"/>
              <a:t>Restauração unificada – o SQL reconfigura corretamente a localização dos arquivos no servidor novo</a:t>
            </a:r>
          </a:p>
          <a:p>
            <a:r>
              <a:rPr lang="pt-BR" dirty="0"/>
              <a:t>Permite busca pelo conteúdo dos arquivos (Texto, Office, PDF)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64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FILESTREAM - CONFIGURANDO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12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4494"/>
            <a:ext cx="7459116" cy="474411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810714" y="1837346"/>
            <a:ext cx="30166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primeiro acesso deve ser feito pela ferramenta SQL Server </a:t>
            </a:r>
            <a:r>
              <a:rPr lang="pt-BR" dirty="0" err="1"/>
              <a:t>Configuration</a:t>
            </a:r>
            <a:r>
              <a:rPr lang="pt-BR" dirty="0"/>
              <a:t> Manager.</a:t>
            </a:r>
          </a:p>
          <a:p>
            <a:endParaRPr lang="pt-BR" dirty="0"/>
          </a:p>
          <a:p>
            <a:r>
              <a:rPr lang="pt-BR" dirty="0"/>
              <a:t>Deve-se selecionar o servidor desejado e acessar a aba FILESTREAM da janela de propriedades do banco.</a:t>
            </a:r>
          </a:p>
          <a:p>
            <a:endParaRPr lang="pt-BR" dirty="0"/>
          </a:p>
          <a:p>
            <a:r>
              <a:rPr lang="pt-BR" dirty="0"/>
              <a:t>Este passo pode ser feito também na instalação do banco.</a:t>
            </a:r>
          </a:p>
        </p:txBody>
      </p:sp>
    </p:spTree>
    <p:extLst>
      <p:ext uri="{BB962C8B-B14F-4D97-AF65-F5344CB8AC3E}">
        <p14:creationId xmlns:p14="http://schemas.microsoft.com/office/powerpoint/2010/main" val="361896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FILESTREAM - CONFIGURANDO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101" y="1690688"/>
            <a:ext cx="6871632" cy="4351338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13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768127" y="1690688"/>
            <a:ext cx="3982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Também deve ser feita a configuração de acesso pela ferramenta SSMS.</a:t>
            </a:r>
          </a:p>
          <a:p>
            <a:endParaRPr lang="pt-BR" dirty="0"/>
          </a:p>
          <a:p>
            <a:r>
              <a:rPr lang="pt-BR" dirty="0"/>
              <a:t>Pode se verificar e configurar a localização dos arquivos através da página </a:t>
            </a:r>
            <a:r>
              <a:rPr lang="pt-BR" dirty="0" err="1"/>
              <a:t>FileGroups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556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COMMON TABLE EXPRESSIONS - CTE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Especifica uma estrutura de tabela para ser usada quando uma consulta for complexa demais, como, por exemplo, em casos com muitos </a:t>
            </a:r>
            <a:r>
              <a:rPr lang="pt-BR" dirty="0" err="1"/>
              <a:t>joins</a:t>
            </a:r>
            <a:r>
              <a:rPr lang="pt-BR" dirty="0"/>
              <a:t>, </a:t>
            </a:r>
            <a:r>
              <a:rPr lang="pt-BR" dirty="0" err="1"/>
              <a:t>unions</a:t>
            </a:r>
            <a:r>
              <a:rPr lang="pt-BR" dirty="0"/>
              <a:t> ou </a:t>
            </a:r>
            <a:r>
              <a:rPr lang="pt-BR" dirty="0" err="1"/>
              <a:t>subqueries</a:t>
            </a:r>
            <a:endParaRPr lang="pt-BR" dirty="0"/>
          </a:p>
          <a:p>
            <a:r>
              <a:rPr lang="pt-BR" dirty="0"/>
              <a:t>Com CTE é possível criar um </a:t>
            </a:r>
            <a:r>
              <a:rPr lang="pt-BR" dirty="0" err="1"/>
              <a:t>rowset</a:t>
            </a:r>
            <a:r>
              <a:rPr lang="pt-BR" dirty="0"/>
              <a:t> (conjunto de registros retornados por uma consulta) nomeado, com o resultado desta consulta complexa e realizar a consulta desejada sobre o mesmo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29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COMMON TABLE EXPRESSIONS - CTE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1151"/>
            <a:ext cx="10515600" cy="4655812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</a:rPr>
              <a:t>USE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AdventureWorks2012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</a:rPr>
              <a:t>GO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-- Define the CTE expression name and column list.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Sales_CTE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SalesPersonID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SalesOrderID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SalesYear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</a:rPr>
              <a:t>-- Define 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</a:rPr>
              <a:t>the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</a:rPr>
              <a:t> CTE query.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SalesPersonID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SalesOrderID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YEAR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OrderDate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SalesYear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Sales</a:t>
            </a:r>
            <a:r>
              <a:rPr lang="pt-BR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SalesOrderHeader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SalesPersonID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-- Define the outer query referencing the CTE name.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SalesPersonID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COUNT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SalesOrderID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TotalSales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SalesYear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Sales_CTE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</a:rPr>
              <a:t>GROUP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</a:rPr>
              <a:t>BY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SalesYear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SalesPersonID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</a:rPr>
              <a:t>ORDER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</a:rPr>
              <a:t>BY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SalesPersonID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</a:rPr>
              <a:t>SalesYear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</a:rPr>
              <a:t>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767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LINKED SERVERS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acessar outros servidores a partir do SQL Server e executar consultas combinadas com o servidor local e o remoto</a:t>
            </a:r>
          </a:p>
          <a:p>
            <a:r>
              <a:rPr lang="pt-BR" dirty="0"/>
              <a:t>Muito comum em operações de intercâmbio de dados</a:t>
            </a:r>
          </a:p>
          <a:p>
            <a:r>
              <a:rPr lang="pt-BR" dirty="0"/>
              <a:t>Pode ser usado para fazer integração entre bases de dados e aplicações</a:t>
            </a:r>
          </a:p>
          <a:p>
            <a:r>
              <a:rPr lang="pt-BR" dirty="0"/>
              <a:t>Disponível para outros </a:t>
            </a:r>
            <a:r>
              <a:rPr lang="pt-BR" dirty="0" err="1"/>
              <a:t>SGBDs</a:t>
            </a:r>
            <a:r>
              <a:rPr lang="pt-BR" dirty="0"/>
              <a:t> (ORACLE e FIREBIRD são os mais comuns)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41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LINKED SERVERS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17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24" y="1536356"/>
            <a:ext cx="7048908" cy="43586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887768" y="1486968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Criados e gerenciados pelo SSMS.</a:t>
            </a:r>
          </a:p>
          <a:p>
            <a:endParaRPr lang="pt-BR" dirty="0"/>
          </a:p>
          <a:p>
            <a:r>
              <a:rPr lang="pt-BR" dirty="0"/>
              <a:t>Requerem drivers ODBC especiais para outros bancos não MSSQL.</a:t>
            </a:r>
          </a:p>
          <a:p>
            <a:endParaRPr lang="pt-BR" dirty="0"/>
          </a:p>
          <a:p>
            <a:r>
              <a:rPr lang="pt-BR" dirty="0"/>
              <a:t>Podem ser criados dinamicamente com TSQL.</a:t>
            </a:r>
          </a:p>
        </p:txBody>
      </p:sp>
    </p:spTree>
    <p:extLst>
      <p:ext uri="{BB962C8B-B14F-4D97-AF65-F5344CB8AC3E}">
        <p14:creationId xmlns:p14="http://schemas.microsoft.com/office/powerpoint/2010/main" val="3098570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DATABASE TOOLS - DIAGRAMAS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18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16" y="1690688"/>
            <a:ext cx="7297168" cy="413442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118505" y="1563880"/>
            <a:ext cx="37174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SSMS é definido a partir do nó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Diagrams</a:t>
            </a:r>
            <a:r>
              <a:rPr lang="pt-BR" dirty="0"/>
              <a:t> de cada banco.</a:t>
            </a:r>
          </a:p>
          <a:p>
            <a:endParaRPr lang="pt-BR" dirty="0"/>
          </a:p>
          <a:p>
            <a:r>
              <a:rPr lang="pt-BR" dirty="0"/>
              <a:t>Requer que o banco de dados tenha um proprietário “</a:t>
            </a:r>
            <a:r>
              <a:rPr lang="pt-BR" dirty="0" err="1"/>
              <a:t>Owner</a:t>
            </a:r>
            <a:r>
              <a:rPr lang="pt-BR" dirty="0"/>
              <a:t>” e que se tenha as devidas permissões.</a:t>
            </a:r>
          </a:p>
          <a:p>
            <a:endParaRPr lang="pt-BR" dirty="0"/>
          </a:p>
          <a:p>
            <a:r>
              <a:rPr lang="pt-BR" dirty="0"/>
              <a:t>Não permite definir gráficos para objetos que não existem. Deve se criar a tabela.</a:t>
            </a:r>
          </a:p>
          <a:p>
            <a:endParaRPr lang="pt-BR" dirty="0"/>
          </a:p>
          <a:p>
            <a:r>
              <a:rPr lang="pt-BR" dirty="0"/>
              <a:t>O diagrama pode ser exportado e possui ferramentas de auto formatação.</a:t>
            </a:r>
          </a:p>
        </p:txBody>
      </p:sp>
    </p:spTree>
    <p:extLst>
      <p:ext uri="{BB962C8B-B14F-4D97-AF65-F5344CB8AC3E}">
        <p14:creationId xmlns:p14="http://schemas.microsoft.com/office/powerpoint/2010/main" val="2581364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1908" cy="1325563"/>
          </a:xfrm>
        </p:spPr>
        <p:txBody>
          <a:bodyPr/>
          <a:lstStyle/>
          <a:p>
            <a:r>
              <a:rPr lang="pt-BR" dirty="0"/>
              <a:t>DATABASE TOOLS – CADEIA DE DEPENDÊNCIAS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19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06" y="1690688"/>
            <a:ext cx="2933700" cy="27241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755" y="1761469"/>
            <a:ext cx="4323015" cy="391577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588665" y="1606609"/>
            <a:ext cx="4281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Mostra os objetos que dependem de um objeto do banco (tabelas, </a:t>
            </a:r>
            <a:r>
              <a:rPr lang="pt-BR" dirty="0" err="1"/>
              <a:t>views</a:t>
            </a:r>
            <a:r>
              <a:rPr lang="pt-BR" dirty="0"/>
              <a:t>, ...) e os quais este também depende.</a:t>
            </a:r>
          </a:p>
        </p:txBody>
      </p:sp>
    </p:spTree>
    <p:extLst>
      <p:ext uri="{BB962C8B-B14F-4D97-AF65-F5344CB8AC3E}">
        <p14:creationId xmlns:p14="http://schemas.microsoft.com/office/powerpoint/2010/main" val="335653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590261"/>
            <a:ext cx="10365336" cy="4554165"/>
          </a:xfrm>
        </p:spPr>
        <p:txBody>
          <a:bodyPr>
            <a:normAutofit/>
          </a:bodyPr>
          <a:lstStyle/>
          <a:p>
            <a:r>
              <a:rPr lang="pt-BR" dirty="0"/>
              <a:t>Monitoria de desempenho para otimizar consultas</a:t>
            </a:r>
          </a:p>
          <a:p>
            <a:r>
              <a:rPr lang="pt-BR" dirty="0"/>
              <a:t>SQL Server Profiler</a:t>
            </a:r>
          </a:p>
          <a:p>
            <a:r>
              <a:rPr lang="pt-BR" dirty="0" err="1"/>
              <a:t>Filestream</a:t>
            </a:r>
            <a:endParaRPr lang="pt-BR" dirty="0"/>
          </a:p>
          <a:p>
            <a:r>
              <a:rPr lang="pt-BR" dirty="0"/>
              <a:t>CTE – Common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Expresisons</a:t>
            </a:r>
            <a:endParaRPr lang="pt-BR" dirty="0"/>
          </a:p>
          <a:p>
            <a:r>
              <a:rPr lang="pt-BR" dirty="0" err="1"/>
              <a:t>Linked</a:t>
            </a:r>
            <a:r>
              <a:rPr lang="pt-BR" dirty="0"/>
              <a:t> servers</a:t>
            </a:r>
          </a:p>
          <a:p>
            <a:r>
              <a:rPr lang="pt-BR" dirty="0" err="1"/>
              <a:t>Database</a:t>
            </a:r>
            <a:r>
              <a:rPr lang="pt-BR" dirty="0"/>
              <a:t> tools</a:t>
            </a:r>
          </a:p>
          <a:p>
            <a:pPr lvl="1"/>
            <a:r>
              <a:rPr lang="pt-BR" dirty="0"/>
              <a:t>Montagem de diagramas</a:t>
            </a:r>
          </a:p>
          <a:p>
            <a:pPr lvl="1"/>
            <a:r>
              <a:rPr lang="pt-BR" dirty="0"/>
              <a:t>Cadeia de dependências</a:t>
            </a:r>
          </a:p>
          <a:p>
            <a:pPr lvl="1"/>
            <a:r>
              <a:rPr lang="pt-BR" dirty="0"/>
              <a:t>Geração de scripts</a:t>
            </a:r>
          </a:p>
          <a:p>
            <a:pPr lvl="1"/>
            <a:r>
              <a:rPr lang="pt-BR" dirty="0" err="1"/>
              <a:t>Export</a:t>
            </a:r>
            <a:r>
              <a:rPr lang="pt-BR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413365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1908" cy="1325563"/>
          </a:xfrm>
        </p:spPr>
        <p:txBody>
          <a:bodyPr/>
          <a:lstStyle/>
          <a:p>
            <a:r>
              <a:rPr lang="pt-BR" dirty="0"/>
              <a:t>DATABASE TOOLS – GERAÇÃO DE SCRIPTS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20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588665" y="1606609"/>
            <a:ext cx="428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Gera scripts DDL e DML para os objetos do banco.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5549"/>
            <a:ext cx="45434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6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DATABASE TOOLS – EXPORT DATA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exportar o banco de dados completo ou parte dele</a:t>
            </a:r>
          </a:p>
          <a:p>
            <a:pPr lvl="1"/>
            <a:r>
              <a:rPr lang="pt-BR" dirty="0"/>
              <a:t>Para outro banco de dados SQL Server</a:t>
            </a:r>
          </a:p>
          <a:p>
            <a:pPr lvl="1"/>
            <a:r>
              <a:rPr lang="pt-BR" dirty="0"/>
              <a:t>Para um banco de dados </a:t>
            </a:r>
            <a:r>
              <a:rPr lang="pt-BR" dirty="0" err="1"/>
              <a:t>Azure</a:t>
            </a:r>
            <a:endParaRPr lang="pt-BR" dirty="0"/>
          </a:p>
          <a:p>
            <a:pPr lvl="1"/>
            <a:r>
              <a:rPr lang="pt-BR" dirty="0"/>
              <a:t>Gerando scripts tanto para estrutura como para os dados</a:t>
            </a:r>
          </a:p>
          <a:p>
            <a:pPr lvl="1"/>
            <a:r>
              <a:rPr lang="pt-BR" dirty="0"/>
              <a:t>Os scripts seguem a cadeia de dependências entre os objetos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15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DATABASE TOOLS – EXPORT DATA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22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17" y="1530884"/>
            <a:ext cx="5887272" cy="466790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716994" y="1580972"/>
            <a:ext cx="5007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passos são baseados em assistentes.</a:t>
            </a:r>
          </a:p>
          <a:p>
            <a:endParaRPr lang="pt-BR" dirty="0"/>
          </a:p>
          <a:p>
            <a:r>
              <a:rPr lang="pt-BR" dirty="0"/>
              <a:t>Vários parâmetros configuráveis.</a:t>
            </a:r>
          </a:p>
        </p:txBody>
      </p:sp>
    </p:spTree>
    <p:extLst>
      <p:ext uri="{BB962C8B-B14F-4D97-AF65-F5344CB8AC3E}">
        <p14:creationId xmlns:p14="http://schemas.microsoft.com/office/powerpoint/2010/main" val="1006542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FICOU DE FORA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Instalação do banco de dados</a:t>
            </a:r>
          </a:p>
          <a:p>
            <a:r>
              <a:rPr lang="pt-BR" dirty="0"/>
              <a:t>Backup/</a:t>
            </a:r>
            <a:r>
              <a:rPr lang="pt-BR" dirty="0" err="1"/>
              <a:t>restore</a:t>
            </a:r>
            <a:r>
              <a:rPr lang="pt-BR" dirty="0"/>
              <a:t> avançado (backup incremental, a partir de um ponto)</a:t>
            </a:r>
          </a:p>
          <a:p>
            <a:r>
              <a:rPr lang="pt-BR" dirty="0"/>
              <a:t>SQL Jobs</a:t>
            </a:r>
          </a:p>
          <a:p>
            <a:r>
              <a:rPr lang="pt-BR" dirty="0"/>
              <a:t>Business </a:t>
            </a:r>
            <a:r>
              <a:rPr lang="pt-BR" dirty="0" err="1"/>
              <a:t>Inteligence</a:t>
            </a:r>
            <a:r>
              <a:rPr lang="pt-BR" dirty="0"/>
              <a:t> (BI)</a:t>
            </a:r>
          </a:p>
          <a:p>
            <a:r>
              <a:rPr lang="pt-BR" dirty="0"/>
              <a:t>Parametrização do banco de dados</a:t>
            </a:r>
          </a:p>
          <a:p>
            <a:r>
              <a:rPr lang="pt-BR" dirty="0"/>
              <a:t>Configuração de permissões</a:t>
            </a:r>
          </a:p>
          <a:p>
            <a:r>
              <a:rPr lang="pt-BR" dirty="0"/>
              <a:t>Configuração de acesso remoto</a:t>
            </a:r>
          </a:p>
          <a:p>
            <a:r>
              <a:rPr lang="pt-BR" dirty="0"/>
              <a:t>SQL Azure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395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1313" cy="3143940"/>
          </a:xfrm>
        </p:spPr>
        <p:txBody>
          <a:bodyPr>
            <a:noAutofit/>
          </a:bodyPr>
          <a:lstStyle/>
          <a:p>
            <a:r>
              <a:rPr lang="pt-BR" dirty="0"/>
              <a:t>Gerar diagramas do banco de dados usados nas atividades</a:t>
            </a:r>
          </a:p>
          <a:p>
            <a:r>
              <a:rPr lang="pt-BR" dirty="0"/>
              <a:t>Gerar script de exportação da estrutura e dos dados do banco de dados</a:t>
            </a:r>
          </a:p>
          <a:p>
            <a:r>
              <a:rPr lang="pt-BR" dirty="0"/>
              <a:t>Testar a restauração em outra base mudando o nome do banco de dados de destino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033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Linked</a:t>
            </a:r>
            <a:r>
              <a:rPr lang="pt-BR" dirty="0"/>
              <a:t> Servers</a:t>
            </a:r>
          </a:p>
          <a:p>
            <a:r>
              <a:rPr lang="pt-BR" dirty="0"/>
              <a:t>https://msdn.microsoft.com/en-us/library/ms188279(v=sql.110).aspx</a:t>
            </a:r>
          </a:p>
          <a:p>
            <a:endParaRPr lang="pt-BR" dirty="0"/>
          </a:p>
          <a:p>
            <a:r>
              <a:rPr lang="pt-BR" dirty="0"/>
              <a:t>Monitoria de desempenho para otimizar consultas </a:t>
            </a:r>
          </a:p>
          <a:p>
            <a:r>
              <a:rPr lang="pt-BR" dirty="0"/>
              <a:t>https://technet.microsoft.com/pt-br/library/ms178071(v=sql.105).aspx</a:t>
            </a:r>
          </a:p>
          <a:p>
            <a:r>
              <a:rPr lang="pt-BR" dirty="0"/>
              <a:t>https://msdn.microsoft.com/pt-br/library/ms187941.aspx</a:t>
            </a:r>
          </a:p>
          <a:p>
            <a:r>
              <a:rPr lang="pt-BR" dirty="0"/>
              <a:t>http://www.mcdbabrasil.com.br/modules.php?name=News&amp;file=article&amp;sid=56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FileStream</a:t>
            </a:r>
            <a:endParaRPr lang="pt-BR" dirty="0"/>
          </a:p>
          <a:p>
            <a:r>
              <a:rPr lang="pt-BR" dirty="0"/>
              <a:t>https://msdn.microsoft.com/pt-br/library/gg471497(v=sql.110).aspx</a:t>
            </a:r>
          </a:p>
          <a:p>
            <a:r>
              <a:rPr lang="pt-BR" dirty="0"/>
              <a:t>https://msdn.microsoft.com/pt-br/library/cc645923(v=sql.110).aspx</a:t>
            </a:r>
          </a:p>
          <a:p>
            <a:r>
              <a:rPr lang="pt-BR" dirty="0"/>
              <a:t>https://technet.microsoft.com/en-us/library/bb933993(v=sql.105).aspx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6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Common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Expressions</a:t>
            </a:r>
            <a:endParaRPr lang="pt-BR" dirty="0"/>
          </a:p>
          <a:p>
            <a:r>
              <a:rPr lang="pt-BR" dirty="0">
                <a:hlinkClick r:id="rId2"/>
              </a:rPr>
              <a:t>https://msdn.microsoft.com/pt-br/library/ms175972(v=sql.110).aspx</a:t>
            </a:r>
            <a:endParaRPr lang="pt-BR" dirty="0"/>
          </a:p>
          <a:p>
            <a:r>
              <a:rPr lang="pt-BR" dirty="0"/>
              <a:t>https://technet.microsoft.com/pt-br/library/ms190766(v=sql.105).aspx</a:t>
            </a:r>
          </a:p>
          <a:p>
            <a:endParaRPr lang="pt-BR" dirty="0"/>
          </a:p>
          <a:p>
            <a:r>
              <a:rPr lang="pt-BR" dirty="0"/>
              <a:t>Diagramas com o SQL Server Management Studio</a:t>
            </a:r>
          </a:p>
          <a:p>
            <a:r>
              <a:rPr lang="pt-BR" dirty="0"/>
              <a:t>https://msdn.microsoft.com/en-us/library/ms188251.aspx</a:t>
            </a:r>
          </a:p>
          <a:p>
            <a:endParaRPr lang="pt-BR" dirty="0"/>
          </a:p>
          <a:p>
            <a:r>
              <a:rPr lang="pt-BR" dirty="0"/>
              <a:t>Exportação de dados</a:t>
            </a:r>
          </a:p>
          <a:p>
            <a:r>
              <a:rPr lang="pt-BR" dirty="0">
                <a:hlinkClick r:id="rId3"/>
              </a:rPr>
              <a:t>https://www.mssqltips.com/sqlservertutorial/202/simple-way-to-export-data-from-sql-server/</a:t>
            </a:r>
            <a:endParaRPr lang="pt-BR" dirty="0"/>
          </a:p>
          <a:p>
            <a:r>
              <a:rPr lang="pt-BR" dirty="0"/>
              <a:t>https://msdn.microsoft.com/pt-br/library/ms140052.aspx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284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SQL Server Profiler</a:t>
            </a:r>
          </a:p>
          <a:p>
            <a:r>
              <a:rPr lang="pt-BR" dirty="0"/>
              <a:t>https://msdn.microsoft.com/pt-br/library/ms181091.aspx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57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MONITORIA DE DESEMPENHO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Consiste em analisar a execução de uma consulta e através das estatísticas retornadas pelo SQL Server Management Studio (SSMS), fazer a análise para decidir quais otimizações podem e devem ser feitas na estrutura do banco de dados.</a:t>
            </a:r>
          </a:p>
          <a:p>
            <a:r>
              <a:rPr lang="pt-BR" dirty="0"/>
              <a:t>O recurso mais simples consiste em ativar a exibição das estatísticas do cliente.</a:t>
            </a:r>
          </a:p>
          <a:p>
            <a:r>
              <a:rPr lang="pt-BR" dirty="0"/>
              <a:t>Os passos para ativar esta monitoria estão descritos a seguir.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68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MONITORIA DE DESEMPENHO - ATIVANDO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4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419600" cy="2914650"/>
          </a:xfrm>
          <a:prstGeom prst="rect">
            <a:avLst/>
          </a:prstGeom>
        </p:spPr>
      </p:pic>
      <p:sp>
        <p:nvSpPr>
          <p:cNvPr id="7" name="Balão de Fala: Retângulo 6"/>
          <p:cNvSpPr/>
          <p:nvPr/>
        </p:nvSpPr>
        <p:spPr>
          <a:xfrm>
            <a:off x="4418176" y="2207271"/>
            <a:ext cx="3102124" cy="1040131"/>
          </a:xfrm>
          <a:prstGeom prst="wedgeRectCallout">
            <a:avLst>
              <a:gd name="adj1" fmla="val -110640"/>
              <a:gd name="adj2" fmla="val -2048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pt-BR" dirty="0"/>
              <a:t>Criar uma consulta</a:t>
            </a:r>
          </a:p>
          <a:p>
            <a:pPr marL="342900" indent="-342900" algn="ctr">
              <a:buAutoNum type="arabicPeriod"/>
            </a:pPr>
            <a:r>
              <a:rPr lang="pt-BR" dirty="0"/>
              <a:t>Ativar o botão “Include </a:t>
            </a:r>
            <a:r>
              <a:rPr lang="pt-BR" dirty="0" err="1"/>
              <a:t>Actual</a:t>
            </a:r>
            <a:r>
              <a:rPr lang="pt-BR" dirty="0"/>
              <a:t> </a:t>
            </a:r>
            <a:r>
              <a:rPr lang="pt-BR" dirty="0" err="1"/>
              <a:t>Execution</a:t>
            </a:r>
            <a:r>
              <a:rPr lang="pt-BR" dirty="0"/>
              <a:t> </a:t>
            </a:r>
            <a:r>
              <a:rPr lang="pt-BR" dirty="0" err="1"/>
              <a:t>Plan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829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MONITORIA DE DESEMPENHO - ANALISANDO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5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135596" y="1538243"/>
            <a:ext cx="34610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Etapas básicas</a:t>
            </a:r>
            <a:r>
              <a:rPr lang="pt-BR" dirty="0"/>
              <a:t>:</a:t>
            </a:r>
          </a:p>
          <a:p>
            <a:pPr marL="342900" indent="-342900">
              <a:buAutoNum type="arabicPeriod"/>
            </a:pPr>
            <a:r>
              <a:rPr lang="pt-BR" dirty="0"/>
              <a:t>Executar a consulta</a:t>
            </a:r>
          </a:p>
          <a:p>
            <a:pPr marL="342900" indent="-342900">
              <a:buAutoNum type="arabicPeriod"/>
            </a:pPr>
            <a:r>
              <a:rPr lang="pt-BR" dirty="0"/>
              <a:t>Na aba </a:t>
            </a:r>
            <a:r>
              <a:rPr lang="pt-BR" dirty="0" err="1"/>
              <a:t>Execution</a:t>
            </a:r>
            <a:r>
              <a:rPr lang="pt-BR" dirty="0"/>
              <a:t> </a:t>
            </a:r>
            <a:r>
              <a:rPr lang="pt-BR" dirty="0" err="1"/>
              <a:t>plan</a:t>
            </a:r>
            <a:r>
              <a:rPr lang="pt-BR" dirty="0"/>
              <a:t> estão os detalhes da análise</a:t>
            </a:r>
          </a:p>
          <a:p>
            <a:pPr marL="342900" indent="-342900">
              <a:buAutoNum type="arabicPeriod"/>
            </a:pPr>
            <a:r>
              <a:rPr lang="pt-BR" dirty="0"/>
              <a:t>Em verde está um índice sugerido para a consulta específica</a:t>
            </a:r>
          </a:p>
          <a:p>
            <a:pPr marL="342900" indent="-342900">
              <a:buAutoNum type="arabicPeriod"/>
            </a:pPr>
            <a:r>
              <a:rPr lang="pt-BR" dirty="0"/>
              <a:t>São exibidos os custos de cada operação</a:t>
            </a:r>
          </a:p>
          <a:p>
            <a:pPr marL="342900" indent="-342900">
              <a:buAutoNum type="arabicPeriod"/>
            </a:pPr>
            <a:r>
              <a:rPr lang="pt-BR" dirty="0"/>
              <a:t>São exibidas informações sobre qual tipo de operação e o custo de cada uma</a:t>
            </a:r>
          </a:p>
          <a:p>
            <a:pPr marL="342900" indent="-342900">
              <a:buAutoNum type="arabicPeriod"/>
            </a:pPr>
            <a:r>
              <a:rPr lang="pt-BR" dirty="0"/>
              <a:t>Observar que estas etapas são apenas o início do processo de otimização.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41" y="1690688"/>
            <a:ext cx="694469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4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SERVER PROFILER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que se monitore as atividades de um servidor (local ou remoto)</a:t>
            </a:r>
          </a:p>
          <a:p>
            <a:r>
              <a:rPr lang="pt-BR" dirty="0"/>
              <a:t>Mostra dados como o SQL que foi enviado, custo de processamento, etc.</a:t>
            </a:r>
          </a:p>
          <a:p>
            <a:r>
              <a:rPr lang="pt-BR" dirty="0"/>
              <a:t>Permite filtragem</a:t>
            </a:r>
          </a:p>
          <a:p>
            <a:r>
              <a:rPr lang="pt-BR" dirty="0"/>
              <a:t>É fornecido com as edições pagas do SQL Server para versões anteriores à 2016</a:t>
            </a:r>
          </a:p>
          <a:p>
            <a:r>
              <a:rPr lang="pt-BR" dirty="0"/>
              <a:t>Na versão 2016 está presente na edição Express dentro do SSMS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89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SERVER PROFILER - INICIANDO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7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7584"/>
            <a:ext cx="5029200" cy="1009650"/>
          </a:xfrm>
          <a:prstGeom prst="rect">
            <a:avLst/>
          </a:prstGeom>
        </p:spPr>
      </p:pic>
      <p:sp>
        <p:nvSpPr>
          <p:cNvPr id="7" name="Balão de Fala: Retângulo 6"/>
          <p:cNvSpPr/>
          <p:nvPr/>
        </p:nvSpPr>
        <p:spPr>
          <a:xfrm>
            <a:off x="6724381" y="1956987"/>
            <a:ext cx="2794474" cy="840247"/>
          </a:xfrm>
          <a:prstGeom prst="wedgeRectCallout">
            <a:avLst>
              <a:gd name="adj1" fmla="val -96063"/>
              <a:gd name="adj2" fmla="val -74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Acessar o comando Tools &gt; SQL Server Profiler no SSMS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7872"/>
            <a:ext cx="3839111" cy="3248478"/>
          </a:xfrm>
          <a:prstGeom prst="rect">
            <a:avLst/>
          </a:prstGeom>
        </p:spPr>
      </p:pic>
      <p:sp>
        <p:nvSpPr>
          <p:cNvPr id="9" name="Balão de Fala: Retângulo 8"/>
          <p:cNvSpPr/>
          <p:nvPr/>
        </p:nvSpPr>
        <p:spPr>
          <a:xfrm>
            <a:off x="4922378" y="3871245"/>
            <a:ext cx="2991028" cy="521293"/>
          </a:xfrm>
          <a:prstGeom prst="wedgeRectCallout">
            <a:avLst>
              <a:gd name="adj1" fmla="val -53119"/>
              <a:gd name="adj2" fmla="val 17233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Conectar-se a um servidor</a:t>
            </a:r>
          </a:p>
        </p:txBody>
      </p:sp>
    </p:spTree>
    <p:extLst>
      <p:ext uri="{BB962C8B-B14F-4D97-AF65-F5344CB8AC3E}">
        <p14:creationId xmlns:p14="http://schemas.microsoft.com/office/powerpoint/2010/main" val="379629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SERVER PROFILER - INICIANDO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8</a:t>
            </a:fld>
            <a:endParaRPr lang="pt-BR"/>
          </a:p>
        </p:txBody>
      </p:sp>
      <p:sp>
        <p:nvSpPr>
          <p:cNvPr id="7" name="Balão de Fala: Retângulo 6"/>
          <p:cNvSpPr/>
          <p:nvPr/>
        </p:nvSpPr>
        <p:spPr>
          <a:xfrm>
            <a:off x="8724097" y="1931350"/>
            <a:ext cx="2794474" cy="840247"/>
          </a:xfrm>
          <a:prstGeom prst="wedgeRectCallout">
            <a:avLst>
              <a:gd name="adj1" fmla="val -96063"/>
              <a:gd name="adj2" fmla="val -74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Especificar parâmetros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03" y="2054976"/>
            <a:ext cx="6420746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9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SERVER PROFILER - INICIANDO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9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00" y="1918200"/>
            <a:ext cx="7154273" cy="4210638"/>
          </a:xfrm>
          <a:prstGeom prst="rect">
            <a:avLst/>
          </a:prstGeom>
        </p:spPr>
      </p:pic>
      <p:sp>
        <p:nvSpPr>
          <p:cNvPr id="6" name="Balão de Fala: Retângulo 5"/>
          <p:cNvSpPr/>
          <p:nvPr/>
        </p:nvSpPr>
        <p:spPr>
          <a:xfrm>
            <a:off x="8109959" y="2256090"/>
            <a:ext cx="1948441" cy="1153682"/>
          </a:xfrm>
          <a:prstGeom prst="wedgeRectCallout">
            <a:avLst>
              <a:gd name="adj1" fmla="val -55044"/>
              <a:gd name="adj2" fmla="val 12546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Janela do analisador</a:t>
            </a:r>
          </a:p>
        </p:txBody>
      </p:sp>
    </p:spTree>
    <p:extLst>
      <p:ext uri="{BB962C8B-B14F-4D97-AF65-F5344CB8AC3E}">
        <p14:creationId xmlns:p14="http://schemas.microsoft.com/office/powerpoint/2010/main" val="1871651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7476</TotalTime>
  <Words>1063</Words>
  <Application>Microsoft Office PowerPoint</Application>
  <PresentationFormat>Widescreen</PresentationFormat>
  <Paragraphs>191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Arial Narrow</vt:lpstr>
      <vt:lpstr>Calibri</vt:lpstr>
      <vt:lpstr>Wingdings</vt:lpstr>
      <vt:lpstr>Tema do Office</vt:lpstr>
      <vt:lpstr>Apresentação do PowerPoint</vt:lpstr>
      <vt:lpstr>Sumário</vt:lpstr>
      <vt:lpstr>MONITORIA DE DESEMPENHO</vt:lpstr>
      <vt:lpstr>MONITORIA DE DESEMPENHO - ATIVANDO</vt:lpstr>
      <vt:lpstr>MONITORIA DE DESEMPENHO - ANALISANDO</vt:lpstr>
      <vt:lpstr>SQL SERVER PROFILER</vt:lpstr>
      <vt:lpstr>SQL SERVER PROFILER - INICIANDO</vt:lpstr>
      <vt:lpstr>SQL SERVER PROFILER - INICIANDO</vt:lpstr>
      <vt:lpstr>SQL SERVER PROFILER - INICIANDO</vt:lpstr>
      <vt:lpstr>Eliminando o cache de memória no SQL Server</vt:lpstr>
      <vt:lpstr>FILESTREAM</vt:lpstr>
      <vt:lpstr>FILESTREAM - CONFIGURANDO</vt:lpstr>
      <vt:lpstr>FILESTREAM - CONFIGURANDO</vt:lpstr>
      <vt:lpstr>COMMON TABLE EXPRESSIONS - CTE</vt:lpstr>
      <vt:lpstr>COMMON TABLE EXPRESSIONS - CTE</vt:lpstr>
      <vt:lpstr>LINKED SERVERS</vt:lpstr>
      <vt:lpstr>LINKED SERVERS</vt:lpstr>
      <vt:lpstr>DATABASE TOOLS - DIAGRAMAS</vt:lpstr>
      <vt:lpstr>DATABASE TOOLS – CADEIA DE DEPENDÊNCIAS</vt:lpstr>
      <vt:lpstr>DATABASE TOOLS – GERAÇÃO DE SCRIPTS</vt:lpstr>
      <vt:lpstr>DATABASE TOOLS – EXPORT DATA</vt:lpstr>
      <vt:lpstr>DATABASE TOOLS – EXPORT DATA</vt:lpstr>
      <vt:lpstr>O QUE FICOU DE FORA</vt:lpstr>
      <vt:lpstr>Atividade</vt:lpstr>
      <vt:lpstr>Links</vt:lpstr>
      <vt:lpstr>Links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Heraldo de Souza Brito</cp:lastModifiedBy>
  <cp:revision>578</cp:revision>
  <dcterms:created xsi:type="dcterms:W3CDTF">2014-09-02T14:03:21Z</dcterms:created>
  <dcterms:modified xsi:type="dcterms:W3CDTF">2018-03-15T02:41:02Z</dcterms:modified>
</cp:coreProperties>
</file>