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57" r:id="rId2"/>
    <p:sldId id="444" r:id="rId3"/>
    <p:sldId id="472" r:id="rId4"/>
    <p:sldId id="464" r:id="rId5"/>
    <p:sldId id="486" r:id="rId6"/>
    <p:sldId id="487" r:id="rId7"/>
    <p:sldId id="485" r:id="rId8"/>
    <p:sldId id="488" r:id="rId9"/>
    <p:sldId id="471" r:id="rId10"/>
    <p:sldId id="489" r:id="rId11"/>
    <p:sldId id="474" r:id="rId12"/>
    <p:sldId id="465" r:id="rId13"/>
    <p:sldId id="473" r:id="rId14"/>
    <p:sldId id="466" r:id="rId15"/>
    <p:sldId id="475" r:id="rId16"/>
    <p:sldId id="476" r:id="rId17"/>
    <p:sldId id="477" r:id="rId18"/>
    <p:sldId id="478" r:id="rId19"/>
    <p:sldId id="479" r:id="rId20"/>
    <p:sldId id="490" r:id="rId21"/>
    <p:sldId id="467" r:id="rId22"/>
    <p:sldId id="480" r:id="rId23"/>
    <p:sldId id="481" r:id="rId24"/>
    <p:sldId id="468" r:id="rId25"/>
    <p:sldId id="482" r:id="rId26"/>
    <p:sldId id="484" r:id="rId27"/>
    <p:sldId id="458" r:id="rId28"/>
    <p:sldId id="491" r:id="rId29"/>
    <p:sldId id="492" r:id="rId30"/>
    <p:sldId id="462" r:id="rId31"/>
    <p:sldId id="470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Simão de Deus" initials="WSdD" lastIdx="0" clrIdx="0">
    <p:extLst>
      <p:ext uri="{19B8F6BF-5375-455C-9EA6-DF929625EA0E}">
        <p15:presenceInfo xmlns:p15="http://schemas.microsoft.com/office/powerpoint/2012/main" userId="S-1-5-21-1171186467-1820121965-329676756-12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00"/>
    <a:srgbClr val="5B9BD5"/>
    <a:srgbClr val="FF6600"/>
    <a:srgbClr val="FFC000"/>
    <a:srgbClr val="FFFF99"/>
    <a:srgbClr val="99FF99"/>
    <a:srgbClr val="FFFFFF"/>
    <a:srgbClr val="70AD4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1" autoAdjust="0"/>
    <p:restoredTop sz="94195" autoAdjust="0"/>
  </p:normalViewPr>
  <p:slideViewPr>
    <p:cSldViewPr snapToGrid="0">
      <p:cViewPr varScale="1">
        <p:scale>
          <a:sx n="73" d="100"/>
          <a:sy n="73" d="100"/>
        </p:scale>
        <p:origin x="71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BF049-9374-4F1D-9012-2492B7F95F04}" type="datetimeFigureOut">
              <a:rPr lang="pt-BR" smtClean="0"/>
              <a:t>13/03/2018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0E4CE-B0BF-416C-BF70-CDD4287EC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763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edondar Retângulo no Mesmo Canto Lateral 9"/>
          <p:cNvSpPr/>
          <p:nvPr userDrawn="1"/>
        </p:nvSpPr>
        <p:spPr>
          <a:xfrm>
            <a:off x="838200" y="6414166"/>
            <a:ext cx="10515600" cy="53671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 i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A574-0275-4727-8E86-D431B89400F6}" type="datetime1">
              <a:rPr lang="pt-BR" smtClean="0"/>
              <a:t>13/03/2018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1524001" y="-3674"/>
            <a:ext cx="9144000" cy="1042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63776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0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B5FB-3271-4F9A-A1B1-C31985B5A00D}" type="datetime1">
              <a:rPr lang="pt-BR" smtClean="0"/>
              <a:t>13/03/2018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85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497E-89E0-4457-9D50-B71CC669FCFC}" type="datetime1">
              <a:rPr lang="pt-BR" smtClean="0"/>
              <a:t>13/03/2018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508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8A51-9577-4D92-96AA-BE8BFE6948C5}" type="datetime1">
              <a:rPr lang="pt-BR" smtClean="0"/>
              <a:t>13/03/2018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440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2794-AE9E-4DA1-AD30-EFFC9163F2B3}" type="datetime1">
              <a:rPr lang="pt-BR" smtClean="0"/>
              <a:t>13/03/2018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6858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2000">
                <a:solidFill>
                  <a:schemeClr val="bg1"/>
                </a:solidFill>
              </a:defRPr>
            </a:lvl2pPr>
            <a:lvl3pPr marL="11430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4pPr>
            <a:lvl5pPr marL="20574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A6C1-AE08-401D-9AF1-7DBFAAC75FEA}" type="datetime1">
              <a:rPr lang="pt-BR" smtClean="0"/>
              <a:t>13/03/2018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rredondar Retângulo no Mesmo Canto Lateral 19"/>
          <p:cNvSpPr/>
          <p:nvPr userDrawn="1"/>
        </p:nvSpPr>
        <p:spPr>
          <a:xfrm>
            <a:off x="838200" y="6414166"/>
            <a:ext cx="10515600" cy="53671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63776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9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135156" cy="365125"/>
          </a:xfrm>
        </p:spPr>
        <p:txBody>
          <a:bodyPr/>
          <a:lstStyle/>
          <a:p>
            <a:fld id="{C88F16AB-E7F3-4DF6-9BFF-79044FC97346}" type="datetime1">
              <a:rPr lang="pt-BR" smtClean="0"/>
              <a:t>13/03/2018</a:t>
            </a:fld>
            <a:endParaRPr lang="pt-BR"/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 userDrawn="1"/>
        </p:nvSpPr>
        <p:spPr>
          <a:xfrm>
            <a:off x="1524001" y="-3674"/>
            <a:ext cx="9144000" cy="104233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3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77304"/>
            <a:ext cx="9144000" cy="170748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980927"/>
            <a:ext cx="9144000" cy="76511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8" name="Retângulo 7"/>
          <p:cNvSpPr/>
          <p:nvPr userDrawn="1"/>
        </p:nvSpPr>
        <p:spPr>
          <a:xfrm>
            <a:off x="1524001" y="-3674"/>
            <a:ext cx="9144000" cy="104233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Imagem 10"/>
          <p:cNvSpPr>
            <a:spLocks noGrp="1"/>
          </p:cNvSpPr>
          <p:nvPr>
            <p:ph type="pic" sz="quarter" idx="13"/>
          </p:nvPr>
        </p:nvSpPr>
        <p:spPr>
          <a:xfrm>
            <a:off x="0" y="2090057"/>
            <a:ext cx="12192000" cy="3685592"/>
          </a:xfrm>
        </p:spPr>
        <p:txBody>
          <a:bodyPr/>
          <a:lstStyle/>
          <a:p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6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2484B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2400">
                <a:solidFill>
                  <a:srgbClr val="414141"/>
                </a:solidFill>
              </a:defRPr>
            </a:lvl1pPr>
            <a:lvl2pPr marL="6858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2000">
                <a:solidFill>
                  <a:srgbClr val="414141"/>
                </a:solidFill>
              </a:defRPr>
            </a:lvl2pPr>
            <a:lvl3pPr marL="11430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1800">
                <a:solidFill>
                  <a:srgbClr val="414141"/>
                </a:solidFill>
              </a:defRPr>
            </a:lvl3pPr>
            <a:lvl4pPr marL="16002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1600">
                <a:solidFill>
                  <a:srgbClr val="414141"/>
                </a:solidFill>
              </a:defRPr>
            </a:lvl4pPr>
            <a:lvl5pPr marL="20574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1600">
                <a:solidFill>
                  <a:srgbClr val="41414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9144-6818-4837-93DC-BD8DC9AD81B3}" type="datetime1">
              <a:rPr lang="pt-BR" smtClean="0"/>
              <a:t>13/03/2018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2484B2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1D34-CC38-4D8C-AFD3-6F0CC5C1997C}" type="datetime1">
              <a:rPr lang="pt-BR" smtClean="0"/>
              <a:t>13/03/2018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02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484B2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EDC8-2664-42FF-A9D9-DDD6FF5CFEBF}" type="datetime1">
              <a:rPr lang="pt-BR" smtClean="0"/>
              <a:t>13/03/2018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7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18A1-A94F-44A9-BECC-EE5EDB2D8A12}" type="datetime1">
              <a:rPr lang="pt-BR" smtClean="0"/>
              <a:t>13/03/2018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60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7BF-B59B-42D7-BC31-2EFC97353070}" type="datetime1">
              <a:rPr lang="pt-BR" smtClean="0"/>
              <a:t>13/03/2018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3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9652-41B9-4498-A817-021740982A94}" type="datetime1">
              <a:rPr lang="pt-BR" smtClean="0"/>
              <a:t>13/03/2018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869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  <p:sldLayoutId id="2147483658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6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484B2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484B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246928" y="-328808"/>
            <a:ext cx="12685853" cy="3420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913" y="3647769"/>
            <a:ext cx="9486173" cy="2384998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13023" y="3809902"/>
            <a:ext cx="6935638" cy="1366878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3000" b="1" i="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>Treinamento – Bancos de dados e SQL Server - Parte 4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19" y="1116849"/>
            <a:ext cx="7266447" cy="197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0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ÍNDICES COM INCLUDE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10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074843"/>
          </a:xfrm>
        </p:spPr>
        <p:txBody>
          <a:bodyPr/>
          <a:lstStyle/>
          <a:p>
            <a:r>
              <a:rPr lang="pt-BR" dirty="0"/>
              <a:t>Armazenam fisicamente os valores dos campos da cláusula INCLUDE</a:t>
            </a:r>
          </a:p>
          <a:p>
            <a:r>
              <a:rPr lang="pt-BR" dirty="0"/>
              <a:t>Ocupam mais espaço em disco</a:t>
            </a:r>
          </a:p>
          <a:p>
            <a:r>
              <a:rPr lang="pt-BR" dirty="0"/>
              <a:t>Ineficazes no caso de o banco ter muitas consultas AD HOC que são consultas que não possui um padrão para o nome das colunas que devem ser recuperadas trazendo a cada execução um conjunto diferente</a:t>
            </a:r>
          </a:p>
          <a:p>
            <a:r>
              <a:rPr lang="pt-BR" dirty="0"/>
              <a:t>Podem tornar o banco de dados lento caso ocorram muitas operações de escrita</a:t>
            </a:r>
          </a:p>
        </p:txBody>
      </p:sp>
    </p:spTree>
    <p:extLst>
      <p:ext uri="{BB962C8B-B14F-4D97-AF65-F5344CB8AC3E}">
        <p14:creationId xmlns:p14="http://schemas.microsoft.com/office/powerpoint/2010/main" val="1310791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STORED PROCEDURES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75117"/>
            <a:ext cx="10515600" cy="470184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São rotinas programadas no banco de dados que não têm retorno de valores</a:t>
            </a:r>
          </a:p>
          <a:p>
            <a:r>
              <a:rPr lang="pt-BR" dirty="0"/>
              <a:t>Pode executar um SELECT</a:t>
            </a:r>
          </a:p>
          <a:p>
            <a:r>
              <a:rPr lang="pt-BR" dirty="0"/>
              <a:t>Necessita de permissões</a:t>
            </a:r>
          </a:p>
          <a:p>
            <a:r>
              <a:rPr lang="pt-BR" dirty="0"/>
              <a:t>Pode receber parâmetros</a:t>
            </a:r>
          </a:p>
          <a:p>
            <a:r>
              <a:rPr lang="pt-BR" dirty="0"/>
              <a:t>Geralmente são usadas para encapsular consultas ou regras de negócio complexas</a:t>
            </a:r>
          </a:p>
          <a:p>
            <a:r>
              <a:rPr lang="pt-BR" dirty="0"/>
              <a:t>Usam a linguagem </a:t>
            </a:r>
            <a:r>
              <a:rPr lang="pt-BR" dirty="0" err="1"/>
              <a:t>Transact</a:t>
            </a:r>
            <a:r>
              <a:rPr lang="pt-BR" dirty="0"/>
              <a:t> SQL (T-SQL MSSQL e P-SQL / ORACLE) ou SQL procedural:</a:t>
            </a:r>
          </a:p>
          <a:p>
            <a:pPr lvl="1"/>
            <a:r>
              <a:rPr lang="pt-BR" dirty="0"/>
              <a:t>WHILE</a:t>
            </a:r>
          </a:p>
          <a:p>
            <a:pPr lvl="1"/>
            <a:r>
              <a:rPr lang="pt-BR" dirty="0"/>
              <a:t>IF </a:t>
            </a:r>
          </a:p>
          <a:p>
            <a:pPr lvl="1"/>
            <a:r>
              <a:rPr lang="pt-BR" dirty="0"/>
              <a:t>FOR</a:t>
            </a:r>
          </a:p>
          <a:p>
            <a:pPr lvl="1"/>
            <a:r>
              <a:rPr lang="pt-BR" dirty="0"/>
              <a:t>CURSOR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595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STORED PROCEDURES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AdventureWorks2012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OBJECT_ID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HumanResources.uspGetAllEmployees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PROCEDURE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HumanResources</a:t>
            </a:r>
            <a:r>
              <a:rPr lang="pt-B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uspGetAllEmployees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PROCEDURE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HumanResources</a:t>
            </a:r>
            <a:r>
              <a:rPr lang="pt-B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uspGetAllEmployees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NOCOUNT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Department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HumanResources</a:t>
            </a:r>
            <a:r>
              <a:rPr lang="pt-B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vEmployeeDepartmentHistory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666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STORED PROCEDURE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HumanResources</a:t>
            </a:r>
            <a:r>
              <a:rPr lang="pt-B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uspGetAllEmployees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pt-BR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sp_changedbowner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13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332453" y="2993366"/>
            <a:ext cx="2225615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Execução da SP com e sem parâmetros</a:t>
            </a:r>
          </a:p>
        </p:txBody>
      </p:sp>
    </p:spTree>
    <p:extLst>
      <p:ext uri="{BB962C8B-B14F-4D97-AF65-F5344CB8AC3E}">
        <p14:creationId xmlns:p14="http://schemas.microsoft.com/office/powerpoint/2010/main" val="1433853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FUNCTIONS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rotinas programadas no banco de dados que ao contrário das STORED PROCEDURES retornam um valor único ou um conjunto de linhas (tabela)</a:t>
            </a:r>
          </a:p>
          <a:p>
            <a:r>
              <a:rPr lang="pt-BR" dirty="0"/>
              <a:t>Tipos</a:t>
            </a:r>
          </a:p>
          <a:p>
            <a:pPr lvl="1"/>
            <a:r>
              <a:rPr lang="pt-BR" dirty="0"/>
              <a:t>SCALAR: retorna um único valor</a:t>
            </a:r>
          </a:p>
          <a:p>
            <a:pPr lvl="1"/>
            <a:r>
              <a:rPr lang="pt-BR" dirty="0"/>
              <a:t>TABELA: retorna vários valores ou uma tabela</a:t>
            </a:r>
          </a:p>
          <a:p>
            <a:pPr lvl="1"/>
            <a:endParaRPr lang="pt-BR" dirty="0"/>
          </a:p>
          <a:p>
            <a:r>
              <a:rPr lang="pt-BR" dirty="0"/>
              <a:t>Não precisa, necessariamente, executar operações com tabelas ou objetos do banco de dados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941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FUNCTIONS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podem ser usados</a:t>
            </a:r>
          </a:p>
          <a:p>
            <a:pPr lvl="1"/>
            <a:r>
              <a:rPr lang="pt-BR" dirty="0"/>
              <a:t>Dentro de SELECTS (SCALAR)</a:t>
            </a:r>
          </a:p>
          <a:p>
            <a:pPr lvl="1"/>
            <a:r>
              <a:rPr lang="pt-BR" dirty="0"/>
              <a:t>Sendo chamado por aplicações</a:t>
            </a:r>
          </a:p>
          <a:p>
            <a:pPr lvl="1"/>
            <a:r>
              <a:rPr lang="pt-BR" dirty="0"/>
              <a:t>Dentro de outras </a:t>
            </a:r>
            <a:r>
              <a:rPr lang="pt-BR" dirty="0" err="1"/>
              <a:t>UDFs</a:t>
            </a:r>
            <a:endParaRPr lang="pt-BR" dirty="0"/>
          </a:p>
          <a:p>
            <a:pPr lvl="1"/>
            <a:r>
              <a:rPr lang="pt-BR" dirty="0"/>
              <a:t>Em parametrizações de </a:t>
            </a:r>
            <a:r>
              <a:rPr lang="pt-BR" dirty="0" err="1"/>
              <a:t>views</a:t>
            </a:r>
            <a:endParaRPr lang="pt-BR" dirty="0"/>
          </a:p>
          <a:p>
            <a:pPr lvl="1"/>
            <a:r>
              <a:rPr lang="pt-BR" dirty="0"/>
              <a:t>Para definir colunas em uma tabela</a:t>
            </a:r>
          </a:p>
          <a:p>
            <a:pPr lvl="1"/>
            <a:r>
              <a:rPr lang="pt-BR" dirty="0"/>
              <a:t>Para definir </a:t>
            </a:r>
            <a:r>
              <a:rPr lang="pt-BR" dirty="0" err="1"/>
              <a:t>constraints</a:t>
            </a:r>
            <a:r>
              <a:rPr lang="pt-BR" dirty="0"/>
              <a:t> na cláusula CHECK</a:t>
            </a:r>
          </a:p>
          <a:p>
            <a:pPr lvl="1"/>
            <a:r>
              <a:rPr lang="pt-BR" dirty="0"/>
              <a:t>Para substituir </a:t>
            </a:r>
            <a:r>
              <a:rPr lang="pt-BR" dirty="0" err="1"/>
              <a:t>stored</a:t>
            </a:r>
            <a:r>
              <a:rPr lang="pt-BR" dirty="0"/>
              <a:t> procedures</a:t>
            </a:r>
          </a:p>
          <a:p>
            <a:pPr lvl="1"/>
            <a:r>
              <a:rPr lang="pt-BR" dirty="0"/>
              <a:t>Para verificar permissões em cláusulas WHERE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6015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FUNCTIONS - SCALAR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schema_name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function_name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parameter_name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type_schema_name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parameter_data_type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READONLY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,...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return_data_type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function_option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,...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function_body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scalar_expression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347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FUNCTIONS - SCALAR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42" y="1690688"/>
            <a:ext cx="11177515" cy="44235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pt-BR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].[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WORKDAYS</a:t>
            </a:r>
            <a:r>
              <a:rPr lang="pt-BR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StartDate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pt-BR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EndDate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pt-BR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returns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as</a:t>
            </a: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days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pt-BR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StartDate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EndDate</a:t>
            </a:r>
            <a:r>
              <a:rPr lang="pt-BR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pt-BR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pt-BR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StartDate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EndDate</a:t>
            </a:r>
            <a:r>
              <a:rPr lang="pt-BR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DATEPART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WeekDay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StartDate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between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pt-B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days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@days</a:t>
            </a:r>
            <a:r>
              <a:rPr lang="pt-BR" sz="18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+1</a:t>
            </a:r>
            <a:r>
              <a:rPr lang="pt-BR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StartDate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DateAdd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StartDate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days</a:t>
            </a:r>
            <a:r>
              <a:rPr lang="pt-BR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pt-BR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17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950425" y="2811438"/>
            <a:ext cx="4217158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Retorna o número de dias úteis entre duas datas</a:t>
            </a:r>
          </a:p>
        </p:txBody>
      </p:sp>
    </p:spTree>
    <p:extLst>
      <p:ext uri="{BB962C8B-B14F-4D97-AF65-F5344CB8AC3E}">
        <p14:creationId xmlns:p14="http://schemas.microsoft.com/office/powerpoint/2010/main" val="1591955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FUNCTIONS – RETORNO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schema_name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function_name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parameter_name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type_schema_name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parameter_data_type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READONLY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,...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function_option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,...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select_stmt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370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FUNCTIONS – RETORNO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535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ufn_SalesByStore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 AS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SD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LineTotal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'Total'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Production</a:t>
            </a:r>
            <a:r>
              <a:rPr lang="pt-B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SalesOrderDetail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SD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SD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</a:t>
            </a:r>
            <a:r>
              <a:rPr lang="pt-B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SalesOrderHeader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SH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</a:t>
            </a:r>
            <a:r>
              <a:rPr lang="pt-B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SalesOrderID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SD</a:t>
            </a:r>
            <a:r>
              <a:rPr lang="pt-B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SalesOrderID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pt-B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pt-B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pt-B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19</a:t>
            </a:fld>
            <a:endParaRPr lang="pt-BR"/>
          </a:p>
        </p:txBody>
      </p:sp>
      <p:sp>
        <p:nvSpPr>
          <p:cNvPr id="5" name="Balão de Fala: Retângulo 4"/>
          <p:cNvSpPr/>
          <p:nvPr/>
        </p:nvSpPr>
        <p:spPr>
          <a:xfrm>
            <a:off x="8789158" y="464024"/>
            <a:ext cx="2361063" cy="1050877"/>
          </a:xfrm>
          <a:prstGeom prst="wedgeRectCallout">
            <a:avLst>
              <a:gd name="adj1" fmla="val -57827"/>
              <a:gd name="adj2" fmla="val 12094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 precisa definir a estrutura da tabela de retorno</a:t>
            </a:r>
          </a:p>
        </p:txBody>
      </p:sp>
    </p:spTree>
    <p:extLst>
      <p:ext uri="{BB962C8B-B14F-4D97-AF65-F5344CB8AC3E}">
        <p14:creationId xmlns:p14="http://schemas.microsoft.com/office/powerpoint/2010/main" val="420004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590261"/>
            <a:ext cx="10365336" cy="4554165"/>
          </a:xfrm>
        </p:spPr>
        <p:txBody>
          <a:bodyPr>
            <a:normAutofit/>
          </a:bodyPr>
          <a:lstStyle/>
          <a:p>
            <a:r>
              <a:rPr lang="pt-BR" dirty="0"/>
              <a:t>ÍNDICES</a:t>
            </a:r>
          </a:p>
          <a:p>
            <a:r>
              <a:rPr lang="pt-BR" dirty="0"/>
              <a:t>FUNCTIONS</a:t>
            </a:r>
          </a:p>
          <a:p>
            <a:r>
              <a:rPr lang="pt-BR" dirty="0"/>
              <a:t>STORED PROCEDURES</a:t>
            </a:r>
          </a:p>
          <a:p>
            <a:r>
              <a:rPr lang="pt-BR" dirty="0"/>
              <a:t>TRIGGERS</a:t>
            </a:r>
          </a:p>
          <a:p>
            <a:r>
              <a:rPr lang="pt-BR" dirty="0"/>
              <a:t>VIEWS</a:t>
            </a:r>
          </a:p>
        </p:txBody>
      </p:sp>
    </p:spTree>
    <p:extLst>
      <p:ext uri="{BB962C8B-B14F-4D97-AF65-F5344CB8AC3E}">
        <p14:creationId xmlns:p14="http://schemas.microsoft.com/office/powerpoint/2010/main" val="1413365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FUNCTIONS – CASO REAL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20</a:t>
            </a:fld>
            <a:endParaRPr lang="pt-BR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ARQUIVO “</a:t>
            </a:r>
            <a:r>
              <a:rPr lang="pt-BR" dirty="0" err="1"/>
              <a:t>Function</a:t>
            </a:r>
            <a:r>
              <a:rPr lang="pt-BR" dirty="0"/>
              <a:t> - avanço e retorno - r1.sql”</a:t>
            </a:r>
          </a:p>
          <a:p>
            <a:endParaRPr lang="pt-BR" dirty="0"/>
          </a:p>
          <a:p>
            <a:r>
              <a:rPr lang="pt-BR" dirty="0"/>
              <a:t>Lê uma tabela onde os valores para ERRO e INCERTEZA que são calculados pelo sistema MYLOGICAL podem estar em qualquer coluna de resultado (result01, result02, ..., result70)</a:t>
            </a:r>
          </a:p>
          <a:p>
            <a:endParaRPr lang="pt-BR" dirty="0"/>
          </a:p>
          <a:p>
            <a:r>
              <a:rPr lang="pt-BR" dirty="0"/>
              <a:t>Consulta uma tabela de configurações e retorna uma tabela simples com esses resultados para um relatório e um gráfico.</a:t>
            </a:r>
          </a:p>
        </p:txBody>
      </p:sp>
    </p:spTree>
    <p:extLst>
      <p:ext uri="{BB962C8B-B14F-4D97-AF65-F5344CB8AC3E}">
        <p14:creationId xmlns:p14="http://schemas.microsoft.com/office/powerpoint/2010/main" val="3484949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TRIGGERS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Usado para atualização de valores respondendo a cada evento ocorrido na tabela sendo os mais usados</a:t>
            </a:r>
          </a:p>
          <a:p>
            <a:r>
              <a:rPr lang="pt-BR" dirty="0" err="1"/>
              <a:t>Before</a:t>
            </a:r>
            <a:r>
              <a:rPr lang="pt-BR" dirty="0"/>
              <a:t>/</a:t>
            </a:r>
            <a:r>
              <a:rPr lang="pt-BR" dirty="0" err="1"/>
              <a:t>after</a:t>
            </a:r>
            <a:r>
              <a:rPr lang="pt-BR" dirty="0"/>
              <a:t> </a:t>
            </a:r>
            <a:r>
              <a:rPr lang="pt-BR" dirty="0" err="1"/>
              <a:t>insert|update|delete</a:t>
            </a:r>
            <a:endParaRPr lang="pt-BR" dirty="0"/>
          </a:p>
          <a:p>
            <a:r>
              <a:rPr lang="pt-BR" dirty="0"/>
              <a:t>Podem ser usados para implantar parte das regras de negócio e de validação, por exemplo: quando inserir um registro na tabela de movimentação de estoques, atualiza a coluna com o saldo atual do produto da operação, acrescentando ou diminuindo sua quantidade conforme a natureza do registro inserido ou atualizado.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007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TRIGGERS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AdventureWorks2012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OBJECT_ID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'Sales.reminder2'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'TR'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TRIGGER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Sales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reminder2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TRIGGER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reminder2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</a:t>
            </a:r>
            <a:r>
              <a:rPr lang="pt-B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AFTER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msdb</a:t>
            </a:r>
            <a:r>
              <a:rPr lang="pt-B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pt-B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sp_send_dbmail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@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profile_name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'AdventureWorks2012 Administrator'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@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recipients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'danw@Adventure-Works.com'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@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Don''t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forget to print a report for the sales force.'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@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subject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Reminder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22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8333118" y="1870075"/>
            <a:ext cx="2803585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Envia e-mail após atualizar a tabela </a:t>
            </a:r>
            <a:r>
              <a:rPr lang="pt-BR" dirty="0" err="1"/>
              <a:t>Sales.Customer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8255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TRIGGERS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EXEMPLO REAL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ARQUIVO “EXEMPLO TRIGGER.SQL” (MYLOGICAL)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591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VIEWS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Objetivos da </a:t>
            </a:r>
            <a:r>
              <a:rPr lang="pt-BR" dirty="0" err="1"/>
              <a:t>View</a:t>
            </a:r>
            <a:r>
              <a:rPr lang="pt-BR" dirty="0"/>
              <a:t>, por que criar?</a:t>
            </a:r>
          </a:p>
          <a:p>
            <a:pPr lvl="1"/>
            <a:r>
              <a:rPr lang="pt-BR" dirty="0"/>
              <a:t>Para focalizar, simplificar e personalizar a percepção que cada usuário tem do banco de dados.</a:t>
            </a:r>
          </a:p>
          <a:p>
            <a:pPr lvl="1"/>
            <a:r>
              <a:rPr lang="pt-BR" dirty="0"/>
              <a:t>Como um mecanismo de segurança permitindo que os usuários acessem dados por meio da exibição, sem conceder permissões aos usuários para acessar diretamente as tabelas base subjacentes.</a:t>
            </a:r>
          </a:p>
          <a:p>
            <a:pPr lvl="1"/>
            <a:r>
              <a:rPr lang="pt-BR" dirty="0"/>
              <a:t>Para fornecer uma interface compatível com versões anteriores para emular uma tabela cujo esquema foi alterado.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576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VIEWS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AdventureWorks2012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OBJECT_ID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hiredate_view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'V'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hiredate_view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hiredate_view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pt-B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pt-B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pt-B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BusinessEntityID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pt-B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HireDate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HumanResources</a:t>
            </a:r>
            <a:r>
              <a:rPr lang="pt-B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 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pt-B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pt-B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BusinessEntityID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pt-B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BusinessEntityID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234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RECURSOS/PESQUISAR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CURSOR</a:t>
            </a:r>
          </a:p>
          <a:p>
            <a:r>
              <a:rPr lang="pt-BR" dirty="0"/>
              <a:t>IN MEMORY TABLES</a:t>
            </a:r>
          </a:p>
          <a:p>
            <a:r>
              <a:rPr lang="pt-BR" dirty="0"/>
              <a:t>TEMP TABLES</a:t>
            </a:r>
          </a:p>
          <a:p>
            <a:r>
              <a:rPr lang="pt-BR" dirty="0"/>
              <a:t>VIEWS INDEXADAS/MATERIALIZADAS</a:t>
            </a:r>
          </a:p>
          <a:p>
            <a:r>
              <a:rPr lang="pt-BR" dirty="0"/>
              <a:t>VIEWS ATUALIZÁVEIS</a:t>
            </a:r>
          </a:p>
          <a:p>
            <a:r>
              <a:rPr lang="pt-BR" dirty="0"/>
              <a:t>PESQUISA DE TEXTO COMPLETO</a:t>
            </a:r>
          </a:p>
          <a:p>
            <a:r>
              <a:rPr lang="pt-BR" dirty="0"/>
              <a:t>OTIMIZAÇÃO DE ÍNDICES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553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671313" cy="4014458"/>
          </a:xfrm>
        </p:spPr>
        <p:txBody>
          <a:bodyPr>
            <a:noAutofit/>
          </a:bodyPr>
          <a:lstStyle/>
          <a:p>
            <a:r>
              <a:rPr lang="pt-BR" dirty="0"/>
              <a:t>Alterar a tabela </a:t>
            </a:r>
            <a:r>
              <a:rPr lang="fr-FR" dirty="0"/>
              <a:t>Contents.courses_classes_activities_students adicionando uma trigger para INSERT / UPDATE / DELETE para atualizar a coluna student_score na tabela </a:t>
            </a:r>
            <a:r>
              <a:rPr lang="pt-BR" dirty="0" err="1"/>
              <a:t>Classes.courses_classes_students</a:t>
            </a:r>
            <a:r>
              <a:rPr lang="pt-BR" dirty="0"/>
              <a:t> implementando as seguintes regras:</a:t>
            </a:r>
          </a:p>
          <a:p>
            <a:r>
              <a:rPr lang="pt-BR" dirty="0"/>
              <a:t>INSERT </a:t>
            </a:r>
          </a:p>
          <a:p>
            <a:pPr lvl="1"/>
            <a:r>
              <a:rPr lang="pt-BR" dirty="0"/>
              <a:t>incrementando em +1 o valor da coluna </a:t>
            </a:r>
            <a:r>
              <a:rPr lang="pt-BR" dirty="0" err="1"/>
              <a:t>student_score</a:t>
            </a:r>
            <a:r>
              <a:rPr lang="pt-BR" dirty="0"/>
              <a:t> para os alunos que tiveram registros de entrega de atividades antes do prazo proposto (inspecionar a coluna </a:t>
            </a:r>
            <a:r>
              <a:rPr lang="pt-BR" dirty="0" err="1"/>
              <a:t>delivery_date</a:t>
            </a:r>
            <a:r>
              <a:rPr lang="pt-BR" dirty="0"/>
              <a:t>).</a:t>
            </a:r>
          </a:p>
          <a:p>
            <a:pPr lvl="1"/>
            <a:r>
              <a:rPr lang="pt-BR" dirty="0"/>
              <a:t>decrementando em -1 o valor da coluna </a:t>
            </a:r>
            <a:r>
              <a:rPr lang="pt-BR" dirty="0" err="1"/>
              <a:t>student_score</a:t>
            </a:r>
            <a:r>
              <a:rPr lang="pt-BR" dirty="0"/>
              <a:t> para os alunos que tiveram registros de entrega de atividades após o prazo proposto (inspecionar a coluna </a:t>
            </a:r>
            <a:r>
              <a:rPr lang="pt-BR" dirty="0" err="1"/>
              <a:t>delivery_date</a:t>
            </a:r>
            <a:r>
              <a:rPr lang="pt-BR" dirty="0"/>
              <a:t>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033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671313" cy="4014458"/>
          </a:xfrm>
        </p:spPr>
        <p:txBody>
          <a:bodyPr>
            <a:noAutofit/>
          </a:bodyPr>
          <a:lstStyle/>
          <a:p>
            <a:r>
              <a:rPr lang="pt-BR" dirty="0"/>
              <a:t>DELETE</a:t>
            </a:r>
          </a:p>
          <a:p>
            <a:pPr lvl="1"/>
            <a:r>
              <a:rPr lang="pt-BR" dirty="0"/>
              <a:t>Obter o valor anterior para a coluna </a:t>
            </a:r>
            <a:r>
              <a:rPr lang="pt-BR" dirty="0" err="1"/>
              <a:t>delivery_date</a:t>
            </a:r>
            <a:r>
              <a:rPr lang="pt-BR" dirty="0"/>
              <a:t> da tabela </a:t>
            </a:r>
            <a:r>
              <a:rPr lang="fr-FR" dirty="0"/>
              <a:t>Contents.courses_classes_activities_students </a:t>
            </a:r>
            <a:r>
              <a:rPr lang="pt-BR" dirty="0"/>
              <a:t>e conforme a regra do INSERT, desfazer a atualização da coluna </a:t>
            </a:r>
            <a:r>
              <a:rPr lang="pt-BR" dirty="0" err="1"/>
              <a:t>student_score</a:t>
            </a:r>
            <a:r>
              <a:rPr lang="pt-BR" dirty="0"/>
              <a:t> na tabela </a:t>
            </a:r>
            <a:r>
              <a:rPr lang="fr-FR" dirty="0"/>
              <a:t>Contents.courses_classes_activities_students </a:t>
            </a:r>
            <a:endParaRPr lang="pt-BR" dirty="0"/>
          </a:p>
          <a:p>
            <a:r>
              <a:rPr lang="pt-BR" dirty="0"/>
              <a:t>UPDATE</a:t>
            </a:r>
          </a:p>
          <a:p>
            <a:pPr lvl="1"/>
            <a:r>
              <a:rPr lang="pt-BR" dirty="0"/>
              <a:t>Se a data foi alterada deve reverter o valor que foi atualizado na tabela </a:t>
            </a:r>
            <a:r>
              <a:rPr lang="fr-FR" dirty="0"/>
              <a:t>Contents.courses_classes_activities_students  desde o último INSERT e, observando a mesma regra para INSERT, atualizar esse valor. Dica: usar os eventos INSERT e DELETE como referência para implementar essa regra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95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671313" cy="4014458"/>
          </a:xfrm>
        </p:spPr>
        <p:txBody>
          <a:bodyPr>
            <a:noAutofit/>
          </a:bodyPr>
          <a:lstStyle/>
          <a:p>
            <a:r>
              <a:rPr lang="pt-BR" dirty="0"/>
              <a:t>Criar uma </a:t>
            </a:r>
            <a:r>
              <a:rPr lang="pt-BR" dirty="0" err="1"/>
              <a:t>view</a:t>
            </a:r>
            <a:r>
              <a:rPr lang="pt-BR" dirty="0"/>
              <a:t> que traga as seguintes colunas e dados:</a:t>
            </a:r>
          </a:p>
          <a:p>
            <a:pPr lvl="1"/>
            <a:r>
              <a:rPr lang="pt-BR" dirty="0"/>
              <a:t>Nome do curso</a:t>
            </a:r>
          </a:p>
          <a:p>
            <a:pPr lvl="1"/>
            <a:r>
              <a:rPr lang="pt-BR" dirty="0"/>
              <a:t>Nome dos tutores do curso</a:t>
            </a:r>
          </a:p>
          <a:p>
            <a:pPr lvl="1"/>
            <a:r>
              <a:rPr lang="pt-BR" dirty="0"/>
              <a:t>Nome das classes vinculadas com o curso</a:t>
            </a:r>
          </a:p>
          <a:p>
            <a:pPr lvl="1"/>
            <a:r>
              <a:rPr lang="pt-BR" dirty="0"/>
              <a:t>Nome dos tutores das classes</a:t>
            </a:r>
          </a:p>
          <a:p>
            <a:pPr lvl="1"/>
            <a:r>
              <a:rPr lang="pt-BR" dirty="0"/>
              <a:t>Nome dos alunos das classes</a:t>
            </a:r>
          </a:p>
          <a:p>
            <a:pPr lvl="1"/>
            <a:r>
              <a:rPr lang="pt-BR" dirty="0"/>
              <a:t>Score dos alunos das classes</a:t>
            </a:r>
          </a:p>
          <a:p>
            <a:pPr lvl="1"/>
            <a:r>
              <a:rPr lang="pt-BR" dirty="0"/>
              <a:t>Número de atividades entregues dos alunos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3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ÍNDICES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Funcionamento dos índices no SQL SERVER </a:t>
            </a:r>
          </a:p>
          <a:p>
            <a:r>
              <a:rPr lang="pt-BR" dirty="0"/>
              <a:t>Índices </a:t>
            </a:r>
            <a:r>
              <a:rPr lang="pt-BR" dirty="0" err="1"/>
              <a:t>clusterizados</a:t>
            </a:r>
            <a:endParaRPr lang="pt-BR" dirty="0"/>
          </a:p>
          <a:p>
            <a:r>
              <a:rPr lang="pt-BR" dirty="0"/>
              <a:t>Índices não </a:t>
            </a:r>
            <a:r>
              <a:rPr lang="pt-BR" dirty="0" err="1"/>
              <a:t>clusterizados</a:t>
            </a:r>
            <a:endParaRPr lang="pt-BR" dirty="0"/>
          </a:p>
          <a:p>
            <a:r>
              <a:rPr lang="pt-BR" dirty="0"/>
              <a:t>Cláusula INCLUDE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892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Criação de índices</a:t>
            </a:r>
          </a:p>
          <a:p>
            <a:r>
              <a:rPr lang="pt-BR" dirty="0"/>
              <a:t>https://msdn.microsoft.com/pt-br/library/ms188783(v=sql.110).aspx</a:t>
            </a:r>
          </a:p>
          <a:p>
            <a:endParaRPr lang="pt-BR" dirty="0"/>
          </a:p>
          <a:p>
            <a:r>
              <a:rPr lang="pt-BR" dirty="0" err="1"/>
              <a:t>Stored</a:t>
            </a:r>
            <a:r>
              <a:rPr lang="pt-BR" dirty="0"/>
              <a:t> procedures</a:t>
            </a:r>
          </a:p>
          <a:p>
            <a:r>
              <a:rPr lang="pt-BR" dirty="0"/>
              <a:t>https://msdn.microsoft.com/pt-br/library/ms187926(v=sql.110).aspx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err="1"/>
              <a:t>Functions</a:t>
            </a:r>
            <a:endParaRPr lang="pt-BR" dirty="0"/>
          </a:p>
          <a:p>
            <a:r>
              <a:rPr lang="pt-BR" dirty="0"/>
              <a:t>https://msdn.microsoft.com/en-us/library/ms186755.aspx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6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Views</a:t>
            </a:r>
            <a:endParaRPr lang="pt-BR" dirty="0"/>
          </a:p>
          <a:p>
            <a:r>
              <a:rPr lang="pt-BR" dirty="0"/>
              <a:t>https://msdn.microsoft.com/pt-br/library/ms187956(v=sql.110).aspx</a:t>
            </a:r>
          </a:p>
          <a:p>
            <a:endParaRPr lang="pt-BR" dirty="0"/>
          </a:p>
          <a:p>
            <a:r>
              <a:rPr lang="pt-BR" dirty="0"/>
              <a:t>Triggers</a:t>
            </a:r>
          </a:p>
          <a:p>
            <a:r>
              <a:rPr lang="pt-BR" dirty="0"/>
              <a:t>https://msdn.microsoft.com/pt-br/library/ms189799(v=sql.110).aspx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28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ÍNDICES - MOTIVAÇÃO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4</a:t>
            </a:fld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09017"/>
          </a:xfrm>
        </p:spPr>
        <p:txBody>
          <a:bodyPr/>
          <a:lstStyle/>
          <a:p>
            <a:r>
              <a:rPr lang="pt-BR" dirty="0"/>
              <a:t>Agilizar as buscas que por padrão são feitas usando SWAP, ou varredura.</a:t>
            </a:r>
          </a:p>
          <a:p>
            <a:r>
              <a:rPr lang="pt-BR" dirty="0"/>
              <a:t>Sem os índices, para localizar um registro, o SGBD busca ou percorre a tabela inteira para encontrar os registros</a:t>
            </a:r>
          </a:p>
        </p:txBody>
      </p:sp>
    </p:spTree>
    <p:extLst>
      <p:ext uri="{BB962C8B-B14F-4D97-AF65-F5344CB8AC3E}">
        <p14:creationId xmlns:p14="http://schemas.microsoft.com/office/powerpoint/2010/main" val="34308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ÍNDICES CLUSTERIZADOS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5</a:t>
            </a:fld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09017"/>
          </a:xfrm>
        </p:spPr>
        <p:txBody>
          <a:bodyPr/>
          <a:lstStyle/>
          <a:p>
            <a:r>
              <a:rPr lang="pt-BR" dirty="0"/>
              <a:t>Armazenam a chave de busca e todas as colunas do registro</a:t>
            </a:r>
          </a:p>
          <a:p>
            <a:r>
              <a:rPr lang="pt-BR" dirty="0"/>
              <a:t>Quando utilizado, há apenas uma busca uma vez que ao encontrar a chave primária, os dados das demais colunas vão estar armazenados</a:t>
            </a:r>
          </a:p>
          <a:p>
            <a:r>
              <a:rPr lang="pt-BR" dirty="0"/>
              <a:t>Só pode haver um por tabela</a:t>
            </a:r>
          </a:p>
          <a:p>
            <a:r>
              <a:rPr lang="pt-BR" dirty="0"/>
              <a:t>Normalmente e por padrão é criado quando se cria a </a:t>
            </a:r>
            <a:r>
              <a:rPr lang="pt-BR" dirty="0" err="1"/>
              <a:t>constraint</a:t>
            </a:r>
            <a:r>
              <a:rPr lang="pt-BR" dirty="0"/>
              <a:t> </a:t>
            </a:r>
            <a:r>
              <a:rPr lang="pt-BR" dirty="0" smtClean="0"/>
              <a:t>PRIMARY </a:t>
            </a:r>
            <a:r>
              <a:rPr lang="pt-BR" dirty="0"/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3385714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ÍNDICES NÃO CLUSTERIZADOS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Armazenam apenas os campos de indexação pelos quais a consulta será feita e a chave primária.</a:t>
            </a:r>
          </a:p>
          <a:p>
            <a:r>
              <a:rPr lang="pt-BR" dirty="0"/>
              <a:t>A busca é realizada em duas etapas: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Localiza o registro usando as chaves indexadas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Ao encontrar, obtém a chave primária e no segundo passo faz a busca usando o índice </a:t>
            </a:r>
            <a:r>
              <a:rPr lang="pt-BR" dirty="0" err="1"/>
              <a:t>clusterizado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550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ÍNDICES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AdventureWorks2012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IX_ProductVendor_VendorID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Purchasing</a:t>
            </a:r>
            <a:r>
              <a:rPr lang="pt-B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ProductVendor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BusinessEntityID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7</a:t>
            </a:fld>
            <a:endParaRPr lang="pt-BR"/>
          </a:p>
        </p:txBody>
      </p:sp>
      <p:sp>
        <p:nvSpPr>
          <p:cNvPr id="6" name="Balão de Fala: Retângulo 5"/>
          <p:cNvSpPr/>
          <p:nvPr/>
        </p:nvSpPr>
        <p:spPr>
          <a:xfrm>
            <a:off x="9518855" y="1909097"/>
            <a:ext cx="2053530" cy="873458"/>
          </a:xfrm>
          <a:prstGeom prst="wedgeRectCallout">
            <a:avLst>
              <a:gd name="adj1" fmla="val -147677"/>
              <a:gd name="adj2" fmla="val 4643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Índice simples, não </a:t>
            </a:r>
            <a:r>
              <a:rPr lang="pt-BR" dirty="0" err="1"/>
              <a:t>clusterizado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9791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CLÁUSULA INCLUDE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incluir mais colunas armazenadas no índice</a:t>
            </a:r>
          </a:p>
          <a:p>
            <a:r>
              <a:rPr lang="pt-BR" dirty="0"/>
              <a:t>Essas não serão usadas na busca, mas, corresponde a campos que poderão ser recuperados já no primeiro passo da busca</a:t>
            </a:r>
          </a:p>
          <a:p>
            <a:r>
              <a:rPr lang="pt-BR" dirty="0"/>
              <a:t>Caso durante a consulta os campos usados na instrução SELECT estejam armazenados no índice, não será necessário realizar a segunda etapa da busca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22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ÍNDICES COM INCLUDE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NONCLUSTERED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IX_Address_PostalCode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pt-B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PostalCode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INCLUDE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AddressLine1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AddressLine2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City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StateProvinceID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9</a:t>
            </a:fld>
            <a:endParaRPr lang="pt-BR"/>
          </a:p>
        </p:txBody>
      </p:sp>
      <p:sp>
        <p:nvSpPr>
          <p:cNvPr id="5" name="Retângulo: Cantos Arredondados 4"/>
          <p:cNvSpPr/>
          <p:nvPr/>
        </p:nvSpPr>
        <p:spPr>
          <a:xfrm>
            <a:off x="1337481" y="2729552"/>
            <a:ext cx="10563367" cy="464024"/>
          </a:xfrm>
          <a:prstGeom prst="roundRect">
            <a:avLst/>
          </a:prstGeom>
          <a:solidFill>
            <a:srgbClr val="FF0000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Balão de Fala: Retângulo 5"/>
          <p:cNvSpPr/>
          <p:nvPr/>
        </p:nvSpPr>
        <p:spPr>
          <a:xfrm>
            <a:off x="2142700" y="3398293"/>
            <a:ext cx="2511188" cy="955343"/>
          </a:xfrm>
          <a:prstGeom prst="wedgeRectCallout">
            <a:avLst>
              <a:gd name="adj1" fmla="val -65328"/>
              <a:gd name="adj2" fmla="val -5871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Cláusula INCLUDE para otimizar a busca</a:t>
            </a:r>
          </a:p>
        </p:txBody>
      </p:sp>
    </p:spTree>
    <p:extLst>
      <p:ext uri="{BB962C8B-B14F-4D97-AF65-F5344CB8AC3E}">
        <p14:creationId xmlns:p14="http://schemas.microsoft.com/office/powerpoint/2010/main" val="14094277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7035</TotalTime>
  <Words>1466</Words>
  <Application>Microsoft Office PowerPoint</Application>
  <PresentationFormat>Widescreen</PresentationFormat>
  <Paragraphs>272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7" baseType="lpstr">
      <vt:lpstr>Arial</vt:lpstr>
      <vt:lpstr>Arial Narrow</vt:lpstr>
      <vt:lpstr>Calibri</vt:lpstr>
      <vt:lpstr>Consolas</vt:lpstr>
      <vt:lpstr>Wingdings</vt:lpstr>
      <vt:lpstr>Tema do Office</vt:lpstr>
      <vt:lpstr>Apresentação do PowerPoint</vt:lpstr>
      <vt:lpstr>Sumário</vt:lpstr>
      <vt:lpstr>CRIAÇÃO DE ÍNDICES</vt:lpstr>
      <vt:lpstr>CRIAÇÃO DE ÍNDICES - MOTIVAÇÃO</vt:lpstr>
      <vt:lpstr>ÍNDICES CLUSTERIZADOS</vt:lpstr>
      <vt:lpstr>ÍNDICES NÃO CLUSTERIZADOS</vt:lpstr>
      <vt:lpstr>CRIAÇÃO DE ÍNDICES</vt:lpstr>
      <vt:lpstr>CLÁUSULA INCLUDE</vt:lpstr>
      <vt:lpstr>CRIAÇÃO DE ÍNDICES COM INCLUDE</vt:lpstr>
      <vt:lpstr>CRIAÇÃO DE ÍNDICES COM INCLUDE</vt:lpstr>
      <vt:lpstr>STORED PROCEDURES</vt:lpstr>
      <vt:lpstr>STORED PROCEDURES</vt:lpstr>
      <vt:lpstr>STORED PROCEDURE</vt:lpstr>
      <vt:lpstr>FUNCTIONS</vt:lpstr>
      <vt:lpstr>FUNCTIONS</vt:lpstr>
      <vt:lpstr>FUNCTIONS - SCALAR</vt:lpstr>
      <vt:lpstr>FUNCTIONS - SCALAR</vt:lpstr>
      <vt:lpstr>FUNCTIONS – RETORNO TABELA</vt:lpstr>
      <vt:lpstr>FUNCTIONS – RETORNO TABELA</vt:lpstr>
      <vt:lpstr>FUNCTIONS – CASO REAL</vt:lpstr>
      <vt:lpstr>TRIGGERS</vt:lpstr>
      <vt:lpstr>TRIGGERS</vt:lpstr>
      <vt:lpstr>TRIGGERS</vt:lpstr>
      <vt:lpstr>VIEWS</vt:lpstr>
      <vt:lpstr>VIEWS</vt:lpstr>
      <vt:lpstr>OUTROS RECURSOS/PESQUISAR</vt:lpstr>
      <vt:lpstr>Atividade</vt:lpstr>
      <vt:lpstr>Atividade</vt:lpstr>
      <vt:lpstr>Atividade</vt:lpstr>
      <vt:lpstr>Links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</dc:creator>
  <cp:lastModifiedBy>João Victor Rodrigues Alves</cp:lastModifiedBy>
  <cp:revision>565</cp:revision>
  <dcterms:created xsi:type="dcterms:W3CDTF">2014-09-02T14:03:21Z</dcterms:created>
  <dcterms:modified xsi:type="dcterms:W3CDTF">2018-03-13T12:30:58Z</dcterms:modified>
</cp:coreProperties>
</file>