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57" r:id="rId2"/>
    <p:sldId id="444" r:id="rId3"/>
    <p:sldId id="458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2" r:id="rId20"/>
    <p:sldId id="512" r:id="rId21"/>
    <p:sldId id="493" r:id="rId22"/>
    <p:sldId id="49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505" r:id="rId34"/>
    <p:sldId id="506" r:id="rId35"/>
    <p:sldId id="510" r:id="rId36"/>
    <p:sldId id="508" r:id="rId37"/>
    <p:sldId id="507" r:id="rId38"/>
    <p:sldId id="462" r:id="rId39"/>
    <p:sldId id="466" r:id="rId40"/>
    <p:sldId id="509" r:id="rId41"/>
    <p:sldId id="511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Simão de Deus" initials="WSdD" lastIdx="0" clrIdx="0">
    <p:extLst>
      <p:ext uri="{19B8F6BF-5375-455C-9EA6-DF929625EA0E}">
        <p15:presenceInfo xmlns:p15="http://schemas.microsoft.com/office/powerpoint/2012/main" userId="S-1-5-21-1171186467-1820121965-329676756-12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  <a:srgbClr val="FFC000"/>
    <a:srgbClr val="FFFF99"/>
    <a:srgbClr val="99FF99"/>
    <a:srgbClr val="FFFFFF"/>
    <a:srgbClr val="70AD47"/>
    <a:srgbClr val="FFFFCC"/>
    <a:srgbClr val="00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86343" autoAdjust="0"/>
  </p:normalViewPr>
  <p:slideViewPr>
    <p:cSldViewPr snapToGrid="0">
      <p:cViewPr varScale="1">
        <p:scale>
          <a:sx n="63" d="100"/>
          <a:sy n="63" d="100"/>
        </p:scale>
        <p:origin x="111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BF049-9374-4F1D-9012-2492B7F95F04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0E4CE-B0BF-416C-BF70-CDD4287EC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6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edondar Retângulo no Mesmo Canto Lateral 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574-0275-4727-8E86-D431B89400F6}" type="datetime1">
              <a:rPr lang="pt-BR" smtClean="0"/>
              <a:t>07/03/2018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5FB-3271-4F9A-A1B1-C31985B5A00D}" type="datetime1">
              <a:rPr lang="pt-BR" smtClean="0"/>
              <a:t>07/03/2018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5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497E-89E0-4457-9D50-B71CC669FCFC}" type="datetime1">
              <a:rPr lang="pt-BR" smtClean="0"/>
              <a:t>07/03/2018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0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8A51-9577-4D92-96AA-BE8BFE6948C5}" type="datetime1">
              <a:rPr lang="pt-BR" smtClean="0"/>
              <a:t>07/03/2018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4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2794-AE9E-4DA1-AD30-EFFC9163F2B3}" type="datetime1">
              <a:rPr lang="pt-BR" smtClean="0"/>
              <a:t>07/03/2018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6858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4pPr>
            <a:lvl5pPr marL="20574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6C1-AE08-401D-9AF1-7DBFAAC75FEA}" type="datetime1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no Mesmo Canto Lateral 1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9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35156" cy="365125"/>
          </a:xfrm>
        </p:spPr>
        <p:txBody>
          <a:bodyPr/>
          <a:lstStyle/>
          <a:p>
            <a:fld id="{C88F16AB-E7F3-4DF6-9BFF-79044FC97346}" type="datetime1">
              <a:rPr lang="pt-BR" smtClean="0"/>
              <a:t>07/03/2018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3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7304"/>
            <a:ext cx="9144000" cy="17074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980927"/>
            <a:ext cx="9144000" cy="7651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0" y="2090057"/>
            <a:ext cx="12192000" cy="3685592"/>
          </a:xfrm>
        </p:spPr>
        <p:txBody>
          <a:bodyPr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2484B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400">
                <a:solidFill>
                  <a:srgbClr val="414141"/>
                </a:solidFill>
              </a:defRPr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000">
                <a:solidFill>
                  <a:srgbClr val="414141"/>
                </a:solidFill>
              </a:defRPr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800">
                <a:solidFill>
                  <a:srgbClr val="414141"/>
                </a:solidFill>
              </a:defRPr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144-6818-4837-93DC-BD8DC9AD81B3}" type="datetime1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1D34-CC38-4D8C-AFD3-6F0CC5C1997C}" type="datetime1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EDC8-2664-42FF-A9D9-DDD6FF5CFEBF}" type="datetime1">
              <a:rPr lang="pt-BR" smtClean="0"/>
              <a:t>07/03/2018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7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8A1-A94F-44A9-BECC-EE5EDB2D8A12}" type="datetime1">
              <a:rPr lang="pt-BR" smtClean="0"/>
              <a:t>07/03/2018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0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7BF-B59B-42D7-BC31-2EFC97353070}" type="datetime1">
              <a:rPr lang="pt-BR" smtClean="0"/>
              <a:t>07/03/2018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9652-41B9-4498-A817-021740982A94}" type="datetime1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6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58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484B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484B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pt-br/library/bb677290.aspx" TargetMode="External"/><Relationship Id="rId2" Type="http://schemas.openxmlformats.org/officeDocument/2006/relationships/hyperlink" Target="https://docs.microsoft.com/en-us/sql/t-sql/language-elements/operators-transact-sq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sdn.microsoft.com/pt-br/library/bb677213.asp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46928" y="-328808"/>
            <a:ext cx="12685853" cy="3420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13" y="3647769"/>
            <a:ext cx="9486173" cy="238499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13023" y="3809902"/>
            <a:ext cx="6935638" cy="1366878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3000" b="1" i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Treinamento - Bancos de dados e SQL Server - Parte 2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9" y="1116849"/>
            <a:ext cx="7266447" cy="19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0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JOINS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77" y="673048"/>
            <a:ext cx="7106265" cy="5590851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INNER JOIN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754329" cy="4351338"/>
          </a:xfrm>
        </p:spPr>
        <p:txBody>
          <a:bodyPr/>
          <a:lstStyle/>
          <a:p>
            <a:r>
              <a:rPr lang="pt-BR" dirty="0"/>
              <a:t>Deve se usar INNER JOIN quando quiser trazer apenas as linhas de uma tabela que também estejam em outra. Caso na tabela na qual se fez a junção não existam registros relacionados com a tabela de origem, nenhum registro será listado. </a:t>
            </a:r>
          </a:p>
          <a:p>
            <a:r>
              <a:rPr lang="pt-BR" dirty="0"/>
              <a:t>Este é o tipo mais comum de utilização embora, não seja interessante em casos onde se deseja listar os registros da primeira, independentemente de existirem registros em uma tabela filha.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11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629" y="1481168"/>
            <a:ext cx="254353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2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INNER JOIN - 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...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TabelaOriginal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TabelaRelacionada1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TabelaRelacionada1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ChaveEstrangeira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TabelaOriginal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ChavePrimária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TabelaRelacionada2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TabelaRelacionada2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ChaveEstrangeira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TabelaOriginal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ChavePrimária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 TabelaRelacionada1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ChavePrimária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TabelaRelacionada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TabelaRelacionada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ChaveEstrangeira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TabelaOriginal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ChavePrimária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TabelaRelacionada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n–y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]&gt;.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ChavePrimária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88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INNER JOIN -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CompleteName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JobTitle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BirthDate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HumanResources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HRE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BusinessEntityID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83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LEFT OUTER JOIN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Neste tipo de relacionamento e junção de tabelas, os registros da tabela origem (LEFT) são listados independentemente de haverem registros na tabela filha (à direita).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CompleteName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JobTitle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BirthDate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HumanResources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HRE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BusinessEntityID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161" y="184826"/>
            <a:ext cx="2495898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6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CROSS JOIN (na verdade é melhor nem usar)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tipo de JOIN está aqui meramente para exemplo pois causa muitos problemas. Consiste de em vez de usar o termo JOIN, colocar as tabelas relacionadas na cláusula FROM. Retorna o produto cartesiano das tabelas envolvidas, ou seja, número total de linhas </a:t>
            </a:r>
            <a:r>
              <a:rPr lang="pt-BR" dirty="0" err="1"/>
              <a:t>tab</a:t>
            </a:r>
            <a:r>
              <a:rPr lang="pt-BR" dirty="0"/>
              <a:t> 1 * número total de linhas </a:t>
            </a:r>
            <a:r>
              <a:rPr lang="pt-BR" dirty="0" err="1"/>
              <a:t>tab</a:t>
            </a:r>
            <a:r>
              <a:rPr lang="pt-BR" dirty="0"/>
              <a:t> 2...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TABELA1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COLUNAS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TABELA2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COLUNAS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TABELAn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COLUNAS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TABELA1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TABELA2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TABELAn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440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CROSS JOIN (na verdade é melhor nem usar)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CompleteName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JobTitle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BirthDate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HumanResources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16</a:t>
            </a:fld>
            <a:endParaRPr lang="pt-BR"/>
          </a:p>
        </p:txBody>
      </p:sp>
      <p:sp>
        <p:nvSpPr>
          <p:cNvPr id="5" name="Texto explicativo retangular 4"/>
          <p:cNvSpPr/>
          <p:nvPr/>
        </p:nvSpPr>
        <p:spPr>
          <a:xfrm>
            <a:off x="4660490" y="4159044"/>
            <a:ext cx="4955458" cy="1725561"/>
          </a:xfrm>
          <a:prstGeom prst="wedgeRectCallout">
            <a:avLst>
              <a:gd name="adj1" fmla="val -87930"/>
              <a:gd name="adj2" fmla="val -487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</a:rPr>
              <a:t>Não execute! </a:t>
            </a:r>
          </a:p>
          <a:p>
            <a:r>
              <a:rPr lang="pt-BR" dirty="0"/>
              <a:t>PERSON.PERSON tem 19.972 registros e HUMANRESOURCES.EMPLOYEE. 290, o número de registros recuperados será 19.972 x 290 = </a:t>
            </a:r>
            <a:r>
              <a:rPr lang="pt-BR" b="1" dirty="0"/>
              <a:t>5.791.880</a:t>
            </a:r>
          </a:p>
        </p:txBody>
      </p:sp>
    </p:spTree>
    <p:extLst>
      <p:ext uri="{BB962C8B-B14F-4D97-AF65-F5344CB8AC3E}">
        <p14:creationId xmlns:p14="http://schemas.microsoft.com/office/powerpoint/2010/main" val="47171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CROSS JOIN (na verdade é melhor nem usar)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CompleteName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JobTitle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BirthDate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HumanResources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BusinessEntityID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BusinessEntityID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17</a:t>
            </a:fld>
            <a:endParaRPr lang="pt-BR"/>
          </a:p>
        </p:txBody>
      </p:sp>
      <p:sp>
        <p:nvSpPr>
          <p:cNvPr id="5" name="Texto explicativo retangular 4"/>
          <p:cNvSpPr/>
          <p:nvPr/>
        </p:nvSpPr>
        <p:spPr>
          <a:xfrm>
            <a:off x="5250426" y="4430483"/>
            <a:ext cx="3510116" cy="1224116"/>
          </a:xfrm>
          <a:prstGeom prst="wedgeRectCallout">
            <a:avLst>
              <a:gd name="adj1" fmla="val -103186"/>
              <a:gd name="adj2" fmla="val -5557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</a:rPr>
              <a:t>Não execute! </a:t>
            </a:r>
          </a:p>
          <a:p>
            <a:r>
              <a:rPr lang="pt-BR" dirty="0"/>
              <a:t>Mas, se for executar, coloque WHERE</a:t>
            </a:r>
          </a:p>
        </p:txBody>
      </p:sp>
    </p:spTree>
    <p:extLst>
      <p:ext uri="{BB962C8B-B14F-4D97-AF65-F5344CB8AC3E}">
        <p14:creationId xmlns:p14="http://schemas.microsoft.com/office/powerpoint/2010/main" val="267883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278" y="745460"/>
            <a:ext cx="3010976" cy="19829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SELF JOIN (algo meio esquisito...)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8586019" cy="4191717"/>
          </a:xfrm>
        </p:spPr>
        <p:txBody>
          <a:bodyPr/>
          <a:lstStyle/>
          <a:p>
            <a:r>
              <a:rPr lang="pt-BR" dirty="0"/>
              <a:t>Como o próprio nome diz, consiste em fazer referência a própria tabela. O que pode parecer muito esquisito inicialmente, mas, tem sua aplicação principalmente para armazenamento e representação de dados hierárquicos, como, por exemplo:</a:t>
            </a:r>
          </a:p>
          <a:p>
            <a:pPr lvl="1"/>
            <a:r>
              <a:rPr lang="pt-BR" dirty="0"/>
              <a:t>Árvore de pastas e subpastas</a:t>
            </a:r>
          </a:p>
          <a:p>
            <a:pPr lvl="1"/>
            <a:r>
              <a:rPr lang="pt-BR" dirty="0"/>
              <a:t>Funcionário e seu encarregado – que na prática é também um funcionário</a:t>
            </a:r>
          </a:p>
          <a:p>
            <a:pPr lvl="1"/>
            <a:r>
              <a:rPr lang="pt-BR" dirty="0"/>
              <a:t>Departamento e departamentos afiliados</a:t>
            </a:r>
          </a:p>
          <a:p>
            <a:r>
              <a:rPr lang="pt-BR" dirty="0"/>
              <a:t>Com este tipo de recurso você não precisa ter uma tabela para cada nível, basta apenas ter um campo indicando a chave primária para o registro pai. Vamos considerar o exemplo de árvore de pastas considerando a seguinte tabela: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41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SELF JOIN (algo meio esquisito...)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8586019" cy="4191717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df0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ParantFolder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df1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FolderName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folders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df1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folders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df0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df0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df1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id_parent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70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>
            <a:normAutofit/>
          </a:bodyPr>
          <a:lstStyle/>
          <a:p>
            <a:r>
              <a:rPr lang="pt-BR" dirty="0"/>
              <a:t>SELECT (DML – 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Sintaxe</a:t>
            </a:r>
          </a:p>
          <a:p>
            <a:pPr lvl="1"/>
            <a:r>
              <a:rPr lang="pt-BR" dirty="0" err="1"/>
              <a:t>Column</a:t>
            </a:r>
            <a:r>
              <a:rPr lang="pt-BR" dirty="0"/>
              <a:t>/</a:t>
            </a:r>
            <a:r>
              <a:rPr lang="pt-BR" dirty="0" err="1"/>
              <a:t>Table</a:t>
            </a:r>
            <a:r>
              <a:rPr lang="pt-BR" dirty="0"/>
              <a:t> Alias</a:t>
            </a:r>
          </a:p>
          <a:p>
            <a:pPr lvl="1"/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  <a:p>
            <a:pPr lvl="1"/>
            <a:r>
              <a:rPr lang="pt-BR" dirty="0"/>
              <a:t>Top</a:t>
            </a:r>
          </a:p>
          <a:p>
            <a:pPr lvl="1"/>
            <a:r>
              <a:rPr lang="pt-BR" dirty="0" err="1"/>
              <a:t>Distinct</a:t>
            </a:r>
            <a:endParaRPr lang="pt-BR" dirty="0"/>
          </a:p>
          <a:p>
            <a:pPr lvl="1"/>
            <a:r>
              <a:rPr lang="pt-BR" dirty="0" err="1"/>
              <a:t>Joins</a:t>
            </a:r>
            <a:endParaRPr lang="pt-BR" dirty="0"/>
          </a:p>
          <a:p>
            <a:pPr lvl="1"/>
            <a:r>
              <a:rPr lang="pt-BR" dirty="0"/>
              <a:t>Case</a:t>
            </a:r>
          </a:p>
          <a:p>
            <a:pPr lvl="1"/>
            <a:r>
              <a:rPr lang="pt-BR" dirty="0" err="1"/>
              <a:t>Functions</a:t>
            </a:r>
            <a:endParaRPr lang="pt-BR" dirty="0"/>
          </a:p>
          <a:p>
            <a:pPr lvl="1"/>
            <a:r>
              <a:rPr lang="pt-BR" dirty="0" err="1"/>
              <a:t>Where</a:t>
            </a:r>
            <a:endParaRPr lang="pt-BR" dirty="0"/>
          </a:p>
          <a:p>
            <a:pPr lvl="1"/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  <a:p>
            <a:pPr lvl="1"/>
            <a:r>
              <a:rPr lang="pt-BR" dirty="0" err="1"/>
              <a:t>Having</a:t>
            </a:r>
            <a:endParaRPr lang="pt-BR" dirty="0"/>
          </a:p>
          <a:p>
            <a:pPr lvl="1"/>
            <a:r>
              <a:rPr lang="pt-BR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141336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SELF JOIN (algo meio esquisito...)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maiores informações sobre este tipo de consulta veja o tópico </a:t>
            </a:r>
            <a:r>
              <a:rPr lang="pt-BR" b="1" dirty="0"/>
              <a:t>tipo de dados </a:t>
            </a:r>
            <a:r>
              <a:rPr lang="pt-BR" b="1" dirty="0" err="1"/>
              <a:t>hierarchyid</a:t>
            </a:r>
            <a:r>
              <a:rPr lang="pt-BR" b="1" dirty="0"/>
              <a:t> </a:t>
            </a:r>
            <a:r>
              <a:rPr lang="pt-BR" dirty="0"/>
              <a:t>que é como este tipo de dados deve ser usado conforme as recomendações da Microsoft. O link está na seção de Links.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269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Possui dois formatos</a:t>
            </a:r>
          </a:p>
          <a:p>
            <a:pPr lvl="1"/>
            <a:r>
              <a:rPr lang="pt-BR" dirty="0"/>
              <a:t>SIMPLES: compara uma expressão com um conjunto de valores/expressões</a:t>
            </a: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input_expression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when_expression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result_expression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else_result_expression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245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CASE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48201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CompleteName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PersonType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'SC'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'Store Contact'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'Individual (retail) customer'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'SP'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'Sales person'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'EM'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'Employee (non-sales)'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'VC'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'Vendor contact'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'GC'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'General contact'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PersonTypeName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CompleteName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265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CASE PESQUISADA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CASE Pesquisada:</a:t>
            </a:r>
          </a:p>
          <a:p>
            <a:pPr lvl="1"/>
            <a:r>
              <a:rPr lang="pt-BR" dirty="0"/>
              <a:t>Avalia um conjunto de expressões lógicas:</a:t>
            </a: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Boolean_expression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result_expression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else_result_expression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385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CASE PESQUISADA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3402" y="1847850"/>
            <a:ext cx="1156519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ProductNumber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'BELOW $50.00'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'BELOW $100.00'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'BELOW $500.00'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'BELOW $500.00'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'ABOVE $1,000.00'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Price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rating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Production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081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NATIVAS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Date </a:t>
            </a:r>
            <a:r>
              <a:rPr lang="pt-BR" sz="2400" dirty="0" err="1"/>
              <a:t>Functions</a:t>
            </a:r>
            <a:endParaRPr lang="pt-BR" sz="2400" dirty="0"/>
          </a:p>
          <a:p>
            <a:pPr lvl="2"/>
            <a:r>
              <a:rPr lang="pt-BR" sz="2400" dirty="0" err="1"/>
              <a:t>getdate</a:t>
            </a:r>
            <a:r>
              <a:rPr lang="pt-BR" sz="2400" dirty="0"/>
              <a:t>()</a:t>
            </a:r>
          </a:p>
          <a:p>
            <a:pPr lvl="2"/>
            <a:r>
              <a:rPr lang="pt-BR" sz="2400" dirty="0" err="1"/>
              <a:t>day</a:t>
            </a:r>
            <a:r>
              <a:rPr lang="pt-BR" sz="2400" dirty="0"/>
              <a:t>(date)</a:t>
            </a:r>
          </a:p>
          <a:p>
            <a:pPr lvl="2"/>
            <a:r>
              <a:rPr lang="pt-BR" sz="2400" dirty="0" err="1"/>
              <a:t>month</a:t>
            </a:r>
            <a:r>
              <a:rPr lang="pt-BR" sz="2400" dirty="0"/>
              <a:t>(date)</a:t>
            </a:r>
          </a:p>
          <a:p>
            <a:pPr lvl="2"/>
            <a:r>
              <a:rPr lang="pt-BR" sz="2400" dirty="0" err="1"/>
              <a:t>year</a:t>
            </a:r>
            <a:r>
              <a:rPr lang="pt-BR" sz="2400" dirty="0"/>
              <a:t>(date)</a:t>
            </a:r>
          </a:p>
          <a:p>
            <a:pPr lvl="2"/>
            <a:r>
              <a:rPr lang="pt-BR" sz="2400" dirty="0" err="1"/>
              <a:t>datepart</a:t>
            </a:r>
            <a:r>
              <a:rPr lang="pt-BR" sz="2400" dirty="0"/>
              <a:t>(</a:t>
            </a:r>
            <a:r>
              <a:rPr lang="pt-BR" sz="2400" dirty="0" err="1"/>
              <a:t>datepart</a:t>
            </a:r>
            <a:r>
              <a:rPr lang="pt-BR" sz="2400" dirty="0"/>
              <a:t>, date)</a:t>
            </a:r>
          </a:p>
          <a:p>
            <a:pPr lvl="2"/>
            <a:r>
              <a:rPr lang="pt-BR" sz="2400" dirty="0" err="1"/>
              <a:t>dateadd</a:t>
            </a:r>
            <a:r>
              <a:rPr lang="pt-BR" sz="2400" dirty="0"/>
              <a:t>(</a:t>
            </a:r>
            <a:r>
              <a:rPr lang="pt-BR" sz="2400" dirty="0" err="1"/>
              <a:t>datepart</a:t>
            </a:r>
            <a:r>
              <a:rPr lang="pt-BR" sz="2400" dirty="0"/>
              <a:t>, </a:t>
            </a:r>
            <a:r>
              <a:rPr lang="pt-BR" sz="2400" dirty="0" err="1"/>
              <a:t>increment</a:t>
            </a:r>
            <a:r>
              <a:rPr lang="pt-BR" sz="2400" dirty="0"/>
              <a:t>, date)</a:t>
            </a:r>
          </a:p>
          <a:p>
            <a:pPr lvl="2"/>
            <a:r>
              <a:rPr lang="pt-BR" sz="2400" dirty="0" err="1"/>
              <a:t>datediff</a:t>
            </a:r>
            <a:r>
              <a:rPr lang="pt-BR" sz="2400" dirty="0"/>
              <a:t>(</a:t>
            </a:r>
            <a:r>
              <a:rPr lang="pt-BR" sz="2400" dirty="0" err="1"/>
              <a:t>datepart</a:t>
            </a:r>
            <a:r>
              <a:rPr lang="pt-BR" sz="2400" dirty="0"/>
              <a:t>, start, </a:t>
            </a:r>
            <a:r>
              <a:rPr lang="pt-BR" sz="2400" dirty="0" err="1"/>
              <a:t>end</a:t>
            </a:r>
            <a:r>
              <a:rPr lang="pt-BR" sz="2400" dirty="0"/>
              <a:t>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96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NATIVAS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41439" y="1471662"/>
            <a:ext cx="10515600" cy="4884687"/>
          </a:xfrm>
        </p:spPr>
        <p:txBody>
          <a:bodyPr>
            <a:noAutofit/>
          </a:bodyPr>
          <a:lstStyle/>
          <a:p>
            <a:pPr lvl="1"/>
            <a:r>
              <a:rPr lang="pt-BR" sz="2400" dirty="0" err="1"/>
              <a:t>String</a:t>
            </a:r>
            <a:r>
              <a:rPr lang="pt-BR" sz="2400" dirty="0"/>
              <a:t> </a:t>
            </a:r>
            <a:r>
              <a:rPr lang="pt-BR" sz="2400" dirty="0" err="1"/>
              <a:t>Functions</a:t>
            </a:r>
            <a:endParaRPr lang="pt-BR" sz="2400" dirty="0"/>
          </a:p>
          <a:p>
            <a:pPr lvl="2"/>
            <a:r>
              <a:rPr lang="pt-BR" sz="2400" dirty="0" err="1"/>
              <a:t>lower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)</a:t>
            </a:r>
          </a:p>
          <a:p>
            <a:pPr lvl="2"/>
            <a:r>
              <a:rPr lang="pt-BR" sz="2400" dirty="0" err="1"/>
              <a:t>upper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)</a:t>
            </a:r>
          </a:p>
          <a:p>
            <a:pPr lvl="2"/>
            <a:r>
              <a:rPr lang="pt-BR" sz="2400" dirty="0" err="1"/>
              <a:t>len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)</a:t>
            </a:r>
          </a:p>
          <a:p>
            <a:pPr lvl="2"/>
            <a:r>
              <a:rPr lang="pt-BR" sz="2400" dirty="0" err="1"/>
              <a:t>replace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, </a:t>
            </a:r>
            <a:r>
              <a:rPr lang="pt-BR" sz="2400" dirty="0" err="1"/>
              <a:t>find</a:t>
            </a:r>
            <a:r>
              <a:rPr lang="pt-BR" sz="2400" dirty="0"/>
              <a:t>, </a:t>
            </a:r>
            <a:r>
              <a:rPr lang="pt-BR" sz="2400" dirty="0" err="1"/>
              <a:t>replace</a:t>
            </a:r>
            <a:r>
              <a:rPr lang="pt-BR" sz="2400" dirty="0"/>
              <a:t>)</a:t>
            </a:r>
          </a:p>
          <a:p>
            <a:pPr lvl="2"/>
            <a:r>
              <a:rPr lang="pt-BR" sz="2400" dirty="0" err="1"/>
              <a:t>substring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, index, </a:t>
            </a:r>
            <a:r>
              <a:rPr lang="pt-BR" sz="2400" dirty="0" err="1"/>
              <a:t>length</a:t>
            </a:r>
            <a:r>
              <a:rPr lang="pt-BR" sz="2400" dirty="0"/>
              <a:t>)</a:t>
            </a:r>
          </a:p>
          <a:p>
            <a:pPr lvl="2"/>
            <a:r>
              <a:rPr lang="pt-BR" sz="2400" dirty="0" err="1"/>
              <a:t>left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, </a:t>
            </a:r>
            <a:r>
              <a:rPr lang="pt-BR" sz="2400" dirty="0" err="1"/>
              <a:t>len</a:t>
            </a:r>
            <a:r>
              <a:rPr lang="pt-BR" sz="2400" dirty="0"/>
              <a:t>)</a:t>
            </a:r>
          </a:p>
          <a:p>
            <a:pPr lvl="2"/>
            <a:r>
              <a:rPr lang="pt-BR" sz="2400" dirty="0" err="1"/>
              <a:t>right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, </a:t>
            </a:r>
            <a:r>
              <a:rPr lang="pt-BR" sz="2400" dirty="0" err="1"/>
              <a:t>len</a:t>
            </a:r>
            <a:r>
              <a:rPr lang="pt-BR" sz="2400" dirty="0"/>
              <a:t>)</a:t>
            </a:r>
          </a:p>
          <a:p>
            <a:pPr lvl="2"/>
            <a:r>
              <a:rPr lang="pt-BR" sz="2400" dirty="0" err="1"/>
              <a:t>ltrim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)</a:t>
            </a:r>
          </a:p>
          <a:p>
            <a:pPr lvl="2"/>
            <a:r>
              <a:rPr lang="pt-BR" sz="2400" dirty="0" err="1"/>
              <a:t>rtrim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)</a:t>
            </a:r>
          </a:p>
          <a:p>
            <a:pPr lvl="2"/>
            <a:r>
              <a:rPr lang="pt-BR" sz="2400" dirty="0"/>
              <a:t>reverse(</a:t>
            </a:r>
            <a:r>
              <a:rPr lang="pt-BR" sz="2400" dirty="0" err="1"/>
              <a:t>str</a:t>
            </a:r>
            <a:r>
              <a:rPr lang="pt-BR" sz="2400" dirty="0"/>
              <a:t>)</a:t>
            </a:r>
          </a:p>
          <a:p>
            <a:pPr lvl="2"/>
            <a:r>
              <a:rPr lang="pt-BR" sz="2400" dirty="0" err="1"/>
              <a:t>charindex</a:t>
            </a:r>
            <a:r>
              <a:rPr lang="pt-BR" sz="2400" dirty="0"/>
              <a:t>(char, </a:t>
            </a:r>
            <a:r>
              <a:rPr lang="pt-BR" sz="2400" dirty="0" err="1"/>
              <a:t>str</a:t>
            </a:r>
            <a:r>
              <a:rPr lang="pt-BR" sz="2400" dirty="0"/>
              <a:t>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211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NATIVAS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 err="1"/>
              <a:t>Number</a:t>
            </a:r>
            <a:r>
              <a:rPr lang="pt-BR" sz="2400" dirty="0"/>
              <a:t> </a:t>
            </a:r>
            <a:r>
              <a:rPr lang="pt-BR" sz="2400" dirty="0" err="1"/>
              <a:t>Functions</a:t>
            </a:r>
            <a:endParaRPr lang="pt-BR" sz="2400" dirty="0"/>
          </a:p>
          <a:p>
            <a:pPr lvl="2"/>
            <a:r>
              <a:rPr lang="pt-BR" sz="2400" dirty="0" err="1"/>
              <a:t>abs</a:t>
            </a:r>
            <a:r>
              <a:rPr lang="pt-BR" sz="2400" dirty="0"/>
              <a:t>(</a:t>
            </a:r>
            <a:r>
              <a:rPr lang="pt-BR" sz="2400" dirty="0" err="1"/>
              <a:t>number</a:t>
            </a:r>
            <a:r>
              <a:rPr lang="pt-BR" sz="2400" dirty="0"/>
              <a:t>)</a:t>
            </a:r>
          </a:p>
          <a:p>
            <a:pPr lvl="2"/>
            <a:r>
              <a:rPr lang="pt-BR" sz="2400" dirty="0" err="1"/>
              <a:t>power</a:t>
            </a:r>
            <a:r>
              <a:rPr lang="pt-BR" sz="2400" dirty="0"/>
              <a:t>(</a:t>
            </a:r>
            <a:r>
              <a:rPr lang="pt-BR" sz="2400" dirty="0" err="1"/>
              <a:t>number</a:t>
            </a:r>
            <a:r>
              <a:rPr lang="pt-BR" sz="2400" dirty="0"/>
              <a:t>, </a:t>
            </a:r>
            <a:r>
              <a:rPr lang="pt-BR" sz="2400" dirty="0" err="1"/>
              <a:t>power</a:t>
            </a:r>
            <a:r>
              <a:rPr lang="pt-BR" sz="2400" dirty="0"/>
              <a:t>)</a:t>
            </a:r>
          </a:p>
          <a:p>
            <a:pPr lvl="2"/>
            <a:r>
              <a:rPr lang="pt-BR" sz="2400" dirty="0" err="1"/>
              <a:t>floor</a:t>
            </a:r>
            <a:r>
              <a:rPr lang="pt-BR" sz="2400" dirty="0"/>
              <a:t>(</a:t>
            </a:r>
            <a:r>
              <a:rPr lang="pt-BR" sz="2400" dirty="0" err="1"/>
              <a:t>number</a:t>
            </a:r>
            <a:r>
              <a:rPr lang="pt-BR" sz="2400" dirty="0"/>
              <a:t>) (retorna maior número inteiro menor igual ao de uma expressão numérica específica)</a:t>
            </a:r>
          </a:p>
          <a:p>
            <a:pPr lvl="2"/>
            <a:r>
              <a:rPr lang="pt-BR" sz="2400" dirty="0" err="1"/>
              <a:t>ceiling</a:t>
            </a:r>
            <a:r>
              <a:rPr lang="pt-BR" sz="2400" dirty="0"/>
              <a:t>(</a:t>
            </a:r>
            <a:r>
              <a:rPr lang="pt-BR" sz="2400" dirty="0" err="1"/>
              <a:t>number</a:t>
            </a:r>
            <a:r>
              <a:rPr lang="pt-BR" sz="2400" dirty="0"/>
              <a:t>) (retorna o menor número inteiro maior ou igual ao da expressão)</a:t>
            </a:r>
          </a:p>
          <a:p>
            <a:pPr lvl="2"/>
            <a:r>
              <a:rPr lang="pt-BR" sz="2400" dirty="0"/>
              <a:t>round(</a:t>
            </a:r>
            <a:r>
              <a:rPr lang="pt-BR" sz="2400" dirty="0" err="1"/>
              <a:t>number</a:t>
            </a:r>
            <a:r>
              <a:rPr lang="pt-BR" sz="2400" dirty="0"/>
              <a:t>, </a:t>
            </a:r>
            <a:r>
              <a:rPr lang="pt-BR" sz="2400" dirty="0" err="1"/>
              <a:t>precision</a:t>
            </a:r>
            <a:r>
              <a:rPr lang="pt-BR" sz="2400" dirty="0"/>
              <a:t>)</a:t>
            </a:r>
          </a:p>
          <a:p>
            <a:pPr lvl="2"/>
            <a:r>
              <a:rPr lang="pt-BR" sz="2400" dirty="0" err="1"/>
              <a:t>sqrt</a:t>
            </a:r>
            <a:r>
              <a:rPr lang="pt-BR" sz="2400" dirty="0"/>
              <a:t>(</a:t>
            </a:r>
            <a:r>
              <a:rPr lang="pt-BR" sz="2400" dirty="0" err="1"/>
              <a:t>number</a:t>
            </a:r>
            <a:r>
              <a:rPr lang="pt-BR" sz="2400" dirty="0"/>
              <a:t>)</a:t>
            </a:r>
          </a:p>
          <a:p>
            <a:pPr lvl="2"/>
            <a:r>
              <a:rPr lang="pt-BR" sz="2400" dirty="0" err="1"/>
              <a:t>square</a:t>
            </a:r>
            <a:r>
              <a:rPr lang="pt-BR" sz="2400" dirty="0"/>
              <a:t>(</a:t>
            </a:r>
            <a:r>
              <a:rPr lang="pt-BR" sz="2400" dirty="0" err="1"/>
              <a:t>number</a:t>
            </a:r>
            <a:r>
              <a:rPr lang="pt-BR" sz="2400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41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WHERE / FILTROS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Os filtros são uma forma de restringir o número de registros que são retornados por uma consulta. </a:t>
            </a:r>
          </a:p>
          <a:p>
            <a:r>
              <a:rPr lang="pt-BR" dirty="0"/>
              <a:t>A forma mais comum de se implementar os filtros na linguagem SQL é através da cláusula WHERE onde a sintaxe básica é a seguinte: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colunas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tabelas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mais tabelas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condição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condição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condição 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904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WHERE / FILTROS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CompleteName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AddressLine1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city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</a:p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BusinessEntityAddress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BEA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BEA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BusinessEntityID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bea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AddressID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'v%'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smith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City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'Hamburg'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63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1313" cy="3620582"/>
          </a:xfrm>
        </p:spPr>
        <p:txBody>
          <a:bodyPr>
            <a:noAutofit/>
          </a:bodyPr>
          <a:lstStyle/>
          <a:p>
            <a:r>
              <a:rPr lang="pt-BR" dirty="0"/>
              <a:t>Restaurar o banco de dados </a:t>
            </a:r>
            <a:r>
              <a:rPr lang="pt-BR" dirty="0" err="1"/>
              <a:t>IntroMSSQL</a:t>
            </a:r>
            <a:endParaRPr lang="pt-BR" dirty="0"/>
          </a:p>
          <a:p>
            <a:r>
              <a:rPr lang="pt-BR" dirty="0"/>
              <a:t>Fazer uma consulta que mostre a quantidade de usuários diferentes que fizeram login no sistema em cada mês</a:t>
            </a:r>
          </a:p>
          <a:p>
            <a:r>
              <a:rPr lang="pt-BR" dirty="0"/>
              <a:t>Fazer uma consulta que mostre a média de logins no sistema por dia, nos últimos 30 dias existentes no arquivo</a:t>
            </a:r>
          </a:p>
          <a:p>
            <a:r>
              <a:rPr lang="pt-BR" dirty="0"/>
              <a:t>Fazer uma consulta que mostre o total de espaço utilizado pelos dez maiores arquivos</a:t>
            </a:r>
          </a:p>
          <a:p>
            <a:r>
              <a:rPr lang="pt-BR" dirty="0"/>
              <a:t>Fazer uma consulta que mostre os estados que possuem mais de 100 cidades e os que possuem menos de 20 em um único </a:t>
            </a:r>
            <a:r>
              <a:rPr lang="pt-BR" dirty="0" err="1"/>
              <a:t>rowset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033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WHERE / OPERADORES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973319"/>
              </p:ext>
            </p:extLst>
          </p:nvPr>
        </p:nvGraphicFramePr>
        <p:xfrm>
          <a:off x="838200" y="1397614"/>
          <a:ext cx="10515600" cy="482803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730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Operador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Descrição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pt-BR" sz="2400" dirty="0">
                          <a:effectLst/>
                        </a:rPr>
                        <a:t>=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pt-BR" sz="2400">
                          <a:effectLst/>
                        </a:rPr>
                        <a:t>Igualdade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pt-BR" sz="2400">
                          <a:effectLst/>
                        </a:rPr>
                        <a:t>&lt;&gt; 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pt-BR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Diferença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&gt; 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Maior</a:t>
                      </a:r>
                      <a:r>
                        <a:rPr lang="en-US" sz="2400" dirty="0">
                          <a:effectLst/>
                        </a:rPr>
                        <a:t> do que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&lt; 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Menor que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&gt;=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Maior ou igual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&lt;=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Menor ou igual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BETWEEN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pt-BR" sz="2400" dirty="0">
                          <a:effectLst/>
                        </a:rPr>
                        <a:t>Valores entre dois valores específicos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LIKE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pt-BR" sz="2400" dirty="0">
                          <a:effectLst/>
                        </a:rPr>
                        <a:t>Usa um padrão para busca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pt-BR" sz="2400">
                          <a:effectLst/>
                        </a:rPr>
                        <a:t>IN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pt-BR" sz="2400" dirty="0">
                          <a:effectLst/>
                        </a:rPr>
                        <a:t>Especifica múltiplos valores para uma mesma coluna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pt-BR" sz="2400">
                          <a:effectLst/>
                        </a:rPr>
                        <a:t>EXISTS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pt-BR" sz="2400" dirty="0">
                          <a:effectLst/>
                        </a:rPr>
                        <a:t>Filtra apenas se um valor existir em um conjunto 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325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WHERE / EXISTS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Especifica uma sub consulta para fazer os filtros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Production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EXISTS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productassemblyid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Production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BillOfMaterials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BillOfMaterialsID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89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AGREGAÇÃO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Permitem fazer operações de soma, contagem, média, etc. sobre colunas.</a:t>
            </a:r>
          </a:p>
          <a:p>
            <a:r>
              <a:rPr lang="pt-BR" dirty="0"/>
              <a:t>Caso dentro da consulta existam colunas que não estejam cobertas por uma função deste tipo, as mesmas devem vir enumeradas e precedidas pela cláusula GROUP BY.</a:t>
            </a:r>
          </a:p>
          <a:p>
            <a:pPr lvl="1"/>
            <a:r>
              <a:rPr lang="pt-BR" dirty="0"/>
              <a:t>SUM(). Retorna a soma de uma expressão que pode ser uma coluna, várias, uma operação matemática contendo ou não uma coluna.</a:t>
            </a:r>
          </a:p>
          <a:p>
            <a:pPr lvl="1"/>
            <a:r>
              <a:rPr lang="pt-BR" dirty="0"/>
              <a:t>COUNT(). Conta o número de linhas dentro de uma determinada tabela que satisfaçam uma condição. Colunas com valor NULL não são contadas.</a:t>
            </a:r>
          </a:p>
          <a:p>
            <a:pPr lvl="1"/>
            <a:r>
              <a:rPr lang="pt-BR" dirty="0"/>
              <a:t>MAX(). Retorna o valor máximo (número, data, texto) para uma expressão.</a:t>
            </a:r>
          </a:p>
          <a:p>
            <a:pPr lvl="1"/>
            <a:r>
              <a:rPr lang="pt-BR" dirty="0"/>
              <a:t>MIN(). Idem retornando o valor mínimo.</a:t>
            </a:r>
          </a:p>
          <a:p>
            <a:pPr lvl="1"/>
            <a:r>
              <a:rPr lang="pt-BR" dirty="0"/>
              <a:t>AVG(). Retorna a média aritmética. Valores nulos são ignorados.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320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AGREGAÇÃO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890591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acronym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cidades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cities c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id_state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acronym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acronym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57200" y="4114800"/>
            <a:ext cx="5009322" cy="437322"/>
          </a:xfrm>
          <a:prstGeom prst="rect">
            <a:avLst/>
          </a:prstGeom>
          <a:solidFill>
            <a:srgbClr val="FF6600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o explicativo retangular 6"/>
          <p:cNvSpPr/>
          <p:nvPr/>
        </p:nvSpPr>
        <p:spPr>
          <a:xfrm>
            <a:off x="6728791" y="3735831"/>
            <a:ext cx="2798667" cy="1042646"/>
          </a:xfrm>
          <a:prstGeom prst="wedgeRectCallout">
            <a:avLst>
              <a:gd name="adj1" fmla="val -89340"/>
              <a:gd name="adj2" fmla="val -6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Faz filtro sobre os resultados da função de agregação</a:t>
            </a:r>
          </a:p>
        </p:txBody>
      </p:sp>
    </p:spTree>
    <p:extLst>
      <p:ext uri="{BB962C8B-B14F-4D97-AF65-F5344CB8AC3E}">
        <p14:creationId xmlns:p14="http://schemas.microsoft.com/office/powerpoint/2010/main" val="367426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AGREGAÇÃO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top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ListPriceTop10</a:t>
            </a:r>
          </a:p>
          <a:p>
            <a:pPr marL="0" indent="0"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ProductName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 category name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Production</a:t>
            </a:r>
            <a:r>
              <a:rPr lang="pt-BR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 p</a:t>
            </a:r>
          </a:p>
          <a:p>
            <a:pPr marL="0" indent="0">
              <a:buNone/>
            </a:pP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Production</a:t>
            </a:r>
            <a:r>
              <a:rPr lang="pt-BR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ProductSubcategory ps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ps</a:t>
            </a:r>
            <a:r>
              <a:rPr lang="pt-BR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ProductSubcategoryID </a:t>
            </a:r>
            <a:r>
              <a:rPr lang="pt-BR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pt-BR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ProductSubcategoryID</a:t>
            </a:r>
          </a:p>
          <a:p>
            <a:pPr marL="0" indent="0">
              <a:buNone/>
            </a:pP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pt-BR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pt-BR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ps</a:t>
            </a:r>
            <a:r>
              <a:rPr lang="pt-BR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34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020529" y="1690688"/>
            <a:ext cx="4055806" cy="610060"/>
          </a:xfrm>
          <a:prstGeom prst="rect">
            <a:avLst/>
          </a:prstGeom>
          <a:solidFill>
            <a:srgbClr val="FF33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38200" y="4896465"/>
            <a:ext cx="2789903" cy="457200"/>
          </a:xfrm>
          <a:prstGeom prst="rect">
            <a:avLst/>
          </a:prstGeom>
          <a:solidFill>
            <a:srgbClr val="FF33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9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AGREGAÇÃO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DISTINCT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CustomerID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DistinctCustomers</a:t>
            </a:r>
          </a:p>
          <a:p>
            <a:pPr marL="0" indent="0">
              <a:buNone/>
            </a:pP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Sales</a:t>
            </a:r>
            <a:r>
              <a:rPr lang="pt-BR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salesOrderHeader</a:t>
            </a:r>
          </a:p>
          <a:p>
            <a:pPr marL="0" indent="0">
              <a:buNone/>
            </a:pP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pt-BR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pt-BR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2008</a:t>
            </a:r>
            <a:endParaRPr lang="pt-BR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pt-BR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pt-BR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35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400800" y="1690688"/>
            <a:ext cx="4557252" cy="654306"/>
          </a:xfrm>
          <a:prstGeom prst="rect">
            <a:avLst/>
          </a:prstGeom>
          <a:solidFill>
            <a:srgbClr val="FF33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09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Esta palavra chave é usada quando se deseja unir resultados de consultas diferentes em um mesmo conjunto de linhas. É possível usar tanto repetindo os resultados que estão em duas ou mais consultas unidas como, fazendo com que apareçam apenas os resultados que não estão repetidos.</a:t>
            </a:r>
          </a:p>
          <a:p>
            <a:r>
              <a:rPr lang="pt-BR" dirty="0"/>
              <a:t>É possível ter duas ou mais consultas unidas devendo se observar:</a:t>
            </a:r>
          </a:p>
          <a:p>
            <a:pPr lvl="1"/>
            <a:r>
              <a:rPr lang="pt-BR" dirty="0"/>
              <a:t>O número das colunas retornadas deve ser o mesmo em todas as tabelas</a:t>
            </a:r>
          </a:p>
          <a:p>
            <a:pPr lvl="1"/>
            <a:r>
              <a:rPr lang="pt-BR" dirty="0"/>
              <a:t>O tipo das colunas também deve ser o mesmo em todas as consultas</a:t>
            </a:r>
          </a:p>
          <a:p>
            <a:pPr lvl="1"/>
            <a:r>
              <a:rPr lang="pt-BR" dirty="0"/>
              <a:t>A cláusula ORDER BY só poderá ser colocada ao final de todas as consultas, não sendo possível usar em cada consulta individualmente.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714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9722" y="1537390"/>
            <a:ext cx="1120802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Retorna os produtos mais caros e mais baratos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ListPriceTop10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ProductName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 category name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pt-B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'MORE EXPENSIVE'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Production</a:t>
            </a:r>
            <a:r>
              <a:rPr lang="pt-B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Production</a:t>
            </a:r>
            <a:r>
              <a:rPr lang="pt-B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ProductSubcategory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pt-B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ProductSubcategoryID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ProductSubcategoryID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ps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endParaRPr lang="pt-BR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ListPriceTop10	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ProductName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 category name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'MORE CHEAP'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Production</a:t>
            </a:r>
            <a:r>
              <a:rPr lang="pt-B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Production</a:t>
            </a:r>
            <a:r>
              <a:rPr lang="pt-B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ProductSubcategory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pt-B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ProductSubcategoryID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ProductSubcategoryID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between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ps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37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98174" y="3488635"/>
            <a:ext cx="1570383" cy="367748"/>
          </a:xfrm>
          <a:prstGeom prst="rect">
            <a:avLst/>
          </a:prstGeom>
          <a:solidFill>
            <a:srgbClr val="FF33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73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SELECT</a:t>
            </a:r>
          </a:p>
          <a:p>
            <a:r>
              <a:rPr lang="pt-BR" dirty="0"/>
              <a:t>https://msdn.microsoft.com/en-us/library/ms189499.aspx</a:t>
            </a:r>
          </a:p>
          <a:p>
            <a:endParaRPr lang="pt-BR" dirty="0"/>
          </a:p>
          <a:p>
            <a:r>
              <a:rPr lang="pt-BR" dirty="0"/>
              <a:t>JOINS</a:t>
            </a:r>
          </a:p>
          <a:p>
            <a:r>
              <a:rPr lang="pt-BR" dirty="0"/>
              <a:t>https://technet.microsoft.com/pt-br/library/ms191517(v=sql.105).aspx</a:t>
            </a:r>
          </a:p>
          <a:p>
            <a:endParaRPr lang="pt-BR" dirty="0"/>
          </a:p>
          <a:p>
            <a:r>
              <a:rPr lang="pt-BR" dirty="0"/>
              <a:t>CASE</a:t>
            </a:r>
          </a:p>
          <a:p>
            <a:r>
              <a:rPr lang="pt-BR" dirty="0"/>
              <a:t>https://msdn.microsoft.com/pt-br/library/ms181765(v=sql.110).aspx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6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nativas do SQL Server</a:t>
            </a:r>
          </a:p>
          <a:p>
            <a:r>
              <a:rPr lang="pt-BR" dirty="0"/>
              <a:t>https://msdn.microsoft.com/en-us/library/ms174318.aspx</a:t>
            </a:r>
          </a:p>
          <a:p>
            <a:endParaRPr lang="pt-BR" dirty="0"/>
          </a:p>
          <a:p>
            <a:r>
              <a:rPr lang="pt-BR" dirty="0"/>
              <a:t>WHERE</a:t>
            </a:r>
          </a:p>
          <a:p>
            <a:r>
              <a:rPr lang="pt-BR" dirty="0"/>
              <a:t>https://msdn.microsoft.com/en-us/library/ms188047.aspx</a:t>
            </a:r>
          </a:p>
          <a:p>
            <a:endParaRPr lang="pt-BR" dirty="0"/>
          </a:p>
          <a:p>
            <a:r>
              <a:rPr lang="pt-BR" dirty="0"/>
              <a:t>EXISTS</a:t>
            </a:r>
          </a:p>
          <a:p>
            <a:r>
              <a:rPr lang="pt-BR" dirty="0"/>
              <a:t>https://msdn.microsoft.com/pt-br/library/ms188336.aspx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16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DML - Instruções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4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38" y="2466841"/>
            <a:ext cx="644932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67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Aggregate</a:t>
            </a:r>
            <a:r>
              <a:rPr lang="pt-BR" dirty="0"/>
              <a:t> </a:t>
            </a:r>
            <a:r>
              <a:rPr lang="pt-BR" dirty="0" err="1"/>
              <a:t>Functions</a:t>
            </a:r>
            <a:endParaRPr lang="pt-BR" dirty="0"/>
          </a:p>
          <a:p>
            <a:r>
              <a:rPr lang="pt-BR" dirty="0"/>
              <a:t>https://msdn.microsoft.com/en-us/library/ms173454.aspx</a:t>
            </a:r>
          </a:p>
          <a:p>
            <a:endParaRPr lang="pt-BR" dirty="0"/>
          </a:p>
          <a:p>
            <a:r>
              <a:rPr lang="pt-BR" dirty="0"/>
              <a:t>UNION</a:t>
            </a:r>
          </a:p>
          <a:p>
            <a:r>
              <a:rPr lang="pt-BR" dirty="0"/>
              <a:t>https://msdn.microsoft.com/pt-br/library/ms180026.aspx</a:t>
            </a:r>
          </a:p>
          <a:p>
            <a:endParaRPr lang="pt-BR" dirty="0"/>
          </a:p>
          <a:p>
            <a:r>
              <a:rPr lang="pt-BR" dirty="0"/>
              <a:t>Passo a passo on-line</a:t>
            </a:r>
          </a:p>
          <a:p>
            <a:r>
              <a:rPr lang="pt-BR" dirty="0"/>
              <a:t>http://vladimirrech.blogspot.com.br/2015/05/treinamento-para-consultas-com-sql.html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09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Operadores SQL</a:t>
            </a:r>
          </a:p>
          <a:p>
            <a:r>
              <a:rPr lang="pt-BR" dirty="0">
                <a:hlinkClick r:id="rId2"/>
              </a:rPr>
              <a:t>https://docs.microsoft.com/en-us/sql/t-sql/language-elements/operators-transact-sql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HierarchyId</a:t>
            </a:r>
            <a:endParaRPr lang="pt-BR" dirty="0"/>
          </a:p>
          <a:p>
            <a:r>
              <a:rPr lang="pt-BR" dirty="0">
                <a:hlinkClick r:id="rId3"/>
              </a:rPr>
              <a:t>https://msdn.microsoft.com/pt-br/library/bb677290.aspx</a:t>
            </a:r>
            <a:endParaRPr lang="pt-BR" dirty="0"/>
          </a:p>
          <a:p>
            <a:r>
              <a:rPr lang="pt-BR" dirty="0">
                <a:hlinkClick r:id="rId4"/>
              </a:rPr>
              <a:t>https://msdn.microsoft.com/pt-br/library/bb677213.aspx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Usado para recuperar as linhas/registros armazenados em um banco de dados.</a:t>
            </a:r>
          </a:p>
          <a:p>
            <a:r>
              <a:rPr lang="pt-BR" dirty="0"/>
              <a:t>Pode ser executado sobre:</a:t>
            </a:r>
          </a:p>
          <a:p>
            <a:pPr lvl="1"/>
            <a:r>
              <a:rPr lang="pt-BR" dirty="0"/>
              <a:t>Uma ou várias tabelas</a:t>
            </a:r>
          </a:p>
          <a:p>
            <a:pPr lvl="1"/>
            <a:r>
              <a:rPr lang="pt-BR" dirty="0" err="1"/>
              <a:t>Views</a:t>
            </a:r>
            <a:endParaRPr lang="pt-BR" dirty="0"/>
          </a:p>
          <a:p>
            <a:pPr lvl="1"/>
            <a:r>
              <a:rPr lang="pt-BR" dirty="0" err="1"/>
              <a:t>Functions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84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SELECT – SINTAXE BÁSICA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select_list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search_condition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group_by_expression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search_condition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order_expression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6</a:t>
            </a:fld>
            <a:endParaRPr lang="pt-BR"/>
          </a:p>
        </p:txBody>
      </p:sp>
      <p:sp>
        <p:nvSpPr>
          <p:cNvPr id="12" name="Texto explicativo retangular 11"/>
          <p:cNvSpPr/>
          <p:nvPr/>
        </p:nvSpPr>
        <p:spPr>
          <a:xfrm>
            <a:off x="3967316" y="1346585"/>
            <a:ext cx="1371600" cy="599306"/>
          </a:xfrm>
          <a:prstGeom prst="wedgeRectCallout">
            <a:avLst>
              <a:gd name="adj1" fmla="val -103628"/>
              <a:gd name="adj2" fmla="val 717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Informa as colunas</a:t>
            </a:r>
          </a:p>
        </p:txBody>
      </p:sp>
      <p:sp>
        <p:nvSpPr>
          <p:cNvPr id="13" name="Texto explicativo retangular 12"/>
          <p:cNvSpPr/>
          <p:nvPr/>
        </p:nvSpPr>
        <p:spPr>
          <a:xfrm>
            <a:off x="7469257" y="1158851"/>
            <a:ext cx="2085669" cy="656870"/>
          </a:xfrm>
          <a:prstGeom prst="wedgeRectCallout">
            <a:avLst>
              <a:gd name="adj1" fmla="val -60016"/>
              <a:gd name="adj2" fmla="val 128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Redireciona para outra tabela</a:t>
            </a:r>
          </a:p>
        </p:txBody>
      </p:sp>
      <p:sp>
        <p:nvSpPr>
          <p:cNvPr id="14" name="Texto explicativo retangular 13"/>
          <p:cNvSpPr/>
          <p:nvPr/>
        </p:nvSpPr>
        <p:spPr>
          <a:xfrm>
            <a:off x="9554926" y="5281352"/>
            <a:ext cx="2085669" cy="656870"/>
          </a:xfrm>
          <a:prstGeom prst="wedgeRectCallout">
            <a:avLst>
              <a:gd name="adj1" fmla="val -103151"/>
              <a:gd name="adj2" fmla="val 25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Ordenação</a:t>
            </a:r>
          </a:p>
        </p:txBody>
      </p:sp>
      <p:sp>
        <p:nvSpPr>
          <p:cNvPr id="15" name="Texto explicativo retangular 14"/>
          <p:cNvSpPr/>
          <p:nvPr/>
        </p:nvSpPr>
        <p:spPr>
          <a:xfrm>
            <a:off x="6881192" y="3263103"/>
            <a:ext cx="2085669" cy="656870"/>
          </a:xfrm>
          <a:prstGeom prst="wedgeRectCallout">
            <a:avLst>
              <a:gd name="adj1" fmla="val -103151"/>
              <a:gd name="adj2" fmla="val 25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Cláusulas para filtragem</a:t>
            </a:r>
          </a:p>
        </p:txBody>
      </p:sp>
      <p:sp>
        <p:nvSpPr>
          <p:cNvPr id="16" name="Texto explicativo retangular 15"/>
          <p:cNvSpPr/>
          <p:nvPr/>
        </p:nvSpPr>
        <p:spPr>
          <a:xfrm>
            <a:off x="9192360" y="3397763"/>
            <a:ext cx="2085669" cy="1206352"/>
          </a:xfrm>
          <a:prstGeom prst="wedgeRectCallout">
            <a:avLst>
              <a:gd name="adj1" fmla="val -171035"/>
              <a:gd name="adj2" fmla="val 27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/>
              <a:t>Agrupador</a:t>
            </a:r>
            <a:r>
              <a:rPr lang="pt-BR" dirty="0"/>
              <a:t> para funções de agregação (SUM(), COUNT(), AVG()...</a:t>
            </a:r>
          </a:p>
        </p:txBody>
      </p:sp>
      <p:sp>
        <p:nvSpPr>
          <p:cNvPr id="17" name="Texto explicativo retangular 16"/>
          <p:cNvSpPr/>
          <p:nvPr/>
        </p:nvSpPr>
        <p:spPr>
          <a:xfrm>
            <a:off x="6904384" y="4604115"/>
            <a:ext cx="2085669" cy="753336"/>
          </a:xfrm>
          <a:prstGeom prst="wedgeRectCallout">
            <a:avLst>
              <a:gd name="adj1" fmla="val -103151"/>
              <a:gd name="adj2" fmla="val 25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Filtro para funções de agregação</a:t>
            </a:r>
          </a:p>
        </p:txBody>
      </p:sp>
      <p:sp>
        <p:nvSpPr>
          <p:cNvPr id="18" name="Texto explicativo retangular 17"/>
          <p:cNvSpPr/>
          <p:nvPr/>
        </p:nvSpPr>
        <p:spPr>
          <a:xfrm>
            <a:off x="5838357" y="2484414"/>
            <a:ext cx="2085669" cy="656870"/>
          </a:xfrm>
          <a:prstGeom prst="wedgeRectCallout">
            <a:avLst>
              <a:gd name="adj1" fmla="val -103151"/>
              <a:gd name="adj2" fmla="val 25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Tabela de origem</a:t>
            </a:r>
          </a:p>
        </p:txBody>
      </p:sp>
    </p:spTree>
    <p:extLst>
      <p:ext uri="{BB962C8B-B14F-4D97-AF65-F5344CB8AC3E}">
        <p14:creationId xmlns:p14="http://schemas.microsoft.com/office/powerpoint/2010/main" val="9079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SELECT – SINTAXE BÁSICA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CITIES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‘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CORNÉLIO PROCÓPIO’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Nome da cidade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pt-BR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ibge_code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Código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IBGE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CITIES t 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LIKE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'COR%'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endParaRPr lang="pt-BR" dirty="0"/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13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TOP</a:t>
            </a:r>
          </a:p>
          <a:p>
            <a:pPr lvl="1"/>
            <a:r>
              <a:rPr lang="pt-BR" dirty="0"/>
              <a:t>Retorna as ‘N’ linhas em uma consulta:</a:t>
            </a: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top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DaysToManufacture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production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endParaRPr lang="en-US" dirty="0"/>
          </a:p>
          <a:p>
            <a:pPr lvl="1"/>
            <a:endParaRPr lang="pt-BR" dirty="0"/>
          </a:p>
          <a:p>
            <a:r>
              <a:rPr lang="pt-BR" dirty="0"/>
              <a:t>DISTINCT</a:t>
            </a:r>
          </a:p>
          <a:p>
            <a:pPr lvl="1"/>
            <a:r>
              <a:rPr lang="pt-BR" dirty="0"/>
              <a:t>Retorna apenas valores únicos</a:t>
            </a: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distinct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DaysToManufacture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Production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28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JOINS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Usadas para recuperar dados entre várias tabelas relacionadas</a:t>
            </a:r>
          </a:p>
          <a:p>
            <a:r>
              <a:rPr lang="pt-BR" dirty="0"/>
              <a:t>Essencial nos bancos de dados normalizados</a:t>
            </a:r>
          </a:p>
          <a:p>
            <a:r>
              <a:rPr lang="pt-BR" dirty="0"/>
              <a:t>Tipos mais usados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INNER JOIN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LEFT OUTER JOIN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CROSS JOIN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SELF JOIN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95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6484</TotalTime>
  <Words>1745</Words>
  <Application>Microsoft Office PowerPoint</Application>
  <PresentationFormat>Widescreen</PresentationFormat>
  <Paragraphs>391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Arial</vt:lpstr>
      <vt:lpstr>Arial Narrow</vt:lpstr>
      <vt:lpstr>Calibri</vt:lpstr>
      <vt:lpstr>Consolas</vt:lpstr>
      <vt:lpstr>Times New Roman</vt:lpstr>
      <vt:lpstr>Wingdings</vt:lpstr>
      <vt:lpstr>Tema do Office</vt:lpstr>
      <vt:lpstr>Apresentação do PowerPoint</vt:lpstr>
      <vt:lpstr>Sumário</vt:lpstr>
      <vt:lpstr>Atividade</vt:lpstr>
      <vt:lpstr>DML - Instruções</vt:lpstr>
      <vt:lpstr>SELECT</vt:lpstr>
      <vt:lpstr>SELECT – SINTAXE BÁSICA</vt:lpstr>
      <vt:lpstr>SELECT – SINTAXE BÁSICA</vt:lpstr>
      <vt:lpstr>SELECT</vt:lpstr>
      <vt:lpstr>JOINS</vt:lpstr>
      <vt:lpstr>JOINS</vt:lpstr>
      <vt:lpstr>INNER JOIN</vt:lpstr>
      <vt:lpstr>INNER JOIN - SINTAXE</vt:lpstr>
      <vt:lpstr>INNER JOIN - EXEMPLO</vt:lpstr>
      <vt:lpstr>LEFT OUTER JOIN</vt:lpstr>
      <vt:lpstr>CROSS JOIN (na verdade é melhor nem usar)</vt:lpstr>
      <vt:lpstr>CROSS JOIN (na verdade é melhor nem usar)</vt:lpstr>
      <vt:lpstr>CROSS JOIN (na verdade é melhor nem usar)</vt:lpstr>
      <vt:lpstr>SELF JOIN (algo meio esquisito...)</vt:lpstr>
      <vt:lpstr>SELF JOIN (algo meio esquisito...)</vt:lpstr>
      <vt:lpstr>SELF JOIN (algo meio esquisito...)</vt:lpstr>
      <vt:lpstr>CASE</vt:lpstr>
      <vt:lpstr>CASE SIMPLES</vt:lpstr>
      <vt:lpstr>CASE PESQUISADA</vt:lpstr>
      <vt:lpstr>CASE PESQUISADA</vt:lpstr>
      <vt:lpstr>FUNÇÕES NATIVAS</vt:lpstr>
      <vt:lpstr>FUNÇÕES NATIVAS</vt:lpstr>
      <vt:lpstr>FUNÇÕES NATIVAS</vt:lpstr>
      <vt:lpstr>WHERE / FILTROS</vt:lpstr>
      <vt:lpstr>WHERE / FILTROS</vt:lpstr>
      <vt:lpstr>WHERE / OPERADORES</vt:lpstr>
      <vt:lpstr>WHERE / EXISTS</vt:lpstr>
      <vt:lpstr>FUNÇÕES DE AGREGAÇÃO</vt:lpstr>
      <vt:lpstr>FUNÇÕES DE AGREGAÇÃO</vt:lpstr>
      <vt:lpstr>FUNÇÕES DE AGREGAÇÃO</vt:lpstr>
      <vt:lpstr>FUNÇÕES DE AGREGAÇÃO</vt:lpstr>
      <vt:lpstr>UNION</vt:lpstr>
      <vt:lpstr>UNION</vt:lpstr>
      <vt:lpstr>Links</vt:lpstr>
      <vt:lpstr>Links</vt:lpstr>
      <vt:lpstr>Links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Heraldo de Souza Brito</cp:lastModifiedBy>
  <cp:revision>514</cp:revision>
  <dcterms:created xsi:type="dcterms:W3CDTF">2014-09-02T14:03:21Z</dcterms:created>
  <dcterms:modified xsi:type="dcterms:W3CDTF">2018-03-07T23:59:57Z</dcterms:modified>
</cp:coreProperties>
</file>