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444" r:id="rId3"/>
    <p:sldId id="526" r:id="rId4"/>
    <p:sldId id="458" r:id="rId5"/>
    <p:sldId id="528" r:id="rId6"/>
    <p:sldId id="525" r:id="rId7"/>
    <p:sldId id="527" r:id="rId8"/>
    <p:sldId id="513" r:id="rId9"/>
    <p:sldId id="514" r:id="rId10"/>
    <p:sldId id="52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12" r:id="rId19"/>
    <p:sldId id="523" r:id="rId20"/>
    <p:sldId id="522" r:id="rId21"/>
    <p:sldId id="46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Simão de Deus" initials="WSdD" lastIdx="0" clrIdx="0">
    <p:extLst>
      <p:ext uri="{19B8F6BF-5375-455C-9EA6-DF929625EA0E}">
        <p15:presenceInfo xmlns:p15="http://schemas.microsoft.com/office/powerpoint/2012/main" userId="S-1-5-21-1171186467-1820121965-329676756-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5B9BD5"/>
    <a:srgbClr val="FF6600"/>
    <a:srgbClr val="FFC000"/>
    <a:srgbClr val="FFFF99"/>
    <a:srgbClr val="99FF99"/>
    <a:srgbClr val="FFFFFF"/>
    <a:srgbClr val="70AD4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195" autoAdjust="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28/02/2018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28/02/2018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28/02/2018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28/02/2018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28/02/2018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28/02/2018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28/02/2018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28/02/2018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28/02/2018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atedata.com/" TargetMode="External"/><Relationship Id="rId2" Type="http://schemas.openxmlformats.org/officeDocument/2006/relationships/hyperlink" Target="https://technet.microsoft.com/pt-br/library/ms189245(v=sql.105).aspx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Bancos de dados e SQL Server - Parte 3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 - Definindo ordem das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UnitMeasure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UnitMeasureCode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ModifiedDate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'Square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Yards'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'Y2'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743484" y="1760434"/>
            <a:ext cx="7229742" cy="1367327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8827805" y="2072354"/>
            <a:ext cx="2059537" cy="743485"/>
          </a:xfrm>
          <a:prstGeom prst="wedgeRectCallout">
            <a:avLst>
              <a:gd name="adj1" fmla="val -86393"/>
              <a:gd name="adj2" fmla="val -340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Permite usar qualquer ordem</a:t>
            </a:r>
          </a:p>
        </p:txBody>
      </p:sp>
    </p:spTree>
    <p:extLst>
      <p:ext uri="{BB962C8B-B14F-4D97-AF65-F5344CB8AC3E}">
        <p14:creationId xmlns:p14="http://schemas.microsoft.com/office/powerpoint/2010/main" val="18671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INSERT - Definindo valores a partir de uma instrução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id_system_type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date_insert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'Comentário: 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system_types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589660" y="3819970"/>
            <a:ext cx="6281159" cy="1760434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8412806" y="2632105"/>
            <a:ext cx="2940994" cy="1452785"/>
          </a:xfrm>
          <a:prstGeom prst="wedgeRectCallout">
            <a:avLst>
              <a:gd name="adj1" fmla="val -94639"/>
              <a:gd name="adj2" fmla="val 8897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 retornar o número correto de colunas além o tipo e dimensão corretos</a:t>
            </a:r>
          </a:p>
        </p:txBody>
      </p:sp>
    </p:spTree>
    <p:extLst>
      <p:ext uri="{BB962C8B-B14F-4D97-AF65-F5344CB8AC3E}">
        <p14:creationId xmlns:p14="http://schemas.microsoft.com/office/powerpoint/2010/main" val="26517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INSERT - Observações sobre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Não pode ser inserido valor para a coluna </a:t>
            </a:r>
            <a:r>
              <a:rPr lang="pt-BR" dirty="0" err="1"/>
              <a:t>identity</a:t>
            </a:r>
            <a:endParaRPr lang="pt-BR" dirty="0"/>
          </a:p>
          <a:p>
            <a:r>
              <a:rPr lang="pt-BR" dirty="0"/>
              <a:t>Se for realmente necessário é possível desativar a </a:t>
            </a:r>
            <a:r>
              <a:rPr lang="pt-BR" dirty="0" err="1"/>
              <a:t>identity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IDENTITY_INSERT T1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column_1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column_2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-99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'Explicit identity value'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IDENTITY_INSERT T1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7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Sintaxe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AdventureWorks2012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70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Várias colunas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pt-B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SalesPerson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Bonus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nsolas" panose="020B0609020204030204" pitchFamily="49" charset="0"/>
              </a:rPr>
              <a:t>6000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8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CommissionPct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nsolas" panose="020B0609020204030204" pitchFamily="49" charset="0"/>
              </a:rPr>
              <a:t>.10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8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SalesQuota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5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Limitando linhas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Metallic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'Road-250%'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640935" y="2683379"/>
            <a:ext cx="8588523" cy="529840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3725966" y="3418318"/>
            <a:ext cx="2991028" cy="1341689"/>
          </a:xfrm>
          <a:prstGeom prst="wedgeRectCallout">
            <a:avLst>
              <a:gd name="adj1" fmla="val -98547"/>
              <a:gd name="adj2" fmla="val -5023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é obrigatório, mas, extremamente recomendado o uso do WHERE</a:t>
            </a:r>
          </a:p>
        </p:txBody>
      </p:sp>
    </p:spTree>
    <p:extLst>
      <p:ext uri="{BB962C8B-B14F-4D97-AF65-F5344CB8AC3E}">
        <p14:creationId xmlns:p14="http://schemas.microsoft.com/office/powerpoint/2010/main" val="35363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FROM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026" y="365124"/>
            <a:ext cx="5200531" cy="5842217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374296" y="1690688"/>
            <a:ext cx="1033669" cy="283886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409043" y="5552661"/>
            <a:ext cx="1018067" cy="185530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62228" y="2597921"/>
            <a:ext cx="341831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Update em uma tabela usando valores de colunas que estão em outra</a:t>
            </a:r>
          </a:p>
        </p:txBody>
      </p:sp>
    </p:spTree>
    <p:extLst>
      <p:ext uri="{BB962C8B-B14F-4D97-AF65-F5344CB8AC3E}">
        <p14:creationId xmlns:p14="http://schemas.microsoft.com/office/powerpoint/2010/main" val="197255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- FROM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SalesYTD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SalesYTD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SubTotal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SalesOrderHeader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SalesPersonID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BusinessEntityID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3409772" y="2187723"/>
            <a:ext cx="3358497" cy="418744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7941535" y="1690688"/>
            <a:ext cx="2238999" cy="863125"/>
          </a:xfrm>
          <a:prstGeom prst="wedgeRectCallout">
            <a:avLst>
              <a:gd name="adj1" fmla="val -94879"/>
              <a:gd name="adj2" fmla="val 3081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coluna </a:t>
            </a:r>
            <a:r>
              <a:rPr lang="pt-BR" dirty="0" err="1"/>
              <a:t>SubTotal</a:t>
            </a:r>
            <a:r>
              <a:rPr lang="pt-BR" dirty="0"/>
              <a:t> está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1639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– Sintaxe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table_sources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search_condition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855452" y="2260525"/>
            <a:ext cx="3306510" cy="461473"/>
          </a:xfrm>
          <a:prstGeom prst="round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5255422" y="3373178"/>
            <a:ext cx="3119215" cy="1256232"/>
          </a:xfrm>
          <a:prstGeom prst="wedgeRectCallout">
            <a:avLst>
              <a:gd name="adj1" fmla="val -81166"/>
              <a:gd name="adj2" fmla="val -858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Use sempre a cláusula WHERE</a:t>
            </a:r>
          </a:p>
        </p:txBody>
      </p:sp>
    </p:spTree>
    <p:extLst>
      <p:ext uri="{BB962C8B-B14F-4D97-AF65-F5344CB8AC3E}">
        <p14:creationId xmlns:p14="http://schemas.microsoft.com/office/powerpoint/2010/main" val="41048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– </a:t>
            </a:r>
            <a:r>
              <a:rPr lang="pt-BR" dirty="0" err="1"/>
              <a:t>Where</a:t>
            </a:r>
            <a:r>
              <a:rPr lang="pt-BR" dirty="0"/>
              <a:t> EXISTS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id_system_type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info_systems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id_system_type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id_system_type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16765" y="3538330"/>
            <a:ext cx="8295861" cy="583096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retangular 5"/>
          <p:cNvSpPr/>
          <p:nvPr/>
        </p:nvSpPr>
        <p:spPr>
          <a:xfrm>
            <a:off x="8295861" y="4426226"/>
            <a:ext cx="2451652" cy="1007165"/>
          </a:xfrm>
          <a:prstGeom prst="wedgeRectCallout">
            <a:avLst>
              <a:gd name="adj1" fmla="val -91103"/>
              <a:gd name="adj2" fmla="val -6381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Deve haver uma relação entre as linhas das tabelas</a:t>
            </a:r>
          </a:p>
        </p:txBody>
      </p:sp>
    </p:spTree>
    <p:extLst>
      <p:ext uri="{BB962C8B-B14F-4D97-AF65-F5344CB8AC3E}">
        <p14:creationId xmlns:p14="http://schemas.microsoft.com/office/powerpoint/2010/main" val="27634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590261"/>
            <a:ext cx="6092687" cy="1590261"/>
          </a:xfrm>
        </p:spPr>
        <p:txBody>
          <a:bodyPr>
            <a:normAutofit/>
          </a:bodyPr>
          <a:lstStyle/>
          <a:p>
            <a:r>
              <a:rPr lang="pt-BR" dirty="0"/>
              <a:t>CRUD (DML –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INSERT</a:t>
            </a:r>
          </a:p>
          <a:p>
            <a:pPr lvl="1"/>
            <a:r>
              <a:rPr lang="pt-BR" dirty="0"/>
              <a:t>UPDATE</a:t>
            </a:r>
          </a:p>
          <a:p>
            <a:pPr lvl="1"/>
            <a:r>
              <a:rPr lang="pt-BR" dirty="0"/>
              <a:t>DELETE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36" y="3192533"/>
            <a:ext cx="5563481" cy="166197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18922" y="2782957"/>
            <a:ext cx="4306956" cy="2332382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com TRUNCATE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instrução TRUNCATE TABLE é um método rápido e eficiente de excluir todas as linhas em uma tabela. TRUNCATE TABLE é semelhante à instrução DELETE sem uma cláusula WHERE. Portanto, TRUNCATE TABLE é mais rápido e utiliza menos recursos do sistema e do log de transações.</a:t>
            </a:r>
          </a:p>
          <a:p>
            <a:r>
              <a:rPr lang="pt-BR" dirty="0"/>
              <a:t>O espaço utilizado do log de transações é menor.</a:t>
            </a:r>
          </a:p>
          <a:p>
            <a:r>
              <a:rPr lang="pt-BR" dirty="0"/>
              <a:t>Normalmente são utilizados menos bloqueios.</a:t>
            </a:r>
          </a:p>
          <a:p>
            <a:r>
              <a:rPr lang="pt-BR" dirty="0"/>
              <a:t>Sem exceção, são deixadas na tabela páginas zero.</a:t>
            </a:r>
          </a:p>
          <a:p>
            <a:pPr marL="0" indent="0">
              <a:buNone/>
            </a:pPr>
            <a:endParaRPr lang="pt-BR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TRUNCATE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JobCandidate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71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INSERT</a:t>
            </a:r>
          </a:p>
          <a:p>
            <a:r>
              <a:rPr lang="pt-BR" dirty="0"/>
              <a:t>https://technet.microsoft.com/pt-br/library/dd776381(v=sql.105).aspx</a:t>
            </a:r>
          </a:p>
          <a:p>
            <a:endParaRPr lang="pt-BR" dirty="0"/>
          </a:p>
          <a:p>
            <a:r>
              <a:rPr lang="pt-BR" dirty="0"/>
              <a:t>UPDATE</a:t>
            </a:r>
          </a:p>
          <a:p>
            <a:r>
              <a:rPr lang="pt-BR" dirty="0"/>
              <a:t>https://msdn.microsoft.com/pt-br/library/ms177523.aspx</a:t>
            </a:r>
          </a:p>
          <a:p>
            <a:endParaRPr lang="pt-BR" dirty="0"/>
          </a:p>
          <a:p>
            <a:r>
              <a:rPr lang="pt-BR" dirty="0"/>
              <a:t>DELETE</a:t>
            </a:r>
          </a:p>
          <a:p>
            <a:r>
              <a:rPr lang="pt-BR" dirty="0">
                <a:hlinkClick r:id="rId2"/>
              </a:rPr>
              <a:t>https://technet.microsoft.com/pt-br/library/ms189245(v=sql.105).aspx</a:t>
            </a:r>
            <a:endParaRPr lang="pt-BR" dirty="0"/>
          </a:p>
          <a:p>
            <a:endParaRPr lang="pt-BR" dirty="0"/>
          </a:p>
          <a:p>
            <a:r>
              <a:rPr lang="pt-BR" dirty="0"/>
              <a:t>Gerador de dados</a:t>
            </a:r>
          </a:p>
          <a:p>
            <a:r>
              <a:rPr lang="pt-BR">
                <a:hlinkClick r:id="rId3"/>
              </a:rPr>
              <a:t>http://www.generatedata.com/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3143940"/>
          </a:xfrm>
        </p:spPr>
        <p:txBody>
          <a:bodyPr>
            <a:noAutofit/>
          </a:bodyPr>
          <a:lstStyle/>
          <a:p>
            <a:r>
              <a:rPr lang="pt-BR" dirty="0"/>
              <a:t>Popular as seguintes tabelas no banco de dados da primeira aula:</a:t>
            </a:r>
          </a:p>
          <a:p>
            <a:pPr lvl="1"/>
            <a:r>
              <a:rPr lang="pt-BR" dirty="0" err="1"/>
              <a:t>Persons.users_types</a:t>
            </a:r>
            <a:r>
              <a:rPr lang="pt-BR" dirty="0"/>
              <a:t> (script no próximo slide)</a:t>
            </a:r>
          </a:p>
          <a:p>
            <a:pPr lvl="1"/>
            <a:r>
              <a:rPr lang="pt-BR" dirty="0" err="1"/>
              <a:t>Persons.Users</a:t>
            </a:r>
            <a:endParaRPr lang="pt-BR" dirty="0"/>
          </a:p>
          <a:p>
            <a:pPr lvl="1"/>
            <a:r>
              <a:rPr lang="pt-BR" dirty="0" err="1"/>
              <a:t>Courses.Courses</a:t>
            </a:r>
            <a:endParaRPr lang="pt-BR" dirty="0"/>
          </a:p>
          <a:p>
            <a:pPr lvl="1"/>
            <a:r>
              <a:rPr lang="pt-BR" dirty="0" err="1"/>
              <a:t>Classes.courses_classes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Criar registros para a tabela </a:t>
            </a:r>
            <a:r>
              <a:rPr lang="pt-BR" dirty="0" err="1"/>
              <a:t>Classes.courses_classes_students</a:t>
            </a:r>
            <a:r>
              <a:rPr lang="pt-BR" dirty="0"/>
              <a:t>. Somente podem entrar nesta tabela ids de usuários que sejam estudantes e que estejam matriculados no máximo em duas outras classes de cursos, ou seja, devem estar no máximo em três classes.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4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– script tabela </a:t>
            </a:r>
            <a:r>
              <a:rPr lang="pt-BR" dirty="0" err="1"/>
              <a:t>Persons.users_types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31439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Persons.users_types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'Tutor'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      ,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'Aluno'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- Observação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3143940"/>
          </a:xfrm>
        </p:spPr>
        <p:txBody>
          <a:bodyPr>
            <a:noAutofit/>
          </a:bodyPr>
          <a:lstStyle/>
          <a:p>
            <a:r>
              <a:rPr lang="pt-BR" dirty="0"/>
              <a:t>Ler completamente todas as atividades propostas antes de iniciar sua execução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Inserir registros na tabela </a:t>
            </a:r>
            <a:r>
              <a:rPr lang="pt-BR" dirty="0" err="1"/>
              <a:t>Classes.courses_classes_tutors</a:t>
            </a:r>
            <a:r>
              <a:rPr lang="pt-BR" dirty="0"/>
              <a:t> seguindo os critérios abaixo:</a:t>
            </a:r>
          </a:p>
          <a:p>
            <a:pPr lvl="1"/>
            <a:r>
              <a:rPr lang="pt-BR" dirty="0"/>
              <a:t>Um tutor corresponde a um registro na tabela </a:t>
            </a:r>
            <a:r>
              <a:rPr lang="pt-BR" dirty="0" err="1"/>
              <a:t>Persons.Users</a:t>
            </a:r>
            <a:r>
              <a:rPr lang="pt-BR" dirty="0"/>
              <a:t> onde o campo </a:t>
            </a:r>
            <a:r>
              <a:rPr lang="pt-BR" dirty="0" err="1"/>
              <a:t>id_user_type</a:t>
            </a:r>
            <a:r>
              <a:rPr lang="pt-BR" dirty="0"/>
              <a:t> corresponda ao de um tutor (inspecionar a tabela </a:t>
            </a:r>
            <a:r>
              <a:rPr lang="pt-BR" dirty="0" err="1"/>
              <a:t>Persons.users_types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tutor só pode ter no máximo duas classes que seja inserido como tutor</a:t>
            </a:r>
          </a:p>
          <a:p>
            <a:pPr lvl="1"/>
            <a:r>
              <a:rPr lang="pt-BR" b="1" dirty="0"/>
              <a:t>Dica: </a:t>
            </a:r>
            <a:r>
              <a:rPr lang="pt-BR" dirty="0"/>
              <a:t>sempre observar o valor da coluna </a:t>
            </a:r>
            <a:r>
              <a:rPr lang="pt-BR" b="1" dirty="0" err="1"/>
              <a:t>Removed</a:t>
            </a:r>
            <a:endParaRPr lang="pt-BR" b="1" dirty="0"/>
          </a:p>
          <a:p>
            <a:pPr lvl="1"/>
            <a:endParaRPr lang="pt-BR" b="1" dirty="0"/>
          </a:p>
          <a:p>
            <a:r>
              <a:rPr lang="pt-BR" dirty="0"/>
              <a:t>Inserir registros para a tabela </a:t>
            </a:r>
            <a:r>
              <a:rPr lang="pt-BR" dirty="0" err="1"/>
              <a:t>Classes.coursess_classes_contentes</a:t>
            </a:r>
            <a:endParaRPr lang="pt-BR" dirty="0"/>
          </a:p>
          <a:p>
            <a:r>
              <a:rPr lang="pt-BR" dirty="0"/>
              <a:t>Inserir registros para a tabela </a:t>
            </a:r>
            <a:r>
              <a:rPr lang="pt-BR" dirty="0" err="1"/>
              <a:t>Contents.courses_classes_activities</a:t>
            </a:r>
            <a:endParaRPr lang="pt-BR" dirty="0"/>
          </a:p>
          <a:p>
            <a:r>
              <a:rPr lang="pt-BR" dirty="0"/>
              <a:t>Inserir registros para a tabela </a:t>
            </a:r>
            <a:r>
              <a:rPr lang="fr-FR" dirty="0"/>
              <a:t>Contents.courses_classes_activities_students</a:t>
            </a:r>
          </a:p>
          <a:p>
            <a:r>
              <a:rPr lang="fr-FR" dirty="0"/>
              <a:t>Executar uma consulta indicando os alunos que entregaram as atividades nas três situações:</a:t>
            </a:r>
          </a:p>
          <a:p>
            <a:pPr lvl="1"/>
            <a:r>
              <a:rPr lang="pt-BR" dirty="0"/>
              <a:t>Antes do prazo de entrega (</a:t>
            </a:r>
            <a:r>
              <a:rPr lang="pt-BR" dirty="0" err="1"/>
              <a:t>Contents.courses_classes_activities</a:t>
            </a:r>
            <a:r>
              <a:rPr lang="pt-BR" dirty="0"/>
              <a:t> -&gt; </a:t>
            </a:r>
            <a:r>
              <a:rPr lang="pt-BR" dirty="0" err="1"/>
              <a:t>scheduled_date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Dentro do prazo de entrega</a:t>
            </a:r>
          </a:p>
          <a:p>
            <a:pPr lvl="1"/>
            <a:r>
              <a:rPr lang="pt-BR" dirty="0"/>
              <a:t>Após o prazo de entrega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a coluna </a:t>
            </a:r>
            <a:r>
              <a:rPr lang="pt-BR" dirty="0" err="1"/>
              <a:t>student_score</a:t>
            </a:r>
            <a:r>
              <a:rPr lang="pt-BR" dirty="0"/>
              <a:t> (inteiro, não nulo, default zero), na tabela </a:t>
            </a:r>
            <a:r>
              <a:rPr lang="pt-BR" dirty="0" err="1"/>
              <a:t>Classes.courses_classes_students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Realizar </a:t>
            </a:r>
            <a:r>
              <a:rPr lang="pt-BR" dirty="0" err="1"/>
              <a:t>update</a:t>
            </a:r>
            <a:r>
              <a:rPr lang="pt-BR" dirty="0"/>
              <a:t> nesta tabela incrementando em +1 o valor da coluna </a:t>
            </a:r>
            <a:r>
              <a:rPr lang="pt-BR" dirty="0" err="1"/>
              <a:t>student_score</a:t>
            </a:r>
            <a:r>
              <a:rPr lang="pt-BR" dirty="0"/>
              <a:t> para os alunos que tiveram registros de entrega de atividades antes do prazo proposto.</a:t>
            </a:r>
          </a:p>
          <a:p>
            <a:endParaRPr lang="pt-BR" dirty="0"/>
          </a:p>
          <a:p>
            <a:r>
              <a:rPr lang="pt-BR" dirty="0"/>
              <a:t>Realizar </a:t>
            </a:r>
            <a:r>
              <a:rPr lang="pt-BR" dirty="0" err="1"/>
              <a:t>update</a:t>
            </a:r>
            <a:r>
              <a:rPr lang="pt-BR" dirty="0"/>
              <a:t> nesta tabela decrementando em -1 o valor da coluna </a:t>
            </a:r>
            <a:r>
              <a:rPr lang="pt-BR" dirty="0" err="1"/>
              <a:t>student_score</a:t>
            </a:r>
            <a:r>
              <a:rPr lang="pt-BR" dirty="0"/>
              <a:t> para os alunos que tiveram registros de entrega de atividades após o prazo proposto.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06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 - Sintaxe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UnitMeasure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'FT'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Feet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'20080414'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60576" y="2281727"/>
            <a:ext cx="6315342" cy="435836"/>
          </a:xfrm>
          <a:prstGeom prst="rect">
            <a:avLst/>
          </a:prstGeom>
          <a:solidFill>
            <a:srgbClr val="FF33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/>
          <p:cNvSpPr/>
          <p:nvPr/>
        </p:nvSpPr>
        <p:spPr>
          <a:xfrm>
            <a:off x="3734512" y="2965391"/>
            <a:ext cx="3469593" cy="1375873"/>
          </a:xfrm>
          <a:prstGeom prst="wedgeRectCallout">
            <a:avLst>
              <a:gd name="adj1" fmla="val -85365"/>
              <a:gd name="adj2" fmla="val -6234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 que usar a ordem em que as colunas foram criadas na tabela</a:t>
            </a:r>
          </a:p>
        </p:txBody>
      </p:sp>
    </p:spTree>
    <p:extLst>
      <p:ext uri="{BB962C8B-B14F-4D97-AF65-F5344CB8AC3E}">
        <p14:creationId xmlns:p14="http://schemas.microsoft.com/office/powerpoint/2010/main" val="155671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 – Várias linhas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UnitMeasure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'FT2'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'Square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Feet 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'20080923'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Yards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'20080923'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'Y3'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Cubic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Yards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'20080923'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23843" y="2290273"/>
            <a:ext cx="7862131" cy="1307506"/>
          </a:xfrm>
          <a:prstGeom prst="rect">
            <a:avLst/>
          </a:prstGeom>
          <a:solidFill>
            <a:srgbClr val="FF00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772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Wingdings</vt:lpstr>
      <vt:lpstr>Tema do Office</vt:lpstr>
      <vt:lpstr>Apresentação do PowerPoint</vt:lpstr>
      <vt:lpstr>Sumário</vt:lpstr>
      <vt:lpstr>Atividade</vt:lpstr>
      <vt:lpstr>Atividade – script tabela Persons.users_types</vt:lpstr>
      <vt:lpstr>Atividade - Observação</vt:lpstr>
      <vt:lpstr>Atividade</vt:lpstr>
      <vt:lpstr>Atividade</vt:lpstr>
      <vt:lpstr>INSERT - Sintaxe básica</vt:lpstr>
      <vt:lpstr>INSERT – Várias linhas</vt:lpstr>
      <vt:lpstr>INSERT - Definindo ordem das colunas</vt:lpstr>
      <vt:lpstr>INSERT - Definindo valores a partir de uma instrução SELECT</vt:lpstr>
      <vt:lpstr>INSERT - Observações sobre identity</vt:lpstr>
      <vt:lpstr>UPDATE - Sintaxe básica</vt:lpstr>
      <vt:lpstr>UPDATE - Várias colunas</vt:lpstr>
      <vt:lpstr>UPDATE - Limitando linhas</vt:lpstr>
      <vt:lpstr>UPDATE - FROM</vt:lpstr>
      <vt:lpstr>UPDATE - FROM</vt:lpstr>
      <vt:lpstr>DELETE – Sintaxe básica</vt:lpstr>
      <vt:lpstr>DELETE – Where EXISTS</vt:lpstr>
      <vt:lpstr>DELETE com TRUNCATE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Heraldo de Souza Brito</cp:lastModifiedBy>
  <cp:revision>536</cp:revision>
  <dcterms:created xsi:type="dcterms:W3CDTF">2014-09-02T14:03:21Z</dcterms:created>
  <dcterms:modified xsi:type="dcterms:W3CDTF">2018-02-28T20:33:37Z</dcterms:modified>
</cp:coreProperties>
</file>