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57" r:id="rId2"/>
    <p:sldId id="483" r:id="rId3"/>
    <p:sldId id="484" r:id="rId4"/>
    <p:sldId id="444" r:id="rId5"/>
    <p:sldId id="458" r:id="rId6"/>
    <p:sldId id="492" r:id="rId7"/>
    <p:sldId id="413" r:id="rId8"/>
    <p:sldId id="482" r:id="rId9"/>
    <p:sldId id="478" r:id="rId10"/>
    <p:sldId id="461" r:id="rId11"/>
    <p:sldId id="486" r:id="rId12"/>
    <p:sldId id="459" r:id="rId13"/>
    <p:sldId id="456" r:id="rId14"/>
    <p:sldId id="467" r:id="rId15"/>
    <p:sldId id="446" r:id="rId16"/>
    <p:sldId id="485" r:id="rId17"/>
    <p:sldId id="460" r:id="rId18"/>
    <p:sldId id="477" r:id="rId19"/>
    <p:sldId id="447" r:id="rId20"/>
    <p:sldId id="469" r:id="rId21"/>
    <p:sldId id="470" r:id="rId22"/>
    <p:sldId id="471" r:id="rId23"/>
    <p:sldId id="487" r:id="rId24"/>
    <p:sldId id="488" r:id="rId25"/>
    <p:sldId id="489" r:id="rId26"/>
    <p:sldId id="472" r:id="rId27"/>
    <p:sldId id="475" r:id="rId28"/>
    <p:sldId id="473" r:id="rId29"/>
    <p:sldId id="474" r:id="rId30"/>
    <p:sldId id="462" r:id="rId31"/>
    <p:sldId id="466" r:id="rId32"/>
    <p:sldId id="476" r:id="rId33"/>
    <p:sldId id="490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imão de Deus" initials="WSdD" lastIdx="0" clrIdx="0">
    <p:extLst>
      <p:ext uri="{19B8F6BF-5375-455C-9EA6-DF929625EA0E}">
        <p15:presenceInfo xmlns:p15="http://schemas.microsoft.com/office/powerpoint/2012/main" userId="S-1-5-21-1171186467-1820121965-329676756-1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99"/>
    <a:srgbClr val="99FF99"/>
    <a:srgbClr val="FFFFFF"/>
    <a:srgbClr val="70AD47"/>
    <a:srgbClr val="FFFFCC"/>
    <a:srgbClr val="000000"/>
    <a:srgbClr val="FFCC66"/>
    <a:srgbClr val="649841"/>
    <a:srgbClr val="248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86343" autoAdjust="0"/>
  </p:normalViewPr>
  <p:slideViewPr>
    <p:cSldViewPr snapToGrid="0">
      <p:cViewPr varScale="1">
        <p:scale>
          <a:sx n="100" d="100"/>
          <a:sy n="100" d="100"/>
        </p:scale>
        <p:origin x="11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06/03/2018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45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18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06/03/2018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06/03/2018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06/03/2018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06/03/2018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06/03/2018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06/03/2018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06/03/2018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rcos@forlogic.net" TargetMode="External"/><Relationship Id="rId2" Type="http://schemas.openxmlformats.org/officeDocument/2006/relationships/hyperlink" Target="mailto:heraldo@forlogic.ne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vladimir@forlogic.ne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search/SearchResults.aspx#!q=SQL%20Server&amp;index=2&amp;lang=1046" TargetMode="External"/><Relationship Id="rId2" Type="http://schemas.openxmlformats.org/officeDocument/2006/relationships/hyperlink" Target="https://msdn.microsoft.com/pt-br/library/ms190273.asp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ssqltips.com/sqlservertip/2694/getting-started-with-sql-server-2012-express-localdb/" TargetMode="External"/><Relationship Id="rId5" Type="http://schemas.openxmlformats.org/officeDocument/2006/relationships/hyperlink" Target="https://blogs.msdn.microsoft.com/sqlexpress/2011/07/12/introducing-localdb-an-improved-sql-express/" TargetMode="External"/><Relationship Id="rId4" Type="http://schemas.openxmlformats.org/officeDocument/2006/relationships/hyperlink" Target="https://codigoecafe.com/2013/03/12/localdb-uma-alternativa-simples-e-rapida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arack@usa.com" TargetMode="External"/><Relationship Id="rId7" Type="http://schemas.openxmlformats.org/officeDocument/2006/relationships/hyperlink" Target="mailto:larry@oracl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teve@apple.com" TargetMode="External"/><Relationship Id="rId5" Type="http://schemas.openxmlformats.org/officeDocument/2006/relationships/hyperlink" Target="mailto:bill@microsoft.com" TargetMode="External"/><Relationship Id="rId4" Type="http://schemas.openxmlformats.org/officeDocument/2006/relationships/hyperlink" Target="mailto:bono@u2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em Bancos de dados e SQL Server – Parte 1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Segue o modelo relacional (integridade, formas normais...)</a:t>
            </a:r>
          </a:p>
          <a:p>
            <a:r>
              <a:rPr lang="pt-BR" dirty="0"/>
              <a:t>Controle centralizado de dados</a:t>
            </a:r>
          </a:p>
          <a:p>
            <a:r>
              <a:rPr lang="pt-BR" dirty="0"/>
              <a:t>Controle  da  redundância,  redução  do  espaço  de  armazenamento  e compartilhamento de dados</a:t>
            </a:r>
          </a:p>
          <a:p>
            <a:r>
              <a:rPr lang="pt-BR" dirty="0"/>
              <a:t>Eliminação  de  inconsistências  e  garantia  de  integridade</a:t>
            </a:r>
          </a:p>
          <a:p>
            <a:r>
              <a:rPr lang="pt-BR" dirty="0"/>
              <a:t>Estabelecimento de padrões e facilidade de acesso aos dados</a:t>
            </a:r>
          </a:p>
          <a:p>
            <a:r>
              <a:rPr lang="pt-BR" dirty="0"/>
              <a:t>Independência de dados – estrutura separada dos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7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relacionais – Pontos de atenção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Requer um planejamento melhor</a:t>
            </a:r>
          </a:p>
          <a:p>
            <a:r>
              <a:rPr lang="pt-BR" dirty="0"/>
              <a:t>Possui a tendência de deixar as consultas mais lentas caso seja mal projetado</a:t>
            </a:r>
          </a:p>
          <a:p>
            <a:r>
              <a:rPr lang="pt-BR" dirty="0"/>
              <a:t>Certos dados não precisam de relacionamento. Exemplo: dados atômicos tais como datas, números de endereços residenciais,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30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ACID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90600" y="2000250"/>
            <a:ext cx="43644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Atomicidade</a:t>
            </a:r>
          </a:p>
          <a:p>
            <a:r>
              <a:rPr lang="pt-BR" dirty="0"/>
              <a:t>Consistência</a:t>
            </a:r>
          </a:p>
          <a:p>
            <a:r>
              <a:rPr lang="pt-BR" dirty="0"/>
              <a:t>Isolamento</a:t>
            </a:r>
          </a:p>
          <a:p>
            <a:r>
              <a:rPr lang="pt-BR" dirty="0"/>
              <a:t>Durabilidade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44" y="1690688"/>
            <a:ext cx="4669555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8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do SQL Server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13</a:t>
            </a:fld>
            <a:endParaRPr lang="pt-BR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234763"/>
              </p:ext>
            </p:extLst>
          </p:nvPr>
        </p:nvGraphicFramePr>
        <p:xfrm>
          <a:off x="629478" y="1997813"/>
          <a:ext cx="10515600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404680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07196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86441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6308312"/>
                    </a:ext>
                  </a:extLst>
                </a:gridCol>
              </a:tblGrid>
              <a:tr h="8572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Version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Year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Release Name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Codename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9709952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1.0</a:t>
                      </a:r>
                      <a:br>
                        <a:rPr lang="pt-BR" sz="2400">
                          <a:effectLst/>
                        </a:rPr>
                      </a:br>
                      <a:r>
                        <a:rPr lang="pt-BR" sz="2400">
                          <a:effectLst/>
                        </a:rPr>
                        <a:t>(OS/2)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1989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1.0</a:t>
                      </a:r>
                      <a:br>
                        <a:rPr lang="pt-BR" sz="2400">
                          <a:effectLst/>
                        </a:rPr>
                      </a:br>
                      <a:r>
                        <a:rPr lang="pt-BR" sz="2400">
                          <a:effectLst/>
                        </a:rPr>
                        <a:t>(16 bit)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–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034286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1.1</a:t>
                      </a:r>
                      <a:br>
                        <a:rPr lang="pt-BR" sz="2400">
                          <a:effectLst/>
                        </a:rPr>
                      </a:br>
                      <a:r>
                        <a:rPr lang="pt-BR" sz="2400">
                          <a:effectLst/>
                        </a:rPr>
                        <a:t>(OS/2)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1991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1.1</a:t>
                      </a:r>
                      <a:br>
                        <a:rPr lang="pt-BR" sz="2400">
                          <a:effectLst/>
                        </a:rPr>
                      </a:br>
                      <a:r>
                        <a:rPr lang="pt-BR" sz="2400">
                          <a:effectLst/>
                        </a:rPr>
                        <a:t>(16 bit)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–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986205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4.21</a:t>
                      </a:r>
                      <a:br>
                        <a:rPr lang="pt-BR" sz="2400">
                          <a:effectLst/>
                        </a:rPr>
                      </a:br>
                      <a:r>
                        <a:rPr lang="pt-BR" sz="2400">
                          <a:effectLst/>
                        </a:rPr>
                        <a:t>(WinNT)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1993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4.21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SQLNT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660638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6.0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1995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6.0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SQL95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5406823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6.5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1996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6.5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Hydra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060870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7.0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1998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7.0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 err="1">
                          <a:effectLst/>
                        </a:rPr>
                        <a:t>Sphinx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788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34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do SQL Server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14</a:t>
            </a:fld>
            <a:endParaRPr lang="pt-BR"/>
          </a:p>
        </p:txBody>
      </p:sp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945777"/>
              </p:ext>
            </p:extLst>
          </p:nvPr>
        </p:nvGraphicFramePr>
        <p:xfrm>
          <a:off x="510209" y="1402076"/>
          <a:ext cx="10515600" cy="4761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551">
                  <a:extLst>
                    <a:ext uri="{9D8B030D-6E8A-4147-A177-3AD203B41FA5}">
                      <a16:colId xmlns:a16="http://schemas.microsoft.com/office/drawing/2014/main" val="1653585449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3158093787"/>
                    </a:ext>
                  </a:extLst>
                </a:gridCol>
                <a:gridCol w="3855389">
                  <a:extLst>
                    <a:ext uri="{9D8B030D-6E8A-4147-A177-3AD203B41FA5}">
                      <a16:colId xmlns:a16="http://schemas.microsoft.com/office/drawing/2014/main" val="28793464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65210755"/>
                    </a:ext>
                  </a:extLst>
                </a:gridCol>
              </a:tblGrid>
              <a:tr h="39480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Version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Year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Release Name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Codename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359460"/>
                  </a:ext>
                </a:extLst>
              </a:tr>
              <a:tr h="39480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8.0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2000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2000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Shiloh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654477"/>
                  </a:ext>
                </a:extLst>
              </a:tr>
              <a:tr h="789617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8.0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2003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2000</a:t>
                      </a:r>
                      <a:br>
                        <a:rPr lang="pt-BR" sz="2400">
                          <a:effectLst/>
                        </a:rPr>
                      </a:br>
                      <a:r>
                        <a:rPr lang="pt-BR" sz="2400">
                          <a:effectLst/>
                        </a:rPr>
                        <a:t>64-bit Edition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Liberty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498477"/>
                  </a:ext>
                </a:extLst>
              </a:tr>
              <a:tr h="39480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9.0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2005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2005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Yukon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749622"/>
                  </a:ext>
                </a:extLst>
              </a:tr>
              <a:tr h="41864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10.0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2008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SQL Server </a:t>
                      </a:r>
                      <a:r>
                        <a:rPr lang="pt-BR" sz="2400" dirty="0" smtClean="0">
                          <a:effectLst/>
                        </a:rPr>
                        <a:t>2008  </a:t>
                      </a: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FileStream</a:t>
                      </a:r>
                      <a:r>
                        <a:rPr lang="pt-B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Katmai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240665"/>
                  </a:ext>
                </a:extLst>
              </a:tr>
              <a:tr h="39480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10.25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2010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Azure DB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CloudDatabase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759538"/>
                  </a:ext>
                </a:extLst>
              </a:tr>
              <a:tr h="39480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10.5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2010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2008 R2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Kilimanjaro (aka KJ)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592059"/>
                  </a:ext>
                </a:extLst>
              </a:tr>
              <a:tr h="39480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11.0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2012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2012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Denali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1468156"/>
                  </a:ext>
                </a:extLst>
              </a:tr>
              <a:tr h="39480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12.0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2014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SQL Server 2014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pt-BR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806772"/>
                  </a:ext>
                </a:extLst>
              </a:tr>
              <a:tr h="39480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13.0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2016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SQL Server 2016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414993"/>
                  </a:ext>
                </a:extLst>
              </a:tr>
              <a:tr h="39480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 Server 2017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96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17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Server Express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Gratuito</a:t>
            </a:r>
          </a:p>
          <a:p>
            <a:r>
              <a:rPr lang="pt-BR" dirty="0"/>
              <a:t>Quase todos os recursos de uma edição normal</a:t>
            </a:r>
          </a:p>
          <a:p>
            <a:pPr lvl="1"/>
            <a:r>
              <a:rPr lang="pt-BR" dirty="0"/>
              <a:t>Não possui alguns recursos mais avançados com funções de análise de dados, BI, in </a:t>
            </a:r>
            <a:r>
              <a:rPr lang="pt-BR" dirty="0" err="1"/>
              <a:t>memory</a:t>
            </a:r>
            <a:r>
              <a:rPr lang="pt-BR" dirty="0"/>
              <a:t> OLTP</a:t>
            </a:r>
          </a:p>
          <a:p>
            <a:r>
              <a:rPr lang="pt-BR" dirty="0"/>
              <a:t>Limitações</a:t>
            </a:r>
          </a:p>
          <a:p>
            <a:pPr lvl="1"/>
            <a:r>
              <a:rPr lang="pt-BR" dirty="0"/>
              <a:t>1 Processador</a:t>
            </a:r>
          </a:p>
          <a:p>
            <a:pPr lvl="1"/>
            <a:r>
              <a:rPr lang="pt-BR" dirty="0"/>
              <a:t>1 GB de RAM</a:t>
            </a:r>
          </a:p>
          <a:p>
            <a:pPr lvl="1"/>
            <a:r>
              <a:rPr lang="pt-BR" dirty="0"/>
              <a:t>10 GB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83320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Server Express </a:t>
            </a:r>
            <a:r>
              <a:rPr lang="pt-BR" dirty="0" err="1"/>
              <a:t>LocalDB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Gratuito</a:t>
            </a:r>
          </a:p>
          <a:p>
            <a:r>
              <a:rPr lang="pt-BR" dirty="0"/>
              <a:t>Possui as mesmas características da versão EXPRESS</a:t>
            </a:r>
          </a:p>
          <a:p>
            <a:r>
              <a:rPr lang="pt-BR" dirty="0"/>
              <a:t>Não possui serviço, é executado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demand</a:t>
            </a:r>
            <a:endParaRPr lang="pt-BR" dirty="0"/>
          </a:p>
          <a:p>
            <a:r>
              <a:rPr lang="pt-BR" dirty="0"/>
              <a:t>É instalado junto com o Visual Studio ou sob demanda com instalador separado</a:t>
            </a:r>
          </a:p>
          <a:p>
            <a:r>
              <a:rPr lang="pt-BR" dirty="0"/>
              <a:t>Alternativa para aplicações stand </a:t>
            </a:r>
            <a:r>
              <a:rPr lang="pt-BR" dirty="0" err="1"/>
              <a:t>alone</a:t>
            </a:r>
            <a:r>
              <a:rPr lang="pt-BR" dirty="0"/>
              <a:t> ou server </a:t>
            </a:r>
            <a:r>
              <a:rPr lang="pt-BR" dirty="0" err="1"/>
              <a:t>side</a:t>
            </a:r>
            <a:r>
              <a:rPr lang="pt-BR" dirty="0"/>
              <a:t> sem conexões externas</a:t>
            </a:r>
          </a:p>
        </p:txBody>
      </p:sp>
    </p:spTree>
    <p:extLst>
      <p:ext uri="{BB962C8B-B14F-4D97-AF65-F5344CB8AC3E}">
        <p14:creationId xmlns:p14="http://schemas.microsoft.com/office/powerpoint/2010/main" val="150709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(SQL Server Management Studio)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 gráfica para trabalhar com SQL Server</a:t>
            </a:r>
          </a:p>
          <a:p>
            <a:r>
              <a:rPr lang="pt-BR" dirty="0"/>
              <a:t>Permite desde execução de consultas até a modelagem do banco de dados.</a:t>
            </a:r>
          </a:p>
          <a:p>
            <a:r>
              <a:rPr lang="pt-BR" dirty="0"/>
              <a:t>Distribuição integrada o com o instalador do SQL Server</a:t>
            </a:r>
          </a:p>
          <a:p>
            <a:r>
              <a:rPr lang="pt-BR" dirty="0"/>
              <a:t>Outros recursos interessantes:</a:t>
            </a:r>
          </a:p>
          <a:p>
            <a:pPr lvl="1"/>
            <a:r>
              <a:rPr lang="pt-BR" dirty="0"/>
              <a:t>Análise de desempenho de consultas para otimização através de estatísticas</a:t>
            </a:r>
          </a:p>
          <a:p>
            <a:pPr lvl="1"/>
            <a:r>
              <a:rPr lang="pt-BR" dirty="0"/>
              <a:t>Criação de objetos do banco de forma visual</a:t>
            </a:r>
          </a:p>
          <a:p>
            <a:pPr lvl="1"/>
            <a:r>
              <a:rPr lang="pt-BR" dirty="0"/>
              <a:t>Exportação e importação de dados (dar exemplo)</a:t>
            </a:r>
          </a:p>
          <a:p>
            <a:pPr lvl="1"/>
            <a:r>
              <a:rPr lang="pt-BR" dirty="0"/>
              <a:t>Backup/</a:t>
            </a:r>
            <a:r>
              <a:rPr lang="pt-BR" dirty="0" err="1"/>
              <a:t>Restore</a:t>
            </a:r>
            <a:r>
              <a:rPr lang="pt-BR" dirty="0"/>
              <a:t> (dar exemplo)</a:t>
            </a:r>
          </a:p>
          <a:p>
            <a:pPr lvl="1"/>
            <a:r>
              <a:rPr lang="pt-BR" dirty="0"/>
              <a:t>Configuração de JOBS</a:t>
            </a:r>
          </a:p>
          <a:p>
            <a:pPr lvl="1"/>
            <a:r>
              <a:rPr lang="pt-BR" dirty="0"/>
              <a:t>Gerenciamento do servidor de BD (memória, permissões, desempenho)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59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36" y="1782693"/>
            <a:ext cx="7087589" cy="41344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(SQL Server Management Studio) - </a:t>
            </a:r>
            <a:r>
              <a:rPr lang="en-US" dirty="0" err="1"/>
              <a:t>Dica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15139" cy="167294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Execução de consultas</a:t>
            </a:r>
          </a:p>
          <a:p>
            <a:r>
              <a:rPr lang="pt-BR" dirty="0"/>
              <a:t>Importantíssimo em sistemas de produção: </a:t>
            </a:r>
          </a:p>
          <a:p>
            <a:pPr lvl="1"/>
            <a:r>
              <a:rPr lang="pt-BR" dirty="0"/>
              <a:t>DESATIVAR O AUTOCOMMIT:</a:t>
            </a:r>
          </a:p>
          <a:p>
            <a:pPr lvl="2"/>
            <a:r>
              <a:rPr lang="pt-BR" dirty="0"/>
              <a:t>Tools &gt; </a:t>
            </a:r>
            <a:r>
              <a:rPr lang="pt-BR" dirty="0" err="1"/>
              <a:t>Options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06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0765" cy="1325563"/>
          </a:xfrm>
        </p:spPr>
        <p:txBody>
          <a:bodyPr/>
          <a:lstStyle/>
          <a:p>
            <a:r>
              <a:rPr lang="pt-BR" dirty="0"/>
              <a:t>DDL –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CREATE/ALTER/DROP</a:t>
            </a:r>
          </a:p>
          <a:p>
            <a:pPr marL="457200" lvl="1" indent="0">
              <a:buNone/>
            </a:pPr>
            <a:r>
              <a:rPr lang="pt-BR" dirty="0" err="1"/>
              <a:t>Database</a:t>
            </a:r>
            <a:endParaRPr lang="pt-BR" dirty="0"/>
          </a:p>
          <a:p>
            <a:pPr marL="457200" lvl="1" indent="0">
              <a:buNone/>
            </a:pPr>
            <a:r>
              <a:rPr lang="pt-BR" dirty="0" err="1"/>
              <a:t>Table</a:t>
            </a:r>
            <a:endParaRPr lang="pt-BR" dirty="0"/>
          </a:p>
          <a:p>
            <a:pPr marL="457200" lvl="1" indent="0">
              <a:buNone/>
            </a:pPr>
            <a:r>
              <a:rPr lang="pt-BR" dirty="0" err="1"/>
              <a:t>Column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4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aos </a:t>
            </a:r>
            <a:r>
              <a:rPr lang="pt-BR" dirty="0" err="1"/>
              <a:t>SGBDs</a:t>
            </a:r>
            <a:r>
              <a:rPr lang="pt-BR" dirty="0"/>
              <a:t> e DDL</a:t>
            </a:r>
          </a:p>
          <a:p>
            <a:r>
              <a:rPr lang="pt-BR" dirty="0"/>
              <a:t>DML –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Índices </a:t>
            </a:r>
            <a:r>
              <a:rPr lang="pt-BR" dirty="0"/>
              <a:t>e programação no SQL Server</a:t>
            </a:r>
          </a:p>
          <a:p>
            <a:r>
              <a:rPr lang="pt-BR" dirty="0"/>
              <a:t>Introdução à monitoria, otimização e ferramentas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05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0765" cy="1325563"/>
          </a:xfrm>
        </p:spPr>
        <p:txBody>
          <a:bodyPr/>
          <a:lstStyle/>
          <a:p>
            <a:r>
              <a:rPr lang="pt-BR" dirty="0"/>
              <a:t>DDL –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use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master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database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IntroCSharp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alter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database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introcsharp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set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offline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alter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database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introcsharp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set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online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7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0765" cy="1325563"/>
          </a:xfrm>
        </p:spPr>
        <p:txBody>
          <a:bodyPr/>
          <a:lstStyle/>
          <a:p>
            <a:r>
              <a:rPr lang="pt-BR" dirty="0"/>
              <a:t>DDL –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system_types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identity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removed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nvarchar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endParaRPr lang="pt-BR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97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0765" cy="1325563"/>
          </a:xfrm>
        </p:spPr>
        <p:txBody>
          <a:bodyPr/>
          <a:lstStyle/>
          <a:p>
            <a:r>
              <a:rPr lang="pt-BR" dirty="0"/>
              <a:t>DDL –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use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introcsharp</a:t>
            </a: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alter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system_types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add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observation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varchar</a:t>
            </a:r>
            <a:r>
              <a:rPr lang="pt-BR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pt-BR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alter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system_types</a:t>
            </a: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alter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column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observation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varchar</a:t>
            </a:r>
            <a:r>
              <a:rPr lang="pt-BR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>
                <a:solidFill>
                  <a:srgbClr val="FF8000"/>
                </a:solidFill>
                <a:highlight>
                  <a:srgbClr val="FFFFFF"/>
                </a:highlight>
              </a:rPr>
              <a:t>200</a:t>
            </a:r>
            <a:r>
              <a:rPr lang="pt-BR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alter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system_types</a:t>
            </a: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drop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column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observation</a:t>
            </a: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2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0765" cy="1325563"/>
          </a:xfrm>
        </p:spPr>
        <p:txBody>
          <a:bodyPr/>
          <a:lstStyle/>
          <a:p>
            <a:r>
              <a:rPr lang="pt-BR" dirty="0"/>
              <a:t>DDL – </a:t>
            </a:r>
            <a:r>
              <a:rPr lang="pt-BR" dirty="0" err="1"/>
              <a:t>Schemas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23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Schemas</a:t>
            </a:r>
            <a:r>
              <a:rPr lang="pt-BR" dirty="0"/>
              <a:t> são uma coleção de objetos dentro de um determinado </a:t>
            </a:r>
            <a:r>
              <a:rPr lang="pt-BR" dirty="0" err="1"/>
              <a:t>database</a:t>
            </a:r>
            <a:r>
              <a:rPr lang="pt-BR" dirty="0"/>
              <a:t> (banco de dados), servem para:</a:t>
            </a:r>
          </a:p>
          <a:p>
            <a:pPr lvl="1"/>
            <a:r>
              <a:rPr lang="pt-BR" dirty="0"/>
              <a:t>Agrupar objetos no nível de aplicação </a:t>
            </a:r>
          </a:p>
          <a:p>
            <a:pPr lvl="1"/>
            <a:r>
              <a:rPr lang="pt-BR" dirty="0"/>
              <a:t>Fazer divisões departamentais</a:t>
            </a:r>
          </a:p>
          <a:p>
            <a:pPr lvl="1"/>
            <a:r>
              <a:rPr lang="pt-BR" dirty="0"/>
              <a:t>Agrupamento de permissões</a:t>
            </a:r>
          </a:p>
        </p:txBody>
      </p:sp>
    </p:spTree>
    <p:extLst>
      <p:ext uri="{BB962C8B-B14F-4D97-AF65-F5344CB8AC3E}">
        <p14:creationId xmlns:p14="http://schemas.microsoft.com/office/powerpoint/2010/main" val="3483738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0765" cy="1325563"/>
          </a:xfrm>
        </p:spPr>
        <p:txBody>
          <a:bodyPr/>
          <a:lstStyle/>
          <a:p>
            <a:r>
              <a:rPr lang="pt-BR" dirty="0"/>
              <a:t>DDL – </a:t>
            </a:r>
            <a:r>
              <a:rPr lang="pt-BR" dirty="0" err="1"/>
              <a:t>Schemas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use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introcsharp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Persons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Courses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Classes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Contents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793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– CRIAÇÃO DE TABELAS DENTRO DE SCHEMAS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Persons]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.[Users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id_user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[name]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[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removed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] [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[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id_user_type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] [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PK_Persons.Users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(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  [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id_user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)</a:t>
            </a:r>
          </a:p>
          <a:p>
            <a:pPr marL="0" indent="0">
              <a:buNone/>
            </a:pP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8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0765" cy="1325563"/>
          </a:xfrm>
        </p:spPr>
        <p:txBody>
          <a:bodyPr/>
          <a:lstStyle/>
          <a:p>
            <a:r>
              <a:rPr lang="pt-BR" dirty="0"/>
              <a:t>DDL –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– </a:t>
            </a:r>
            <a:r>
              <a:rPr lang="pt-BR" dirty="0" err="1"/>
              <a:t>Constraints</a:t>
            </a:r>
            <a:r>
              <a:rPr lang="pt-BR" dirty="0"/>
              <a:t> – </a:t>
            </a:r>
            <a:r>
              <a:rPr lang="pt-BR" dirty="0" err="1"/>
              <a:t>Primary</a:t>
            </a:r>
            <a:r>
              <a:rPr lang="pt-BR" dirty="0"/>
              <a:t> Key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26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Not Null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Unique</a:t>
            </a:r>
          </a:p>
          <a:p>
            <a:r>
              <a:rPr lang="en-US" dirty="0"/>
              <a:t>Check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7733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0765" cy="1325563"/>
          </a:xfrm>
        </p:spPr>
        <p:txBody>
          <a:bodyPr/>
          <a:lstStyle/>
          <a:p>
            <a:r>
              <a:rPr lang="pt-BR" dirty="0"/>
              <a:t>DDL – </a:t>
            </a:r>
            <a:r>
              <a:rPr lang="pt-BR" dirty="0" err="1"/>
              <a:t>Constraints</a:t>
            </a:r>
            <a:r>
              <a:rPr lang="pt-BR" dirty="0"/>
              <a:t> – </a:t>
            </a:r>
            <a:r>
              <a:rPr lang="pt-BR" dirty="0" err="1"/>
              <a:t>Primary</a:t>
            </a:r>
            <a:r>
              <a:rPr lang="pt-BR" dirty="0"/>
              <a:t> Key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identity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varchar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varchar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max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date_insert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getdate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alter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pk_comments_id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052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0765" cy="1325563"/>
          </a:xfrm>
        </p:spPr>
        <p:txBody>
          <a:bodyPr/>
          <a:lstStyle/>
          <a:p>
            <a:r>
              <a:rPr lang="pt-BR" dirty="0"/>
              <a:t>DDL – </a:t>
            </a:r>
            <a:r>
              <a:rPr lang="pt-BR" dirty="0" err="1"/>
              <a:t>Constraints</a:t>
            </a:r>
            <a:r>
              <a:rPr lang="pt-BR" dirty="0"/>
              <a:t> – </a:t>
            </a:r>
            <a:r>
              <a:rPr lang="pt-BR" dirty="0" err="1"/>
              <a:t>Foreign</a:t>
            </a:r>
            <a:r>
              <a:rPr lang="pt-BR" dirty="0"/>
              <a:t> Key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alter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add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id_system_type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alter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add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constraint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fk_comments_system_type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id_system_type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system_types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2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0765" cy="1325563"/>
          </a:xfrm>
        </p:spPr>
        <p:txBody>
          <a:bodyPr/>
          <a:lstStyle/>
          <a:p>
            <a:r>
              <a:rPr lang="pt-BR" dirty="0"/>
              <a:t>DDL – </a:t>
            </a:r>
            <a:r>
              <a:rPr lang="pt-BR" dirty="0" err="1"/>
              <a:t>Constraints</a:t>
            </a:r>
            <a:r>
              <a:rPr lang="pt-BR" dirty="0"/>
              <a:t> – </a:t>
            </a:r>
            <a:r>
              <a:rPr lang="pt-BR" dirty="0" err="1"/>
              <a:t>Foreign</a:t>
            </a:r>
            <a:r>
              <a:rPr lang="pt-BR" dirty="0"/>
              <a:t> Key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Sem ALTER, somente DROP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Não cria índice otimizado de busca</a:t>
            </a:r>
          </a:p>
          <a:p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Constraints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podem ainda ser usadas para outras tarefas:</a:t>
            </a: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UNIQUE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Valores Default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Podem ser criadas ativadas (DEFAULT) ou desativadas com as cláusulas:</a:t>
            </a: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WITH CHECK</a:t>
            </a: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WITH NOCHECK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43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Heraldo: </a:t>
            </a:r>
            <a:r>
              <a:rPr lang="pt-BR" dirty="0" smtClean="0">
                <a:hlinkClick r:id="rId2"/>
              </a:rPr>
              <a:t>heraldo@forlogic.net</a:t>
            </a:r>
            <a:endParaRPr lang="pt-BR" dirty="0"/>
          </a:p>
          <a:p>
            <a:r>
              <a:rPr lang="pt-BR" dirty="0" smtClean="0"/>
              <a:t>João: </a:t>
            </a:r>
            <a:r>
              <a:rPr lang="pt-BR" dirty="0" smtClean="0">
                <a:hlinkClick r:id="rId3"/>
              </a:rPr>
              <a:t>joao.victor@forlogic.net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/>
              <a:t>Vladimir: </a:t>
            </a:r>
            <a:r>
              <a:rPr lang="pt-BR" dirty="0">
                <a:hlinkClick r:id="rId4"/>
              </a:rPr>
              <a:t>vladimir@forlogic.net</a:t>
            </a:r>
            <a:r>
              <a:rPr lang="pt-BR" dirty="0"/>
              <a:t> (http://vladimirrech.blogspot.com.br)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546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Modelo relacional</a:t>
            </a:r>
          </a:p>
          <a:p>
            <a:r>
              <a:rPr lang="pt-BR" dirty="0"/>
              <a:t>https://pt.wikipedia.org/wiki/Modelo_relacional</a:t>
            </a:r>
          </a:p>
          <a:p>
            <a:r>
              <a:rPr lang="pt-BR" dirty="0"/>
              <a:t>http://www.devmedia.com.br/modelagem-relacional/19614</a:t>
            </a:r>
          </a:p>
          <a:p>
            <a:endParaRPr lang="pt-BR" dirty="0"/>
          </a:p>
          <a:p>
            <a:r>
              <a:rPr lang="pt-BR" dirty="0"/>
              <a:t>ACID</a:t>
            </a:r>
          </a:p>
          <a:p>
            <a:r>
              <a:rPr lang="pt-BR" dirty="0"/>
              <a:t>http://paposql.blogspot.com.br/2013/05/os-conceitos-da-propriedade-acid.html</a:t>
            </a:r>
          </a:p>
          <a:p>
            <a:r>
              <a:rPr lang="pt-BR" dirty="0"/>
              <a:t>https://technet.microsoft.com/pt-br/library/ms190612(v=sql.105).aspx</a:t>
            </a:r>
          </a:p>
          <a:p>
            <a:endParaRPr lang="pt-BR" dirty="0"/>
          </a:p>
          <a:p>
            <a:r>
              <a:rPr lang="pt-BR" dirty="0"/>
              <a:t>Download do SQL Server Express</a:t>
            </a:r>
          </a:p>
          <a:p>
            <a:r>
              <a:rPr lang="pt-BR" dirty="0"/>
              <a:t>https://www.microsoft.com/pt-BR/download/details.aspx?id=52679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6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Histórico SQL Server</a:t>
            </a:r>
          </a:p>
          <a:p>
            <a:r>
              <a:rPr lang="pt-BR" dirty="0"/>
              <a:t>https://bytescout.com/blog/2014/09/ms-sql-server-history-and-advantages.html</a:t>
            </a:r>
          </a:p>
          <a:p>
            <a:endParaRPr lang="pt-BR" dirty="0"/>
          </a:p>
          <a:p>
            <a:r>
              <a:rPr lang="pt-BR" dirty="0"/>
              <a:t>Comparação entre as edições</a:t>
            </a:r>
          </a:p>
          <a:p>
            <a:r>
              <a:rPr lang="pt-BR" dirty="0"/>
              <a:t>https://www.microsoft.com/en-us/sql-server/sql-server-editions</a:t>
            </a:r>
          </a:p>
          <a:p>
            <a:endParaRPr lang="pt-BR" dirty="0"/>
          </a:p>
          <a:p>
            <a:r>
              <a:rPr lang="pt-BR" dirty="0"/>
              <a:t>MSSQL DDL</a:t>
            </a:r>
          </a:p>
          <a:p>
            <a:r>
              <a:rPr lang="pt-BR" dirty="0"/>
              <a:t>https://msdn.microsoft.com/pt-br/library/ff848799.aspx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16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Adicionar </a:t>
            </a:r>
            <a:r>
              <a:rPr lang="pt-BR" dirty="0" err="1"/>
              <a:t>Constraints</a:t>
            </a:r>
            <a:endParaRPr lang="pt-BR" dirty="0"/>
          </a:p>
          <a:p>
            <a:r>
              <a:rPr lang="pt-BR" dirty="0">
                <a:hlinkClick r:id="rId2"/>
              </a:rPr>
              <a:t>https://msdn.microsoft.com/pt-br/library/ms190273.aspx</a:t>
            </a:r>
            <a:endParaRPr lang="pt-BR" dirty="0"/>
          </a:p>
          <a:p>
            <a:endParaRPr lang="pt-BR" dirty="0"/>
          </a:p>
          <a:p>
            <a:r>
              <a:rPr lang="pt-BR" dirty="0"/>
              <a:t>MVA / SQL</a:t>
            </a:r>
          </a:p>
          <a:p>
            <a:r>
              <a:rPr lang="pt-BR" dirty="0">
                <a:hlinkClick r:id="rId3"/>
              </a:rPr>
              <a:t>https://mva.microsoft.com/search/SearchResults.aspx#!q=SQL%20Server&amp;index=2&amp;lang=1046</a:t>
            </a:r>
            <a:endParaRPr lang="pt-BR" dirty="0"/>
          </a:p>
          <a:p>
            <a:endParaRPr lang="pt-BR" dirty="0"/>
          </a:p>
          <a:p>
            <a:r>
              <a:rPr lang="pt-BR" dirty="0"/>
              <a:t>MSSQL </a:t>
            </a:r>
            <a:r>
              <a:rPr lang="pt-BR" dirty="0" err="1"/>
              <a:t>LocalDB</a:t>
            </a:r>
            <a:endParaRPr lang="pt-BR" dirty="0"/>
          </a:p>
          <a:p>
            <a:r>
              <a:rPr lang="pt-BR" dirty="0">
                <a:hlinkClick r:id="rId4"/>
              </a:rPr>
              <a:t>https://codigoecafe.com/2013/03/12/localdb-uma-alternativa-simples-e-rapida/</a:t>
            </a:r>
            <a:endParaRPr lang="pt-BR" dirty="0"/>
          </a:p>
          <a:p>
            <a:r>
              <a:rPr lang="pt-BR" dirty="0">
                <a:hlinkClick r:id="rId5"/>
              </a:rPr>
              <a:t>https://blogs.msdn.microsoft.com/sqlexpress/2011/07/12/introducing-localdb-an-improved-sql-express/</a:t>
            </a:r>
            <a:endParaRPr lang="pt-BR" dirty="0"/>
          </a:p>
          <a:p>
            <a:r>
              <a:rPr lang="pt-BR" dirty="0">
                <a:hlinkClick r:id="rId6"/>
              </a:rPr>
              <a:t>https://www.mssqltips.com/sqlservertip/2694/getting-started-with-sql-server-2012-express-localdb/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753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Schemas</a:t>
            </a:r>
            <a:endParaRPr lang="pt-BR" dirty="0"/>
          </a:p>
          <a:p>
            <a:r>
              <a:rPr lang="pt-BR" dirty="0"/>
              <a:t>https://pt.stackoverflow.com/questions/21031/o-que-s%C3%A3o-schemas-quais-as-vantagens-de-us%C3%A1-lo</a:t>
            </a:r>
          </a:p>
          <a:p>
            <a:r>
              <a:rPr lang="pt-BR" dirty="0"/>
              <a:t>https://msdn.microsoft.com/pt-br/library/ms189462.aspx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51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pPr lvl="1"/>
            <a:r>
              <a:rPr lang="pt-BR" dirty="0"/>
              <a:t>Bancos de dados relacionais</a:t>
            </a:r>
          </a:p>
          <a:p>
            <a:pPr lvl="1"/>
            <a:r>
              <a:rPr lang="pt-BR" dirty="0"/>
              <a:t>Transações ACID</a:t>
            </a:r>
          </a:p>
          <a:p>
            <a:pPr lvl="1"/>
            <a:r>
              <a:rPr lang="pt-BR" dirty="0"/>
              <a:t>Histórico do SQL Server</a:t>
            </a:r>
          </a:p>
          <a:p>
            <a:pPr lvl="1"/>
            <a:r>
              <a:rPr lang="pt-BR" dirty="0"/>
              <a:t>SQL Server Express</a:t>
            </a:r>
          </a:p>
          <a:p>
            <a:pPr lvl="1"/>
            <a:r>
              <a:rPr lang="pt-BR" dirty="0"/>
              <a:t>SQL Server </a:t>
            </a:r>
            <a:r>
              <a:rPr lang="pt-BR"/>
              <a:t>LocalDB</a:t>
            </a:r>
            <a:endParaRPr lang="pt-BR" dirty="0"/>
          </a:p>
          <a:p>
            <a:pPr lvl="1"/>
            <a:endParaRPr lang="pt-BR" dirty="0"/>
          </a:p>
          <a:p>
            <a:r>
              <a:rPr lang="en-US" dirty="0"/>
              <a:t>SSMS (SQL Server Management Studio)</a:t>
            </a:r>
            <a:endParaRPr lang="pt-BR" dirty="0"/>
          </a:p>
          <a:p>
            <a:r>
              <a:rPr lang="pt-BR" dirty="0"/>
              <a:t>DDL (Data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lvl="1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1" r="26823"/>
          <a:stretch/>
        </p:blipFill>
        <p:spPr>
          <a:xfrm>
            <a:off x="7743824" y="1248432"/>
            <a:ext cx="2457451" cy="26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6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1851853"/>
          </a:xfrm>
        </p:spPr>
        <p:txBody>
          <a:bodyPr>
            <a:normAutofit fontScale="92500"/>
          </a:bodyPr>
          <a:lstStyle/>
          <a:p>
            <a:r>
              <a:rPr lang="pt-BR" dirty="0"/>
              <a:t>Criar um banco de dados vazio</a:t>
            </a:r>
          </a:p>
          <a:p>
            <a:r>
              <a:rPr lang="pt-BR" dirty="0"/>
              <a:t>Escrever script para criar tabelas/colunas/</a:t>
            </a:r>
            <a:r>
              <a:rPr lang="pt-BR" dirty="0" err="1"/>
              <a:t>constraints</a:t>
            </a:r>
            <a:r>
              <a:rPr lang="pt-BR" dirty="0"/>
              <a:t> conforme o diagrama entregue</a:t>
            </a:r>
          </a:p>
          <a:p>
            <a:r>
              <a:rPr lang="pt-BR" dirty="0"/>
              <a:t>Fazer backup do banco de dados</a:t>
            </a:r>
          </a:p>
          <a:p>
            <a:r>
              <a:rPr lang="pt-BR" dirty="0"/>
              <a:t>Entregar o backup e o script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0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1851853"/>
          </a:xfrm>
        </p:spPr>
        <p:txBody>
          <a:bodyPr>
            <a:normAutofit/>
          </a:bodyPr>
          <a:lstStyle/>
          <a:p>
            <a:r>
              <a:rPr lang="pt-BR" dirty="0"/>
              <a:t>SQL Server e Management Studio instalados</a:t>
            </a:r>
          </a:p>
          <a:p>
            <a:r>
              <a:rPr lang="pt-BR" dirty="0"/>
              <a:t>Não serve </a:t>
            </a:r>
            <a:r>
              <a:rPr lang="pt-BR" dirty="0" err="1"/>
              <a:t>LocalDB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19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Bancos de dados relacionais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8823188" y="4253077"/>
            <a:ext cx="3159262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448050" y="2337744"/>
            <a:ext cx="2122624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13314"/>
              </p:ext>
            </p:extLst>
          </p:nvPr>
        </p:nvGraphicFramePr>
        <p:xfrm>
          <a:off x="2193925" y="3443923"/>
          <a:ext cx="60547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1275039518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460631564"/>
                    </a:ext>
                  </a:extLst>
                </a:gridCol>
                <a:gridCol w="3409951">
                  <a:extLst>
                    <a:ext uri="{9D8B030D-6E8A-4147-A177-3AD203B41FA5}">
                      <a16:colId xmlns:a16="http://schemas.microsoft.com/office/drawing/2014/main" val="4241309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email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4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linkClick r:id="rId3"/>
                        </a:rPr>
                        <a:t>barack@usa.com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Bono Vox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linkClick r:id="rId4"/>
                        </a:rPr>
                        <a:t>bono@u2.com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72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Bill 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linkClick r:id="rId5"/>
                        </a:rPr>
                        <a:t>bill@microsoft.com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7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Steve</a:t>
                      </a:r>
                      <a:r>
                        <a:rPr lang="pt-BR" baseline="0" dirty="0"/>
                        <a:t> Jobs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linkClick r:id="rId6"/>
                        </a:rPr>
                        <a:t>steve@apple.com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71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Larry Ellison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linkClick r:id="rId7"/>
                        </a:rPr>
                        <a:t>larry@oracle.com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6417"/>
                  </a:ext>
                </a:extLst>
              </a:tr>
            </a:tbl>
          </a:graphicData>
        </a:graphic>
      </p:graphicFrame>
      <p:cxnSp>
        <p:nvCxnSpPr>
          <p:cNvPr id="8" name="Conector de Seta Reta 7"/>
          <p:cNvCxnSpPr>
            <a:stCxn id="28" idx="3"/>
          </p:cNvCxnSpPr>
          <p:nvPr/>
        </p:nvCxnSpPr>
        <p:spPr>
          <a:xfrm flipH="1">
            <a:off x="3000376" y="2996282"/>
            <a:ext cx="758525" cy="439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28" idx="4"/>
          </p:cNvCxnSpPr>
          <p:nvPr/>
        </p:nvCxnSpPr>
        <p:spPr>
          <a:xfrm flipH="1">
            <a:off x="4495800" y="3109269"/>
            <a:ext cx="13562" cy="326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28" idx="5"/>
          </p:cNvCxnSpPr>
          <p:nvPr/>
        </p:nvCxnSpPr>
        <p:spPr>
          <a:xfrm>
            <a:off x="5259823" y="2996282"/>
            <a:ext cx="550427" cy="439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13432" y="2538840"/>
            <a:ext cx="197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Colunas, Atributos</a:t>
            </a:r>
          </a:p>
        </p:txBody>
      </p:sp>
      <p:cxnSp>
        <p:nvCxnSpPr>
          <p:cNvPr id="15" name="Conector de Seta Reta 14"/>
          <p:cNvCxnSpPr>
            <a:stCxn id="29" idx="1"/>
          </p:cNvCxnSpPr>
          <p:nvPr/>
        </p:nvCxnSpPr>
        <p:spPr>
          <a:xfrm flipH="1" flipV="1">
            <a:off x="8328026" y="3928433"/>
            <a:ext cx="957825" cy="437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29" idx="1"/>
          </p:cNvCxnSpPr>
          <p:nvPr/>
        </p:nvCxnSpPr>
        <p:spPr>
          <a:xfrm flipH="1">
            <a:off x="8328028" y="4366064"/>
            <a:ext cx="957823" cy="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29" idx="2"/>
          </p:cNvCxnSpPr>
          <p:nvPr/>
        </p:nvCxnSpPr>
        <p:spPr>
          <a:xfrm flipH="1">
            <a:off x="8328026" y="4638840"/>
            <a:ext cx="495162" cy="108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9" idx="3"/>
          </p:cNvCxnSpPr>
          <p:nvPr/>
        </p:nvCxnSpPr>
        <p:spPr>
          <a:xfrm flipH="1">
            <a:off x="8328026" y="4911615"/>
            <a:ext cx="957825" cy="216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29" idx="3"/>
          </p:cNvCxnSpPr>
          <p:nvPr/>
        </p:nvCxnSpPr>
        <p:spPr>
          <a:xfrm flipH="1">
            <a:off x="8328027" y="4911615"/>
            <a:ext cx="957824" cy="588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9205186" y="4455245"/>
            <a:ext cx="244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Tuplas</a:t>
            </a:r>
            <a:r>
              <a:rPr lang="pt-BR" dirty="0">
                <a:solidFill>
                  <a:schemeClr val="bg1"/>
                </a:solidFill>
              </a:rPr>
              <a:t>, Linhas, Registros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114548" y="3079870"/>
            <a:ext cx="70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Users</a:t>
            </a:r>
            <a:endParaRPr lang="pt-BR" dirty="0"/>
          </a:p>
        </p:txBody>
      </p:sp>
      <p:sp>
        <p:nvSpPr>
          <p:cNvPr id="67" name="Elipse 66"/>
          <p:cNvSpPr/>
          <p:nvPr/>
        </p:nvSpPr>
        <p:spPr>
          <a:xfrm>
            <a:off x="40277" y="2381608"/>
            <a:ext cx="2122624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24132" y="2452589"/>
            <a:ext cx="178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Tabela, Entidade,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Relação</a:t>
            </a:r>
          </a:p>
        </p:txBody>
      </p:sp>
      <p:cxnSp>
        <p:nvCxnSpPr>
          <p:cNvPr id="69" name="Conector de Seta Reta 68"/>
          <p:cNvCxnSpPr>
            <a:stCxn id="67" idx="5"/>
            <a:endCxn id="45" idx="1"/>
          </p:cNvCxnSpPr>
          <p:nvPr/>
        </p:nvCxnSpPr>
        <p:spPr>
          <a:xfrm>
            <a:off x="1852050" y="3040146"/>
            <a:ext cx="262498" cy="224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4" grpId="0"/>
      <p:bldP spid="27" grpId="0"/>
      <p:bldP spid="45" grpId="0"/>
      <p:bldP spid="67" grpId="0" animBg="1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6"/>
          <a:stretch/>
        </p:blipFill>
        <p:spPr>
          <a:xfrm>
            <a:off x="4038599" y="2269992"/>
            <a:ext cx="7315201" cy="32259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Bancos de dados relacionais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62144" y="5400954"/>
            <a:ext cx="100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students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292851" y="5400954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grades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912226" y="5400954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courses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0679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4046"/>
            <a:ext cx="6343650" cy="35683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Bancos de dados relacionais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7" b="17375"/>
          <a:stretch/>
        </p:blipFill>
        <p:spPr>
          <a:xfrm>
            <a:off x="7762874" y="2676525"/>
            <a:ext cx="4143375" cy="26765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448344" y="2990850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students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290050" y="2990850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grades</a:t>
            </a:r>
          </a:p>
        </p:txBody>
      </p:sp>
    </p:spTree>
    <p:extLst>
      <p:ext uri="{BB962C8B-B14F-4D97-AF65-F5344CB8AC3E}">
        <p14:creationId xmlns:p14="http://schemas.microsoft.com/office/powerpoint/2010/main" val="22413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6111</TotalTime>
  <Words>1040</Words>
  <Application>Microsoft Office PowerPoint</Application>
  <PresentationFormat>Widescreen</PresentationFormat>
  <Paragraphs>357</Paragraphs>
  <Slides>33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Calibri</vt:lpstr>
      <vt:lpstr>Consolas</vt:lpstr>
      <vt:lpstr>Times New Roman</vt:lpstr>
      <vt:lpstr>Wingdings</vt:lpstr>
      <vt:lpstr>Tema do Office</vt:lpstr>
      <vt:lpstr>Apresentação do PowerPoint</vt:lpstr>
      <vt:lpstr>Conteúdo geral</vt:lpstr>
      <vt:lpstr>Instrutores</vt:lpstr>
      <vt:lpstr>Sumário</vt:lpstr>
      <vt:lpstr>Atividade</vt:lpstr>
      <vt:lpstr>Requisitos</vt:lpstr>
      <vt:lpstr>Introdução</vt:lpstr>
      <vt:lpstr>Introdução</vt:lpstr>
      <vt:lpstr>Introdução</vt:lpstr>
      <vt:lpstr>Bancos de dados relacionais</vt:lpstr>
      <vt:lpstr>Bancos de dados relacionais – Pontos de atenção</vt:lpstr>
      <vt:lpstr>Transações ACID</vt:lpstr>
      <vt:lpstr>Histórico do SQL Server</vt:lpstr>
      <vt:lpstr>Histórico do SQL Server</vt:lpstr>
      <vt:lpstr>SQL Server Express</vt:lpstr>
      <vt:lpstr>SQL Server Express LocalDB</vt:lpstr>
      <vt:lpstr>SSMS (SQL Server Management Studio)</vt:lpstr>
      <vt:lpstr>SSMS (SQL Server Management Studio) - Dica</vt:lpstr>
      <vt:lpstr>DDL – Data Definition Language</vt:lpstr>
      <vt:lpstr>DDL – Data Definition Language - Database</vt:lpstr>
      <vt:lpstr>DDL – Data Definition Language - Tabelas</vt:lpstr>
      <vt:lpstr>DDL – Data Definition Language - Tabelas</vt:lpstr>
      <vt:lpstr>DDL – Schemas</vt:lpstr>
      <vt:lpstr>DDL – Schemas</vt:lpstr>
      <vt:lpstr>DDL – CRIAÇÃO DE TABELAS DENTRO DE SCHEMAS</vt:lpstr>
      <vt:lpstr>DDL – Data Definition Language – Constraints – Primary Key</vt:lpstr>
      <vt:lpstr>DDL – Constraints – Primary Key</vt:lpstr>
      <vt:lpstr>DDL – Constraints – Foreign Key</vt:lpstr>
      <vt:lpstr>DDL – Constraints – Foreign Key</vt:lpstr>
      <vt:lpstr>Links</vt:lpstr>
      <vt:lpstr>Links</vt:lpstr>
      <vt:lpstr>Links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João Victor Rodrigues Alves</cp:lastModifiedBy>
  <cp:revision>483</cp:revision>
  <dcterms:created xsi:type="dcterms:W3CDTF">2014-09-02T14:03:21Z</dcterms:created>
  <dcterms:modified xsi:type="dcterms:W3CDTF">2018-03-06T16:19:31Z</dcterms:modified>
</cp:coreProperties>
</file>