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66" r:id="rId5"/>
    <p:sldId id="258" r:id="rId6"/>
    <p:sldId id="270" r:id="rId7"/>
    <p:sldId id="271" r:id="rId8"/>
    <p:sldId id="283" r:id="rId9"/>
    <p:sldId id="284" r:id="rId10"/>
    <p:sldId id="285" r:id="rId11"/>
    <p:sldId id="286" r:id="rId12"/>
    <p:sldId id="289" r:id="rId13"/>
    <p:sldId id="290" r:id="rId14"/>
    <p:sldId id="278" r:id="rId15"/>
    <p:sldId id="261" r:id="rId16"/>
    <p:sldId id="265" r:id="rId17"/>
    <p:sldId id="272" r:id="rId18"/>
    <p:sldId id="279" r:id="rId19"/>
    <p:sldId id="281" r:id="rId20"/>
    <p:sldId id="282" r:id="rId21"/>
    <p:sldId id="275" r:id="rId22"/>
    <p:sldId id="276" r:id="rId23"/>
    <p:sldId id="280" r:id="rId24"/>
    <p:sldId id="273" r:id="rId25"/>
    <p:sldId id="274" r:id="rId2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6A26"/>
    <a:srgbClr val="181934"/>
    <a:srgbClr val="111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2" autoAdjust="0"/>
    <p:restoredTop sz="94660"/>
  </p:normalViewPr>
  <p:slideViewPr>
    <p:cSldViewPr>
      <p:cViewPr>
        <p:scale>
          <a:sx n="91" d="100"/>
          <a:sy n="91" d="100"/>
        </p:scale>
        <p:origin x="-246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  <a:noFill/>
          <a:effectLst>
            <a:softEdge rad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165816"/>
            <a:ext cx="6400800" cy="106328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47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45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9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87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413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8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2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41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62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00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DB70-F1E5-449B-8454-B7E3E57C209B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24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50000"/>
            </a:schemeClr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 smtClean="0"/>
              <a:t>Harmonische Lage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Florian Neuweiler</a:t>
            </a:r>
          </a:p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47058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0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erade Verbindung 25"/>
          <p:cNvCxnSpPr/>
          <p:nvPr/>
        </p:nvCxnSpPr>
        <p:spPr>
          <a:xfrm>
            <a:off x="2266373" y="2070020"/>
            <a:ext cx="4798197" cy="2102408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3000205" y="1561536"/>
            <a:ext cx="3964781" cy="2610892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Projektive Invarianz</a:t>
            </a:r>
            <a:endParaRPr lang="de-DE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357008" y="1469332"/>
            <a:ext cx="233653" cy="2823234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2204059" y="2190158"/>
            <a:ext cx="1994056" cy="2102408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2827201" y="2009951"/>
            <a:ext cx="1557857" cy="2222546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204059" y="2483578"/>
            <a:ext cx="4945336" cy="1659676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2391002" y="1469332"/>
            <a:ext cx="1121656" cy="2823234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263401" y="1469332"/>
            <a:ext cx="1059342" cy="2823234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3323292" y="1745945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1985959" y="3992222"/>
            <a:ext cx="5172082" cy="0"/>
          </a:xfrm>
          <a:prstGeom prst="line">
            <a:avLst/>
          </a:prstGeom>
          <a:ln>
            <a:solidFill>
              <a:schemeClr val="bg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2" name="Ellipse 31"/>
          <p:cNvSpPr/>
          <p:nvPr/>
        </p:nvSpPr>
        <p:spPr>
          <a:xfrm>
            <a:off x="6605809" y="3932153"/>
            <a:ext cx="124628" cy="120138"/>
          </a:xfrm>
          <a:prstGeom prst="ellipse">
            <a:avLst/>
          </a:prstGeom>
          <a:solidFill>
            <a:schemeClr val="accent1"/>
          </a:solidFill>
          <a:ln>
            <a:solidFill>
              <a:srgbClr val="B96A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135801" y="3932153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3510169" y="3932153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48000" y="3932153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420000" y="2851200"/>
            <a:ext cx="124628" cy="120138"/>
          </a:xfrm>
          <a:prstGeom prst="ellipse">
            <a:avLst/>
          </a:prstGeom>
          <a:solidFill>
            <a:schemeClr val="accent1"/>
          </a:solidFill>
          <a:ln>
            <a:solidFill>
              <a:srgbClr val="B96A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3793072" y="2977200"/>
            <a:ext cx="124628" cy="120138"/>
          </a:xfrm>
          <a:prstGeom prst="ellipse">
            <a:avLst/>
          </a:prstGeom>
          <a:solidFill>
            <a:schemeClr val="accent1"/>
          </a:solidFill>
          <a:ln>
            <a:solidFill>
              <a:srgbClr val="B96A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2934000" y="2682000"/>
            <a:ext cx="124628" cy="120138"/>
          </a:xfrm>
          <a:prstGeom prst="ellipse">
            <a:avLst/>
          </a:prstGeom>
          <a:solidFill>
            <a:schemeClr val="accent1"/>
          </a:solidFill>
          <a:ln>
            <a:solidFill>
              <a:srgbClr val="B96A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058628" y="2369154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3385541" y="2518999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661104" y="2639137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032000" y="2232000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072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Projektive Invarianz</a:t>
            </a:r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1985959" y="1469332"/>
            <a:ext cx="5172082" cy="2823234"/>
            <a:chOff x="1985959" y="1469332"/>
            <a:chExt cx="5172082" cy="2823234"/>
          </a:xfrm>
        </p:grpSpPr>
        <p:cxnSp>
          <p:nvCxnSpPr>
            <p:cNvPr id="22" name="Gerade Verbindung 21"/>
            <p:cNvCxnSpPr/>
            <p:nvPr/>
          </p:nvCxnSpPr>
          <p:spPr>
            <a:xfrm>
              <a:off x="3357008" y="1469332"/>
              <a:ext cx="233653" cy="2823234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H="1">
              <a:off x="2204059" y="2190158"/>
              <a:ext cx="1994056" cy="2102408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2827201" y="2009951"/>
              <a:ext cx="1557857" cy="2222546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2204059" y="2483578"/>
              <a:ext cx="4945336" cy="1659676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2266373" y="2070020"/>
              <a:ext cx="4798197" cy="2102408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H="1">
              <a:off x="2391002" y="1469332"/>
              <a:ext cx="1121656" cy="2823234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3263401" y="1469332"/>
              <a:ext cx="1059342" cy="2823234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3000205" y="1561536"/>
              <a:ext cx="3964781" cy="2610892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3323292" y="1745945"/>
              <a:ext cx="124628" cy="12013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/>
            <p:nvPr/>
          </p:nvCxnSpPr>
          <p:spPr>
            <a:xfrm>
              <a:off x="1985959" y="3992222"/>
              <a:ext cx="5172082" cy="0"/>
            </a:xfrm>
            <a:prstGeom prst="line">
              <a:avLst/>
            </a:prstGeom>
            <a:ln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32" name="Ellipse 31"/>
            <p:cNvSpPr/>
            <p:nvPr/>
          </p:nvSpPr>
          <p:spPr>
            <a:xfrm>
              <a:off x="6605809" y="3932153"/>
              <a:ext cx="124628" cy="12013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4135801" y="3932153"/>
              <a:ext cx="124628" cy="12013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510169" y="3932153"/>
              <a:ext cx="124628" cy="12013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448000" y="3932153"/>
              <a:ext cx="124628" cy="12013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>
              <a:off x="3420000" y="2851200"/>
              <a:ext cx="124628" cy="12013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>
              <a:off x="3793072" y="2977200"/>
              <a:ext cx="124628" cy="12013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2934000" y="2682000"/>
              <a:ext cx="124628" cy="12013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3058628" y="2369154"/>
              <a:ext cx="124628" cy="12013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/>
            <p:cNvSpPr/>
            <p:nvPr/>
          </p:nvSpPr>
          <p:spPr>
            <a:xfrm>
              <a:off x="3385541" y="2518999"/>
              <a:ext cx="124628" cy="12013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661104" y="2639137"/>
              <a:ext cx="124628" cy="12013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032000" y="2232000"/>
              <a:ext cx="124628" cy="12013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1320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>
            <a:grpSpLocks/>
          </p:cNvGrpSpPr>
          <p:nvPr/>
        </p:nvGrpSpPr>
        <p:grpSpPr>
          <a:xfrm rot="15000000">
            <a:off x="2757600" y="1897200"/>
            <a:ext cx="3620457" cy="1976264"/>
            <a:chOff x="1985959" y="1469332"/>
            <a:chExt cx="5172082" cy="2823234"/>
          </a:xfrm>
        </p:grpSpPr>
        <p:cxnSp>
          <p:nvCxnSpPr>
            <p:cNvPr id="5" name="Gerade Verbindung 4"/>
            <p:cNvCxnSpPr/>
            <p:nvPr/>
          </p:nvCxnSpPr>
          <p:spPr>
            <a:xfrm>
              <a:off x="3357008" y="1469332"/>
              <a:ext cx="233653" cy="2823234"/>
            </a:xfrm>
            <a:prstGeom prst="line">
              <a:avLst/>
            </a:prstGeom>
            <a:ln w="19050"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 flipH="1">
              <a:off x="2204059" y="2190158"/>
              <a:ext cx="1994056" cy="2102408"/>
            </a:xfrm>
            <a:prstGeom prst="line">
              <a:avLst/>
            </a:prstGeom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2827201" y="2009951"/>
              <a:ext cx="1557857" cy="2222546"/>
            </a:xfrm>
            <a:prstGeom prst="line">
              <a:avLst/>
            </a:prstGeom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2204059" y="2483578"/>
              <a:ext cx="4945336" cy="1659676"/>
            </a:xfrm>
            <a:prstGeom prst="line">
              <a:avLst/>
            </a:prstGeom>
            <a:ln w="19050"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2266373" y="2070020"/>
              <a:ext cx="4798197" cy="2102408"/>
            </a:xfrm>
            <a:prstGeom prst="line">
              <a:avLst/>
            </a:prstGeom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2391002" y="1469332"/>
              <a:ext cx="1121656" cy="2823234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3263401" y="1469332"/>
              <a:ext cx="1059342" cy="2823234"/>
            </a:xfrm>
            <a:prstGeom prst="line">
              <a:avLst/>
            </a:prstGeom>
            <a:ln w="19050"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000205" y="1561536"/>
              <a:ext cx="3964781" cy="2610892"/>
            </a:xfrm>
            <a:prstGeom prst="line">
              <a:avLst/>
            </a:prstGeom>
            <a:ln w="19050"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3323292" y="1745945"/>
              <a:ext cx="124628" cy="12013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B96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1985959" y="3992222"/>
              <a:ext cx="5172082" cy="0"/>
            </a:xfrm>
            <a:prstGeom prst="line">
              <a:avLst/>
            </a:prstGeom>
            <a:ln w="19050"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6605809" y="3932153"/>
              <a:ext cx="124628" cy="12013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135801" y="3932153"/>
              <a:ext cx="124628" cy="12013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3510169" y="3932153"/>
              <a:ext cx="124628" cy="12013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2448000" y="3932153"/>
              <a:ext cx="124628" cy="12013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B96A2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3420000" y="2851200"/>
              <a:ext cx="124628" cy="12013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3793072" y="2977200"/>
              <a:ext cx="124628" cy="12013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2934000" y="2682000"/>
              <a:ext cx="124628" cy="12013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B96A2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058628" y="2369154"/>
              <a:ext cx="124628" cy="12013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B96A2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3385541" y="2518999"/>
              <a:ext cx="124628" cy="12013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661104" y="2639137"/>
              <a:ext cx="124628" cy="12013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4032000" y="2232000"/>
              <a:ext cx="124628" cy="12013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Titel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de-DE" dirty="0" smtClean="0"/>
              <a:t>Projektive Invarianz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291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>
            <a:grpSpLocks/>
          </p:cNvGrpSpPr>
          <p:nvPr/>
        </p:nvGrpSpPr>
        <p:grpSpPr>
          <a:xfrm rot="15000000">
            <a:off x="2757600" y="1897200"/>
            <a:ext cx="3620457" cy="1976264"/>
            <a:chOff x="1985959" y="1469332"/>
            <a:chExt cx="5172082" cy="2823234"/>
          </a:xfrm>
        </p:grpSpPr>
        <p:cxnSp>
          <p:nvCxnSpPr>
            <p:cNvPr id="5" name="Gerade Verbindung 4"/>
            <p:cNvCxnSpPr/>
            <p:nvPr/>
          </p:nvCxnSpPr>
          <p:spPr>
            <a:xfrm>
              <a:off x="3357008" y="1469332"/>
              <a:ext cx="233653" cy="2823234"/>
            </a:xfrm>
            <a:prstGeom prst="line">
              <a:avLst/>
            </a:prstGeom>
            <a:ln w="19050"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 flipH="1">
              <a:off x="2204059" y="2190158"/>
              <a:ext cx="1994056" cy="210240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2827201" y="2009951"/>
              <a:ext cx="1557857" cy="2222546"/>
            </a:xfrm>
            <a:prstGeom prst="line">
              <a:avLst/>
            </a:prstGeom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2204059" y="2483578"/>
              <a:ext cx="4945336" cy="1659676"/>
            </a:xfrm>
            <a:prstGeom prst="line">
              <a:avLst/>
            </a:prstGeom>
            <a:ln w="19050"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2266373" y="2070020"/>
              <a:ext cx="4798197" cy="2102408"/>
            </a:xfrm>
            <a:prstGeom prst="line">
              <a:avLst/>
            </a:prstGeom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2391002" y="1469332"/>
              <a:ext cx="1121656" cy="2823234"/>
            </a:xfrm>
            <a:prstGeom prst="line">
              <a:avLst/>
            </a:prstGeom>
            <a:ln w="19050"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3263401" y="1469332"/>
              <a:ext cx="1059342" cy="2823234"/>
            </a:xfrm>
            <a:prstGeom prst="line">
              <a:avLst/>
            </a:prstGeom>
            <a:ln w="19050"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000205" y="1561536"/>
              <a:ext cx="3964781" cy="2610892"/>
            </a:xfrm>
            <a:prstGeom prst="line">
              <a:avLst/>
            </a:prstGeom>
            <a:ln w="19050"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3323292" y="1745945"/>
              <a:ext cx="124628" cy="12013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1985959" y="3992222"/>
              <a:ext cx="5172082" cy="0"/>
            </a:xfrm>
            <a:prstGeom prst="line">
              <a:avLst/>
            </a:prstGeom>
            <a:ln w="19050">
              <a:solidFill>
                <a:schemeClr val="bg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6605809" y="3932153"/>
              <a:ext cx="124628" cy="12013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135801" y="3932153"/>
              <a:ext cx="124628" cy="12013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3510169" y="3932153"/>
              <a:ext cx="124628" cy="12013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2448000" y="3932153"/>
              <a:ext cx="124628" cy="12013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B96A2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3420000" y="2851200"/>
              <a:ext cx="124628" cy="12013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B96A2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3793072" y="2977200"/>
              <a:ext cx="124628" cy="12013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2934000" y="2682000"/>
              <a:ext cx="124628" cy="12013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058628" y="2369154"/>
              <a:ext cx="124628" cy="12013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3385541" y="2518999"/>
              <a:ext cx="124628" cy="12013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661104" y="2639137"/>
              <a:ext cx="124628" cy="12013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B96A2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4032000" y="2232000"/>
              <a:ext cx="124628" cy="12013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B96A2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Titel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de-DE" dirty="0" smtClean="0"/>
              <a:t>Projektive Invarianz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6394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Harmonische Lage rechnerisch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2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Teilverhältnis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4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Doppelverhältnis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Harmonische Lage und Doppelverhältnis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3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Harmonische Lage in der Gestaltung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2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erade Verbindung 49"/>
          <p:cNvCxnSpPr/>
          <p:nvPr/>
        </p:nvCxnSpPr>
        <p:spPr>
          <a:xfrm>
            <a:off x="3168000" y="627534"/>
            <a:ext cx="288000" cy="3384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1835696" y="1512000"/>
            <a:ext cx="2304256" cy="2538000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2555776" y="1275606"/>
            <a:ext cx="1800000" cy="2664296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907704" y="1347614"/>
            <a:ext cx="5544616" cy="2520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583668" y="3651870"/>
            <a:ext cx="597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6922194" y="3579862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2051720" y="627534"/>
            <a:ext cx="1296144" cy="3384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059832" y="627534"/>
            <a:ext cx="1224136" cy="3384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4086000" y="3579862"/>
            <a:ext cx="144000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348000" y="3579862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2123728" y="3579862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3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feil nach rechts 15"/>
          <p:cNvSpPr/>
          <p:nvPr/>
        </p:nvSpPr>
        <p:spPr>
          <a:xfrm>
            <a:off x="-11009" y="883789"/>
            <a:ext cx="9155010" cy="1237946"/>
          </a:xfrm>
          <a:prstGeom prst="rightArrow">
            <a:avLst>
              <a:gd name="adj1" fmla="val 50000"/>
              <a:gd name="adj2" fmla="val 8385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48256" y="1333485"/>
            <a:ext cx="309212" cy="227821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51882" y="1251782"/>
            <a:ext cx="501960" cy="50196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-11010" y="510971"/>
            <a:ext cx="182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effectLst/>
              </a:rPr>
              <a:t>Geometrischer Zugang</a:t>
            </a:r>
            <a:endParaRPr lang="de-DE" dirty="0">
              <a:effectLst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153842" y="2192173"/>
            <a:ext cx="1649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effectLst/>
              </a:rPr>
              <a:t>Konstruktion</a:t>
            </a:r>
            <a:endParaRPr lang="de-DE" sz="1600" dirty="0">
              <a:effectLst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714647" y="2173235"/>
            <a:ext cx="376430" cy="37643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153842" y="2821945"/>
            <a:ext cx="1649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effectLst/>
              </a:rPr>
              <a:t>Definition</a:t>
            </a:r>
            <a:endParaRPr lang="de-DE" sz="1600" dirty="0">
              <a:effectLst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14647" y="2803007"/>
            <a:ext cx="376430" cy="37643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2978358" y="1333485"/>
            <a:ext cx="309212" cy="227821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2881984" y="1251782"/>
            <a:ext cx="501960" cy="50196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Ellipse 26"/>
          <p:cNvSpPr/>
          <p:nvPr/>
        </p:nvSpPr>
        <p:spPr>
          <a:xfrm>
            <a:off x="2944749" y="2173235"/>
            <a:ext cx="376430" cy="37643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Ellipse 27"/>
          <p:cNvSpPr/>
          <p:nvPr/>
        </p:nvSpPr>
        <p:spPr>
          <a:xfrm>
            <a:off x="2944749" y="2803007"/>
            <a:ext cx="376430" cy="37643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382837" y="2192173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effectLst/>
              </a:rPr>
              <a:t>Teilverhältnis</a:t>
            </a:r>
            <a:endParaRPr lang="de-DE" sz="1600" dirty="0">
              <a:effectLst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383944" y="2821945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effectLst/>
              </a:rPr>
              <a:t>Doppelverhältnis</a:t>
            </a:r>
            <a:endParaRPr lang="de-DE" sz="1600" dirty="0">
              <a:effectLst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2219092" y="510971"/>
            <a:ext cx="182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effectLst/>
              </a:rPr>
              <a:t>Rechnerischer Zugang</a:t>
            </a:r>
            <a:endParaRPr lang="de-DE" dirty="0">
              <a:effectLst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928278" y="3456899"/>
            <a:ext cx="2204685" cy="3096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1057468" y="3446269"/>
            <a:ext cx="1920890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50" dirty="0" smtClean="0">
                <a:solidFill>
                  <a:schemeClr val="bg2">
                    <a:lumMod val="90000"/>
                    <a:lumOff val="10000"/>
                  </a:schemeClr>
                </a:solidFill>
                <a:effectLst/>
              </a:rPr>
              <a:t>Projektive </a:t>
            </a:r>
            <a:r>
              <a:rPr lang="de-DE" sz="1550" dirty="0" smtClean="0">
                <a:solidFill>
                  <a:schemeClr val="bg2">
                    <a:lumMod val="90000"/>
                    <a:lumOff val="10000"/>
                  </a:schemeClr>
                </a:solidFill>
                <a:effectLst/>
              </a:rPr>
              <a:t>Invarianz</a:t>
            </a:r>
            <a:endParaRPr lang="de-DE" sz="1550" dirty="0">
              <a:solidFill>
                <a:schemeClr val="bg2">
                  <a:lumMod val="90000"/>
                  <a:lumOff val="10000"/>
                </a:schemeClr>
              </a:solidFill>
              <a:effectLst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714647" y="3423484"/>
            <a:ext cx="376430" cy="37643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/>
          <p:cNvSpPr/>
          <p:nvPr/>
        </p:nvSpPr>
        <p:spPr>
          <a:xfrm>
            <a:off x="2950210" y="3423484"/>
            <a:ext cx="376430" cy="37643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hteck 75"/>
          <p:cNvSpPr/>
          <p:nvPr/>
        </p:nvSpPr>
        <p:spPr>
          <a:xfrm>
            <a:off x="5619507" y="1333485"/>
            <a:ext cx="309212" cy="165773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5523133" y="1251782"/>
            <a:ext cx="501960" cy="50196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Ellipse 77"/>
          <p:cNvSpPr/>
          <p:nvPr/>
        </p:nvSpPr>
        <p:spPr>
          <a:xfrm>
            <a:off x="5585898" y="2173235"/>
            <a:ext cx="376430" cy="37643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5585898" y="2803007"/>
            <a:ext cx="376430" cy="37643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Textfeld 79"/>
          <p:cNvSpPr txBox="1"/>
          <p:nvPr/>
        </p:nvSpPr>
        <p:spPr>
          <a:xfrm>
            <a:off x="6023986" y="2192173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effectLst/>
              </a:rPr>
              <a:t>Zentralperspektive</a:t>
            </a:r>
            <a:endParaRPr lang="de-DE" sz="1600" dirty="0">
              <a:effectLst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6025093" y="2821945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effectLst/>
              </a:rPr>
              <a:t>Layout Gestaltung</a:t>
            </a:r>
            <a:endParaRPr lang="de-DE" sz="1600" dirty="0">
              <a:effectLst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4860241" y="649470"/>
            <a:ext cx="18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effectLst/>
              </a:rPr>
              <a:t>In der Gestaltung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25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13"/>
          <p:cNvCxnSpPr/>
          <p:nvPr/>
        </p:nvCxnSpPr>
        <p:spPr>
          <a:xfrm>
            <a:off x="1223628" y="2016000"/>
            <a:ext cx="6696744" cy="0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1583668" y="627534"/>
            <a:ext cx="5976664" cy="3422466"/>
            <a:chOff x="1583668" y="627534"/>
            <a:chExt cx="5976664" cy="3422466"/>
          </a:xfrm>
        </p:grpSpPr>
        <p:cxnSp>
          <p:nvCxnSpPr>
            <p:cNvPr id="50" name="Gerade Verbindung 49"/>
            <p:cNvCxnSpPr/>
            <p:nvPr/>
          </p:nvCxnSpPr>
          <p:spPr>
            <a:xfrm>
              <a:off x="3168000" y="627534"/>
              <a:ext cx="288000" cy="33843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2555776" y="1275606"/>
              <a:ext cx="1800200" cy="2664296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1835696" y="1512000"/>
              <a:ext cx="2304256" cy="2538000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1907704" y="1347614"/>
              <a:ext cx="5544616" cy="25202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1583668" y="3651870"/>
              <a:ext cx="59766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6922194" y="3579862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 flipH="1">
              <a:off x="2051720" y="627534"/>
              <a:ext cx="1296144" cy="33843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3059832" y="627534"/>
              <a:ext cx="1224136" cy="33843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/>
            <p:cNvSpPr/>
            <p:nvPr/>
          </p:nvSpPr>
          <p:spPr>
            <a:xfrm>
              <a:off x="4086000" y="3579862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/>
            <p:cNvSpPr/>
            <p:nvPr/>
          </p:nvSpPr>
          <p:spPr>
            <a:xfrm>
              <a:off x="3348000" y="3579862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/>
            <p:cNvSpPr/>
            <p:nvPr/>
          </p:nvSpPr>
          <p:spPr>
            <a:xfrm>
              <a:off x="2123728" y="3579862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915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Zentralperspektive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Satzspiegel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0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Gestaltungsraster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3363838"/>
            <a:ext cx="7772400" cy="1102519"/>
          </a:xfrm>
        </p:spPr>
        <p:txBody>
          <a:bodyPr/>
          <a:lstStyle/>
          <a:p>
            <a:r>
              <a:rPr lang="de-DE" dirty="0" smtClean="0"/>
              <a:t>Vielen Dank für eure Aufmerksamkeit!!!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3779912" y="1594847"/>
            <a:ext cx="1584176" cy="1584176"/>
            <a:chOff x="3563888" y="3219822"/>
            <a:chExt cx="1584176" cy="1584176"/>
          </a:xfrm>
        </p:grpSpPr>
        <p:sp>
          <p:nvSpPr>
            <p:cNvPr id="7" name="Halbbogen 6"/>
            <p:cNvSpPr/>
            <p:nvPr/>
          </p:nvSpPr>
          <p:spPr>
            <a:xfrm rot="10800000">
              <a:off x="3563888" y="3219822"/>
              <a:ext cx="1584176" cy="1584176"/>
            </a:xfrm>
            <a:prstGeom prst="blockArc">
              <a:avLst>
                <a:gd name="adj1" fmla="val 11683882"/>
                <a:gd name="adj2" fmla="val 20656742"/>
                <a:gd name="adj3" fmla="val 115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3854326" y="3651870"/>
              <a:ext cx="1003298" cy="360040"/>
              <a:chOff x="3923928" y="3651870"/>
              <a:chExt cx="1003298" cy="360040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3923928" y="365187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4567186" y="3651870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72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0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Harmonische Lage geometrisch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808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erade Verbindung 49"/>
          <p:cNvCxnSpPr/>
          <p:nvPr/>
        </p:nvCxnSpPr>
        <p:spPr>
          <a:xfrm>
            <a:off x="3168000" y="627534"/>
            <a:ext cx="288000" cy="3384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1835696" y="1512000"/>
            <a:ext cx="2304256" cy="2538000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2555776" y="1275606"/>
            <a:ext cx="1800000" cy="2664296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907704" y="1347614"/>
            <a:ext cx="5544616" cy="2520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583668" y="3651870"/>
            <a:ext cx="597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6922194" y="3579862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2051720" y="627534"/>
            <a:ext cx="1296144" cy="3384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059832" y="627534"/>
            <a:ext cx="1224136" cy="3384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4086000" y="3579862"/>
            <a:ext cx="144000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348000" y="3579862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2123728" y="3579862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34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4644008" y="1779146"/>
            <a:ext cx="4039200" cy="2204839"/>
            <a:chOff x="4644008" y="1779662"/>
            <a:chExt cx="4039200" cy="2204839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5714745" y="1779662"/>
              <a:ext cx="182474" cy="22048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flipH="1">
              <a:off x="4814336" y="2342600"/>
              <a:ext cx="1557282" cy="1641901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5300986" y="2201865"/>
              <a:ext cx="1216627" cy="1735724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814336" y="2571750"/>
              <a:ext cx="3862120" cy="1296144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4863001" y="2248777"/>
              <a:ext cx="3747210" cy="1641901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4960331" y="1779662"/>
              <a:ext cx="875971" cy="22048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5641642" y="1779662"/>
              <a:ext cx="827306" cy="22048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5436096" y="1851670"/>
              <a:ext cx="3096344" cy="20390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5688414" y="1995686"/>
              <a:ext cx="97330" cy="93823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4644008" y="3749944"/>
              <a:ext cx="40392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8251936" y="3703032"/>
              <a:ext cx="97330" cy="9382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B96A2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322953" y="3703032"/>
              <a:ext cx="97330" cy="9382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B96A2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>
              <a:off x="5834358" y="3703032"/>
              <a:ext cx="97330" cy="9382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B96A2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8996" y="3703032"/>
              <a:ext cx="97330" cy="9382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B96A2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Vier Punkte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491630"/>
            <a:ext cx="3898776" cy="2398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Zwei </a:t>
            </a:r>
            <a:r>
              <a:rPr lang="de-DE" sz="2400" dirty="0" smtClean="0">
                <a:solidFill>
                  <a:schemeClr val="accent1"/>
                </a:solidFill>
              </a:rPr>
              <a:t>Punktepaare</a:t>
            </a:r>
            <a:r>
              <a:rPr lang="de-DE" sz="2400" dirty="0" smtClean="0"/>
              <a:t> auf einer Geraden trennen sich harmonisch, wenn sie so liegen wie die </a:t>
            </a:r>
            <a:r>
              <a:rPr lang="de-DE" sz="2400" dirty="0" smtClean="0">
                <a:solidFill>
                  <a:schemeClr val="accent1"/>
                </a:solidFill>
              </a:rPr>
              <a:t>Ecken </a:t>
            </a:r>
            <a:r>
              <a:rPr lang="de-DE" sz="2400" dirty="0" smtClean="0"/>
              <a:t>und die </a:t>
            </a:r>
            <a:r>
              <a:rPr lang="de-DE" sz="2400" dirty="0" smtClean="0">
                <a:solidFill>
                  <a:schemeClr val="accent1"/>
                </a:solidFill>
              </a:rPr>
              <a:t>Nebenecken </a:t>
            </a:r>
            <a:r>
              <a:rPr lang="de-DE" sz="2400" dirty="0" smtClean="0"/>
              <a:t>eines </a:t>
            </a:r>
            <a:r>
              <a:rPr lang="de-DE" sz="2400" dirty="0" smtClean="0">
                <a:solidFill>
                  <a:schemeClr val="accent1"/>
                </a:solidFill>
              </a:rPr>
              <a:t>vollständigen </a:t>
            </a:r>
            <a:r>
              <a:rPr lang="de-DE" sz="2400" dirty="0" err="1" smtClean="0">
                <a:solidFill>
                  <a:schemeClr val="accent1"/>
                </a:solidFill>
              </a:rPr>
              <a:t>Vierseits</a:t>
            </a:r>
            <a:r>
              <a:rPr lang="de-DE" sz="2400" dirty="0" smtClean="0"/>
              <a:t>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062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Vier Geraden</a:t>
            </a:r>
            <a:endParaRPr lang="de-DE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4644008" y="1779662"/>
            <a:ext cx="4039200" cy="2204839"/>
            <a:chOff x="4644008" y="1779662"/>
            <a:chExt cx="4039200" cy="2204839"/>
          </a:xfrm>
        </p:grpSpPr>
        <p:cxnSp>
          <p:nvCxnSpPr>
            <p:cNvPr id="44" name="Gerade Verbindung 43"/>
            <p:cNvCxnSpPr/>
            <p:nvPr/>
          </p:nvCxnSpPr>
          <p:spPr>
            <a:xfrm>
              <a:off x="5714745" y="1779662"/>
              <a:ext cx="182474" cy="2204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flipH="1">
              <a:off x="4814336" y="2342600"/>
              <a:ext cx="1557282" cy="1641901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5300986" y="2201865"/>
              <a:ext cx="1216627" cy="1735724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4814336" y="2571750"/>
              <a:ext cx="3862120" cy="1296144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4863001" y="2248777"/>
              <a:ext cx="3747210" cy="1641901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flipH="1">
              <a:off x="4960331" y="1779662"/>
              <a:ext cx="875971" cy="2204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5641642" y="1779662"/>
              <a:ext cx="827306" cy="2204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5436096" y="1851670"/>
              <a:ext cx="3096344" cy="2039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5688414" y="1995686"/>
              <a:ext cx="97330" cy="93823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 Verbindung 37"/>
            <p:cNvCxnSpPr/>
            <p:nvPr/>
          </p:nvCxnSpPr>
          <p:spPr>
            <a:xfrm>
              <a:off x="4644008" y="3749944"/>
              <a:ext cx="403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8251936" y="3703032"/>
              <a:ext cx="97330" cy="9382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/>
            <p:cNvSpPr/>
            <p:nvPr/>
          </p:nvSpPr>
          <p:spPr>
            <a:xfrm>
              <a:off x="6322953" y="3703032"/>
              <a:ext cx="97330" cy="9382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5834358" y="3703032"/>
              <a:ext cx="97330" cy="9382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>
              <a:off x="5008996" y="3703032"/>
              <a:ext cx="97330" cy="9382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491630"/>
            <a:ext cx="3898776" cy="2398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Zwei </a:t>
            </a:r>
            <a:r>
              <a:rPr lang="de-DE" sz="2400" dirty="0" smtClean="0">
                <a:solidFill>
                  <a:schemeClr val="accent1"/>
                </a:solidFill>
              </a:rPr>
              <a:t>Geradenpaare </a:t>
            </a:r>
            <a:r>
              <a:rPr lang="de-DE" sz="2400" dirty="0" smtClean="0"/>
              <a:t>in einem Punkt trennen sich harmonisch, wenn sie so liegen wie die </a:t>
            </a:r>
            <a:r>
              <a:rPr lang="de-DE" sz="2400" dirty="0" smtClean="0">
                <a:solidFill>
                  <a:schemeClr val="accent1"/>
                </a:solidFill>
              </a:rPr>
              <a:t>Seiten </a:t>
            </a:r>
            <a:r>
              <a:rPr lang="de-DE" sz="2400" dirty="0" smtClean="0"/>
              <a:t>und die </a:t>
            </a:r>
            <a:r>
              <a:rPr lang="de-DE" sz="2400" dirty="0" smtClean="0">
                <a:solidFill>
                  <a:schemeClr val="accent1"/>
                </a:solidFill>
              </a:rPr>
              <a:t>Nebenseiten </a:t>
            </a:r>
            <a:r>
              <a:rPr lang="de-DE" sz="2400" dirty="0" smtClean="0"/>
              <a:t>eines </a:t>
            </a:r>
            <a:r>
              <a:rPr lang="de-DE" sz="2400" dirty="0" smtClean="0">
                <a:solidFill>
                  <a:schemeClr val="accent1"/>
                </a:solidFill>
              </a:rPr>
              <a:t>vollständigen Vierecks</a:t>
            </a:r>
            <a:r>
              <a:rPr lang="de-DE" sz="2400" dirty="0" smtClean="0"/>
              <a:t>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549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Andere Konstruktionsmöglichkeiten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87796" y="1151335"/>
            <a:ext cx="4040188" cy="479822"/>
          </a:xfrm>
        </p:spPr>
        <p:txBody>
          <a:bodyPr/>
          <a:lstStyle/>
          <a:p>
            <a:pPr algn="ctr"/>
            <a:r>
              <a:rPr lang="de-DE" b="0" dirty="0" smtClean="0"/>
              <a:t>Strahlensatz</a:t>
            </a:r>
            <a:endParaRPr lang="de-DE" b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xfrm>
            <a:off x="4716016" y="1151335"/>
            <a:ext cx="4041775" cy="479822"/>
          </a:xfrm>
        </p:spPr>
        <p:txBody>
          <a:bodyPr/>
          <a:lstStyle/>
          <a:p>
            <a:pPr algn="ctr"/>
            <a:r>
              <a:rPr lang="de-DE" b="0" dirty="0" err="1" smtClean="0"/>
              <a:t>Thaleskreis</a:t>
            </a:r>
            <a:endParaRPr lang="de-DE" b="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03926" y="2589720"/>
            <a:ext cx="3607928" cy="1641307"/>
            <a:chOff x="467544" y="2466000"/>
            <a:chExt cx="4039656" cy="1837707"/>
          </a:xfrm>
        </p:grpSpPr>
        <p:cxnSp>
          <p:nvCxnSpPr>
            <p:cNvPr id="26" name="Gerade Verbindung 25"/>
            <p:cNvCxnSpPr/>
            <p:nvPr/>
          </p:nvCxnSpPr>
          <p:spPr>
            <a:xfrm rot="900000">
              <a:off x="1542956" y="2778845"/>
              <a:ext cx="0" cy="1314000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1706559" y="2567983"/>
              <a:ext cx="0" cy="1735724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467544" y="3435845"/>
              <a:ext cx="403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68000" y="2466000"/>
              <a:ext cx="4039200" cy="1080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881197" y="2778845"/>
              <a:ext cx="1314000" cy="1314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2146489" y="3388933"/>
              <a:ext cx="97330" cy="97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657894" y="3388933"/>
              <a:ext cx="97330" cy="97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32532" y="3388933"/>
              <a:ext cx="97330" cy="97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4075472" y="3388933"/>
              <a:ext cx="97330" cy="97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489532" y="3388933"/>
              <a:ext cx="97330" cy="97200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1232231" y="3174922"/>
            <a:ext cx="45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</a:t>
            </a:r>
            <a:endParaRPr lang="de-DE" sz="14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78" name="Gruppieren 77"/>
          <p:cNvGrpSpPr/>
          <p:nvPr/>
        </p:nvGrpSpPr>
        <p:grpSpPr>
          <a:xfrm>
            <a:off x="4932894" y="1969259"/>
            <a:ext cx="3608019" cy="2314741"/>
            <a:chOff x="672832" y="3029966"/>
            <a:chExt cx="3608019" cy="2314741"/>
          </a:xfrm>
        </p:grpSpPr>
        <p:sp>
          <p:nvSpPr>
            <p:cNvPr id="159" name="Textfeld 158"/>
            <p:cNvSpPr txBox="1"/>
            <p:nvPr/>
          </p:nvSpPr>
          <p:spPr>
            <a:xfrm>
              <a:off x="2599556" y="3765542"/>
              <a:ext cx="452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Q‘</a:t>
              </a:r>
              <a:endParaRPr lang="de-DE" sz="1400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  <p:cxnSp>
          <p:nvCxnSpPr>
            <p:cNvPr id="84" name="Gerade Verbindung 83"/>
            <p:cNvCxnSpPr/>
            <p:nvPr/>
          </p:nvCxnSpPr>
          <p:spPr>
            <a:xfrm>
              <a:off x="672832" y="3029966"/>
              <a:ext cx="3608019" cy="176396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>
              <a:off x="672832" y="4500000"/>
              <a:ext cx="36075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33" name="Gerade Verbindung 132"/>
            <p:cNvCxnSpPr/>
            <p:nvPr/>
          </p:nvCxnSpPr>
          <p:spPr>
            <a:xfrm>
              <a:off x="672832" y="3616707"/>
              <a:ext cx="3608019" cy="1728000"/>
            </a:xfrm>
            <a:prstGeom prst="line">
              <a:avLst/>
            </a:prstGeom>
            <a:ln>
              <a:solidFill>
                <a:schemeClr val="bg2">
                  <a:lumMod val="90000"/>
                  <a:lumOff val="10000"/>
                </a:schemeClr>
              </a:solidFill>
              <a:prstDash val="sys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41" name="Gerade Verbindung 140"/>
            <p:cNvCxnSpPr/>
            <p:nvPr/>
          </p:nvCxnSpPr>
          <p:spPr>
            <a:xfrm flipH="1">
              <a:off x="871710" y="3029966"/>
              <a:ext cx="603946" cy="2113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45" name="Gerade Verbindung 144"/>
            <p:cNvCxnSpPr/>
            <p:nvPr/>
          </p:nvCxnSpPr>
          <p:spPr>
            <a:xfrm flipH="1">
              <a:off x="2319310" y="3029966"/>
              <a:ext cx="603946" cy="2113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49" name="Gerade Verbindung 148"/>
            <p:cNvCxnSpPr/>
            <p:nvPr/>
          </p:nvCxnSpPr>
          <p:spPr>
            <a:xfrm>
              <a:off x="1141200" y="3029966"/>
              <a:ext cx="1332000" cy="2113534"/>
            </a:xfrm>
            <a:prstGeom prst="line">
              <a:avLst/>
            </a:prstGeom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89" name="Ellipse 88"/>
            <p:cNvSpPr/>
            <p:nvPr/>
          </p:nvSpPr>
          <p:spPr>
            <a:xfrm>
              <a:off x="3632020" y="4456594"/>
              <a:ext cx="86928" cy="86812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Ellipse 137"/>
            <p:cNvSpPr/>
            <p:nvPr/>
          </p:nvSpPr>
          <p:spPr>
            <a:xfrm>
              <a:off x="2465901" y="4456594"/>
              <a:ext cx="86928" cy="86812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/>
            <p:cNvSpPr/>
            <p:nvPr/>
          </p:nvSpPr>
          <p:spPr>
            <a:xfrm>
              <a:off x="1008000" y="4456594"/>
              <a:ext cx="86928" cy="86812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Ellipse 139"/>
            <p:cNvSpPr/>
            <p:nvPr/>
          </p:nvSpPr>
          <p:spPr>
            <a:xfrm>
              <a:off x="2026800" y="4456594"/>
              <a:ext cx="86928" cy="86812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/>
            <p:cNvSpPr/>
            <p:nvPr/>
          </p:nvSpPr>
          <p:spPr>
            <a:xfrm>
              <a:off x="2610000" y="3960000"/>
              <a:ext cx="86928" cy="86812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332000" y="3330000"/>
              <a:ext cx="86928" cy="86812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Ellipse 156"/>
            <p:cNvSpPr/>
            <p:nvPr/>
          </p:nvSpPr>
          <p:spPr>
            <a:xfrm>
              <a:off x="2322000" y="4932000"/>
              <a:ext cx="86928" cy="86812"/>
            </a:xfrm>
            <a:prstGeom prst="ellipse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2345880" y="4821517"/>
              <a:ext cx="452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Q</a:t>
              </a:r>
              <a:endParaRPr lang="de-DE" sz="1400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340991" y="3138661"/>
              <a:ext cx="452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P</a:t>
              </a:r>
              <a:endParaRPr lang="de-DE" sz="1400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3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Projektive Invarianz</a:t>
            </a:r>
            <a:endParaRPr lang="de-DE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357008" y="1469332"/>
            <a:ext cx="233653" cy="2823234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2204059" y="2190158"/>
            <a:ext cx="1994056" cy="2102408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2827201" y="2009951"/>
            <a:ext cx="1557857" cy="2222546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204059" y="2483578"/>
            <a:ext cx="4945336" cy="1659676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2266373" y="2070020"/>
            <a:ext cx="4798197" cy="2102408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2391002" y="1469332"/>
            <a:ext cx="1121656" cy="2823234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263401" y="1469332"/>
            <a:ext cx="1059342" cy="2823234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3000205" y="1561536"/>
            <a:ext cx="3964781" cy="2610892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3323292" y="1745945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1985959" y="3992222"/>
            <a:ext cx="5172082" cy="0"/>
          </a:xfrm>
          <a:prstGeom prst="line">
            <a:avLst/>
          </a:prstGeom>
          <a:ln>
            <a:solidFill>
              <a:schemeClr val="bg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2" name="Ellipse 31"/>
          <p:cNvSpPr/>
          <p:nvPr/>
        </p:nvSpPr>
        <p:spPr>
          <a:xfrm>
            <a:off x="6605809" y="3932153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135801" y="3932153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3510169" y="3932153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48000" y="3932153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420000" y="2851200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3793072" y="2977200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2934000" y="2682000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058628" y="2369154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3385541" y="2518999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661104" y="2639137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032000" y="2232000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2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Projektive Invarianz</a:t>
            </a:r>
            <a:endParaRPr lang="de-DE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357008" y="1469332"/>
            <a:ext cx="233653" cy="2823234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2204059" y="2190158"/>
            <a:ext cx="1994056" cy="2102408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2827201" y="2009951"/>
            <a:ext cx="1557857" cy="2222546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204059" y="2483578"/>
            <a:ext cx="4945336" cy="1659676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2266373" y="2070020"/>
            <a:ext cx="4798197" cy="2102408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2391002" y="1469332"/>
            <a:ext cx="1121656" cy="2823234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263401" y="1469332"/>
            <a:ext cx="1059342" cy="2823234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3000205" y="1561536"/>
            <a:ext cx="3964781" cy="2610892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3323292" y="1745945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1985959" y="3992222"/>
            <a:ext cx="5172082" cy="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2" name="Ellipse 31"/>
          <p:cNvSpPr/>
          <p:nvPr/>
        </p:nvSpPr>
        <p:spPr>
          <a:xfrm>
            <a:off x="6605809" y="3932153"/>
            <a:ext cx="124628" cy="120138"/>
          </a:xfrm>
          <a:prstGeom prst="ellipse">
            <a:avLst/>
          </a:prstGeom>
          <a:solidFill>
            <a:schemeClr val="accent1"/>
          </a:solidFill>
          <a:ln>
            <a:solidFill>
              <a:srgbClr val="B96A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135801" y="3932153"/>
            <a:ext cx="124628" cy="120138"/>
          </a:xfrm>
          <a:prstGeom prst="ellipse">
            <a:avLst/>
          </a:prstGeom>
          <a:solidFill>
            <a:schemeClr val="accent1"/>
          </a:solidFill>
          <a:ln>
            <a:solidFill>
              <a:srgbClr val="B96A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3510169" y="3932153"/>
            <a:ext cx="124628" cy="120138"/>
          </a:xfrm>
          <a:prstGeom prst="ellipse">
            <a:avLst/>
          </a:prstGeom>
          <a:solidFill>
            <a:schemeClr val="accent1"/>
          </a:solidFill>
          <a:ln>
            <a:solidFill>
              <a:srgbClr val="B96A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48000" y="3932153"/>
            <a:ext cx="124628" cy="120138"/>
          </a:xfrm>
          <a:prstGeom prst="ellipse">
            <a:avLst/>
          </a:prstGeom>
          <a:solidFill>
            <a:schemeClr val="accent1"/>
          </a:solidFill>
          <a:ln>
            <a:solidFill>
              <a:srgbClr val="B96A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420000" y="2851200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3793072" y="2977200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2934000" y="2682000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058628" y="2369154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3385541" y="2518999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661104" y="2639137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032000" y="2232000"/>
            <a:ext cx="124628" cy="120138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95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4">
      <a:dk1>
        <a:srgbClr val="AEAEC2"/>
      </a:dk1>
      <a:lt1>
        <a:srgbClr val="FFFFFF"/>
      </a:lt1>
      <a:dk2>
        <a:srgbClr val="111224"/>
      </a:dk2>
      <a:lt2>
        <a:srgbClr val="1E1F33"/>
      </a:lt2>
      <a:accent1>
        <a:srgbClr val="FB9237"/>
      </a:accent1>
      <a:accent2>
        <a:srgbClr val="C1345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Bildschirmpräsentation (16:9)</PresentationFormat>
  <Paragraphs>40</Paragraphs>
  <Slides>25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</vt:lpstr>
      <vt:lpstr>Harmonische Lage</vt:lpstr>
      <vt:lpstr>PowerPoint-Präsentation</vt:lpstr>
      <vt:lpstr>Harmonische Lage geometrisch</vt:lpstr>
      <vt:lpstr>PowerPoint-Präsentation</vt:lpstr>
      <vt:lpstr>Vier Punkte</vt:lpstr>
      <vt:lpstr>Vier Geraden</vt:lpstr>
      <vt:lpstr>Andere Konstruktionsmöglichkeiten</vt:lpstr>
      <vt:lpstr>Projektive Invarianz</vt:lpstr>
      <vt:lpstr>Projektive Invarianz</vt:lpstr>
      <vt:lpstr>Projektive Invarianz</vt:lpstr>
      <vt:lpstr>Projektive Invarianz</vt:lpstr>
      <vt:lpstr>Projektive Invarianz</vt:lpstr>
      <vt:lpstr>Projektive Invarianz</vt:lpstr>
      <vt:lpstr>Harmonische Lage rechnerisch</vt:lpstr>
      <vt:lpstr>Teilverhältnis</vt:lpstr>
      <vt:lpstr>Doppelverhältnis</vt:lpstr>
      <vt:lpstr>Harmonische Lage und Doppelverhältnis</vt:lpstr>
      <vt:lpstr>Harmonische Lage in der Gestaltung</vt:lpstr>
      <vt:lpstr>PowerPoint-Präsentation</vt:lpstr>
      <vt:lpstr>PowerPoint-Präsentation</vt:lpstr>
      <vt:lpstr>Zentralperspektive</vt:lpstr>
      <vt:lpstr>Satzspiegel</vt:lpstr>
      <vt:lpstr>Gestaltungsraster</vt:lpstr>
      <vt:lpstr>Vielen Dank für eure Aufmerksamkeit!!!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</dc:creator>
  <cp:lastModifiedBy>Florian</cp:lastModifiedBy>
  <cp:revision>74</cp:revision>
  <dcterms:created xsi:type="dcterms:W3CDTF">2016-12-07T23:13:23Z</dcterms:created>
  <dcterms:modified xsi:type="dcterms:W3CDTF">2016-12-12T00:30:59Z</dcterms:modified>
</cp:coreProperties>
</file>