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002250" cy="18002250"/>
  <p:notesSz cx="6858000" cy="9144000"/>
  <p:defaultTextStyle>
    <a:defPPr>
      <a:defRPr lang="de-DE"/>
    </a:defPPr>
    <a:lvl1pPr marL="0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186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373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559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744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5930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116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302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489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56" y="1572"/>
      </p:cViewPr>
      <p:guideLst>
        <p:guide orient="horz" pos="5670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50170" y="5592373"/>
            <a:ext cx="15301913" cy="385881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00342" y="10201278"/>
            <a:ext cx="12601575" cy="4600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3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0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7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03.04.2020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10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03.04.2020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19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3051632" y="720929"/>
            <a:ext cx="4050507" cy="1536025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00112" y="720929"/>
            <a:ext cx="11851482" cy="1536025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03.04.2020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62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03.04.2020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20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2055" y="11568113"/>
            <a:ext cx="15301913" cy="3575447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22055" y="7630127"/>
            <a:ext cx="15301913" cy="393799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18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43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15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593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311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03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74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03.04.2020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87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115" y="4200529"/>
            <a:ext cx="7950993" cy="118806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151144" y="4200529"/>
            <a:ext cx="7950993" cy="118806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03.04.2020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6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00113" y="4029674"/>
            <a:ext cx="7954120" cy="167937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186" indent="0">
              <a:buNone/>
              <a:defRPr sz="2700" b="1"/>
            </a:lvl2pPr>
            <a:lvl3pPr marL="1234373" indent="0">
              <a:buNone/>
              <a:defRPr sz="2400" b="1"/>
            </a:lvl3pPr>
            <a:lvl4pPr marL="1851559" indent="0">
              <a:buNone/>
              <a:defRPr sz="2200" b="1"/>
            </a:lvl4pPr>
            <a:lvl5pPr marL="2468744" indent="0">
              <a:buNone/>
              <a:defRPr sz="2200" b="1"/>
            </a:lvl5pPr>
            <a:lvl6pPr marL="3085930" indent="0">
              <a:buNone/>
              <a:defRPr sz="2200" b="1"/>
            </a:lvl6pPr>
            <a:lvl7pPr marL="3703116" indent="0">
              <a:buNone/>
              <a:defRPr sz="2200" b="1"/>
            </a:lvl7pPr>
            <a:lvl8pPr marL="4320302" indent="0">
              <a:buNone/>
              <a:defRPr sz="2200" b="1"/>
            </a:lvl8pPr>
            <a:lvl9pPr marL="4937489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00113" y="5709047"/>
            <a:ext cx="7954120" cy="1037213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9144897" y="4029674"/>
            <a:ext cx="7957245" cy="167937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186" indent="0">
              <a:buNone/>
              <a:defRPr sz="2700" b="1"/>
            </a:lvl2pPr>
            <a:lvl3pPr marL="1234373" indent="0">
              <a:buNone/>
              <a:defRPr sz="2400" b="1"/>
            </a:lvl3pPr>
            <a:lvl4pPr marL="1851559" indent="0">
              <a:buNone/>
              <a:defRPr sz="2200" b="1"/>
            </a:lvl4pPr>
            <a:lvl5pPr marL="2468744" indent="0">
              <a:buNone/>
              <a:defRPr sz="2200" b="1"/>
            </a:lvl5pPr>
            <a:lvl6pPr marL="3085930" indent="0">
              <a:buNone/>
              <a:defRPr sz="2200" b="1"/>
            </a:lvl6pPr>
            <a:lvl7pPr marL="3703116" indent="0">
              <a:buNone/>
              <a:defRPr sz="2200" b="1"/>
            </a:lvl7pPr>
            <a:lvl8pPr marL="4320302" indent="0">
              <a:buNone/>
              <a:defRPr sz="2200" b="1"/>
            </a:lvl8pPr>
            <a:lvl9pPr marL="4937489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9144897" y="5709047"/>
            <a:ext cx="7957245" cy="1037213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03.04.2020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21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03.04.2020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04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03.04.2020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79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6" y="716761"/>
            <a:ext cx="5922617" cy="305038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038383" y="716762"/>
            <a:ext cx="10063758" cy="15364422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00116" y="3767138"/>
            <a:ext cx="5922617" cy="12314040"/>
          </a:xfrm>
        </p:spPr>
        <p:txBody>
          <a:bodyPr/>
          <a:lstStyle>
            <a:lvl1pPr marL="0" indent="0">
              <a:buNone/>
              <a:defRPr sz="1900"/>
            </a:lvl1pPr>
            <a:lvl2pPr marL="617186" indent="0">
              <a:buNone/>
              <a:defRPr sz="1600"/>
            </a:lvl2pPr>
            <a:lvl3pPr marL="1234373" indent="0">
              <a:buNone/>
              <a:defRPr sz="1400"/>
            </a:lvl3pPr>
            <a:lvl4pPr marL="1851559" indent="0">
              <a:buNone/>
              <a:defRPr sz="1200"/>
            </a:lvl4pPr>
            <a:lvl5pPr marL="2468744" indent="0">
              <a:buNone/>
              <a:defRPr sz="1200"/>
            </a:lvl5pPr>
            <a:lvl6pPr marL="3085930" indent="0">
              <a:buNone/>
              <a:defRPr sz="1200"/>
            </a:lvl6pPr>
            <a:lvl7pPr marL="3703116" indent="0">
              <a:buNone/>
              <a:defRPr sz="1200"/>
            </a:lvl7pPr>
            <a:lvl8pPr marL="4320302" indent="0">
              <a:buNone/>
              <a:defRPr sz="1200"/>
            </a:lvl8pPr>
            <a:lvl9pPr marL="4937489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03.04.2020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8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8567" y="12601575"/>
            <a:ext cx="10801350" cy="1487687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528567" y="1608535"/>
            <a:ext cx="10801350" cy="10801350"/>
          </a:xfrm>
        </p:spPr>
        <p:txBody>
          <a:bodyPr/>
          <a:lstStyle>
            <a:lvl1pPr marL="0" indent="0">
              <a:buNone/>
              <a:defRPr sz="4300"/>
            </a:lvl1pPr>
            <a:lvl2pPr marL="617186" indent="0">
              <a:buNone/>
              <a:defRPr sz="3800"/>
            </a:lvl2pPr>
            <a:lvl3pPr marL="1234373" indent="0">
              <a:buNone/>
              <a:defRPr sz="3200"/>
            </a:lvl3pPr>
            <a:lvl4pPr marL="1851559" indent="0">
              <a:buNone/>
              <a:defRPr sz="2700"/>
            </a:lvl4pPr>
            <a:lvl5pPr marL="2468744" indent="0">
              <a:buNone/>
              <a:defRPr sz="2700"/>
            </a:lvl5pPr>
            <a:lvl6pPr marL="3085930" indent="0">
              <a:buNone/>
              <a:defRPr sz="2700"/>
            </a:lvl6pPr>
            <a:lvl7pPr marL="3703116" indent="0">
              <a:buNone/>
              <a:defRPr sz="2700"/>
            </a:lvl7pPr>
            <a:lvl8pPr marL="4320302" indent="0">
              <a:buNone/>
              <a:defRPr sz="2700"/>
            </a:lvl8pPr>
            <a:lvl9pPr marL="4937489" indent="0">
              <a:buNone/>
              <a:defRPr sz="27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28567" y="14089262"/>
            <a:ext cx="10801350" cy="2112763"/>
          </a:xfrm>
        </p:spPr>
        <p:txBody>
          <a:bodyPr/>
          <a:lstStyle>
            <a:lvl1pPr marL="0" indent="0">
              <a:buNone/>
              <a:defRPr sz="1900"/>
            </a:lvl1pPr>
            <a:lvl2pPr marL="617186" indent="0">
              <a:buNone/>
              <a:defRPr sz="1600"/>
            </a:lvl2pPr>
            <a:lvl3pPr marL="1234373" indent="0">
              <a:buNone/>
              <a:defRPr sz="1400"/>
            </a:lvl3pPr>
            <a:lvl4pPr marL="1851559" indent="0">
              <a:buNone/>
              <a:defRPr sz="1200"/>
            </a:lvl4pPr>
            <a:lvl5pPr marL="2468744" indent="0">
              <a:buNone/>
              <a:defRPr sz="1200"/>
            </a:lvl5pPr>
            <a:lvl6pPr marL="3085930" indent="0">
              <a:buNone/>
              <a:defRPr sz="1200"/>
            </a:lvl6pPr>
            <a:lvl7pPr marL="3703116" indent="0">
              <a:buNone/>
              <a:defRPr sz="1200"/>
            </a:lvl7pPr>
            <a:lvl8pPr marL="4320302" indent="0">
              <a:buNone/>
              <a:defRPr sz="1200"/>
            </a:lvl8pPr>
            <a:lvl9pPr marL="4937489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03.04.2020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8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00117" y="720928"/>
            <a:ext cx="16202025" cy="3000375"/>
          </a:xfrm>
          <a:prstGeom prst="rect">
            <a:avLst/>
          </a:prstGeom>
        </p:spPr>
        <p:txBody>
          <a:bodyPr vert="horz" lIns="123437" tIns="61718" rIns="123437" bIns="6171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00117" y="4200529"/>
            <a:ext cx="16202025" cy="11880653"/>
          </a:xfrm>
          <a:prstGeom prst="rect">
            <a:avLst/>
          </a:prstGeom>
        </p:spPr>
        <p:txBody>
          <a:bodyPr vert="horz" lIns="123437" tIns="61718" rIns="123437" bIns="61718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00117" y="16685424"/>
            <a:ext cx="4200525" cy="958453"/>
          </a:xfrm>
          <a:prstGeom prst="rect">
            <a:avLst/>
          </a:prstGeom>
        </p:spPr>
        <p:txBody>
          <a:bodyPr vert="horz" lIns="123437" tIns="61718" rIns="123437" bIns="61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A6E5-FB09-4E0A-B419-5D4DB54BC018}" type="datetimeFigureOut">
              <a:rPr lang="de-DE" smtClean="0"/>
              <a:t>03.04.2020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150770" y="16685424"/>
            <a:ext cx="5700713" cy="958453"/>
          </a:xfrm>
          <a:prstGeom prst="rect">
            <a:avLst/>
          </a:prstGeom>
        </p:spPr>
        <p:txBody>
          <a:bodyPr vert="horz" lIns="123437" tIns="61718" rIns="123437" bIns="61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2901617" y="16685424"/>
            <a:ext cx="4200525" cy="958453"/>
          </a:xfrm>
          <a:prstGeom prst="rect">
            <a:avLst/>
          </a:prstGeom>
        </p:spPr>
        <p:txBody>
          <a:bodyPr vert="horz" lIns="123437" tIns="61718" rIns="123437" bIns="61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38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373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889" indent="-462889" algn="l" defTabSz="123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29" indent="-385742" algn="l" defTabSz="1234373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2965" indent="-308592" algn="l" defTabSz="123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151" indent="-308592" algn="l" defTabSz="12343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337" indent="-308592" algn="l" defTabSz="1234373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524" indent="-308592" algn="l" defTabSz="123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710" indent="-308592" algn="l" defTabSz="123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8895" indent="-308592" algn="l" defTabSz="123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081" indent="-308592" algn="l" defTabSz="123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186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373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559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744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5930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116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302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489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aute 255"/>
          <p:cNvSpPr/>
          <p:nvPr/>
        </p:nvSpPr>
        <p:spPr>
          <a:xfrm>
            <a:off x="10931252" y="6798586"/>
            <a:ext cx="972112" cy="9721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i="1" dirty="0" err="1">
                <a:solidFill>
                  <a:schemeClr val="tx1"/>
                </a:solidFill>
              </a:rPr>
              <a:t>conf</a:t>
            </a:r>
            <a:r>
              <a:rPr lang="de-DE" sz="1000" i="1" dirty="0">
                <a:solidFill>
                  <a:schemeClr val="tx1"/>
                </a:solidFill>
              </a:rPr>
              <a:t> &gt; </a:t>
            </a:r>
            <a:r>
              <a:rPr lang="el-GR" sz="1000" i="1" dirty="0">
                <a:solidFill>
                  <a:schemeClr val="tx1"/>
                </a:solidFill>
              </a:rPr>
              <a:t>τ</a:t>
            </a:r>
            <a:r>
              <a:rPr lang="de-DE" sz="1000" i="1" baseline="-25000" dirty="0" err="1" smtClean="0">
                <a:solidFill>
                  <a:schemeClr val="tx1"/>
                </a:solidFill>
              </a:rPr>
              <a:t>conf</a:t>
            </a:r>
            <a:endParaRPr lang="de-DE" sz="1000" i="1" baseline="-25000" dirty="0">
              <a:solidFill>
                <a:schemeClr val="tx1"/>
              </a:solidFill>
            </a:endParaRPr>
          </a:p>
        </p:txBody>
      </p:sp>
      <p:sp>
        <p:nvSpPr>
          <p:cNvPr id="257" name="Abgerundetes Rechteck 256"/>
          <p:cNvSpPr/>
          <p:nvPr/>
        </p:nvSpPr>
        <p:spPr>
          <a:xfrm>
            <a:off x="10661544" y="4449239"/>
            <a:ext cx="1512168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>
                <a:solidFill>
                  <a:schemeClr val="tx1"/>
                </a:solidFill>
              </a:rPr>
              <a:t>DDQN(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current</a:t>
            </a:r>
            <a:r>
              <a:rPr lang="de-DE" sz="1200" i="1" dirty="0">
                <a:solidFill>
                  <a:schemeClr val="tx1"/>
                </a:solidFill>
              </a:rPr>
              <a:t>) = 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agent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258" name="Gerade Verbindung mit Pfeil 257"/>
          <p:cNvCxnSpPr>
            <a:stCxn id="293" idx="3"/>
            <a:endCxn id="257" idx="1"/>
          </p:cNvCxnSpPr>
          <p:nvPr/>
        </p:nvCxnSpPr>
        <p:spPr>
          <a:xfrm>
            <a:off x="9957371" y="4777094"/>
            <a:ext cx="704173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 Verbindung mit Pfeil 259"/>
          <p:cNvCxnSpPr>
            <a:stCxn id="256" idx="3"/>
            <a:endCxn id="261" idx="1"/>
          </p:cNvCxnSpPr>
          <p:nvPr/>
        </p:nvCxnSpPr>
        <p:spPr>
          <a:xfrm>
            <a:off x="11903364" y="7284642"/>
            <a:ext cx="122492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Abgerundetes Rechteck 260"/>
          <p:cNvSpPr/>
          <p:nvPr/>
        </p:nvSpPr>
        <p:spPr>
          <a:xfrm>
            <a:off x="13128285" y="6956786"/>
            <a:ext cx="2620800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Env</a:t>
            </a:r>
            <a:r>
              <a:rPr lang="de-DE" sz="1200" i="1" dirty="0">
                <a:solidFill>
                  <a:schemeClr val="tx1"/>
                </a:solidFill>
              </a:rPr>
              <a:t>(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agent</a:t>
            </a:r>
            <a:r>
              <a:rPr lang="de-DE" sz="1200" i="1" dirty="0">
                <a:solidFill>
                  <a:schemeClr val="tx1"/>
                </a:solidFill>
              </a:rPr>
              <a:t>) =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reward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63" name="Abgerundetes Rechteck 262"/>
          <p:cNvSpPr/>
          <p:nvPr/>
        </p:nvSpPr>
        <p:spPr>
          <a:xfrm>
            <a:off x="13128285" y="8044572"/>
            <a:ext cx="2620800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r>
              <a:rPr lang="de-DE" sz="1200" i="1" dirty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in </a:t>
            </a:r>
            <a:r>
              <a:rPr lang="de-DE" sz="1200" i="1" dirty="0" err="1">
                <a:solidFill>
                  <a:schemeClr val="tx1"/>
                </a:solidFill>
              </a:rPr>
              <a:t>Zwischenbuffer</a:t>
            </a:r>
            <a:r>
              <a:rPr lang="de-DE" sz="1200" dirty="0">
                <a:solidFill>
                  <a:schemeClr val="tx1"/>
                </a:solidFill>
              </a:rPr>
              <a:t> speichern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64" name="Abgerundetes Rechteck 263"/>
          <p:cNvSpPr/>
          <p:nvPr/>
        </p:nvSpPr>
        <p:spPr>
          <a:xfrm>
            <a:off x="10661224" y="5710800"/>
            <a:ext cx="1512168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Berechne Konfidenz </a:t>
            </a:r>
            <a:r>
              <a:rPr lang="de-DE" sz="1200" i="1" dirty="0" err="1">
                <a:solidFill>
                  <a:schemeClr val="tx1"/>
                </a:solidFill>
              </a:rPr>
              <a:t>conf</a:t>
            </a:r>
            <a:r>
              <a:rPr lang="de-DE" sz="1200" i="1" dirty="0">
                <a:solidFill>
                  <a:schemeClr val="tx1"/>
                </a:solidFill>
              </a:rPr>
              <a:t>(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agent</a:t>
            </a:r>
            <a:r>
              <a:rPr lang="de-DE" sz="1200" i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65" name="Gerade Verbindung mit Pfeil 264"/>
          <p:cNvCxnSpPr>
            <a:stCxn id="264" idx="2"/>
            <a:endCxn id="256" idx="0"/>
          </p:cNvCxnSpPr>
          <p:nvPr/>
        </p:nvCxnSpPr>
        <p:spPr>
          <a:xfrm>
            <a:off x="11417308" y="6366512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Abgerundetes Rechteck 265"/>
          <p:cNvSpPr/>
          <p:nvPr/>
        </p:nvSpPr>
        <p:spPr>
          <a:xfrm>
            <a:off x="7152182" y="4449239"/>
            <a:ext cx="1374063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False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67" name="Abgerundetes Rechteck 266"/>
          <p:cNvSpPr/>
          <p:nvPr/>
        </p:nvSpPr>
        <p:spPr>
          <a:xfrm>
            <a:off x="5235006" y="4449239"/>
            <a:ext cx="145816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Env</a:t>
            </a:r>
            <a:r>
              <a:rPr lang="de-DE" sz="1200" i="1" dirty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zurücksetzen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>
          <a:xfrm>
            <a:off x="1355037" y="4342693"/>
            <a:ext cx="2375883" cy="8688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Initialisierung </a:t>
            </a:r>
            <a:r>
              <a:rPr lang="de-DE" sz="1200" i="1" dirty="0" err="1" smtClean="0">
                <a:solidFill>
                  <a:schemeClr val="tx1"/>
                </a:solidFill>
              </a:rPr>
              <a:t>Env</a:t>
            </a:r>
            <a:r>
              <a:rPr lang="de-DE" sz="1200" dirty="0" smtClean="0">
                <a:solidFill>
                  <a:schemeClr val="tx1"/>
                </a:solidFill>
              </a:rPr>
              <a:t>, </a:t>
            </a:r>
            <a:r>
              <a:rPr lang="de-DE" sz="1200" i="1" dirty="0" smtClean="0">
                <a:solidFill>
                  <a:schemeClr val="tx1"/>
                </a:solidFill>
              </a:rPr>
              <a:t>DDQN</a:t>
            </a:r>
            <a:r>
              <a:rPr lang="de-DE" sz="1200" dirty="0" smtClean="0">
                <a:solidFill>
                  <a:schemeClr val="tx1"/>
                </a:solidFill>
              </a:rPr>
              <a:t>, </a:t>
            </a:r>
            <a:r>
              <a:rPr lang="de-DE" sz="1200" i="1" dirty="0" err="1" smtClean="0">
                <a:solidFill>
                  <a:schemeClr val="tx1"/>
                </a:solidFill>
              </a:rPr>
              <a:t>Replaybuffer</a:t>
            </a:r>
            <a:r>
              <a:rPr lang="de-DE" sz="1200" dirty="0" smtClean="0">
                <a:solidFill>
                  <a:schemeClr val="tx1"/>
                </a:solidFill>
              </a:rPr>
              <a:t>, </a:t>
            </a:r>
            <a:r>
              <a:rPr lang="de-DE" sz="1200" i="1" dirty="0" err="1" smtClean="0">
                <a:solidFill>
                  <a:schemeClr val="tx1"/>
                </a:solidFill>
              </a:rPr>
              <a:t>Zwischenbuffer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69" name="Ellipse 268"/>
          <p:cNvSpPr/>
          <p:nvPr/>
        </p:nvSpPr>
        <p:spPr>
          <a:xfrm>
            <a:off x="770384" y="4685175"/>
            <a:ext cx="183840" cy="1838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spcCol="0" rtlCol="0" anchor="ctr"/>
          <a:lstStyle/>
          <a:p>
            <a:pPr algn="ctr"/>
            <a:endParaRPr lang="de-DE"/>
          </a:p>
        </p:txBody>
      </p:sp>
      <p:sp>
        <p:nvSpPr>
          <p:cNvPr id="270" name="Raute 269"/>
          <p:cNvSpPr/>
          <p:nvPr/>
        </p:nvSpPr>
        <p:spPr>
          <a:xfrm>
            <a:off x="4189934" y="4488107"/>
            <a:ext cx="577976" cy="577976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i="1" baseline="-25000" dirty="0">
              <a:solidFill>
                <a:schemeClr val="tx1"/>
              </a:solidFill>
            </a:endParaRPr>
          </a:p>
        </p:txBody>
      </p:sp>
      <p:sp>
        <p:nvSpPr>
          <p:cNvPr id="271" name="Abgerundetes Rechteck 270"/>
          <p:cNvSpPr/>
          <p:nvPr/>
        </p:nvSpPr>
        <p:spPr>
          <a:xfrm>
            <a:off x="10769236" y="8202772"/>
            <a:ext cx="1296144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Wähle </a:t>
            </a:r>
            <a:r>
              <a:rPr lang="de-DE" sz="1200" i="1" dirty="0" err="1" smtClean="0">
                <a:solidFill>
                  <a:schemeClr val="tx1"/>
                </a:solidFill>
              </a:rPr>
              <a:t>a</a:t>
            </a:r>
            <a:r>
              <a:rPr lang="de-DE" sz="1200" i="1" baseline="-25000" dirty="0" err="1" smtClean="0">
                <a:solidFill>
                  <a:schemeClr val="tx1"/>
                </a:solidFill>
              </a:rPr>
              <a:t>Spieler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72" name="Abgerundetes Rechteck 271"/>
          <p:cNvSpPr/>
          <p:nvPr/>
        </p:nvSpPr>
        <p:spPr>
          <a:xfrm>
            <a:off x="10107077" y="10378344"/>
            <a:ext cx="262046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current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 smtClean="0">
                <a:solidFill>
                  <a:schemeClr val="tx1"/>
                </a:solidFill>
              </a:rPr>
              <a:t>a</a:t>
            </a:r>
            <a:r>
              <a:rPr lang="de-DE" sz="1200" i="1" baseline="-25000" dirty="0" err="1" smtClean="0">
                <a:solidFill>
                  <a:schemeClr val="tx1"/>
                </a:solidFill>
              </a:rPr>
              <a:t>Spieler</a:t>
            </a:r>
            <a:r>
              <a:rPr lang="de-DE" sz="1200" i="1" dirty="0" smtClean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reward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dirty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in </a:t>
            </a:r>
            <a:r>
              <a:rPr lang="de-DE" sz="1200" dirty="0" err="1">
                <a:solidFill>
                  <a:schemeClr val="tx1"/>
                </a:solidFill>
              </a:rPr>
              <a:t>Replaybuffer</a:t>
            </a:r>
            <a:r>
              <a:rPr lang="de-DE" sz="1200" dirty="0">
                <a:solidFill>
                  <a:schemeClr val="tx1"/>
                </a:solidFill>
              </a:rPr>
              <a:t> speichern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>
          <a:xfrm>
            <a:off x="10107077" y="9290558"/>
            <a:ext cx="262046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Env</a:t>
            </a:r>
            <a:r>
              <a:rPr lang="de-DE" sz="1200" i="1" dirty="0">
                <a:solidFill>
                  <a:schemeClr val="tx1"/>
                </a:solidFill>
              </a:rPr>
              <a:t>(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Spieler</a:t>
            </a:r>
            <a:r>
              <a:rPr lang="de-DE" sz="1200" i="1" dirty="0">
                <a:solidFill>
                  <a:schemeClr val="tx1"/>
                </a:solidFill>
              </a:rPr>
              <a:t>) =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reward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274" name="Gerade Verbindung mit Pfeil 273"/>
          <p:cNvCxnSpPr>
            <a:stCxn id="269" idx="6"/>
            <a:endCxn id="268" idx="1"/>
          </p:cNvCxnSpPr>
          <p:nvPr/>
        </p:nvCxnSpPr>
        <p:spPr>
          <a:xfrm>
            <a:off x="954224" y="4777095"/>
            <a:ext cx="40081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>
            <a:stCxn id="268" idx="3"/>
            <a:endCxn id="270" idx="1"/>
          </p:cNvCxnSpPr>
          <p:nvPr/>
        </p:nvCxnSpPr>
        <p:spPr>
          <a:xfrm>
            <a:off x="3730920" y="4777095"/>
            <a:ext cx="45901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/>
          <p:cNvCxnSpPr>
            <a:stCxn id="270" idx="3"/>
            <a:endCxn id="267" idx="1"/>
          </p:cNvCxnSpPr>
          <p:nvPr/>
        </p:nvCxnSpPr>
        <p:spPr>
          <a:xfrm>
            <a:off x="4767910" y="4777095"/>
            <a:ext cx="4670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mit Pfeil 276"/>
          <p:cNvCxnSpPr>
            <a:stCxn id="267" idx="3"/>
            <a:endCxn id="266" idx="1"/>
          </p:cNvCxnSpPr>
          <p:nvPr/>
        </p:nvCxnSpPr>
        <p:spPr>
          <a:xfrm>
            <a:off x="6693168" y="4777095"/>
            <a:ext cx="45901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/>
          <p:cNvCxnSpPr>
            <a:stCxn id="266" idx="3"/>
            <a:endCxn id="293" idx="1"/>
          </p:cNvCxnSpPr>
          <p:nvPr/>
        </p:nvCxnSpPr>
        <p:spPr>
          <a:xfrm flipV="1">
            <a:off x="8526245" y="4777094"/>
            <a:ext cx="459014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erade Verbindung mit Pfeil 279"/>
          <p:cNvCxnSpPr>
            <a:stCxn id="257" idx="2"/>
            <a:endCxn id="264" idx="0"/>
          </p:cNvCxnSpPr>
          <p:nvPr/>
        </p:nvCxnSpPr>
        <p:spPr>
          <a:xfrm flipH="1">
            <a:off x="11417308" y="5104951"/>
            <a:ext cx="320" cy="6058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erade Verbindung mit Pfeil 280"/>
          <p:cNvCxnSpPr>
            <a:stCxn id="261" idx="2"/>
            <a:endCxn id="263" idx="0"/>
          </p:cNvCxnSpPr>
          <p:nvPr/>
        </p:nvCxnSpPr>
        <p:spPr>
          <a:xfrm>
            <a:off x="14438685" y="7612498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>
            <a:stCxn id="263" idx="2"/>
            <a:endCxn id="288" idx="0"/>
          </p:cNvCxnSpPr>
          <p:nvPr/>
        </p:nvCxnSpPr>
        <p:spPr>
          <a:xfrm>
            <a:off x="14438685" y="8700284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/>
          <p:cNvCxnSpPr>
            <a:stCxn id="256" idx="2"/>
            <a:endCxn id="271" idx="0"/>
          </p:cNvCxnSpPr>
          <p:nvPr/>
        </p:nvCxnSpPr>
        <p:spPr>
          <a:xfrm>
            <a:off x="11417308" y="7770698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/>
          <p:cNvCxnSpPr>
            <a:stCxn id="271" idx="2"/>
            <a:endCxn id="273" idx="0"/>
          </p:cNvCxnSpPr>
          <p:nvPr/>
        </p:nvCxnSpPr>
        <p:spPr>
          <a:xfrm>
            <a:off x="11417308" y="8858484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erade Verbindung mit Pfeil 285"/>
          <p:cNvCxnSpPr>
            <a:stCxn id="273" idx="2"/>
            <a:endCxn id="272" idx="0"/>
          </p:cNvCxnSpPr>
          <p:nvPr/>
        </p:nvCxnSpPr>
        <p:spPr>
          <a:xfrm>
            <a:off x="11417308" y="9946270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Abgerundetes Rechteck 287"/>
          <p:cNvSpPr/>
          <p:nvPr/>
        </p:nvSpPr>
        <p:spPr>
          <a:xfrm>
            <a:off x="13880623" y="9132358"/>
            <a:ext cx="1116124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current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89" name="Abgerundetes Rechteck 288"/>
          <p:cNvSpPr/>
          <p:nvPr/>
        </p:nvSpPr>
        <p:spPr>
          <a:xfrm>
            <a:off x="13664599" y="10220144"/>
            <a:ext cx="154817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291" name="Gerade Verbindung mit Pfeil 290"/>
          <p:cNvCxnSpPr>
            <a:stCxn id="288" idx="2"/>
            <a:endCxn id="289" idx="0"/>
          </p:cNvCxnSpPr>
          <p:nvPr/>
        </p:nvCxnSpPr>
        <p:spPr>
          <a:xfrm>
            <a:off x="14438685" y="9788070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winkelte Verbindung 291"/>
          <p:cNvCxnSpPr>
            <a:stCxn id="429" idx="0"/>
            <a:endCxn id="293" idx="0"/>
          </p:cNvCxnSpPr>
          <p:nvPr/>
        </p:nvCxnSpPr>
        <p:spPr>
          <a:xfrm rot="16200000" flipV="1">
            <a:off x="8833328" y="4929025"/>
            <a:ext cx="8301746" cy="7025772"/>
          </a:xfrm>
          <a:prstGeom prst="bentConnector3">
            <a:avLst>
              <a:gd name="adj1" fmla="val 10459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aute 292"/>
          <p:cNvSpPr/>
          <p:nvPr/>
        </p:nvSpPr>
        <p:spPr>
          <a:xfrm>
            <a:off x="8985259" y="4291038"/>
            <a:ext cx="972112" cy="9721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i="1" dirty="0" smtClean="0">
                <a:solidFill>
                  <a:schemeClr val="tx1"/>
                </a:solidFill>
              </a:rPr>
              <a:t>!</a:t>
            </a:r>
            <a:r>
              <a:rPr lang="de-DE" sz="1000" i="1" dirty="0" err="1">
                <a:solidFill>
                  <a:schemeClr val="tx1"/>
                </a:solidFill>
              </a:rPr>
              <a:t>done</a:t>
            </a:r>
            <a:r>
              <a:rPr lang="de-DE" sz="1000" i="1" baseline="-25000" dirty="0" err="1">
                <a:solidFill>
                  <a:schemeClr val="tx1"/>
                </a:solidFill>
              </a:rPr>
              <a:t>curr</a:t>
            </a:r>
            <a:endParaRPr lang="de-DE" sz="1000" i="1" baseline="-25000" dirty="0">
              <a:solidFill>
                <a:schemeClr val="tx1"/>
              </a:solidFill>
            </a:endParaRPr>
          </a:p>
        </p:txBody>
      </p:sp>
      <p:cxnSp>
        <p:nvCxnSpPr>
          <p:cNvPr id="320" name="Gerade Verbindung mit Pfeil 319"/>
          <p:cNvCxnSpPr>
            <a:stCxn id="293" idx="2"/>
            <a:endCxn id="403" idx="0"/>
          </p:cNvCxnSpPr>
          <p:nvPr/>
        </p:nvCxnSpPr>
        <p:spPr>
          <a:xfrm>
            <a:off x="9471315" y="5263150"/>
            <a:ext cx="0" cy="4476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Abgerundetes Rechteck 322"/>
          <p:cNvSpPr/>
          <p:nvPr/>
        </p:nvSpPr>
        <p:spPr>
          <a:xfrm>
            <a:off x="6049900" y="8202772"/>
            <a:ext cx="2476345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Trainiere </a:t>
            </a:r>
            <a:r>
              <a:rPr lang="de-DE" sz="1200" i="1" dirty="0" smtClean="0">
                <a:solidFill>
                  <a:schemeClr val="tx1"/>
                </a:solidFill>
              </a:rPr>
              <a:t>DDQN</a:t>
            </a:r>
            <a:r>
              <a:rPr lang="de-DE" sz="1200" dirty="0" smtClean="0">
                <a:solidFill>
                  <a:schemeClr val="tx1"/>
                </a:solidFill>
              </a:rPr>
              <a:t> anhand der Daten 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des </a:t>
            </a:r>
            <a:r>
              <a:rPr lang="de-DE" sz="1200" i="1" dirty="0" err="1" smtClean="0">
                <a:solidFill>
                  <a:schemeClr val="tx1"/>
                </a:solidFill>
              </a:rPr>
              <a:t>Replaybuffers</a:t>
            </a:r>
            <a:endParaRPr lang="de-DE" sz="1200" i="1" dirty="0">
              <a:solidFill>
                <a:schemeClr val="tx1"/>
              </a:solidFill>
            </a:endParaRPr>
          </a:p>
        </p:txBody>
      </p:sp>
      <p:sp>
        <p:nvSpPr>
          <p:cNvPr id="327" name="Abgerundetes Rechteck 326"/>
          <p:cNvSpPr/>
          <p:nvPr/>
        </p:nvSpPr>
        <p:spPr>
          <a:xfrm>
            <a:off x="10859246" y="11466130"/>
            <a:ext cx="1116124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current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328" name="Abgerundetes Rechteck 327"/>
          <p:cNvSpPr/>
          <p:nvPr/>
        </p:nvSpPr>
        <p:spPr>
          <a:xfrm>
            <a:off x="10643542" y="12553916"/>
            <a:ext cx="154817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329" name="Gerade Verbindung mit Pfeil 328"/>
          <p:cNvCxnSpPr>
            <a:stCxn id="327" idx="2"/>
            <a:endCxn id="328" idx="0"/>
          </p:cNvCxnSpPr>
          <p:nvPr/>
        </p:nvCxnSpPr>
        <p:spPr>
          <a:xfrm>
            <a:off x="11417308" y="12121842"/>
            <a:ext cx="32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Gerade Verbindung mit Pfeil 329"/>
          <p:cNvCxnSpPr>
            <a:stCxn id="272" idx="2"/>
            <a:endCxn id="327" idx="0"/>
          </p:cNvCxnSpPr>
          <p:nvPr/>
        </p:nvCxnSpPr>
        <p:spPr>
          <a:xfrm>
            <a:off x="11417308" y="11034056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aute 335"/>
          <p:cNvSpPr/>
          <p:nvPr/>
        </p:nvSpPr>
        <p:spPr>
          <a:xfrm>
            <a:off x="8985258" y="8044572"/>
            <a:ext cx="972112" cy="9721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i="1" dirty="0" smtClean="0">
                <a:solidFill>
                  <a:schemeClr val="tx1"/>
                </a:solidFill>
              </a:rPr>
              <a:t>!</a:t>
            </a:r>
            <a:r>
              <a:rPr lang="de-DE" sz="1000" i="1" dirty="0" err="1">
                <a:solidFill>
                  <a:schemeClr val="tx1"/>
                </a:solidFill>
              </a:rPr>
              <a:t>done</a:t>
            </a:r>
            <a:r>
              <a:rPr lang="de-DE" sz="1000" i="1" baseline="-25000" dirty="0" err="1">
                <a:solidFill>
                  <a:schemeClr val="tx1"/>
                </a:solidFill>
              </a:rPr>
              <a:t>curr</a:t>
            </a:r>
            <a:endParaRPr lang="de-DE" sz="1000" i="1" baseline="-25000" dirty="0">
              <a:solidFill>
                <a:schemeClr val="tx1"/>
              </a:solidFill>
            </a:endParaRPr>
          </a:p>
        </p:txBody>
      </p:sp>
      <p:cxnSp>
        <p:nvCxnSpPr>
          <p:cNvPr id="337" name="Gerade Verbindung mit Pfeil 336"/>
          <p:cNvCxnSpPr>
            <a:stCxn id="336" idx="3"/>
            <a:endCxn id="271" idx="1"/>
          </p:cNvCxnSpPr>
          <p:nvPr/>
        </p:nvCxnSpPr>
        <p:spPr>
          <a:xfrm>
            <a:off x="9957370" y="8530628"/>
            <a:ext cx="811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Gewinkelte Verbindung 339"/>
          <p:cNvCxnSpPr>
            <a:stCxn id="328" idx="1"/>
            <a:endCxn id="336" idx="2"/>
          </p:cNvCxnSpPr>
          <p:nvPr/>
        </p:nvCxnSpPr>
        <p:spPr>
          <a:xfrm rot="10800000">
            <a:off x="9471314" y="9016684"/>
            <a:ext cx="1172228" cy="3865088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Abgerundetes Rechteck 379"/>
          <p:cNvSpPr/>
          <p:nvPr/>
        </p:nvSpPr>
        <p:spPr>
          <a:xfrm>
            <a:off x="3722838" y="8203009"/>
            <a:ext cx="1512168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Berechne </a:t>
            </a:r>
            <a:r>
              <a:rPr lang="el-GR" sz="1200" i="1" dirty="0" smtClean="0">
                <a:solidFill>
                  <a:schemeClr val="tx1"/>
                </a:solidFill>
              </a:rPr>
              <a:t>τ</a:t>
            </a:r>
            <a:r>
              <a:rPr lang="de-DE" sz="1200" i="1" baseline="-25000" dirty="0" err="1" smtClean="0">
                <a:solidFill>
                  <a:schemeClr val="tx1"/>
                </a:solidFill>
              </a:rPr>
              <a:t>conf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381" name="Gerade Verbindung mit Pfeil 380"/>
          <p:cNvCxnSpPr>
            <a:stCxn id="323" idx="1"/>
            <a:endCxn id="380" idx="3"/>
          </p:cNvCxnSpPr>
          <p:nvPr/>
        </p:nvCxnSpPr>
        <p:spPr>
          <a:xfrm flipH="1">
            <a:off x="5235006" y="8530628"/>
            <a:ext cx="814894" cy="23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>
            <a:stCxn id="380" idx="0"/>
            <a:endCxn id="270" idx="2"/>
          </p:cNvCxnSpPr>
          <p:nvPr/>
        </p:nvCxnSpPr>
        <p:spPr>
          <a:xfrm flipV="1">
            <a:off x="4478922" y="5066083"/>
            <a:ext cx="0" cy="31369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Textfeld 399"/>
          <p:cNvSpPr txBox="1"/>
          <p:nvPr/>
        </p:nvSpPr>
        <p:spPr>
          <a:xfrm>
            <a:off x="10047344" y="4519725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b="1" dirty="0" smtClean="0"/>
              <a:t>ja</a:t>
            </a:r>
            <a:endParaRPr lang="de-DE" sz="1200" b="1" dirty="0"/>
          </a:p>
        </p:txBody>
      </p:sp>
      <p:sp>
        <p:nvSpPr>
          <p:cNvPr id="401" name="Textfeld 400"/>
          <p:cNvSpPr txBox="1"/>
          <p:nvPr/>
        </p:nvSpPr>
        <p:spPr>
          <a:xfrm>
            <a:off x="8859248" y="5278726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b="1" dirty="0" smtClean="0"/>
              <a:t>nein</a:t>
            </a:r>
            <a:endParaRPr lang="de-DE" sz="1200" b="1" dirty="0"/>
          </a:p>
        </p:txBody>
      </p:sp>
      <p:sp>
        <p:nvSpPr>
          <p:cNvPr id="402" name="Abgerundetes Rechteck 401"/>
          <p:cNvSpPr/>
          <p:nvPr/>
        </p:nvSpPr>
        <p:spPr>
          <a:xfrm>
            <a:off x="8784283" y="6798586"/>
            <a:ext cx="1374063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False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403" name="Abgerundetes Rechteck 402"/>
          <p:cNvSpPr/>
          <p:nvPr/>
        </p:nvSpPr>
        <p:spPr>
          <a:xfrm>
            <a:off x="8742234" y="5710800"/>
            <a:ext cx="145816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Env</a:t>
            </a:r>
            <a:r>
              <a:rPr lang="de-DE" sz="1200" i="1" dirty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zurücksetzen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404" name="Gerade Verbindung mit Pfeil 403"/>
          <p:cNvCxnSpPr>
            <a:stCxn id="403" idx="2"/>
            <a:endCxn id="402" idx="0"/>
          </p:cNvCxnSpPr>
          <p:nvPr/>
        </p:nvCxnSpPr>
        <p:spPr>
          <a:xfrm>
            <a:off x="9471315" y="6366512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Gerade Verbindung mit Pfeil 410"/>
          <p:cNvCxnSpPr>
            <a:stCxn id="336" idx="1"/>
            <a:endCxn id="323" idx="3"/>
          </p:cNvCxnSpPr>
          <p:nvPr/>
        </p:nvCxnSpPr>
        <p:spPr>
          <a:xfrm flipH="1">
            <a:off x="8526245" y="8530628"/>
            <a:ext cx="45901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Gerade Verbindung mit Pfeil 419"/>
          <p:cNvCxnSpPr>
            <a:stCxn id="402" idx="2"/>
            <a:endCxn id="336" idx="0"/>
          </p:cNvCxnSpPr>
          <p:nvPr/>
        </p:nvCxnSpPr>
        <p:spPr>
          <a:xfrm flipH="1">
            <a:off x="9471314" y="7454298"/>
            <a:ext cx="1" cy="5902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feld 422"/>
          <p:cNvSpPr txBox="1"/>
          <p:nvPr/>
        </p:nvSpPr>
        <p:spPr>
          <a:xfrm>
            <a:off x="8373193" y="8530628"/>
            <a:ext cx="612066" cy="330072"/>
          </a:xfrm>
          <a:prstGeom prst="rect">
            <a:avLst/>
          </a:prstGeom>
          <a:noFill/>
        </p:spPr>
        <p:txBody>
          <a:bodyPr wrap="square" lIns="0" tIns="72000" rIns="72000" bIns="72000" rtlCol="0">
            <a:spAutoFit/>
          </a:bodyPr>
          <a:lstStyle/>
          <a:p>
            <a:pPr algn="r"/>
            <a:r>
              <a:rPr lang="de-DE" sz="1200" b="1" dirty="0" smtClean="0"/>
              <a:t>nein</a:t>
            </a:r>
            <a:endParaRPr lang="de-DE" sz="1200" b="1" dirty="0"/>
          </a:p>
        </p:txBody>
      </p:sp>
      <p:sp>
        <p:nvSpPr>
          <p:cNvPr id="424" name="Textfeld 423"/>
          <p:cNvSpPr txBox="1"/>
          <p:nvPr/>
        </p:nvSpPr>
        <p:spPr>
          <a:xfrm>
            <a:off x="9971013" y="8273259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b="1" dirty="0" smtClean="0"/>
              <a:t>ja</a:t>
            </a:r>
            <a:endParaRPr lang="de-DE" sz="1200" b="1" dirty="0"/>
          </a:p>
        </p:txBody>
      </p:sp>
      <p:sp>
        <p:nvSpPr>
          <p:cNvPr id="425" name="Textfeld 424"/>
          <p:cNvSpPr txBox="1"/>
          <p:nvPr/>
        </p:nvSpPr>
        <p:spPr>
          <a:xfrm>
            <a:off x="12504363" y="7027273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b="1" dirty="0" smtClean="0"/>
              <a:t>ja</a:t>
            </a:r>
            <a:endParaRPr lang="de-DE" sz="1200" b="1" dirty="0"/>
          </a:p>
        </p:txBody>
      </p:sp>
      <p:sp>
        <p:nvSpPr>
          <p:cNvPr id="426" name="Textfeld 425"/>
          <p:cNvSpPr txBox="1"/>
          <p:nvPr/>
        </p:nvSpPr>
        <p:spPr>
          <a:xfrm>
            <a:off x="10805562" y="7945403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b="1" dirty="0" smtClean="0"/>
              <a:t>nein</a:t>
            </a:r>
            <a:endParaRPr lang="de-DE" sz="1200" b="1" dirty="0"/>
          </a:p>
        </p:txBody>
      </p:sp>
      <p:sp>
        <p:nvSpPr>
          <p:cNvPr id="427" name="Raute 426"/>
          <p:cNvSpPr/>
          <p:nvPr/>
        </p:nvSpPr>
        <p:spPr>
          <a:xfrm>
            <a:off x="13952629" y="12395717"/>
            <a:ext cx="972112" cy="9721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i="1" dirty="0" err="1" smtClean="0">
                <a:solidFill>
                  <a:schemeClr val="tx1"/>
                </a:solidFill>
              </a:rPr>
              <a:t>rand</a:t>
            </a:r>
            <a:r>
              <a:rPr lang="de-DE" sz="1000" i="1" dirty="0" smtClean="0">
                <a:solidFill>
                  <a:schemeClr val="tx1"/>
                </a:solidFill>
              </a:rPr>
              <a:t> ≤ </a:t>
            </a:r>
            <a:r>
              <a:rPr lang="de-DE" sz="1000" i="1" dirty="0" err="1" smtClean="0">
                <a:solidFill>
                  <a:schemeClr val="tx1"/>
                </a:solidFill>
              </a:rPr>
              <a:t>conf</a:t>
            </a:r>
            <a:endParaRPr lang="de-DE" sz="1000" i="1" dirty="0">
              <a:solidFill>
                <a:schemeClr val="tx1"/>
              </a:solidFill>
            </a:endParaRPr>
          </a:p>
        </p:txBody>
      </p:sp>
      <p:sp>
        <p:nvSpPr>
          <p:cNvPr id="428" name="Abgerundetes Rechteck 427"/>
          <p:cNvSpPr/>
          <p:nvPr/>
        </p:nvSpPr>
        <p:spPr>
          <a:xfrm>
            <a:off x="13668964" y="11307612"/>
            <a:ext cx="154817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Berechne Zufallszahl </a:t>
            </a:r>
            <a:r>
              <a:rPr lang="de-DE" sz="1200" i="1" dirty="0" err="1" smtClean="0">
                <a:solidFill>
                  <a:schemeClr val="tx1"/>
                </a:solidFill>
              </a:rPr>
              <a:t>rand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429" name="Raute 428"/>
          <p:cNvSpPr/>
          <p:nvPr/>
        </p:nvSpPr>
        <p:spPr>
          <a:xfrm>
            <a:off x="16208099" y="12592784"/>
            <a:ext cx="577976" cy="577976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i="1" baseline="-25000" dirty="0">
              <a:solidFill>
                <a:schemeClr val="tx1"/>
              </a:solidFill>
            </a:endParaRPr>
          </a:p>
        </p:txBody>
      </p:sp>
      <p:cxnSp>
        <p:nvCxnSpPr>
          <p:cNvPr id="430" name="Gerade Verbindung mit Pfeil 429"/>
          <p:cNvCxnSpPr>
            <a:stCxn id="427" idx="3"/>
            <a:endCxn id="429" idx="1"/>
          </p:cNvCxnSpPr>
          <p:nvPr/>
        </p:nvCxnSpPr>
        <p:spPr>
          <a:xfrm flipV="1">
            <a:off x="14924741" y="12881772"/>
            <a:ext cx="1283358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Gerade Verbindung mit Pfeil 433"/>
          <p:cNvCxnSpPr>
            <a:stCxn id="289" idx="2"/>
            <a:endCxn id="428" idx="0"/>
          </p:cNvCxnSpPr>
          <p:nvPr/>
        </p:nvCxnSpPr>
        <p:spPr>
          <a:xfrm>
            <a:off x="14438685" y="10875856"/>
            <a:ext cx="4365" cy="4317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 Verbindung mit Pfeil 437"/>
          <p:cNvCxnSpPr>
            <a:stCxn id="428" idx="2"/>
            <a:endCxn id="427" idx="0"/>
          </p:cNvCxnSpPr>
          <p:nvPr/>
        </p:nvCxnSpPr>
        <p:spPr>
          <a:xfrm flipH="1">
            <a:off x="14438685" y="11963324"/>
            <a:ext cx="4365" cy="43239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Abgerundetes Rechteck 442"/>
          <p:cNvSpPr/>
          <p:nvPr/>
        </p:nvSpPr>
        <p:spPr>
          <a:xfrm>
            <a:off x="13132819" y="13799903"/>
            <a:ext cx="262046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current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agent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reward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dirty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in </a:t>
            </a:r>
            <a:r>
              <a:rPr lang="de-DE" sz="1200" dirty="0" err="1">
                <a:solidFill>
                  <a:schemeClr val="tx1"/>
                </a:solidFill>
              </a:rPr>
              <a:t>Replaybuffer</a:t>
            </a:r>
            <a:r>
              <a:rPr lang="de-DE" sz="1200" dirty="0">
                <a:solidFill>
                  <a:schemeClr val="tx1"/>
                </a:solidFill>
              </a:rPr>
              <a:t> speichern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cxnSp>
        <p:nvCxnSpPr>
          <p:cNvPr id="444" name="Gerade Verbindung mit Pfeil 443"/>
          <p:cNvCxnSpPr>
            <a:stCxn id="427" idx="2"/>
            <a:endCxn id="443" idx="0"/>
          </p:cNvCxnSpPr>
          <p:nvPr/>
        </p:nvCxnSpPr>
        <p:spPr>
          <a:xfrm>
            <a:off x="14438685" y="13367829"/>
            <a:ext cx="4365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Gewinkelte Verbindung 451"/>
          <p:cNvCxnSpPr>
            <a:stCxn id="443" idx="3"/>
            <a:endCxn id="429" idx="2"/>
          </p:cNvCxnSpPr>
          <p:nvPr/>
        </p:nvCxnSpPr>
        <p:spPr>
          <a:xfrm flipV="1">
            <a:off x="15753281" y="13170760"/>
            <a:ext cx="743806" cy="956999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Textfeld 593"/>
          <p:cNvSpPr txBox="1"/>
          <p:nvPr/>
        </p:nvSpPr>
        <p:spPr>
          <a:xfrm>
            <a:off x="14963926" y="12551700"/>
            <a:ext cx="612066" cy="330072"/>
          </a:xfrm>
          <a:prstGeom prst="rect">
            <a:avLst/>
          </a:prstGeom>
          <a:noFill/>
        </p:spPr>
        <p:txBody>
          <a:bodyPr wrap="square" lIns="0" tIns="72000" rIns="72000" bIns="72000" rtlCol="0">
            <a:spAutoFit/>
          </a:bodyPr>
          <a:lstStyle/>
          <a:p>
            <a:pPr algn="r"/>
            <a:r>
              <a:rPr lang="de-DE" sz="1200" b="1" dirty="0" smtClean="0"/>
              <a:t>nein</a:t>
            </a:r>
            <a:endParaRPr lang="de-DE" sz="1200" b="1" dirty="0"/>
          </a:p>
        </p:txBody>
      </p:sp>
      <p:sp>
        <p:nvSpPr>
          <p:cNvPr id="595" name="Textfeld 594"/>
          <p:cNvSpPr txBox="1"/>
          <p:nvPr/>
        </p:nvSpPr>
        <p:spPr>
          <a:xfrm>
            <a:off x="13826619" y="13418830"/>
            <a:ext cx="612066" cy="330072"/>
          </a:xfrm>
          <a:prstGeom prst="rect">
            <a:avLst/>
          </a:prstGeom>
          <a:noFill/>
        </p:spPr>
        <p:txBody>
          <a:bodyPr wrap="square" lIns="0" tIns="72000" rIns="72000" bIns="72000" rtlCol="0">
            <a:spAutoFit/>
          </a:bodyPr>
          <a:lstStyle/>
          <a:p>
            <a:pPr algn="r"/>
            <a:r>
              <a:rPr lang="de-DE" sz="1200" b="1" dirty="0" smtClean="0"/>
              <a:t>ja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3568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aute 255"/>
          <p:cNvSpPr/>
          <p:nvPr/>
        </p:nvSpPr>
        <p:spPr>
          <a:xfrm>
            <a:off x="10688943" y="6623881"/>
            <a:ext cx="972112" cy="9721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i="1" dirty="0" err="1">
                <a:solidFill>
                  <a:schemeClr val="tx1"/>
                </a:solidFill>
              </a:rPr>
              <a:t>conf</a:t>
            </a:r>
            <a:r>
              <a:rPr lang="de-DE" sz="1000" i="1" dirty="0">
                <a:solidFill>
                  <a:schemeClr val="tx1"/>
                </a:solidFill>
              </a:rPr>
              <a:t> &gt; </a:t>
            </a:r>
            <a:r>
              <a:rPr lang="el-GR" sz="1000" i="1" dirty="0">
                <a:solidFill>
                  <a:schemeClr val="tx1"/>
                </a:solidFill>
              </a:rPr>
              <a:t>τ</a:t>
            </a:r>
            <a:r>
              <a:rPr lang="de-DE" sz="1000" i="1" baseline="-25000" dirty="0" err="1" smtClean="0">
                <a:solidFill>
                  <a:schemeClr val="tx1"/>
                </a:solidFill>
              </a:rPr>
              <a:t>conf</a:t>
            </a:r>
            <a:endParaRPr lang="de-DE" sz="1000" i="1" baseline="-25000" dirty="0">
              <a:solidFill>
                <a:schemeClr val="tx1"/>
              </a:solidFill>
            </a:endParaRPr>
          </a:p>
        </p:txBody>
      </p:sp>
      <p:sp>
        <p:nvSpPr>
          <p:cNvPr id="257" name="Abgerundetes Rechteck 256"/>
          <p:cNvSpPr/>
          <p:nvPr/>
        </p:nvSpPr>
        <p:spPr>
          <a:xfrm>
            <a:off x="10418915" y="4449239"/>
            <a:ext cx="1512168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>
                <a:solidFill>
                  <a:schemeClr val="tx1"/>
                </a:solidFill>
              </a:rPr>
              <a:t>DDQN(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current</a:t>
            </a:r>
            <a:r>
              <a:rPr lang="de-DE" sz="1200" i="1" dirty="0">
                <a:solidFill>
                  <a:schemeClr val="tx1"/>
                </a:solidFill>
              </a:rPr>
              <a:t>) = 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agent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258" name="Gerade Verbindung mit Pfeil 257"/>
          <p:cNvCxnSpPr>
            <a:stCxn id="293" idx="3"/>
            <a:endCxn id="257" idx="1"/>
          </p:cNvCxnSpPr>
          <p:nvPr/>
        </p:nvCxnSpPr>
        <p:spPr>
          <a:xfrm>
            <a:off x="9953832" y="4777094"/>
            <a:ext cx="465083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Abgerundetes Rechteck 260"/>
          <p:cNvSpPr/>
          <p:nvPr/>
        </p:nvSpPr>
        <p:spPr>
          <a:xfrm>
            <a:off x="11432156" y="8028067"/>
            <a:ext cx="2620800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Env</a:t>
            </a:r>
            <a:r>
              <a:rPr lang="de-DE" sz="1200" i="1" dirty="0">
                <a:solidFill>
                  <a:schemeClr val="tx1"/>
                </a:solidFill>
              </a:rPr>
              <a:t>(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agent</a:t>
            </a:r>
            <a:r>
              <a:rPr lang="de-DE" sz="1200" i="1" dirty="0">
                <a:solidFill>
                  <a:schemeClr val="tx1"/>
                </a:solidFill>
              </a:rPr>
              <a:t>) =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reward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64" name="Abgerundetes Rechteck 263"/>
          <p:cNvSpPr/>
          <p:nvPr/>
        </p:nvSpPr>
        <p:spPr>
          <a:xfrm>
            <a:off x="10418915" y="5536095"/>
            <a:ext cx="1512168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Berechne Konfidenz </a:t>
            </a:r>
            <a:r>
              <a:rPr lang="de-DE" sz="1200" i="1" dirty="0" err="1">
                <a:solidFill>
                  <a:schemeClr val="tx1"/>
                </a:solidFill>
              </a:rPr>
              <a:t>conf</a:t>
            </a:r>
            <a:r>
              <a:rPr lang="de-DE" sz="1200" i="1" dirty="0">
                <a:solidFill>
                  <a:schemeClr val="tx1"/>
                </a:solidFill>
              </a:rPr>
              <a:t>(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agent</a:t>
            </a:r>
            <a:r>
              <a:rPr lang="de-DE" sz="1200" i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65" name="Gerade Verbindung mit Pfeil 264"/>
          <p:cNvCxnSpPr>
            <a:stCxn id="264" idx="2"/>
            <a:endCxn id="256" idx="0"/>
          </p:cNvCxnSpPr>
          <p:nvPr/>
        </p:nvCxnSpPr>
        <p:spPr>
          <a:xfrm>
            <a:off x="11174999" y="6191807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Abgerundetes Rechteck 265"/>
          <p:cNvSpPr/>
          <p:nvPr/>
        </p:nvSpPr>
        <p:spPr>
          <a:xfrm>
            <a:off x="7152871" y="4449239"/>
            <a:ext cx="1374063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False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67" name="Abgerundetes Rechteck 266"/>
          <p:cNvSpPr/>
          <p:nvPr/>
        </p:nvSpPr>
        <p:spPr>
          <a:xfrm>
            <a:off x="5235006" y="4449239"/>
            <a:ext cx="145816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Env</a:t>
            </a:r>
            <a:r>
              <a:rPr lang="de-DE" sz="1200" i="1" dirty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zurücksetzen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>
          <a:xfrm>
            <a:off x="1355037" y="4342693"/>
            <a:ext cx="2375883" cy="8688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Initialisierung </a:t>
            </a:r>
            <a:r>
              <a:rPr lang="de-DE" sz="1200" i="1" dirty="0" err="1" smtClean="0">
                <a:solidFill>
                  <a:schemeClr val="tx1"/>
                </a:solidFill>
              </a:rPr>
              <a:t>Env</a:t>
            </a:r>
            <a:r>
              <a:rPr lang="de-DE" sz="1200" dirty="0" smtClean="0">
                <a:solidFill>
                  <a:schemeClr val="tx1"/>
                </a:solidFill>
              </a:rPr>
              <a:t>, </a:t>
            </a:r>
            <a:r>
              <a:rPr lang="de-DE" sz="1200" i="1" dirty="0" smtClean="0">
                <a:solidFill>
                  <a:schemeClr val="tx1"/>
                </a:solidFill>
              </a:rPr>
              <a:t>DDQN</a:t>
            </a:r>
            <a:r>
              <a:rPr lang="de-DE" sz="1200" dirty="0" smtClean="0">
                <a:solidFill>
                  <a:schemeClr val="tx1"/>
                </a:solidFill>
              </a:rPr>
              <a:t>, </a:t>
            </a:r>
            <a:r>
              <a:rPr lang="de-DE" sz="1200" i="1" dirty="0" err="1" smtClean="0">
                <a:solidFill>
                  <a:schemeClr val="tx1"/>
                </a:solidFill>
              </a:rPr>
              <a:t>Replaybuffer</a:t>
            </a:r>
            <a:r>
              <a:rPr lang="de-DE" sz="1200" dirty="0" smtClean="0">
                <a:solidFill>
                  <a:schemeClr val="tx1"/>
                </a:solidFill>
              </a:rPr>
              <a:t>, </a:t>
            </a:r>
            <a:r>
              <a:rPr lang="de-DE" sz="1200" i="1" dirty="0" err="1" smtClean="0">
                <a:solidFill>
                  <a:schemeClr val="tx1"/>
                </a:solidFill>
              </a:rPr>
              <a:t>Zwischenbuffer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69" name="Ellipse 268"/>
          <p:cNvSpPr/>
          <p:nvPr/>
        </p:nvSpPr>
        <p:spPr>
          <a:xfrm>
            <a:off x="770384" y="4685175"/>
            <a:ext cx="183840" cy="1838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spcCol="0" rtlCol="0" anchor="ctr"/>
          <a:lstStyle/>
          <a:p>
            <a:pPr algn="ctr"/>
            <a:endParaRPr lang="de-DE"/>
          </a:p>
        </p:txBody>
      </p:sp>
      <p:sp>
        <p:nvSpPr>
          <p:cNvPr id="270" name="Raute 269"/>
          <p:cNvSpPr/>
          <p:nvPr/>
        </p:nvSpPr>
        <p:spPr>
          <a:xfrm>
            <a:off x="4189934" y="4488107"/>
            <a:ext cx="577976" cy="577976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i="1" baseline="-25000" dirty="0">
              <a:solidFill>
                <a:schemeClr val="tx1"/>
              </a:solidFill>
            </a:endParaRPr>
          </a:p>
        </p:txBody>
      </p:sp>
      <p:sp>
        <p:nvSpPr>
          <p:cNvPr id="271" name="Abgerundetes Rechteck 270"/>
          <p:cNvSpPr/>
          <p:nvPr/>
        </p:nvSpPr>
        <p:spPr>
          <a:xfrm>
            <a:off x="8987189" y="8028067"/>
            <a:ext cx="1296144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Wähle </a:t>
            </a:r>
            <a:r>
              <a:rPr lang="de-DE" sz="1200" i="1" dirty="0" err="1" smtClean="0">
                <a:solidFill>
                  <a:schemeClr val="tx1"/>
                </a:solidFill>
              </a:rPr>
              <a:t>a</a:t>
            </a:r>
            <a:r>
              <a:rPr lang="de-DE" sz="1200" i="1" baseline="-25000" dirty="0" err="1" smtClean="0">
                <a:solidFill>
                  <a:schemeClr val="tx1"/>
                </a:solidFill>
              </a:rPr>
              <a:t>Spieler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72" name="Abgerundetes Rechteck 271"/>
          <p:cNvSpPr/>
          <p:nvPr/>
        </p:nvSpPr>
        <p:spPr>
          <a:xfrm>
            <a:off x="9864768" y="11212894"/>
            <a:ext cx="262046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current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 smtClean="0">
                <a:solidFill>
                  <a:schemeClr val="tx1"/>
                </a:solidFill>
              </a:rPr>
              <a:t>a</a:t>
            </a:r>
            <a:r>
              <a:rPr lang="de-DE" sz="1200" i="1" baseline="-25000" dirty="0" err="1" smtClean="0">
                <a:solidFill>
                  <a:schemeClr val="tx1"/>
                </a:solidFill>
              </a:rPr>
              <a:t>Spieler</a:t>
            </a:r>
            <a:r>
              <a:rPr lang="de-DE" sz="1200" i="1" dirty="0" smtClean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reward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dirty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in </a:t>
            </a:r>
            <a:r>
              <a:rPr lang="de-DE" sz="1200" dirty="0" err="1">
                <a:solidFill>
                  <a:schemeClr val="tx1"/>
                </a:solidFill>
              </a:rPr>
              <a:t>Replaybuffer</a:t>
            </a:r>
            <a:r>
              <a:rPr lang="de-DE" sz="1200" dirty="0">
                <a:solidFill>
                  <a:schemeClr val="tx1"/>
                </a:solidFill>
              </a:rPr>
              <a:t> speichern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>
          <a:xfrm>
            <a:off x="8325030" y="9115854"/>
            <a:ext cx="262046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Env</a:t>
            </a:r>
            <a:r>
              <a:rPr lang="de-DE" sz="1200" i="1" dirty="0">
                <a:solidFill>
                  <a:schemeClr val="tx1"/>
                </a:solidFill>
              </a:rPr>
              <a:t>(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Spieler</a:t>
            </a:r>
            <a:r>
              <a:rPr lang="de-DE" sz="1200" i="1" dirty="0">
                <a:solidFill>
                  <a:schemeClr val="tx1"/>
                </a:solidFill>
              </a:rPr>
              <a:t>) =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reward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274" name="Gerade Verbindung mit Pfeil 273"/>
          <p:cNvCxnSpPr>
            <a:stCxn id="269" idx="6"/>
            <a:endCxn id="268" idx="1"/>
          </p:cNvCxnSpPr>
          <p:nvPr/>
        </p:nvCxnSpPr>
        <p:spPr>
          <a:xfrm>
            <a:off x="954224" y="4777095"/>
            <a:ext cx="40081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>
            <a:stCxn id="268" idx="3"/>
            <a:endCxn id="270" idx="1"/>
          </p:cNvCxnSpPr>
          <p:nvPr/>
        </p:nvCxnSpPr>
        <p:spPr>
          <a:xfrm>
            <a:off x="3730920" y="4777095"/>
            <a:ext cx="45901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/>
          <p:cNvCxnSpPr>
            <a:stCxn id="270" idx="3"/>
            <a:endCxn id="267" idx="1"/>
          </p:cNvCxnSpPr>
          <p:nvPr/>
        </p:nvCxnSpPr>
        <p:spPr>
          <a:xfrm>
            <a:off x="4767910" y="4777095"/>
            <a:ext cx="4670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mit Pfeil 276"/>
          <p:cNvCxnSpPr>
            <a:stCxn id="267" idx="3"/>
            <a:endCxn id="266" idx="1"/>
          </p:cNvCxnSpPr>
          <p:nvPr/>
        </p:nvCxnSpPr>
        <p:spPr>
          <a:xfrm>
            <a:off x="6693168" y="4777095"/>
            <a:ext cx="4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/>
          <p:cNvCxnSpPr>
            <a:stCxn id="266" idx="3"/>
            <a:endCxn id="293" idx="1"/>
          </p:cNvCxnSpPr>
          <p:nvPr/>
        </p:nvCxnSpPr>
        <p:spPr>
          <a:xfrm flipV="1">
            <a:off x="8526934" y="4777094"/>
            <a:ext cx="454786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erade Verbindung mit Pfeil 279"/>
          <p:cNvCxnSpPr>
            <a:stCxn id="257" idx="2"/>
            <a:endCxn id="264" idx="0"/>
          </p:cNvCxnSpPr>
          <p:nvPr/>
        </p:nvCxnSpPr>
        <p:spPr>
          <a:xfrm>
            <a:off x="11174999" y="5104951"/>
            <a:ext cx="0" cy="43114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/>
          <p:cNvCxnSpPr>
            <a:stCxn id="271" idx="2"/>
            <a:endCxn id="273" idx="0"/>
          </p:cNvCxnSpPr>
          <p:nvPr/>
        </p:nvCxnSpPr>
        <p:spPr>
          <a:xfrm>
            <a:off x="9635261" y="8683779"/>
            <a:ext cx="0" cy="4320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erade Verbindung mit Pfeil 285"/>
          <p:cNvCxnSpPr>
            <a:stCxn id="98" idx="2"/>
            <a:endCxn id="272" idx="0"/>
          </p:cNvCxnSpPr>
          <p:nvPr/>
        </p:nvCxnSpPr>
        <p:spPr>
          <a:xfrm>
            <a:off x="11174999" y="10781614"/>
            <a:ext cx="0" cy="4312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Abgerundetes Rechteck 287"/>
          <p:cNvSpPr/>
          <p:nvPr/>
        </p:nvSpPr>
        <p:spPr>
          <a:xfrm>
            <a:off x="10616937" y="12290450"/>
            <a:ext cx="1116124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current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89" name="Abgerundetes Rechteck 288"/>
          <p:cNvSpPr/>
          <p:nvPr/>
        </p:nvSpPr>
        <p:spPr>
          <a:xfrm>
            <a:off x="10400913" y="13378236"/>
            <a:ext cx="154817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291" name="Gerade Verbindung mit Pfeil 290"/>
          <p:cNvCxnSpPr>
            <a:stCxn id="288" idx="2"/>
            <a:endCxn id="289" idx="0"/>
          </p:cNvCxnSpPr>
          <p:nvPr/>
        </p:nvCxnSpPr>
        <p:spPr>
          <a:xfrm>
            <a:off x="11174999" y="12946162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winkelte Verbindung 291"/>
          <p:cNvCxnSpPr>
            <a:stCxn id="289" idx="3"/>
            <a:endCxn id="293" idx="0"/>
          </p:cNvCxnSpPr>
          <p:nvPr/>
        </p:nvCxnSpPr>
        <p:spPr>
          <a:xfrm flipH="1" flipV="1">
            <a:off x="9467776" y="4291038"/>
            <a:ext cx="2481309" cy="9415054"/>
          </a:xfrm>
          <a:prstGeom prst="bentConnector4">
            <a:avLst>
              <a:gd name="adj1" fmla="val -109019"/>
              <a:gd name="adj2" fmla="val 10526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aute 292"/>
          <p:cNvSpPr/>
          <p:nvPr/>
        </p:nvSpPr>
        <p:spPr>
          <a:xfrm>
            <a:off x="8981720" y="4291038"/>
            <a:ext cx="972112" cy="9721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i="1" dirty="0" smtClean="0">
                <a:solidFill>
                  <a:schemeClr val="tx1"/>
                </a:solidFill>
              </a:rPr>
              <a:t>!</a:t>
            </a:r>
            <a:r>
              <a:rPr lang="de-DE" sz="1000" i="1" dirty="0" err="1">
                <a:solidFill>
                  <a:schemeClr val="tx1"/>
                </a:solidFill>
              </a:rPr>
              <a:t>done</a:t>
            </a:r>
            <a:r>
              <a:rPr lang="de-DE" sz="1000" i="1" baseline="-25000" dirty="0" err="1">
                <a:solidFill>
                  <a:schemeClr val="tx1"/>
                </a:solidFill>
              </a:rPr>
              <a:t>curr</a:t>
            </a:r>
            <a:endParaRPr lang="de-DE" sz="1000" i="1" baseline="-25000" dirty="0">
              <a:solidFill>
                <a:schemeClr val="tx1"/>
              </a:solidFill>
            </a:endParaRPr>
          </a:p>
        </p:txBody>
      </p:sp>
      <p:sp>
        <p:nvSpPr>
          <p:cNvPr id="323" name="Abgerundetes Rechteck 322"/>
          <p:cNvSpPr/>
          <p:nvPr/>
        </p:nvSpPr>
        <p:spPr>
          <a:xfrm>
            <a:off x="5941734" y="8028068"/>
            <a:ext cx="2476345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Trainiere </a:t>
            </a:r>
            <a:r>
              <a:rPr lang="de-DE" sz="1200" i="1" dirty="0" smtClean="0">
                <a:solidFill>
                  <a:schemeClr val="tx1"/>
                </a:solidFill>
              </a:rPr>
              <a:t>DDQN</a:t>
            </a:r>
            <a:r>
              <a:rPr lang="de-DE" sz="1200" dirty="0" smtClean="0">
                <a:solidFill>
                  <a:schemeClr val="tx1"/>
                </a:solidFill>
              </a:rPr>
              <a:t> anhand der Daten 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des </a:t>
            </a:r>
            <a:r>
              <a:rPr lang="de-DE" sz="1200" i="1" dirty="0" err="1" smtClean="0">
                <a:solidFill>
                  <a:schemeClr val="tx1"/>
                </a:solidFill>
              </a:rPr>
              <a:t>Replaybuffers</a:t>
            </a:r>
            <a:endParaRPr lang="de-DE" sz="1200" i="1" dirty="0">
              <a:solidFill>
                <a:schemeClr val="tx1"/>
              </a:solidFill>
            </a:endParaRPr>
          </a:p>
        </p:txBody>
      </p:sp>
      <p:cxnSp>
        <p:nvCxnSpPr>
          <p:cNvPr id="330" name="Gerade Verbindung mit Pfeil 329"/>
          <p:cNvCxnSpPr>
            <a:stCxn id="272" idx="2"/>
            <a:endCxn id="288" idx="0"/>
          </p:cNvCxnSpPr>
          <p:nvPr/>
        </p:nvCxnSpPr>
        <p:spPr>
          <a:xfrm>
            <a:off x="11174999" y="11868606"/>
            <a:ext cx="0" cy="42184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Abgerundetes Rechteck 379"/>
          <p:cNvSpPr/>
          <p:nvPr/>
        </p:nvSpPr>
        <p:spPr>
          <a:xfrm>
            <a:off x="3722838" y="8028067"/>
            <a:ext cx="1512168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Berechne </a:t>
            </a:r>
            <a:r>
              <a:rPr lang="el-GR" sz="1200" i="1" dirty="0" smtClean="0">
                <a:solidFill>
                  <a:schemeClr val="tx1"/>
                </a:solidFill>
              </a:rPr>
              <a:t>τ</a:t>
            </a:r>
            <a:r>
              <a:rPr lang="de-DE" sz="1200" i="1" baseline="-25000" dirty="0" err="1" smtClean="0">
                <a:solidFill>
                  <a:schemeClr val="tx1"/>
                </a:solidFill>
              </a:rPr>
              <a:t>conf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381" name="Gerade Verbindung mit Pfeil 380"/>
          <p:cNvCxnSpPr>
            <a:stCxn id="323" idx="1"/>
            <a:endCxn id="380" idx="3"/>
          </p:cNvCxnSpPr>
          <p:nvPr/>
        </p:nvCxnSpPr>
        <p:spPr>
          <a:xfrm flipH="1" flipV="1">
            <a:off x="5235006" y="8355923"/>
            <a:ext cx="706728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>
            <a:stCxn id="380" idx="0"/>
            <a:endCxn id="208" idx="2"/>
          </p:cNvCxnSpPr>
          <p:nvPr/>
        </p:nvCxnSpPr>
        <p:spPr>
          <a:xfrm flipV="1">
            <a:off x="4478922" y="7487358"/>
            <a:ext cx="0" cy="5407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Textfeld 399"/>
          <p:cNvSpPr txBox="1"/>
          <p:nvPr/>
        </p:nvSpPr>
        <p:spPr>
          <a:xfrm>
            <a:off x="9806849" y="4519725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b="1" dirty="0" smtClean="0"/>
              <a:t>ja</a:t>
            </a:r>
            <a:endParaRPr lang="de-DE" sz="1200" b="1" dirty="0"/>
          </a:p>
        </p:txBody>
      </p:sp>
      <p:sp>
        <p:nvSpPr>
          <p:cNvPr id="401" name="Textfeld 400"/>
          <p:cNvSpPr txBox="1"/>
          <p:nvPr/>
        </p:nvSpPr>
        <p:spPr>
          <a:xfrm>
            <a:off x="8855710" y="5278726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b="1" dirty="0" smtClean="0"/>
              <a:t>nein</a:t>
            </a:r>
            <a:endParaRPr lang="de-DE" sz="1200" b="1" dirty="0"/>
          </a:p>
        </p:txBody>
      </p:sp>
      <p:sp>
        <p:nvSpPr>
          <p:cNvPr id="425" name="Textfeld 424"/>
          <p:cNvSpPr txBox="1"/>
          <p:nvPr/>
        </p:nvSpPr>
        <p:spPr>
          <a:xfrm>
            <a:off x="11671299" y="6852567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b="1" dirty="0" smtClean="0"/>
              <a:t>ja</a:t>
            </a:r>
            <a:endParaRPr lang="de-DE" sz="1200" b="1" dirty="0"/>
          </a:p>
        </p:txBody>
      </p:sp>
      <p:sp>
        <p:nvSpPr>
          <p:cNvPr id="426" name="Textfeld 425"/>
          <p:cNvSpPr txBox="1"/>
          <p:nvPr/>
        </p:nvSpPr>
        <p:spPr>
          <a:xfrm>
            <a:off x="10076877" y="6852568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r>
              <a:rPr lang="de-DE" sz="1200" b="1" dirty="0" smtClean="0"/>
              <a:t>nein</a:t>
            </a:r>
            <a:endParaRPr lang="de-DE" sz="1200" b="1" dirty="0"/>
          </a:p>
        </p:txBody>
      </p:sp>
      <p:sp>
        <p:nvSpPr>
          <p:cNvPr id="76" name="Abgerundetes Rechteck 75"/>
          <p:cNvSpPr/>
          <p:nvPr/>
        </p:nvSpPr>
        <p:spPr>
          <a:xfrm>
            <a:off x="12094484" y="9115853"/>
            <a:ext cx="1296144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Wähle </a:t>
            </a:r>
            <a:r>
              <a:rPr lang="de-DE" sz="1200" i="1" dirty="0" err="1" smtClean="0">
                <a:solidFill>
                  <a:schemeClr val="tx1"/>
                </a:solidFill>
              </a:rPr>
              <a:t>a</a:t>
            </a:r>
            <a:r>
              <a:rPr lang="de-DE" sz="1200" i="1" baseline="-25000" dirty="0" err="1" smtClean="0">
                <a:solidFill>
                  <a:schemeClr val="tx1"/>
                </a:solidFill>
              </a:rPr>
              <a:t>Spieler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cxnSp>
        <p:nvCxnSpPr>
          <p:cNvPr id="77" name="Gerade Verbindung mit Pfeil 76"/>
          <p:cNvCxnSpPr>
            <a:stCxn id="261" idx="2"/>
            <a:endCxn id="76" idx="0"/>
          </p:cNvCxnSpPr>
          <p:nvPr/>
        </p:nvCxnSpPr>
        <p:spPr>
          <a:xfrm>
            <a:off x="12742556" y="8683779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aute 97"/>
          <p:cNvSpPr/>
          <p:nvPr/>
        </p:nvSpPr>
        <p:spPr>
          <a:xfrm>
            <a:off x="10886011" y="10203638"/>
            <a:ext cx="577976" cy="577976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i="1" baseline="-25000" dirty="0">
              <a:solidFill>
                <a:schemeClr val="tx1"/>
              </a:solidFill>
            </a:endParaRPr>
          </a:p>
        </p:txBody>
      </p:sp>
      <p:cxnSp>
        <p:nvCxnSpPr>
          <p:cNvPr id="112" name="Gewinkelte Verbindung 111"/>
          <p:cNvCxnSpPr>
            <a:stCxn id="293" idx="2"/>
            <a:endCxn id="323" idx="0"/>
          </p:cNvCxnSpPr>
          <p:nvPr/>
        </p:nvCxnSpPr>
        <p:spPr>
          <a:xfrm rot="5400000">
            <a:off x="6941383" y="5501675"/>
            <a:ext cx="2764918" cy="22878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winkelte Verbindung 124"/>
          <p:cNvCxnSpPr>
            <a:stCxn id="256" idx="3"/>
            <a:endCxn id="261" idx="0"/>
          </p:cNvCxnSpPr>
          <p:nvPr/>
        </p:nvCxnSpPr>
        <p:spPr>
          <a:xfrm>
            <a:off x="11661055" y="7109937"/>
            <a:ext cx="1081501" cy="91813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134"/>
          <p:cNvCxnSpPr>
            <a:stCxn id="76" idx="2"/>
            <a:endCxn id="98" idx="3"/>
          </p:cNvCxnSpPr>
          <p:nvPr/>
        </p:nvCxnSpPr>
        <p:spPr>
          <a:xfrm rot="5400000">
            <a:off x="11742742" y="9492811"/>
            <a:ext cx="721061" cy="1278569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winkelte Verbindung 137"/>
          <p:cNvCxnSpPr>
            <a:stCxn id="273" idx="2"/>
            <a:endCxn id="98" idx="1"/>
          </p:cNvCxnSpPr>
          <p:nvPr/>
        </p:nvCxnSpPr>
        <p:spPr>
          <a:xfrm rot="16200000" flipH="1">
            <a:off x="9900106" y="9506721"/>
            <a:ext cx="721060" cy="125075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winkelte Verbindung 151"/>
          <p:cNvCxnSpPr>
            <a:stCxn id="256" idx="1"/>
            <a:endCxn id="271" idx="0"/>
          </p:cNvCxnSpPr>
          <p:nvPr/>
        </p:nvCxnSpPr>
        <p:spPr>
          <a:xfrm rot="10800000" flipV="1">
            <a:off x="9635261" y="7109937"/>
            <a:ext cx="1053682" cy="91813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aute 205"/>
          <p:cNvSpPr/>
          <p:nvPr/>
        </p:nvSpPr>
        <p:spPr>
          <a:xfrm>
            <a:off x="4189934" y="5574963"/>
            <a:ext cx="577976" cy="577976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i="1" baseline="-25000" dirty="0">
              <a:solidFill>
                <a:schemeClr val="tx1"/>
              </a:solidFill>
            </a:endParaRPr>
          </a:p>
        </p:txBody>
      </p:sp>
      <p:sp>
        <p:nvSpPr>
          <p:cNvPr id="207" name="Abgerundetes Rechteck 206"/>
          <p:cNvSpPr/>
          <p:nvPr/>
        </p:nvSpPr>
        <p:spPr>
          <a:xfrm>
            <a:off x="1755754" y="6048797"/>
            <a:ext cx="1512168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Replaybuffer</a:t>
            </a:r>
            <a:r>
              <a:rPr lang="de-DE" sz="1200" dirty="0" smtClean="0">
                <a:solidFill>
                  <a:schemeClr val="tx1"/>
                </a:solidFill>
              </a:rPr>
              <a:t> zurücksetzen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08" name="Raute 207"/>
          <p:cNvSpPr/>
          <p:nvPr/>
        </p:nvSpPr>
        <p:spPr>
          <a:xfrm>
            <a:off x="3992866" y="6515246"/>
            <a:ext cx="972112" cy="9721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i="1" dirty="0" err="1">
                <a:solidFill>
                  <a:schemeClr val="tx1"/>
                </a:solidFill>
              </a:rPr>
              <a:t>r</a:t>
            </a:r>
            <a:r>
              <a:rPr lang="de-DE" sz="900" i="1" dirty="0" err="1" smtClean="0">
                <a:solidFill>
                  <a:schemeClr val="tx1"/>
                </a:solidFill>
              </a:rPr>
              <a:t>ollouts</a:t>
            </a:r>
            <a:r>
              <a:rPr lang="de-DE" sz="900" i="1" dirty="0" smtClean="0">
                <a:solidFill>
                  <a:schemeClr val="tx1"/>
                </a:solidFill>
              </a:rPr>
              <a:t> % 10 == 0</a:t>
            </a:r>
            <a:endParaRPr lang="de-DE" sz="900" i="1" baseline="-25000" dirty="0">
              <a:solidFill>
                <a:schemeClr val="tx1"/>
              </a:solidFill>
            </a:endParaRPr>
          </a:p>
        </p:txBody>
      </p:sp>
      <p:cxnSp>
        <p:nvCxnSpPr>
          <p:cNvPr id="217" name="Gerade Verbindung mit Pfeil 216"/>
          <p:cNvCxnSpPr>
            <a:stCxn id="208" idx="0"/>
            <a:endCxn id="206" idx="2"/>
          </p:cNvCxnSpPr>
          <p:nvPr/>
        </p:nvCxnSpPr>
        <p:spPr>
          <a:xfrm flipV="1">
            <a:off x="4478922" y="6152939"/>
            <a:ext cx="0" cy="3623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winkelte Verbindung 223"/>
          <p:cNvCxnSpPr>
            <a:stCxn id="207" idx="0"/>
            <a:endCxn id="206" idx="1"/>
          </p:cNvCxnSpPr>
          <p:nvPr/>
        </p:nvCxnSpPr>
        <p:spPr>
          <a:xfrm rot="5400000" flipH="1" flipV="1">
            <a:off x="3258463" y="5117326"/>
            <a:ext cx="184846" cy="1678096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/>
          <p:cNvCxnSpPr>
            <a:stCxn id="206" idx="0"/>
            <a:endCxn id="270" idx="2"/>
          </p:cNvCxnSpPr>
          <p:nvPr/>
        </p:nvCxnSpPr>
        <p:spPr>
          <a:xfrm flipV="1">
            <a:off x="4478922" y="5066083"/>
            <a:ext cx="0" cy="5088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winkelte Verbindung 245"/>
          <p:cNvCxnSpPr>
            <a:stCxn id="208" idx="1"/>
            <a:endCxn id="207" idx="2"/>
          </p:cNvCxnSpPr>
          <p:nvPr/>
        </p:nvCxnSpPr>
        <p:spPr>
          <a:xfrm rot="10800000">
            <a:off x="2511838" y="6704510"/>
            <a:ext cx="1481028" cy="296793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feld 351"/>
          <p:cNvSpPr txBox="1"/>
          <p:nvPr/>
        </p:nvSpPr>
        <p:spPr>
          <a:xfrm>
            <a:off x="3856952" y="6191807"/>
            <a:ext cx="612066" cy="330072"/>
          </a:xfrm>
          <a:prstGeom prst="rect">
            <a:avLst/>
          </a:prstGeom>
          <a:noFill/>
        </p:spPr>
        <p:txBody>
          <a:bodyPr wrap="square" lIns="0" tIns="72000" rIns="72000" bIns="72000" rtlCol="0">
            <a:spAutoFit/>
          </a:bodyPr>
          <a:lstStyle/>
          <a:p>
            <a:pPr algn="r"/>
            <a:r>
              <a:rPr lang="de-DE" sz="1200" b="1" dirty="0" smtClean="0"/>
              <a:t>nein</a:t>
            </a:r>
            <a:endParaRPr lang="de-DE" sz="1200" b="1" dirty="0"/>
          </a:p>
        </p:txBody>
      </p:sp>
      <p:sp>
        <p:nvSpPr>
          <p:cNvPr id="353" name="Textfeld 352"/>
          <p:cNvSpPr txBox="1"/>
          <p:nvPr/>
        </p:nvSpPr>
        <p:spPr>
          <a:xfrm>
            <a:off x="3380800" y="7101034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b="1" dirty="0" smtClean="0"/>
              <a:t>ja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49974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ewinkelte Verbindung 116"/>
          <p:cNvCxnSpPr>
            <a:stCxn id="104" idx="1"/>
            <a:endCxn id="143" idx="0"/>
          </p:cNvCxnSpPr>
          <p:nvPr/>
        </p:nvCxnSpPr>
        <p:spPr>
          <a:xfrm rot="10800000" flipV="1">
            <a:off x="2784418" y="13537693"/>
            <a:ext cx="2580303" cy="2268151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winkelte Verbindung 138"/>
          <p:cNvCxnSpPr>
            <a:stCxn id="138" idx="1"/>
            <a:endCxn id="147" idx="0"/>
          </p:cNvCxnSpPr>
          <p:nvPr/>
        </p:nvCxnSpPr>
        <p:spPr>
          <a:xfrm rot="10800000" flipV="1">
            <a:off x="3727618" y="14185765"/>
            <a:ext cx="1637103" cy="1620079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bgerundetes Rechteck 103"/>
          <p:cNvSpPr/>
          <p:nvPr/>
        </p:nvSpPr>
        <p:spPr>
          <a:xfrm>
            <a:off x="5364720" y="13213694"/>
            <a:ext cx="2232248" cy="64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5364720" y="13861766"/>
            <a:ext cx="2232248" cy="64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05" name="Abgerundetes Rechteck 104"/>
          <p:cNvSpPr/>
          <p:nvPr/>
        </p:nvSpPr>
        <p:spPr>
          <a:xfrm>
            <a:off x="5364721" y="13213694"/>
            <a:ext cx="2232247" cy="1296144"/>
          </a:xfrm>
          <a:prstGeom prst="roundRect">
            <a:avLst>
              <a:gd name="adj" fmla="val 1060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Umgebung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43" name="Abgerundetes Rechteck 142"/>
          <p:cNvSpPr/>
          <p:nvPr/>
        </p:nvSpPr>
        <p:spPr>
          <a:xfrm>
            <a:off x="2312817" y="15805845"/>
            <a:ext cx="943200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47" name="Abgerundetes Rechteck 146"/>
          <p:cNvSpPr/>
          <p:nvPr/>
        </p:nvSpPr>
        <p:spPr>
          <a:xfrm>
            <a:off x="3256017" y="15805845"/>
            <a:ext cx="943200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1956299" y="2448397"/>
            <a:ext cx="5703084" cy="1296144"/>
          </a:xfrm>
          <a:prstGeom prst="roundRect">
            <a:avLst>
              <a:gd name="adj" fmla="val 1060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t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Datensatz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2369163" y="3034830"/>
            <a:ext cx="223224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Trainingsdaten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5014273" y="3034830"/>
            <a:ext cx="2232246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Bezeichnungen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cxnSp>
        <p:nvCxnSpPr>
          <p:cNvPr id="5" name="Gerade Verbindung mit Pfeil 4"/>
          <p:cNvCxnSpPr>
            <a:stCxn id="11" idx="3"/>
            <a:endCxn id="21" idx="1"/>
          </p:cNvCxnSpPr>
          <p:nvPr/>
        </p:nvCxnSpPr>
        <p:spPr>
          <a:xfrm>
            <a:off x="4601409" y="3286858"/>
            <a:ext cx="4128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3691719" y="4248662"/>
            <a:ext cx="2232247" cy="1296144"/>
          </a:xfrm>
          <a:prstGeom prst="roundRect">
            <a:avLst>
              <a:gd name="adj" fmla="val 10607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Lernalgorithmus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/>
          <p:cNvCxnSpPr>
            <a:stCxn id="4" idx="2"/>
            <a:endCxn id="27" idx="0"/>
          </p:cNvCxnSpPr>
          <p:nvPr/>
        </p:nvCxnSpPr>
        <p:spPr>
          <a:xfrm>
            <a:off x="4807841" y="3744541"/>
            <a:ext cx="2" cy="5041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1393720" y="6048862"/>
            <a:ext cx="1885135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Neue Daten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691718" y="6048862"/>
            <a:ext cx="2232247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Vorhersagemodell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6480845" y="6048862"/>
            <a:ext cx="1741121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Vorhersage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cxnSp>
        <p:nvCxnSpPr>
          <p:cNvPr id="36" name="Gerade Verbindung mit Pfeil 35"/>
          <p:cNvCxnSpPr>
            <a:stCxn id="32" idx="3"/>
            <a:endCxn id="34" idx="1"/>
          </p:cNvCxnSpPr>
          <p:nvPr/>
        </p:nvCxnSpPr>
        <p:spPr>
          <a:xfrm>
            <a:off x="3278855" y="6300890"/>
            <a:ext cx="41286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4" idx="3"/>
            <a:endCxn id="35" idx="1"/>
          </p:cNvCxnSpPr>
          <p:nvPr/>
        </p:nvCxnSpPr>
        <p:spPr>
          <a:xfrm>
            <a:off x="5923965" y="6300890"/>
            <a:ext cx="55688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27" idx="2"/>
            <a:endCxn id="34" idx="0"/>
          </p:cNvCxnSpPr>
          <p:nvPr/>
        </p:nvCxnSpPr>
        <p:spPr>
          <a:xfrm flipH="1">
            <a:off x="4807842" y="5544806"/>
            <a:ext cx="1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bgerundetes Rechteck 59"/>
          <p:cNvSpPr/>
          <p:nvPr/>
        </p:nvSpPr>
        <p:spPr>
          <a:xfrm>
            <a:off x="3691718" y="8209037"/>
            <a:ext cx="2232248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Trainingsdaten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63" name="Abgerundetes Rechteck 62"/>
          <p:cNvSpPr/>
          <p:nvPr/>
        </p:nvSpPr>
        <p:spPr>
          <a:xfrm>
            <a:off x="3691719" y="9217214"/>
            <a:ext cx="2232247" cy="1296144"/>
          </a:xfrm>
          <a:prstGeom prst="roundRect">
            <a:avLst>
              <a:gd name="adj" fmla="val 10607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Lernalgorithmus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cxnSp>
        <p:nvCxnSpPr>
          <p:cNvPr id="64" name="Gerade Verbindung mit Pfeil 63"/>
          <p:cNvCxnSpPr>
            <a:stCxn id="60" idx="2"/>
            <a:endCxn id="63" idx="0"/>
          </p:cNvCxnSpPr>
          <p:nvPr/>
        </p:nvCxnSpPr>
        <p:spPr>
          <a:xfrm>
            <a:off x="4807842" y="8713093"/>
            <a:ext cx="1" cy="50412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bgerundetes Rechteck 64"/>
          <p:cNvSpPr/>
          <p:nvPr/>
        </p:nvSpPr>
        <p:spPr>
          <a:xfrm>
            <a:off x="1393720" y="11017414"/>
            <a:ext cx="1885135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Neue Daten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66" name="Abgerundetes Rechteck 65"/>
          <p:cNvSpPr/>
          <p:nvPr/>
        </p:nvSpPr>
        <p:spPr>
          <a:xfrm>
            <a:off x="3691718" y="11017414"/>
            <a:ext cx="2232247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Vorhersagemodell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67" name="Abgerundetes Rechteck 66"/>
          <p:cNvSpPr/>
          <p:nvPr/>
        </p:nvSpPr>
        <p:spPr>
          <a:xfrm>
            <a:off x="6480845" y="11017414"/>
            <a:ext cx="1741121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Vorhersage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cxnSp>
        <p:nvCxnSpPr>
          <p:cNvPr id="68" name="Gerade Verbindung mit Pfeil 67"/>
          <p:cNvCxnSpPr>
            <a:stCxn id="65" idx="3"/>
            <a:endCxn id="66" idx="1"/>
          </p:cNvCxnSpPr>
          <p:nvPr/>
        </p:nvCxnSpPr>
        <p:spPr>
          <a:xfrm>
            <a:off x="3278855" y="11269442"/>
            <a:ext cx="41286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66" idx="3"/>
            <a:endCxn id="67" idx="1"/>
          </p:cNvCxnSpPr>
          <p:nvPr/>
        </p:nvCxnSpPr>
        <p:spPr>
          <a:xfrm>
            <a:off x="5923965" y="11269442"/>
            <a:ext cx="55688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63" idx="2"/>
            <a:endCxn id="66" idx="0"/>
          </p:cNvCxnSpPr>
          <p:nvPr/>
        </p:nvCxnSpPr>
        <p:spPr>
          <a:xfrm flipH="1">
            <a:off x="4807842" y="10513358"/>
            <a:ext cx="1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bgerundetes Rechteck 99"/>
          <p:cNvSpPr/>
          <p:nvPr/>
        </p:nvSpPr>
        <p:spPr>
          <a:xfrm>
            <a:off x="6480845" y="10009302"/>
            <a:ext cx="1741121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Interpretation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mit Pfeil 100"/>
          <p:cNvCxnSpPr>
            <a:stCxn id="100" idx="2"/>
            <a:endCxn id="67" idx="0"/>
          </p:cNvCxnSpPr>
          <p:nvPr/>
        </p:nvCxnSpPr>
        <p:spPr>
          <a:xfrm>
            <a:off x="7351406" y="10513358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Abgerundetes Rechteck 106"/>
          <p:cNvSpPr/>
          <p:nvPr/>
        </p:nvSpPr>
        <p:spPr>
          <a:xfrm>
            <a:off x="2312816" y="15805845"/>
            <a:ext cx="1885135" cy="50405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Agenten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cxnSp>
        <p:nvCxnSpPr>
          <p:cNvPr id="153" name="Gewinkelte Verbindung 152"/>
          <p:cNvCxnSpPr>
            <a:stCxn id="107" idx="3"/>
            <a:endCxn id="105" idx="2"/>
          </p:cNvCxnSpPr>
          <p:nvPr/>
        </p:nvCxnSpPr>
        <p:spPr>
          <a:xfrm flipV="1">
            <a:off x="4197951" y="14509838"/>
            <a:ext cx="2282894" cy="1548035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bgerundetes Rechteck 160"/>
          <p:cNvSpPr/>
          <p:nvPr/>
        </p:nvSpPr>
        <p:spPr>
          <a:xfrm>
            <a:off x="6480845" y="14509838"/>
            <a:ext cx="1116124" cy="1548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Aktion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62" name="Abgerundetes Rechteck 161"/>
          <p:cNvSpPr/>
          <p:nvPr/>
        </p:nvSpPr>
        <p:spPr>
          <a:xfrm>
            <a:off x="3727617" y="13537695"/>
            <a:ext cx="1286656" cy="2268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Zustand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63" name="Abgerundetes Rechteck 162"/>
          <p:cNvSpPr/>
          <p:nvPr/>
        </p:nvSpPr>
        <p:spPr>
          <a:xfrm>
            <a:off x="1393720" y="13537694"/>
            <a:ext cx="1390697" cy="2268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Belohnung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cxnSp>
        <p:nvCxnSpPr>
          <p:cNvPr id="176" name="Gewinkelte Verbindung 175"/>
          <p:cNvCxnSpPr>
            <a:stCxn id="190" idx="2"/>
            <a:endCxn id="183" idx="1"/>
          </p:cNvCxnSpPr>
          <p:nvPr/>
        </p:nvCxnSpPr>
        <p:spPr>
          <a:xfrm rot="16200000" flipH="1">
            <a:off x="11515466" y="11532000"/>
            <a:ext cx="819743" cy="942567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winkelte Verbindung 176"/>
          <p:cNvCxnSpPr>
            <a:stCxn id="192" idx="2"/>
            <a:endCxn id="183" idx="3"/>
          </p:cNvCxnSpPr>
          <p:nvPr/>
        </p:nvCxnSpPr>
        <p:spPr>
          <a:xfrm rot="5400000">
            <a:off x="14748321" y="11533636"/>
            <a:ext cx="841390" cy="91765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Abgerundetes Rechteck 182"/>
          <p:cNvSpPr/>
          <p:nvPr/>
        </p:nvSpPr>
        <p:spPr>
          <a:xfrm>
            <a:off x="12396621" y="12161128"/>
            <a:ext cx="2313570" cy="50405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Agenten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86" name="Abgerundetes Rechteck 185"/>
          <p:cNvSpPr/>
          <p:nvPr/>
        </p:nvSpPr>
        <p:spPr>
          <a:xfrm>
            <a:off x="10167398" y="11571766"/>
            <a:ext cx="1286656" cy="8413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Zustand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87" name="Abgerundetes Rechteck 186"/>
          <p:cNvSpPr/>
          <p:nvPr/>
        </p:nvSpPr>
        <p:spPr>
          <a:xfrm>
            <a:off x="15627842" y="11593412"/>
            <a:ext cx="1425910" cy="8197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Belohnung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90" name="Abgerundetes Rechteck 189"/>
          <p:cNvSpPr/>
          <p:nvPr/>
        </p:nvSpPr>
        <p:spPr>
          <a:xfrm>
            <a:off x="10297269" y="11089357"/>
            <a:ext cx="2313570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Umgebung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91" name="Abgerundetes Rechteck 190"/>
          <p:cNvSpPr/>
          <p:nvPr/>
        </p:nvSpPr>
        <p:spPr>
          <a:xfrm>
            <a:off x="12396621" y="13484929"/>
            <a:ext cx="2313570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Verhalten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92" name="Abgerundetes Rechteck 191"/>
          <p:cNvSpPr/>
          <p:nvPr/>
        </p:nvSpPr>
        <p:spPr>
          <a:xfrm>
            <a:off x="14471056" y="11067710"/>
            <a:ext cx="2313570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Belohnungsfunktion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cxnSp>
        <p:nvCxnSpPr>
          <p:cNvPr id="208" name="Gerade Verbindung mit Pfeil 207"/>
          <p:cNvCxnSpPr>
            <a:stCxn id="183" idx="2"/>
            <a:endCxn id="191" idx="0"/>
          </p:cNvCxnSpPr>
          <p:nvPr/>
        </p:nvCxnSpPr>
        <p:spPr>
          <a:xfrm>
            <a:off x="13553406" y="12665184"/>
            <a:ext cx="0" cy="8197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winkelte Verbindung 213"/>
          <p:cNvCxnSpPr>
            <a:stCxn id="219" idx="2"/>
            <a:endCxn id="216" idx="1"/>
          </p:cNvCxnSpPr>
          <p:nvPr/>
        </p:nvCxnSpPr>
        <p:spPr>
          <a:xfrm rot="16200000" flipH="1">
            <a:off x="11515466" y="14916442"/>
            <a:ext cx="819743" cy="942567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winkelte Verbindung 214"/>
          <p:cNvCxnSpPr>
            <a:stCxn id="216" idx="3"/>
            <a:endCxn id="221" idx="2"/>
          </p:cNvCxnSpPr>
          <p:nvPr/>
        </p:nvCxnSpPr>
        <p:spPr>
          <a:xfrm flipV="1">
            <a:off x="14710191" y="14956208"/>
            <a:ext cx="917650" cy="84139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Abgerundetes Rechteck 215"/>
          <p:cNvSpPr/>
          <p:nvPr/>
        </p:nvSpPr>
        <p:spPr>
          <a:xfrm>
            <a:off x="12396621" y="15545570"/>
            <a:ext cx="2313570" cy="50405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Agenten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217" name="Abgerundetes Rechteck 216"/>
          <p:cNvSpPr/>
          <p:nvPr/>
        </p:nvSpPr>
        <p:spPr>
          <a:xfrm>
            <a:off x="10167398" y="14956208"/>
            <a:ext cx="1286656" cy="8413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Zustand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218" name="Abgerundetes Rechteck 217"/>
          <p:cNvSpPr/>
          <p:nvPr/>
        </p:nvSpPr>
        <p:spPr>
          <a:xfrm>
            <a:off x="15627842" y="14977854"/>
            <a:ext cx="1425910" cy="8197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Belohnung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219" name="Abgerundetes Rechteck 218"/>
          <p:cNvSpPr/>
          <p:nvPr/>
        </p:nvSpPr>
        <p:spPr>
          <a:xfrm>
            <a:off x="10297269" y="14473799"/>
            <a:ext cx="2313570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Umgebung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220" name="Abgerundetes Rechteck 219"/>
          <p:cNvSpPr/>
          <p:nvPr/>
        </p:nvSpPr>
        <p:spPr>
          <a:xfrm>
            <a:off x="12396621" y="16869371"/>
            <a:ext cx="2313570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Verhalten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221" name="Abgerundetes Rechteck 220"/>
          <p:cNvSpPr/>
          <p:nvPr/>
        </p:nvSpPr>
        <p:spPr>
          <a:xfrm>
            <a:off x="14471056" y="14452152"/>
            <a:ext cx="2313570" cy="5040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Belohnungsfunktion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cxnSp>
        <p:nvCxnSpPr>
          <p:cNvPr id="222" name="Gerade Verbindung mit Pfeil 221"/>
          <p:cNvCxnSpPr>
            <a:stCxn id="220" idx="0"/>
            <a:endCxn id="216" idx="2"/>
          </p:cNvCxnSpPr>
          <p:nvPr/>
        </p:nvCxnSpPr>
        <p:spPr>
          <a:xfrm flipV="1">
            <a:off x="13553406" y="16049626"/>
            <a:ext cx="0" cy="8197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Abgerundetes Rechteck 222"/>
          <p:cNvSpPr/>
          <p:nvPr/>
        </p:nvSpPr>
        <p:spPr>
          <a:xfrm>
            <a:off x="13553406" y="16049416"/>
            <a:ext cx="1425910" cy="8197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Aktion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0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1095770" y="3165592"/>
            <a:ext cx="15618075" cy="4395371"/>
            <a:chOff x="1382422" y="3165594"/>
            <a:chExt cx="14663218" cy="4126647"/>
          </a:xfrm>
        </p:grpSpPr>
        <p:cxnSp>
          <p:nvCxnSpPr>
            <p:cNvPr id="4" name="Gewinkelte Verbindung 3"/>
            <p:cNvCxnSpPr>
              <a:stCxn id="9" idx="2"/>
              <a:endCxn id="6" idx="1"/>
            </p:cNvCxnSpPr>
            <p:nvPr/>
          </p:nvCxnSpPr>
          <p:spPr>
            <a:xfrm rot="16200000" flipH="1">
              <a:off x="2730490" y="4835256"/>
              <a:ext cx="819743" cy="94256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winkelte Verbindung 4"/>
            <p:cNvCxnSpPr>
              <a:stCxn id="11" idx="2"/>
              <a:endCxn id="6" idx="3"/>
            </p:cNvCxnSpPr>
            <p:nvPr/>
          </p:nvCxnSpPr>
          <p:spPr>
            <a:xfrm rot="5400000">
              <a:off x="5963345" y="4836892"/>
              <a:ext cx="841390" cy="917650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bgerundetes Rechteck 5"/>
            <p:cNvSpPr/>
            <p:nvPr/>
          </p:nvSpPr>
          <p:spPr>
            <a:xfrm>
              <a:off x="3611645" y="5464384"/>
              <a:ext cx="2313570" cy="50405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Agenten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1382422" y="4875022"/>
              <a:ext cx="1286656" cy="84139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Zustand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842866" y="4896668"/>
              <a:ext cx="1425910" cy="8197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Belohnung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1512293" y="4392613"/>
              <a:ext cx="2313570" cy="5040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Umgebung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3611645" y="6788185"/>
              <a:ext cx="2313570" cy="5040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Verhalten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5686080" y="4370966"/>
              <a:ext cx="2313570" cy="5040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Belohnungsfunktion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6" idx="2"/>
              <a:endCxn id="10" idx="0"/>
            </p:cNvCxnSpPr>
            <p:nvPr/>
          </p:nvCxnSpPr>
          <p:spPr>
            <a:xfrm>
              <a:off x="4768430" y="5968440"/>
              <a:ext cx="0" cy="81974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winkelte Verbindung 12"/>
            <p:cNvCxnSpPr>
              <a:stCxn id="18" idx="2"/>
              <a:endCxn id="15" idx="1"/>
            </p:cNvCxnSpPr>
            <p:nvPr/>
          </p:nvCxnSpPr>
          <p:spPr>
            <a:xfrm rot="16200000" flipH="1">
              <a:off x="10507354" y="4835254"/>
              <a:ext cx="819743" cy="942567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winkelte Verbindung 13"/>
            <p:cNvCxnSpPr>
              <a:stCxn id="15" idx="3"/>
              <a:endCxn id="20" idx="2"/>
            </p:cNvCxnSpPr>
            <p:nvPr/>
          </p:nvCxnSpPr>
          <p:spPr>
            <a:xfrm flipV="1">
              <a:off x="13702079" y="4875020"/>
              <a:ext cx="917650" cy="841390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bgerundetes Rechteck 14"/>
            <p:cNvSpPr/>
            <p:nvPr/>
          </p:nvSpPr>
          <p:spPr>
            <a:xfrm>
              <a:off x="11388509" y="5464382"/>
              <a:ext cx="2313570" cy="50405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Agenten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9159286" y="4875020"/>
              <a:ext cx="1286656" cy="84139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Zustand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14619730" y="4896666"/>
              <a:ext cx="1425910" cy="8197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Belohnung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9289157" y="4392611"/>
              <a:ext cx="2313570" cy="5040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Umgebung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11388509" y="6788183"/>
              <a:ext cx="2313570" cy="5040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Verhalten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13462944" y="4370964"/>
              <a:ext cx="2313570" cy="5040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Belohnungsfunktion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Gerade Verbindung mit Pfeil 20"/>
            <p:cNvCxnSpPr>
              <a:stCxn id="19" idx="0"/>
              <a:endCxn id="15" idx="2"/>
            </p:cNvCxnSpPr>
            <p:nvPr/>
          </p:nvCxnSpPr>
          <p:spPr>
            <a:xfrm flipV="1">
              <a:off x="12545294" y="5968438"/>
              <a:ext cx="0" cy="81974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bgerundetes Rechteck 21"/>
            <p:cNvSpPr/>
            <p:nvPr/>
          </p:nvSpPr>
          <p:spPr>
            <a:xfrm>
              <a:off x="12545294" y="5968228"/>
              <a:ext cx="1156785" cy="8197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sz="2000" dirty="0" smtClean="0">
                  <a:solidFill>
                    <a:schemeClr val="tx1"/>
                  </a:solidFill>
                </a:rPr>
                <a:t>Aktion</a:t>
              </a:r>
              <a:endParaRPr lang="de-DE" sz="2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1512292" y="3165594"/>
              <a:ext cx="6487357" cy="8197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Reinforcement Learning</a:t>
              </a:r>
              <a:endParaRPr lang="de-DE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9289157" y="3165594"/>
              <a:ext cx="6487357" cy="8197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Inverse Reinforcement Learning</a:t>
              </a:r>
              <a:endParaRPr lang="de-DE" i="1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90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bgerundetes Rechteck 53"/>
          <p:cNvSpPr/>
          <p:nvPr/>
        </p:nvSpPr>
        <p:spPr>
          <a:xfrm>
            <a:off x="3382043" y="7021041"/>
            <a:ext cx="5127428" cy="3780284"/>
          </a:xfrm>
          <a:prstGeom prst="roundRect">
            <a:avLst>
              <a:gd name="adj" fmla="val 1060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b"/>
          <a:lstStyle/>
          <a:p>
            <a:pPr algn="ctr"/>
            <a:r>
              <a:rPr lang="de-DE" sz="3200" baseline="-25000" dirty="0" smtClean="0">
                <a:solidFill>
                  <a:schemeClr val="tx1"/>
                </a:solidFill>
              </a:rPr>
              <a:t>Agent</a:t>
            </a:r>
            <a:endParaRPr lang="de-DE" sz="1800" baseline="-25000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952928" y="5184701"/>
            <a:ext cx="2232248" cy="64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8952928" y="5832773"/>
            <a:ext cx="2232248" cy="64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8952929" y="5184701"/>
            <a:ext cx="2232247" cy="1296144"/>
          </a:xfrm>
          <a:prstGeom prst="roundRect">
            <a:avLst>
              <a:gd name="adj" fmla="val 1060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Umgebung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842967" y="7309074"/>
            <a:ext cx="943200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786167" y="7309074"/>
            <a:ext cx="943200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3842966" y="7309074"/>
            <a:ext cx="1885135" cy="50405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Agenten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cxnSp>
        <p:nvCxnSpPr>
          <p:cNvPr id="12" name="Gewinkelte Verbindung 11"/>
          <p:cNvCxnSpPr>
            <a:stCxn id="17" idx="3"/>
            <a:endCxn id="8" idx="2"/>
          </p:cNvCxnSpPr>
          <p:nvPr/>
        </p:nvCxnSpPr>
        <p:spPr>
          <a:xfrm flipV="1">
            <a:off x="8221471" y="6480845"/>
            <a:ext cx="1847582" cy="3168352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10069053" y="6480845"/>
            <a:ext cx="1116124" cy="25202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Aktion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5257767" y="6156772"/>
            <a:ext cx="1847580" cy="8642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Zustand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2923870" y="6156773"/>
            <a:ext cx="1390697" cy="8642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Belohnung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5989224" y="9001125"/>
            <a:ext cx="2232247" cy="1296144"/>
          </a:xfrm>
          <a:prstGeom prst="roundRect">
            <a:avLst>
              <a:gd name="adj" fmla="val 10607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Ausführende</a:t>
            </a:r>
          </a:p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Richtlinie</a:t>
            </a:r>
          </a:p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(</a:t>
            </a:r>
            <a:r>
              <a:rPr lang="de-DE" sz="1800" dirty="0" err="1" smtClean="0">
                <a:solidFill>
                  <a:schemeClr val="tx1"/>
                </a:solidFill>
              </a:rPr>
              <a:t>Actor</a:t>
            </a:r>
            <a:r>
              <a:rPr lang="de-DE" sz="1800" dirty="0" smtClean="0">
                <a:solidFill>
                  <a:schemeClr val="tx1"/>
                </a:solidFill>
              </a:rPr>
              <a:t>)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670043" y="7309074"/>
            <a:ext cx="2232247" cy="1296144"/>
          </a:xfrm>
          <a:prstGeom prst="roundRect">
            <a:avLst>
              <a:gd name="adj" fmla="val 10607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Wertetabelle /</a:t>
            </a:r>
          </a:p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Wertefunktion</a:t>
            </a:r>
          </a:p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(</a:t>
            </a:r>
            <a:r>
              <a:rPr lang="de-DE" sz="1800" dirty="0" err="1" smtClean="0">
                <a:solidFill>
                  <a:schemeClr val="tx1"/>
                </a:solidFill>
              </a:rPr>
              <a:t>Critic</a:t>
            </a:r>
            <a:r>
              <a:rPr lang="de-DE" sz="1800" dirty="0" smtClean="0">
                <a:solidFill>
                  <a:schemeClr val="tx1"/>
                </a:solidFill>
              </a:rPr>
              <a:t>)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cxnSp>
        <p:nvCxnSpPr>
          <p:cNvPr id="4" name="Gewinkelte Verbindung 3"/>
          <p:cNvCxnSpPr>
            <a:stCxn id="6" idx="1"/>
            <a:endCxn id="9" idx="0"/>
          </p:cNvCxnSpPr>
          <p:nvPr/>
        </p:nvCxnSpPr>
        <p:spPr>
          <a:xfrm rot="10800000" flipV="1">
            <a:off x="4314568" y="5508700"/>
            <a:ext cx="4638361" cy="1800373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winkelte Verbindung 4"/>
          <p:cNvCxnSpPr>
            <a:stCxn id="7" idx="1"/>
            <a:endCxn id="10" idx="0"/>
          </p:cNvCxnSpPr>
          <p:nvPr/>
        </p:nvCxnSpPr>
        <p:spPr>
          <a:xfrm rot="10800000" flipV="1">
            <a:off x="5257768" y="6156772"/>
            <a:ext cx="3695161" cy="1152301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4786812" y="8605218"/>
            <a:ext cx="1116124" cy="10439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Kritik</a:t>
            </a:r>
            <a:endParaRPr lang="de-DE" sz="1800" i="1" baseline="-25000" dirty="0">
              <a:solidFill>
                <a:schemeClr val="tx1"/>
              </a:solidFill>
            </a:endParaRPr>
          </a:p>
        </p:txBody>
      </p:sp>
      <p:cxnSp>
        <p:nvCxnSpPr>
          <p:cNvPr id="35" name="Gewinkelte Verbindung 34"/>
          <p:cNvCxnSpPr>
            <a:stCxn id="18" idx="2"/>
            <a:endCxn id="17" idx="1"/>
          </p:cNvCxnSpPr>
          <p:nvPr/>
        </p:nvCxnSpPr>
        <p:spPr>
          <a:xfrm rot="16200000" flipH="1">
            <a:off x="4865706" y="8525678"/>
            <a:ext cx="1043979" cy="1203057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stCxn id="7" idx="1"/>
            <a:endCxn id="17" idx="0"/>
          </p:cNvCxnSpPr>
          <p:nvPr/>
        </p:nvCxnSpPr>
        <p:spPr>
          <a:xfrm rot="10800000" flipV="1">
            <a:off x="7105348" y="6156773"/>
            <a:ext cx="1847580" cy="2844352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23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Prozess 1"/>
          <p:cNvSpPr/>
          <p:nvPr/>
        </p:nvSpPr>
        <p:spPr>
          <a:xfrm>
            <a:off x="984801" y="2576569"/>
            <a:ext cx="3002400" cy="4320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Main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1" name="Flussdiagramm: Prozess 20"/>
          <p:cNvSpPr/>
          <p:nvPr/>
        </p:nvSpPr>
        <p:spPr>
          <a:xfrm>
            <a:off x="984801" y="3008616"/>
            <a:ext cx="3002400" cy="2376265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800" dirty="0" smtClean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argparser</a:t>
            </a:r>
            <a:r>
              <a:rPr lang="de-DE" sz="18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800" dirty="0" smtClean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key_press</a:t>
            </a:r>
            <a:r>
              <a:rPr lang="de-DE" sz="1800" dirty="0" smtClean="0">
                <a:solidFill>
                  <a:schemeClr val="tx1"/>
                </a:solidFill>
              </a:rPr>
              <a:t>(</a:t>
            </a:r>
            <a:r>
              <a:rPr lang="de-DE" sz="1800" dirty="0" err="1" smtClean="0">
                <a:solidFill>
                  <a:schemeClr val="tx1"/>
                </a:solidFill>
              </a:rPr>
              <a:t>key</a:t>
            </a:r>
            <a:r>
              <a:rPr lang="de-DE" sz="1800" dirty="0" smtClean="0">
                <a:solidFill>
                  <a:schemeClr val="tx1"/>
                </a:solidFill>
              </a:rPr>
              <a:t>)</a:t>
            </a:r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key_release</a:t>
            </a:r>
            <a:r>
              <a:rPr lang="de-DE" sz="1800" dirty="0" smtClean="0">
                <a:solidFill>
                  <a:schemeClr val="tx1"/>
                </a:solidFill>
              </a:rPr>
              <a:t>(</a:t>
            </a:r>
            <a:r>
              <a:rPr lang="de-DE" sz="1800" dirty="0" err="1" smtClean="0">
                <a:solidFill>
                  <a:schemeClr val="tx1"/>
                </a:solidFill>
              </a:rPr>
              <a:t>key</a:t>
            </a:r>
            <a:r>
              <a:rPr lang="de-DE" sz="1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de-DE" sz="1800" dirty="0" smtClean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preproces_observation</a:t>
            </a:r>
            <a:r>
              <a:rPr lang="de-DE" sz="1800" dirty="0" smtClean="0">
                <a:solidFill>
                  <a:schemeClr val="tx1"/>
                </a:solidFill>
              </a:rPr>
              <a:t>(</a:t>
            </a:r>
          </a:p>
          <a:p>
            <a:pPr>
              <a:tabLst>
                <a:tab pos="177800" algn="l"/>
              </a:tabLst>
            </a:pPr>
            <a:r>
              <a:rPr lang="de-DE" sz="1800" dirty="0">
                <a:solidFill>
                  <a:schemeClr val="tx1"/>
                </a:solidFill>
              </a:rPr>
              <a:t>	</a:t>
            </a:r>
            <a:r>
              <a:rPr lang="de-DE" sz="1800" dirty="0" err="1" smtClean="0">
                <a:solidFill>
                  <a:schemeClr val="tx1"/>
                </a:solidFill>
              </a:rPr>
              <a:t>obs</a:t>
            </a:r>
            <a:r>
              <a:rPr lang="de-DE" sz="1800" dirty="0" smtClean="0">
                <a:solidFill>
                  <a:schemeClr val="tx1"/>
                </a:solidFill>
              </a:rPr>
              <a:t>, </a:t>
            </a:r>
            <a:r>
              <a:rPr lang="de-DE" sz="1800" dirty="0" err="1" smtClean="0">
                <a:solidFill>
                  <a:schemeClr val="tx1"/>
                </a:solidFill>
              </a:rPr>
              <a:t>img_size</a:t>
            </a:r>
            <a:r>
              <a:rPr lang="de-DE" sz="1800" dirty="0" smtClean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80975" algn="l"/>
              </a:tabLst>
            </a:pPr>
            <a:r>
              <a:rPr lang="de-DE" sz="1800" dirty="0" smtClean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step</a:t>
            </a:r>
            <a:r>
              <a:rPr lang="de-DE" sz="1800" dirty="0" smtClean="0">
                <a:solidFill>
                  <a:schemeClr val="tx1"/>
                </a:solidFill>
              </a:rPr>
              <a:t>(</a:t>
            </a:r>
            <a:r>
              <a:rPr lang="de-DE" sz="1800" dirty="0" err="1" smtClean="0">
                <a:solidFill>
                  <a:schemeClr val="tx1"/>
                </a:solidFill>
              </a:rPr>
              <a:t>env</a:t>
            </a:r>
            <a:r>
              <a:rPr lang="de-DE" sz="1800" dirty="0" smtClean="0">
                <a:solidFill>
                  <a:schemeClr val="tx1"/>
                </a:solidFill>
              </a:rPr>
              <a:t>, </a:t>
            </a:r>
            <a:r>
              <a:rPr lang="de-DE" sz="1800" dirty="0" err="1" smtClean="0">
                <a:solidFill>
                  <a:schemeClr val="tx1"/>
                </a:solidFill>
              </a:rPr>
              <a:t>action</a:t>
            </a:r>
            <a:r>
              <a:rPr lang="de-DE" sz="1800" dirty="0" smtClean="0">
                <a:solidFill>
                  <a:schemeClr val="tx1"/>
                </a:solidFill>
              </a:rPr>
              <a:t>): </a:t>
            </a:r>
            <a:r>
              <a:rPr lang="de-DE" sz="1800" dirty="0" err="1" smtClean="0">
                <a:solidFill>
                  <a:schemeClr val="tx1"/>
                </a:solidFill>
              </a:rPr>
              <a:t>obs</a:t>
            </a:r>
            <a:r>
              <a:rPr lang="de-DE" sz="1800" dirty="0" smtClean="0">
                <a:solidFill>
                  <a:schemeClr val="tx1"/>
                </a:solidFill>
              </a:rPr>
              <a:t>, 	</a:t>
            </a:r>
            <a:r>
              <a:rPr lang="de-DE" sz="1800" dirty="0" err="1" smtClean="0">
                <a:solidFill>
                  <a:schemeClr val="tx1"/>
                </a:solidFill>
              </a:rPr>
              <a:t>reward</a:t>
            </a:r>
            <a:r>
              <a:rPr lang="de-DE" sz="1800" dirty="0" smtClean="0">
                <a:solidFill>
                  <a:schemeClr val="tx1"/>
                </a:solidFill>
              </a:rPr>
              <a:t>, </a:t>
            </a:r>
            <a:r>
              <a:rPr lang="de-DE" sz="1800" dirty="0" err="1" smtClean="0">
                <a:solidFill>
                  <a:schemeClr val="tx1"/>
                </a:solidFill>
              </a:rPr>
              <a:t>done</a:t>
            </a:r>
            <a:endParaRPr lang="de-DE" sz="1800" dirty="0" smtClean="0">
              <a:solidFill>
                <a:schemeClr val="tx1"/>
              </a:solidFill>
            </a:endParaRPr>
          </a:p>
          <a:p>
            <a:r>
              <a:rPr lang="de-DE" sz="1800" dirty="0" smtClean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main</a:t>
            </a:r>
            <a:r>
              <a:rPr lang="de-DE" sz="1800" dirty="0" smtClean="0">
                <a:solidFill>
                  <a:schemeClr val="tx1"/>
                </a:solidFill>
              </a:rPr>
              <a:t>()</a:t>
            </a:r>
            <a:endParaRPr lang="de-DE" sz="1800" dirty="0">
              <a:solidFill>
                <a:schemeClr val="tx1"/>
              </a:solidFill>
            </a:endParaRPr>
          </a:p>
          <a:p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3" name="Flussdiagramm: Prozess 22"/>
          <p:cNvSpPr/>
          <p:nvPr/>
        </p:nvSpPr>
        <p:spPr>
          <a:xfrm>
            <a:off x="5256709" y="2576570"/>
            <a:ext cx="3000900" cy="4320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i="1" dirty="0" smtClean="0">
                <a:solidFill>
                  <a:schemeClr val="tx1"/>
                </a:solidFill>
              </a:rPr>
              <a:t>Agent</a:t>
            </a:r>
            <a:endParaRPr lang="de-DE" sz="1800" i="1" dirty="0">
              <a:solidFill>
                <a:schemeClr val="tx1"/>
              </a:solidFill>
            </a:endParaRPr>
          </a:p>
        </p:txBody>
      </p:sp>
      <p:sp>
        <p:nvSpPr>
          <p:cNvPr id="24" name="Flussdiagramm: Prozess 23"/>
          <p:cNvSpPr/>
          <p:nvPr/>
        </p:nvSpPr>
        <p:spPr>
          <a:xfrm>
            <a:off x="5256709" y="3008617"/>
            <a:ext cx="3000900" cy="1528011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177800" algn="l"/>
              </a:tabLst>
            </a:pPr>
            <a:r>
              <a:rPr lang="de-DE" sz="1800" dirty="0">
                <a:solidFill>
                  <a:schemeClr val="tx1"/>
                </a:solidFill>
              </a:rPr>
              <a:t>–</a:t>
            </a:r>
            <a:r>
              <a:rPr lang="de-DE" sz="1800" dirty="0" smtClean="0">
                <a:solidFill>
                  <a:schemeClr val="tx1"/>
                </a:solidFill>
              </a:rPr>
              <a:t> _</a:t>
            </a:r>
            <a:r>
              <a:rPr lang="de-DE" sz="1800" dirty="0" err="1" smtClean="0">
                <a:solidFill>
                  <a:schemeClr val="tx1"/>
                </a:solidFill>
              </a:rPr>
              <a:t>replay_buffer</a:t>
            </a:r>
            <a:r>
              <a:rPr lang="de-DE" sz="1800" dirty="0" smtClean="0">
                <a:solidFill>
                  <a:schemeClr val="tx1"/>
                </a:solidFill>
              </a:rPr>
              <a:t>: 	</a:t>
            </a:r>
            <a:r>
              <a:rPr lang="de-DE" sz="1800" dirty="0" err="1" smtClean="0">
                <a:solidFill>
                  <a:schemeClr val="tx1"/>
                </a:solidFill>
              </a:rPr>
              <a:t>ReplayBuffer</a:t>
            </a:r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 smtClean="0">
                <a:solidFill>
                  <a:schemeClr val="tx1"/>
                </a:solidFill>
              </a:rPr>
              <a:t>– _</a:t>
            </a:r>
            <a:r>
              <a:rPr lang="de-DE" sz="1800" dirty="0" err="1" smtClean="0">
                <a:solidFill>
                  <a:schemeClr val="tx1"/>
                </a:solidFill>
              </a:rPr>
              <a:t>name</a:t>
            </a:r>
            <a:r>
              <a:rPr lang="de-DE" sz="1800" dirty="0" smtClean="0">
                <a:solidFill>
                  <a:schemeClr val="tx1"/>
                </a:solidFill>
              </a:rPr>
              <a:t>: </a:t>
            </a:r>
            <a:r>
              <a:rPr lang="de-DE" sz="1800" dirty="0" err="1" smtClean="0">
                <a:solidFill>
                  <a:schemeClr val="tx1"/>
                </a:solidFill>
              </a:rPr>
              <a:t>string</a:t>
            </a:r>
            <a:endParaRPr lang="de-DE" sz="1800" dirty="0" smtClean="0">
              <a:solidFill>
                <a:schemeClr val="tx1"/>
              </a:solidFill>
            </a:endParaRPr>
          </a:p>
          <a:p>
            <a:r>
              <a:rPr lang="de-DE" sz="1800" dirty="0" smtClean="0">
                <a:solidFill>
                  <a:schemeClr val="tx1"/>
                </a:solidFill>
              </a:rPr>
              <a:t>– _</a:t>
            </a:r>
            <a:r>
              <a:rPr lang="de-DE" sz="1800" dirty="0" err="1" smtClean="0">
                <a:solidFill>
                  <a:schemeClr val="tx1"/>
                </a:solidFill>
              </a:rPr>
              <a:t>t_conf</a:t>
            </a:r>
            <a:r>
              <a:rPr lang="de-DE" sz="1800" dirty="0" smtClean="0">
                <a:solidFill>
                  <a:schemeClr val="tx1"/>
                </a:solidFill>
              </a:rPr>
              <a:t>: </a:t>
            </a:r>
            <a:r>
              <a:rPr lang="de-DE" sz="1800" dirty="0" err="1" smtClean="0">
                <a:solidFill>
                  <a:schemeClr val="tx1"/>
                </a:solidFill>
              </a:rPr>
              <a:t>float</a:t>
            </a:r>
            <a:endParaRPr lang="de-DE" sz="1800" dirty="0" smtClean="0">
              <a:solidFill>
                <a:schemeClr val="tx1"/>
              </a:solidFill>
            </a:endParaRPr>
          </a:p>
          <a:p>
            <a:r>
              <a:rPr lang="de-DE" sz="1800" dirty="0" smtClean="0">
                <a:solidFill>
                  <a:schemeClr val="tx1"/>
                </a:solidFill>
              </a:rPr>
              <a:t>– _</a:t>
            </a:r>
            <a:r>
              <a:rPr lang="de-DE" sz="1800" dirty="0" err="1" smtClean="0">
                <a:solidFill>
                  <a:schemeClr val="tx1"/>
                </a:solidFill>
              </a:rPr>
              <a:t>rollout</a:t>
            </a:r>
            <a:r>
              <a:rPr lang="de-DE" sz="1800" dirty="0" smtClean="0">
                <a:solidFill>
                  <a:schemeClr val="tx1"/>
                </a:solidFill>
              </a:rPr>
              <a:t>: </a:t>
            </a:r>
            <a:r>
              <a:rPr lang="de-DE" sz="1800" dirty="0" err="1" smtClean="0">
                <a:solidFill>
                  <a:schemeClr val="tx1"/>
                </a:solidFill>
              </a:rPr>
              <a:t>int</a:t>
            </a:r>
            <a:endParaRPr lang="de-DE" sz="1800" dirty="0" smtClean="0">
              <a:solidFill>
                <a:schemeClr val="tx1"/>
              </a:solidFill>
            </a:endParaRPr>
          </a:p>
        </p:txBody>
      </p:sp>
      <p:sp>
        <p:nvSpPr>
          <p:cNvPr id="25" name="Flussdiagramm: Prozess 24"/>
          <p:cNvSpPr/>
          <p:nvPr/>
        </p:nvSpPr>
        <p:spPr>
          <a:xfrm>
            <a:off x="5256709" y="4536628"/>
            <a:ext cx="3000900" cy="3022593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800" i="1" dirty="0">
                <a:solidFill>
                  <a:schemeClr val="tx1"/>
                </a:solidFill>
              </a:rPr>
              <a:t>–</a:t>
            </a:r>
            <a:r>
              <a:rPr lang="de-DE" sz="1800" i="1" dirty="0" smtClean="0">
                <a:solidFill>
                  <a:schemeClr val="tx1"/>
                </a:solidFill>
              </a:rPr>
              <a:t> _</a:t>
            </a:r>
            <a:r>
              <a:rPr lang="de-DE" sz="1800" i="1" dirty="0" err="1" smtClean="0">
                <a:solidFill>
                  <a:schemeClr val="tx1"/>
                </a:solidFill>
              </a:rPr>
              <a:t>train</a:t>
            </a:r>
            <a:r>
              <a:rPr lang="de-DE" sz="1800" i="1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800" dirty="0" smtClean="0">
                <a:solidFill>
                  <a:schemeClr val="tx1"/>
                </a:solidFill>
              </a:rPr>
              <a:t>+ </a:t>
            </a:r>
            <a:r>
              <a:rPr lang="de-DE" sz="1800" i="1" dirty="0" err="1" smtClean="0">
                <a:solidFill>
                  <a:schemeClr val="tx1"/>
                </a:solidFill>
              </a:rPr>
              <a:t>get_action</a:t>
            </a:r>
            <a:r>
              <a:rPr lang="de-DE" sz="1800" i="1" dirty="0" smtClean="0">
                <a:solidFill>
                  <a:schemeClr val="tx1"/>
                </a:solidFill>
              </a:rPr>
              <a:t>(</a:t>
            </a:r>
            <a:r>
              <a:rPr lang="de-DE" sz="1800" i="1" dirty="0" err="1" smtClean="0">
                <a:solidFill>
                  <a:schemeClr val="tx1"/>
                </a:solidFill>
              </a:rPr>
              <a:t>state</a:t>
            </a:r>
            <a:r>
              <a:rPr lang="de-DE" sz="1800" i="1" dirty="0" smtClean="0">
                <a:solidFill>
                  <a:schemeClr val="tx1"/>
                </a:solidFill>
              </a:rPr>
              <a:t>)</a:t>
            </a:r>
            <a:r>
              <a:rPr lang="de-DE" sz="1800" dirty="0" smtClean="0">
                <a:solidFill>
                  <a:schemeClr val="tx1"/>
                </a:solidFill>
              </a:rPr>
              <a:t>: </a:t>
            </a:r>
            <a:r>
              <a:rPr lang="de-DE" sz="1800" dirty="0" err="1" smtClean="0">
                <a:solidFill>
                  <a:schemeClr val="tx1"/>
                </a:solidFill>
              </a:rPr>
              <a:t>int</a:t>
            </a:r>
            <a:endParaRPr lang="de-DE" sz="1800" dirty="0">
              <a:solidFill>
                <a:schemeClr val="tx1"/>
              </a:solidFill>
            </a:endParaRPr>
          </a:p>
          <a:p>
            <a:pPr>
              <a:tabLst>
                <a:tab pos="180975" algn="l"/>
              </a:tabLst>
            </a:pPr>
            <a:r>
              <a:rPr lang="de-DE" sz="1800" dirty="0">
                <a:solidFill>
                  <a:schemeClr val="tx1"/>
                </a:solidFill>
              </a:rPr>
              <a:t>+</a:t>
            </a:r>
            <a:r>
              <a:rPr lang="de-DE" sz="1800" i="1" dirty="0">
                <a:solidFill>
                  <a:schemeClr val="tx1"/>
                </a:solidFill>
              </a:rPr>
              <a:t> </a:t>
            </a:r>
            <a:r>
              <a:rPr lang="de-DE" sz="1800" i="1" dirty="0" err="1" smtClean="0">
                <a:solidFill>
                  <a:schemeClr val="tx1"/>
                </a:solidFill>
              </a:rPr>
              <a:t>load_model</a:t>
            </a:r>
            <a:r>
              <a:rPr lang="de-DE" sz="1800" i="1" dirty="0" smtClean="0">
                <a:solidFill>
                  <a:schemeClr val="tx1"/>
                </a:solidFill>
              </a:rPr>
              <a:t>(</a:t>
            </a:r>
            <a:r>
              <a:rPr lang="de-DE" sz="1800" i="1" dirty="0" err="1" smtClean="0">
                <a:solidFill>
                  <a:schemeClr val="tx1"/>
                </a:solidFill>
              </a:rPr>
              <a:t>path</a:t>
            </a:r>
            <a:r>
              <a:rPr lang="de-DE" sz="1800" i="1" dirty="0" smtClean="0">
                <a:solidFill>
                  <a:schemeClr val="tx1"/>
                </a:solidFill>
              </a:rPr>
              <a:t>)</a:t>
            </a:r>
            <a:r>
              <a:rPr lang="de-DE" sz="1800" dirty="0" smtClean="0">
                <a:solidFill>
                  <a:schemeClr val="tx1"/>
                </a:solidFill>
              </a:rPr>
              <a:t>: </a:t>
            </a:r>
            <a:r>
              <a:rPr lang="de-DE" sz="1800" dirty="0" err="1" smtClean="0">
                <a:solidFill>
                  <a:schemeClr val="tx1"/>
                </a:solidFill>
              </a:rPr>
              <a:t>model</a:t>
            </a:r>
            <a:endParaRPr lang="de-DE" sz="1800" dirty="0" smtClean="0">
              <a:solidFill>
                <a:schemeClr val="tx1"/>
              </a:solidFill>
            </a:endParaRPr>
          </a:p>
          <a:p>
            <a:pPr>
              <a:tabLst>
                <a:tab pos="177800" algn="l"/>
              </a:tabLst>
            </a:pPr>
            <a:r>
              <a:rPr lang="de-DE" sz="1800" dirty="0" smtClean="0">
                <a:solidFill>
                  <a:schemeClr val="tx1"/>
                </a:solidFill>
              </a:rPr>
              <a:t>+</a:t>
            </a:r>
            <a:r>
              <a:rPr lang="de-DE" sz="1800" i="1" dirty="0" smtClean="0">
                <a:solidFill>
                  <a:schemeClr val="tx1"/>
                </a:solidFill>
              </a:rPr>
              <a:t> </a:t>
            </a:r>
            <a:r>
              <a:rPr lang="de-DE" sz="1800" i="1" dirty="0" err="1" smtClean="0">
                <a:solidFill>
                  <a:schemeClr val="tx1"/>
                </a:solidFill>
              </a:rPr>
              <a:t>get_action_confidence</a:t>
            </a:r>
            <a:r>
              <a:rPr lang="de-DE" sz="1800" i="1" dirty="0" smtClean="0">
                <a:solidFill>
                  <a:schemeClr val="tx1"/>
                </a:solidFill>
              </a:rPr>
              <a:t>( 	</a:t>
            </a:r>
            <a:r>
              <a:rPr lang="de-DE" sz="1800" i="1" dirty="0" err="1" smtClean="0">
                <a:solidFill>
                  <a:schemeClr val="tx1"/>
                </a:solidFill>
              </a:rPr>
              <a:t>state</a:t>
            </a:r>
            <a:r>
              <a:rPr lang="de-DE" sz="1800" i="1" dirty="0" smtClean="0">
                <a:solidFill>
                  <a:schemeClr val="tx1"/>
                </a:solidFill>
              </a:rPr>
              <a:t>)</a:t>
            </a:r>
            <a:r>
              <a:rPr lang="de-DE" sz="1800" dirty="0" smtClean="0">
                <a:solidFill>
                  <a:schemeClr val="tx1"/>
                </a:solidFill>
              </a:rPr>
              <a:t>: </a:t>
            </a:r>
            <a:r>
              <a:rPr lang="de-DE" sz="1800" dirty="0" err="1" smtClean="0">
                <a:solidFill>
                  <a:schemeClr val="tx1"/>
                </a:solidFill>
              </a:rPr>
              <a:t>float</a:t>
            </a:r>
            <a:endParaRPr lang="de-DE" sz="1800" dirty="0" smtClean="0">
              <a:solidFill>
                <a:schemeClr val="tx1"/>
              </a:solidFill>
            </a:endParaRPr>
          </a:p>
          <a:p>
            <a:pPr>
              <a:tabLst>
                <a:tab pos="177800" algn="l"/>
              </a:tabLst>
            </a:pPr>
            <a:r>
              <a:rPr lang="de-DE" sz="1800" dirty="0" smtClean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train</a:t>
            </a:r>
            <a:r>
              <a:rPr lang="de-DE" sz="1800" dirty="0" smtClean="0">
                <a:solidFill>
                  <a:schemeClr val="tx1"/>
                </a:solidFill>
              </a:rPr>
              <a:t>()</a:t>
            </a:r>
          </a:p>
          <a:p>
            <a:pPr>
              <a:tabLst>
                <a:tab pos="177800" algn="l"/>
              </a:tabLst>
            </a:pPr>
            <a:r>
              <a:rPr lang="de-DE" sz="1800" dirty="0" smtClean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get_tau_confidence</a:t>
            </a:r>
            <a:r>
              <a:rPr lang="de-DE" sz="1800" dirty="0" smtClean="0">
                <a:solidFill>
                  <a:schemeClr val="tx1"/>
                </a:solidFill>
              </a:rPr>
              <a:t>():  </a:t>
            </a:r>
            <a:r>
              <a:rPr lang="de-DE" sz="1800" dirty="0" err="1" smtClean="0">
                <a:solidFill>
                  <a:schemeClr val="tx1"/>
                </a:solidFill>
              </a:rPr>
              <a:t>float</a:t>
            </a:r>
            <a:endParaRPr lang="de-DE" sz="1800" dirty="0" smtClean="0">
              <a:solidFill>
                <a:schemeClr val="tx1"/>
              </a:solidFill>
            </a:endParaRPr>
          </a:p>
          <a:p>
            <a:pPr>
              <a:tabLst>
                <a:tab pos="177800" algn="l"/>
              </a:tabLst>
            </a:pPr>
            <a:r>
              <a:rPr lang="de-DE" sz="1800" dirty="0" smtClean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agent_is_confident</a:t>
            </a:r>
            <a:r>
              <a:rPr lang="de-DE" sz="1800" dirty="0" smtClean="0">
                <a:solidFill>
                  <a:schemeClr val="tx1"/>
                </a:solidFill>
              </a:rPr>
              <a:t>(</a:t>
            </a:r>
          </a:p>
          <a:p>
            <a:pPr>
              <a:tabLst>
                <a:tab pos="177800" algn="l"/>
              </a:tabLst>
            </a:pPr>
            <a:r>
              <a:rPr lang="de-DE" sz="1800" dirty="0">
                <a:solidFill>
                  <a:schemeClr val="tx1"/>
                </a:solidFill>
              </a:rPr>
              <a:t>	</a:t>
            </a:r>
            <a:r>
              <a:rPr lang="de-DE" sz="1800" dirty="0" err="1" smtClean="0">
                <a:solidFill>
                  <a:schemeClr val="tx1"/>
                </a:solidFill>
              </a:rPr>
              <a:t>state</a:t>
            </a:r>
            <a:r>
              <a:rPr lang="de-DE" sz="1800" dirty="0" smtClean="0">
                <a:solidFill>
                  <a:schemeClr val="tx1"/>
                </a:solidFill>
              </a:rPr>
              <a:t>): </a:t>
            </a:r>
            <a:r>
              <a:rPr lang="de-DE" sz="1800" dirty="0" err="1" smtClean="0">
                <a:solidFill>
                  <a:schemeClr val="tx1"/>
                </a:solidFill>
              </a:rPr>
              <a:t>boolean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6" name="Flussdiagramm: Prozess 25"/>
          <p:cNvSpPr/>
          <p:nvPr/>
        </p:nvSpPr>
        <p:spPr>
          <a:xfrm>
            <a:off x="9528617" y="2576570"/>
            <a:ext cx="3000900" cy="4320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 smtClean="0">
                <a:solidFill>
                  <a:schemeClr val="tx1"/>
                </a:solidFill>
              </a:rPr>
              <a:t>ReplayBuffer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7" name="Flussdiagramm: Prozess 26"/>
          <p:cNvSpPr/>
          <p:nvPr/>
        </p:nvSpPr>
        <p:spPr>
          <a:xfrm>
            <a:off x="9528617" y="3008617"/>
            <a:ext cx="3000900" cy="1008113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800" dirty="0">
                <a:solidFill>
                  <a:schemeClr val="tx1"/>
                </a:solidFill>
              </a:rPr>
              <a:t>–</a:t>
            </a:r>
            <a:r>
              <a:rPr lang="de-DE" sz="1800" dirty="0" smtClean="0">
                <a:solidFill>
                  <a:schemeClr val="tx1"/>
                </a:solidFill>
              </a:rPr>
              <a:t> _</a:t>
            </a:r>
            <a:r>
              <a:rPr lang="de-DE" sz="1800" dirty="0" err="1" smtClean="0">
                <a:solidFill>
                  <a:schemeClr val="tx1"/>
                </a:solidFill>
              </a:rPr>
              <a:t>experiences</a:t>
            </a:r>
            <a:r>
              <a:rPr lang="de-DE" sz="1800" dirty="0" smtClean="0">
                <a:solidFill>
                  <a:schemeClr val="tx1"/>
                </a:solidFill>
              </a:rPr>
              <a:t>: </a:t>
            </a:r>
            <a:r>
              <a:rPr lang="de-DE" sz="1800" dirty="0" err="1" smtClean="0">
                <a:solidFill>
                  <a:schemeClr val="tx1"/>
                </a:solidFill>
              </a:rPr>
              <a:t>array</a:t>
            </a:r>
            <a:endParaRPr lang="de-DE" sz="1800" dirty="0" smtClean="0">
              <a:solidFill>
                <a:schemeClr val="tx1"/>
              </a:solidFill>
            </a:endParaRPr>
          </a:p>
          <a:p>
            <a:r>
              <a:rPr lang="de-DE" sz="1800" dirty="0" smtClean="0">
                <a:solidFill>
                  <a:schemeClr val="tx1"/>
                </a:solidFill>
              </a:rPr>
              <a:t>– _</a:t>
            </a:r>
            <a:r>
              <a:rPr lang="de-DE" sz="1800" dirty="0" err="1" smtClean="0">
                <a:solidFill>
                  <a:schemeClr val="tx1"/>
                </a:solidFill>
              </a:rPr>
              <a:t>test_experiences</a:t>
            </a:r>
            <a:r>
              <a:rPr lang="de-DE" sz="1800" dirty="0" smtClean="0">
                <a:solidFill>
                  <a:schemeClr val="tx1"/>
                </a:solidFill>
              </a:rPr>
              <a:t>: </a:t>
            </a:r>
            <a:r>
              <a:rPr lang="de-DE" sz="1800" dirty="0" err="1" smtClean="0">
                <a:solidFill>
                  <a:schemeClr val="tx1"/>
                </a:solidFill>
              </a:rPr>
              <a:t>array</a:t>
            </a:r>
            <a:endParaRPr lang="de-DE" sz="1800" dirty="0" smtClean="0">
              <a:solidFill>
                <a:schemeClr val="tx1"/>
              </a:solidFill>
            </a:endParaRPr>
          </a:p>
          <a:p>
            <a:r>
              <a:rPr lang="de-DE" sz="1800" dirty="0" smtClean="0">
                <a:solidFill>
                  <a:schemeClr val="tx1"/>
                </a:solidFill>
              </a:rPr>
              <a:t>– _</a:t>
            </a:r>
            <a:r>
              <a:rPr lang="de-DE" sz="1800" dirty="0" err="1" smtClean="0">
                <a:solidFill>
                  <a:schemeClr val="tx1"/>
                </a:solidFill>
              </a:rPr>
              <a:t>last_states</a:t>
            </a:r>
            <a:r>
              <a:rPr lang="de-DE" sz="1800" dirty="0" smtClean="0">
                <a:solidFill>
                  <a:schemeClr val="tx1"/>
                </a:solidFill>
              </a:rPr>
              <a:t>: </a:t>
            </a:r>
            <a:r>
              <a:rPr lang="de-DE" sz="1800" dirty="0" err="1" smtClean="0">
                <a:solidFill>
                  <a:schemeClr val="tx1"/>
                </a:solidFill>
              </a:rPr>
              <a:t>array</a:t>
            </a:r>
            <a:endParaRPr lang="de-DE" sz="1800" dirty="0" smtClean="0">
              <a:solidFill>
                <a:schemeClr val="tx1"/>
              </a:solidFill>
            </a:endParaRPr>
          </a:p>
        </p:txBody>
      </p:sp>
      <p:sp>
        <p:nvSpPr>
          <p:cNvPr id="28" name="Flussdiagramm: Prozess 27"/>
          <p:cNvSpPr/>
          <p:nvPr/>
        </p:nvSpPr>
        <p:spPr>
          <a:xfrm>
            <a:off x="9528617" y="4016731"/>
            <a:ext cx="3000900" cy="289616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800" dirty="0">
                <a:solidFill>
                  <a:schemeClr val="tx1"/>
                </a:solidFill>
              </a:rPr>
              <a:t>–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add_experience</a:t>
            </a:r>
            <a:r>
              <a:rPr lang="de-DE" sz="1800" dirty="0" smtClean="0">
                <a:solidFill>
                  <a:schemeClr val="tx1"/>
                </a:solidFill>
              </a:rPr>
              <a:t>(</a:t>
            </a:r>
            <a:r>
              <a:rPr lang="de-DE" sz="1800" dirty="0" err="1" smtClean="0">
                <a:solidFill>
                  <a:schemeClr val="tx1"/>
                </a:solidFill>
              </a:rPr>
              <a:t>state</a:t>
            </a:r>
            <a:r>
              <a:rPr lang="de-DE" sz="1800" dirty="0" smtClean="0">
                <a:solidFill>
                  <a:schemeClr val="tx1"/>
                </a:solidFill>
              </a:rPr>
              <a:t>, </a:t>
            </a:r>
            <a:r>
              <a:rPr lang="de-DE" sz="1800" dirty="0" err="1" smtClean="0">
                <a:solidFill>
                  <a:schemeClr val="tx1"/>
                </a:solidFill>
              </a:rPr>
              <a:t>action</a:t>
            </a:r>
            <a:r>
              <a:rPr lang="de-DE" sz="1800" dirty="0" smtClean="0">
                <a:solidFill>
                  <a:schemeClr val="tx1"/>
                </a:solidFill>
              </a:rPr>
              <a:t>, </a:t>
            </a:r>
            <a:r>
              <a:rPr lang="de-DE" sz="1800" dirty="0" err="1" smtClean="0">
                <a:solidFill>
                  <a:schemeClr val="tx1"/>
                </a:solidFill>
              </a:rPr>
              <a:t>reward</a:t>
            </a:r>
            <a:r>
              <a:rPr lang="de-DE" sz="1800" dirty="0" smtClean="0">
                <a:solidFill>
                  <a:schemeClr val="tx1"/>
                </a:solidFill>
              </a:rPr>
              <a:t>, </a:t>
            </a:r>
            <a:r>
              <a:rPr lang="de-DE" sz="1800" dirty="0" err="1" smtClean="0">
                <a:solidFill>
                  <a:schemeClr val="tx1"/>
                </a:solidFill>
              </a:rPr>
              <a:t>next_state</a:t>
            </a:r>
            <a:r>
              <a:rPr lang="de-DE" sz="1800" dirty="0" smtClean="0">
                <a:solidFill>
                  <a:schemeClr val="tx1"/>
                </a:solidFill>
              </a:rPr>
              <a:t>, </a:t>
            </a:r>
            <a:r>
              <a:rPr lang="de-DE" sz="1800" dirty="0" err="1" smtClean="0">
                <a:solidFill>
                  <a:schemeClr val="tx1"/>
                </a:solidFill>
              </a:rPr>
              <a:t>is_expert</a:t>
            </a:r>
            <a:r>
              <a:rPr lang="de-DE" sz="1800" dirty="0" smtClean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7800" algn="l"/>
              </a:tabLst>
            </a:pPr>
            <a:r>
              <a:rPr lang="de-DE" sz="1800" dirty="0" smtClean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get_test_experiences</a:t>
            </a:r>
            <a:r>
              <a:rPr lang="de-DE" sz="1800" dirty="0" smtClean="0">
                <a:solidFill>
                  <a:schemeClr val="tx1"/>
                </a:solidFill>
              </a:rPr>
              <a:t>(): 	</a:t>
            </a:r>
            <a:r>
              <a:rPr lang="de-DE" sz="1800" dirty="0" err="1" smtClean="0">
                <a:solidFill>
                  <a:schemeClr val="tx1"/>
                </a:solidFill>
              </a:rPr>
              <a:t>array</a:t>
            </a:r>
            <a:endParaRPr lang="de-DE" sz="1800" dirty="0" smtClean="0">
              <a:solidFill>
                <a:schemeClr val="tx1"/>
              </a:solidFill>
            </a:endParaRPr>
          </a:p>
          <a:p>
            <a:r>
              <a:rPr lang="de-DE" sz="1800" dirty="0" smtClean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get_experiences</a:t>
            </a:r>
            <a:r>
              <a:rPr lang="de-DE" sz="1800" dirty="0" smtClean="0">
                <a:solidFill>
                  <a:schemeClr val="tx1"/>
                </a:solidFill>
              </a:rPr>
              <a:t>(): </a:t>
            </a:r>
            <a:r>
              <a:rPr lang="de-DE" sz="1800" dirty="0" err="1" smtClean="0">
                <a:solidFill>
                  <a:schemeClr val="tx1"/>
                </a:solidFill>
              </a:rPr>
              <a:t>array</a:t>
            </a:r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get_last_skipped</a:t>
            </a:r>
            <a:r>
              <a:rPr lang="de-DE" sz="1800" dirty="0" smtClean="0">
                <a:solidFill>
                  <a:schemeClr val="tx1"/>
                </a:solidFill>
              </a:rPr>
              <a:t>(): </a:t>
            </a:r>
            <a:r>
              <a:rPr lang="de-DE" sz="1800" dirty="0" err="1" smtClean="0">
                <a:solidFill>
                  <a:schemeClr val="tx1"/>
                </a:solidFill>
              </a:rPr>
              <a:t>array</a:t>
            </a:r>
            <a:endParaRPr lang="de-DE" sz="1800" dirty="0" smtClean="0">
              <a:solidFill>
                <a:schemeClr val="tx1"/>
              </a:solidFill>
            </a:endParaRPr>
          </a:p>
          <a:p>
            <a:pPr>
              <a:tabLst>
                <a:tab pos="177800" algn="l"/>
              </a:tabLst>
            </a:pPr>
            <a:r>
              <a:rPr lang="de-DE" sz="1800" dirty="0" smtClean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reset_experiences</a:t>
            </a:r>
            <a:r>
              <a:rPr lang="de-DE" sz="1800" dirty="0" smtClean="0">
                <a:solidFill>
                  <a:schemeClr val="tx1"/>
                </a:solidFill>
              </a:rPr>
              <a:t>()</a:t>
            </a:r>
          </a:p>
          <a:p>
            <a:pPr>
              <a:tabLst>
                <a:tab pos="177800" algn="l"/>
              </a:tabLst>
            </a:pPr>
            <a:r>
              <a:rPr lang="de-DE" sz="1800" dirty="0" smtClean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load_experiences</a:t>
            </a:r>
            <a:r>
              <a:rPr lang="de-DE" sz="1800" dirty="0" smtClean="0">
                <a:solidFill>
                  <a:schemeClr val="tx1"/>
                </a:solidFill>
              </a:rPr>
              <a:t>(</a:t>
            </a:r>
            <a:r>
              <a:rPr lang="de-DE" sz="1800" dirty="0" err="1" smtClean="0">
                <a:solidFill>
                  <a:schemeClr val="tx1"/>
                </a:solidFill>
              </a:rPr>
              <a:t>path</a:t>
            </a:r>
            <a:r>
              <a:rPr lang="de-DE" sz="1800" dirty="0" smtClean="0">
                <a:solidFill>
                  <a:schemeClr val="tx1"/>
                </a:solidFill>
              </a:rPr>
              <a:t>)</a:t>
            </a:r>
            <a:endParaRPr lang="de-DE" sz="1800" dirty="0">
              <a:solidFill>
                <a:schemeClr val="tx1"/>
              </a:solidFill>
            </a:endParaRPr>
          </a:p>
          <a:p>
            <a:pPr>
              <a:tabLst>
                <a:tab pos="177800" algn="l"/>
              </a:tabLst>
            </a:pPr>
            <a:r>
              <a:rPr lang="de-DE" sz="1800" dirty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save_experiences</a:t>
            </a:r>
            <a:r>
              <a:rPr lang="de-DE" sz="1800" dirty="0" smtClean="0">
                <a:solidFill>
                  <a:schemeClr val="tx1"/>
                </a:solidFill>
              </a:rPr>
              <a:t>(</a:t>
            </a:r>
            <a:r>
              <a:rPr lang="de-DE" sz="1800" dirty="0" err="1" smtClean="0">
                <a:solidFill>
                  <a:schemeClr val="tx1"/>
                </a:solidFill>
              </a:rPr>
              <a:t>path</a:t>
            </a:r>
            <a:r>
              <a:rPr lang="de-DE" sz="1800" dirty="0" smtClean="0">
                <a:solidFill>
                  <a:schemeClr val="tx1"/>
                </a:solidFill>
              </a:rPr>
              <a:t>)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29" name="Flussdiagramm: Prozess 28"/>
          <p:cNvSpPr/>
          <p:nvPr/>
        </p:nvSpPr>
        <p:spPr>
          <a:xfrm>
            <a:off x="5256709" y="8387222"/>
            <a:ext cx="3000900" cy="4320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 smtClean="0">
                <a:solidFill>
                  <a:schemeClr val="tx1"/>
                </a:solidFill>
              </a:rPr>
              <a:t>DQNAgent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30" name="Flussdiagramm: Prozess 29"/>
          <p:cNvSpPr/>
          <p:nvPr/>
        </p:nvSpPr>
        <p:spPr>
          <a:xfrm>
            <a:off x="5256709" y="8819269"/>
            <a:ext cx="3000900" cy="132004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800" dirty="0" smtClean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network</a:t>
            </a:r>
            <a:r>
              <a:rPr lang="de-DE" sz="1800" dirty="0" smtClean="0">
                <a:solidFill>
                  <a:schemeClr val="tx1"/>
                </a:solidFill>
              </a:rPr>
              <a:t>: </a:t>
            </a:r>
            <a:r>
              <a:rPr lang="de-DE" sz="1800" dirty="0" err="1" smtClean="0">
                <a:solidFill>
                  <a:schemeClr val="tx1"/>
                </a:solidFill>
              </a:rPr>
              <a:t>DQNetwork</a:t>
            </a:r>
            <a:endParaRPr lang="de-DE" sz="1800" dirty="0" smtClean="0">
              <a:solidFill>
                <a:schemeClr val="tx1"/>
              </a:solidFill>
            </a:endParaRPr>
          </a:p>
          <a:p>
            <a:r>
              <a:rPr lang="de-DE" sz="1800" dirty="0" smtClean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discount_factor</a:t>
            </a:r>
            <a:r>
              <a:rPr lang="de-DE" sz="1800" dirty="0" smtClean="0">
                <a:solidFill>
                  <a:schemeClr val="tx1"/>
                </a:solidFill>
              </a:rPr>
              <a:t>: </a:t>
            </a:r>
            <a:r>
              <a:rPr lang="de-DE" sz="1800" dirty="0" err="1" smtClean="0">
                <a:solidFill>
                  <a:schemeClr val="tx1"/>
                </a:solidFill>
              </a:rPr>
              <a:t>float</a:t>
            </a:r>
            <a:endParaRPr lang="de-DE" sz="1800" dirty="0" smtClean="0">
              <a:solidFill>
                <a:schemeClr val="tx1"/>
              </a:solidFill>
            </a:endParaRPr>
          </a:p>
          <a:p>
            <a:r>
              <a:rPr lang="de-DE" sz="1800" dirty="0" smtClean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input_shape</a:t>
            </a:r>
            <a:r>
              <a:rPr lang="de-DE" sz="1800" dirty="0" smtClean="0">
                <a:solidFill>
                  <a:schemeClr val="tx1"/>
                </a:solidFill>
              </a:rPr>
              <a:t>: </a:t>
            </a:r>
            <a:r>
              <a:rPr lang="de-DE" sz="1800" dirty="0" err="1" smtClean="0">
                <a:solidFill>
                  <a:schemeClr val="tx1"/>
                </a:solidFill>
              </a:rPr>
              <a:t>shape</a:t>
            </a:r>
            <a:endParaRPr lang="de-DE" sz="1800" dirty="0" smtClean="0">
              <a:solidFill>
                <a:schemeClr val="tx1"/>
              </a:solidFill>
            </a:endParaRPr>
          </a:p>
          <a:p>
            <a:r>
              <a:rPr lang="de-DE" sz="1800" dirty="0" smtClean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action_space</a:t>
            </a:r>
            <a:r>
              <a:rPr lang="de-DE" sz="1800" dirty="0" smtClean="0">
                <a:solidFill>
                  <a:schemeClr val="tx1"/>
                </a:solidFill>
              </a:rPr>
              <a:t>: </a:t>
            </a:r>
            <a:r>
              <a:rPr lang="de-DE" sz="1800" dirty="0" err="1" smtClean="0">
                <a:solidFill>
                  <a:schemeClr val="tx1"/>
                </a:solidFill>
              </a:rPr>
              <a:t>int</a:t>
            </a:r>
            <a:endParaRPr lang="de-DE" sz="1800" dirty="0" smtClean="0">
              <a:solidFill>
                <a:schemeClr val="tx1"/>
              </a:solidFill>
            </a:endParaRPr>
          </a:p>
        </p:txBody>
      </p:sp>
      <p:sp>
        <p:nvSpPr>
          <p:cNvPr id="33" name="Flussdiagramm: Prozess 32"/>
          <p:cNvSpPr/>
          <p:nvPr/>
        </p:nvSpPr>
        <p:spPr>
          <a:xfrm>
            <a:off x="5256709" y="10963357"/>
            <a:ext cx="3000900" cy="4320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 smtClean="0">
                <a:solidFill>
                  <a:schemeClr val="tx1"/>
                </a:solidFill>
              </a:rPr>
              <a:t>DDQNAgent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34" name="Flussdiagramm: Prozess 33"/>
          <p:cNvSpPr/>
          <p:nvPr/>
        </p:nvSpPr>
        <p:spPr>
          <a:xfrm>
            <a:off x="5256709" y="11395404"/>
            <a:ext cx="3000900" cy="749335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177800" algn="l"/>
              </a:tabLst>
            </a:pPr>
            <a:r>
              <a:rPr lang="de-DE" sz="1800" dirty="0" smtClean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target_network</a:t>
            </a:r>
            <a:r>
              <a:rPr lang="de-DE" sz="1800" dirty="0">
                <a:solidFill>
                  <a:schemeClr val="tx1"/>
                </a:solidFill>
              </a:rPr>
              <a:t>: </a:t>
            </a:r>
            <a:r>
              <a:rPr lang="de-DE" sz="1800" dirty="0" smtClean="0">
                <a:solidFill>
                  <a:schemeClr val="tx1"/>
                </a:solidFill>
              </a:rPr>
              <a:t>	</a:t>
            </a:r>
            <a:r>
              <a:rPr lang="de-DE" sz="1800" dirty="0" err="1" smtClean="0">
                <a:solidFill>
                  <a:schemeClr val="tx1"/>
                </a:solidFill>
              </a:rPr>
              <a:t>DQNetwork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36" name="Flussdiagramm: Prozess 35"/>
          <p:cNvSpPr/>
          <p:nvPr/>
        </p:nvSpPr>
        <p:spPr>
          <a:xfrm>
            <a:off x="5256709" y="12144739"/>
            <a:ext cx="3000900" cy="50405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800" dirty="0" smtClean="0">
                <a:solidFill>
                  <a:schemeClr val="tx1"/>
                </a:solidFill>
              </a:rPr>
              <a:t>– _</a:t>
            </a:r>
            <a:r>
              <a:rPr lang="de-DE" sz="1800" dirty="0" err="1" smtClean="0">
                <a:solidFill>
                  <a:schemeClr val="tx1"/>
                </a:solidFill>
              </a:rPr>
              <a:t>reset_target_network</a:t>
            </a:r>
            <a:r>
              <a:rPr lang="de-DE" sz="18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7" name="Flussdiagramm: Prozess 36"/>
          <p:cNvSpPr/>
          <p:nvPr/>
        </p:nvSpPr>
        <p:spPr>
          <a:xfrm>
            <a:off x="9528617" y="7591261"/>
            <a:ext cx="3000900" cy="4320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i="1" dirty="0" smtClean="0">
                <a:solidFill>
                  <a:schemeClr val="tx1"/>
                </a:solidFill>
              </a:rPr>
              <a:t>Network</a:t>
            </a:r>
            <a:endParaRPr lang="de-DE" sz="1800" i="1" dirty="0">
              <a:solidFill>
                <a:schemeClr val="tx1"/>
              </a:solidFill>
            </a:endParaRPr>
          </a:p>
        </p:txBody>
      </p:sp>
      <p:sp>
        <p:nvSpPr>
          <p:cNvPr id="38" name="Flussdiagramm: Prozess 37"/>
          <p:cNvSpPr/>
          <p:nvPr/>
        </p:nvSpPr>
        <p:spPr>
          <a:xfrm>
            <a:off x="9528617" y="8023308"/>
            <a:ext cx="3000900" cy="97984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800" dirty="0" smtClean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input_shape</a:t>
            </a:r>
            <a:r>
              <a:rPr lang="de-DE" sz="1800" dirty="0" smtClean="0">
                <a:solidFill>
                  <a:schemeClr val="tx1"/>
                </a:solidFill>
              </a:rPr>
              <a:t>: </a:t>
            </a:r>
            <a:r>
              <a:rPr lang="de-DE" sz="1800" dirty="0" err="1" smtClean="0">
                <a:solidFill>
                  <a:schemeClr val="tx1"/>
                </a:solidFill>
              </a:rPr>
              <a:t>shape</a:t>
            </a:r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 smtClean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action_space</a:t>
            </a:r>
            <a:r>
              <a:rPr lang="de-DE" sz="1800" dirty="0" smtClean="0">
                <a:solidFill>
                  <a:schemeClr val="tx1"/>
                </a:solidFill>
              </a:rPr>
              <a:t>: </a:t>
            </a:r>
            <a:r>
              <a:rPr lang="de-DE" sz="1800" dirty="0" err="1" smtClean="0">
                <a:solidFill>
                  <a:schemeClr val="tx1"/>
                </a:solidFill>
              </a:rPr>
              <a:t>int</a:t>
            </a:r>
            <a:endParaRPr lang="de-DE" sz="1800" dirty="0" smtClean="0">
              <a:solidFill>
                <a:schemeClr val="tx1"/>
              </a:solidFill>
            </a:endParaRPr>
          </a:p>
          <a:p>
            <a:r>
              <a:rPr lang="de-DE" sz="1800" dirty="0" smtClean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model</a:t>
            </a:r>
            <a:r>
              <a:rPr lang="de-DE" sz="1800" dirty="0" smtClean="0">
                <a:solidFill>
                  <a:schemeClr val="tx1"/>
                </a:solidFill>
              </a:rPr>
              <a:t>: Model</a:t>
            </a:r>
          </a:p>
        </p:txBody>
      </p:sp>
      <p:sp>
        <p:nvSpPr>
          <p:cNvPr id="39" name="Flussdiagramm: Prozess 38"/>
          <p:cNvSpPr/>
          <p:nvPr/>
        </p:nvSpPr>
        <p:spPr>
          <a:xfrm>
            <a:off x="9528617" y="9003157"/>
            <a:ext cx="3000900" cy="1355247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800" dirty="0" smtClean="0">
                <a:solidFill>
                  <a:schemeClr val="tx1"/>
                </a:solidFill>
              </a:rPr>
              <a:t>+</a:t>
            </a:r>
            <a:r>
              <a:rPr lang="de-DE" sz="1800" i="1" dirty="0" smtClean="0">
                <a:solidFill>
                  <a:schemeClr val="tx1"/>
                </a:solidFill>
              </a:rPr>
              <a:t> </a:t>
            </a:r>
            <a:r>
              <a:rPr lang="de-DE" sz="1800" i="1" dirty="0" err="1" smtClean="0">
                <a:solidFill>
                  <a:schemeClr val="tx1"/>
                </a:solidFill>
              </a:rPr>
              <a:t>train</a:t>
            </a:r>
            <a:r>
              <a:rPr lang="de-DE" sz="1800" i="1" dirty="0" smtClean="0">
                <a:solidFill>
                  <a:schemeClr val="tx1"/>
                </a:solidFill>
              </a:rPr>
              <a:t>()</a:t>
            </a:r>
            <a:endParaRPr lang="de-DE" sz="1800" dirty="0" smtClean="0">
              <a:solidFill>
                <a:schemeClr val="tx1"/>
              </a:solidFill>
            </a:endParaRPr>
          </a:p>
          <a:p>
            <a:r>
              <a:rPr lang="de-DE" sz="1800" dirty="0" smtClean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predict</a:t>
            </a:r>
            <a:r>
              <a:rPr lang="de-DE" sz="1800" dirty="0" smtClean="0">
                <a:solidFill>
                  <a:schemeClr val="tx1"/>
                </a:solidFill>
              </a:rPr>
              <a:t>(</a:t>
            </a:r>
            <a:r>
              <a:rPr lang="de-DE" sz="1800" dirty="0" err="1" smtClean="0">
                <a:solidFill>
                  <a:schemeClr val="tx1"/>
                </a:solidFill>
              </a:rPr>
              <a:t>state</a:t>
            </a:r>
            <a:r>
              <a:rPr lang="de-DE" sz="1800" dirty="0" smtClean="0">
                <a:solidFill>
                  <a:schemeClr val="tx1"/>
                </a:solidFill>
              </a:rPr>
              <a:t>): </a:t>
            </a:r>
            <a:r>
              <a:rPr lang="de-DE" sz="1800" dirty="0" err="1" smtClean="0">
                <a:solidFill>
                  <a:schemeClr val="tx1"/>
                </a:solidFill>
              </a:rPr>
              <a:t>array</a:t>
            </a:r>
            <a:endParaRPr lang="de-DE" sz="1800" dirty="0" smtClean="0">
              <a:solidFill>
                <a:schemeClr val="tx1"/>
              </a:solidFill>
            </a:endParaRPr>
          </a:p>
          <a:p>
            <a:r>
              <a:rPr lang="de-DE" sz="1800" dirty="0" smtClean="0">
                <a:solidFill>
                  <a:schemeClr val="tx1"/>
                </a:solidFill>
              </a:rPr>
              <a:t>+ save(</a:t>
            </a:r>
            <a:r>
              <a:rPr lang="de-DE" sz="1800" dirty="0" err="1" smtClean="0">
                <a:solidFill>
                  <a:schemeClr val="tx1"/>
                </a:solidFill>
              </a:rPr>
              <a:t>path</a:t>
            </a:r>
            <a:r>
              <a:rPr lang="de-DE" sz="1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de-DE" sz="1800" dirty="0" smtClean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load</a:t>
            </a:r>
            <a:r>
              <a:rPr lang="de-DE" sz="1800" dirty="0" smtClean="0">
                <a:solidFill>
                  <a:schemeClr val="tx1"/>
                </a:solidFill>
              </a:rPr>
              <a:t>(</a:t>
            </a:r>
            <a:r>
              <a:rPr lang="de-DE" sz="1800" dirty="0" err="1" smtClean="0">
                <a:solidFill>
                  <a:schemeClr val="tx1"/>
                </a:solidFill>
              </a:rPr>
              <a:t>path</a:t>
            </a:r>
            <a:r>
              <a:rPr lang="de-DE" sz="1800" dirty="0" smtClean="0">
                <a:solidFill>
                  <a:schemeClr val="tx1"/>
                </a:solidFill>
              </a:rPr>
              <a:t>)</a:t>
            </a:r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41" name="Flussdiagramm: Prozess 40"/>
          <p:cNvSpPr/>
          <p:nvPr/>
        </p:nvSpPr>
        <p:spPr>
          <a:xfrm>
            <a:off x="9528617" y="11467729"/>
            <a:ext cx="3000900" cy="432048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i="1" dirty="0" err="1" smtClean="0">
                <a:solidFill>
                  <a:schemeClr val="tx1"/>
                </a:solidFill>
              </a:rPr>
              <a:t>DQNetwork</a:t>
            </a:r>
            <a:endParaRPr lang="de-DE" sz="1800" i="1" dirty="0">
              <a:solidFill>
                <a:schemeClr val="tx1"/>
              </a:solidFill>
            </a:endParaRPr>
          </a:p>
        </p:txBody>
      </p:sp>
      <p:sp>
        <p:nvSpPr>
          <p:cNvPr id="42" name="Flussdiagramm: Prozess 41"/>
          <p:cNvSpPr/>
          <p:nvPr/>
        </p:nvSpPr>
        <p:spPr>
          <a:xfrm>
            <a:off x="9528617" y="11899777"/>
            <a:ext cx="3000900" cy="489924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800" dirty="0" smtClean="0">
                <a:solidFill>
                  <a:schemeClr val="tx1"/>
                </a:solidFill>
              </a:rPr>
              <a:t>+ </a:t>
            </a:r>
            <a:r>
              <a:rPr lang="de-DE" sz="1800" dirty="0" err="1" smtClean="0">
                <a:solidFill>
                  <a:schemeClr val="tx1"/>
                </a:solidFill>
              </a:rPr>
              <a:t>discount_factor</a:t>
            </a:r>
            <a:r>
              <a:rPr lang="de-DE" sz="1800" dirty="0" smtClean="0">
                <a:solidFill>
                  <a:schemeClr val="tx1"/>
                </a:solidFill>
              </a:rPr>
              <a:t>: </a:t>
            </a:r>
            <a:r>
              <a:rPr lang="de-DE" sz="1800" dirty="0" err="1" smtClean="0">
                <a:solidFill>
                  <a:schemeClr val="tx1"/>
                </a:solidFill>
              </a:rPr>
              <a:t>float</a:t>
            </a:r>
            <a:endParaRPr lang="de-DE" sz="1800" dirty="0" smtClean="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>
            <a:off x="6397119" y="10139318"/>
            <a:ext cx="720080" cy="54000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>
            <a:stCxn id="49" idx="3"/>
            <a:endCxn id="29" idx="0"/>
          </p:cNvCxnSpPr>
          <p:nvPr/>
        </p:nvCxnSpPr>
        <p:spPr>
          <a:xfrm>
            <a:off x="6757159" y="8099222"/>
            <a:ext cx="0" cy="2880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leichschenkliges Dreieck 48"/>
          <p:cNvSpPr/>
          <p:nvPr/>
        </p:nvSpPr>
        <p:spPr>
          <a:xfrm>
            <a:off x="6397119" y="7559222"/>
            <a:ext cx="720080" cy="54000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Gerade Verbindung 51"/>
          <p:cNvCxnSpPr>
            <a:stCxn id="16" idx="3"/>
            <a:endCxn id="33" idx="0"/>
          </p:cNvCxnSpPr>
          <p:nvPr/>
        </p:nvCxnSpPr>
        <p:spPr>
          <a:xfrm>
            <a:off x="6757159" y="10679318"/>
            <a:ext cx="0" cy="2840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leichschenkliges Dreieck 55"/>
          <p:cNvSpPr/>
          <p:nvPr/>
        </p:nvSpPr>
        <p:spPr>
          <a:xfrm>
            <a:off x="10669027" y="10358404"/>
            <a:ext cx="720080" cy="540000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56"/>
          <p:cNvCxnSpPr>
            <a:stCxn id="56" idx="3"/>
            <a:endCxn id="41" idx="0"/>
          </p:cNvCxnSpPr>
          <p:nvPr/>
        </p:nvCxnSpPr>
        <p:spPr>
          <a:xfrm>
            <a:off x="11029067" y="10898404"/>
            <a:ext cx="0" cy="56932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winkelte Verbindung 65"/>
          <p:cNvCxnSpPr>
            <a:stCxn id="30" idx="3"/>
            <a:endCxn id="41" idx="1"/>
          </p:cNvCxnSpPr>
          <p:nvPr/>
        </p:nvCxnSpPr>
        <p:spPr>
          <a:xfrm>
            <a:off x="8257609" y="9479294"/>
            <a:ext cx="1271008" cy="2204459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 Verbindung 68"/>
          <p:cNvCxnSpPr>
            <a:stCxn id="21" idx="3"/>
            <a:endCxn id="24" idx="1"/>
          </p:cNvCxnSpPr>
          <p:nvPr/>
        </p:nvCxnSpPr>
        <p:spPr>
          <a:xfrm flipV="1">
            <a:off x="3987201" y="3772623"/>
            <a:ext cx="1269508" cy="424126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73"/>
          <p:cNvCxnSpPr>
            <a:stCxn id="24" idx="3"/>
            <a:endCxn id="27" idx="1"/>
          </p:cNvCxnSpPr>
          <p:nvPr/>
        </p:nvCxnSpPr>
        <p:spPr>
          <a:xfrm flipV="1">
            <a:off x="8257609" y="3512674"/>
            <a:ext cx="1271008" cy="259949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2442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Benutzerdefiniert</PresentationFormat>
  <Paragraphs>167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N-LAN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</dc:creator>
  <cp:lastModifiedBy>Florian</cp:lastModifiedBy>
  <cp:revision>32</cp:revision>
  <dcterms:created xsi:type="dcterms:W3CDTF">2020-03-05T13:44:02Z</dcterms:created>
  <dcterms:modified xsi:type="dcterms:W3CDTF">2020-04-03T18:13:22Z</dcterms:modified>
</cp:coreProperties>
</file>