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002250" cy="18002250"/>
  <p:notesSz cx="6858000" cy="9144000"/>
  <p:defaultTextStyle>
    <a:defPPr>
      <a:defRPr lang="de-DE"/>
    </a:defPPr>
    <a:lvl1pPr marL="0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186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373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559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744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5930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116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302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489" algn="l" defTabSz="123437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2466" y="-150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50170" y="5592373"/>
            <a:ext cx="15301913" cy="385881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00342" y="10201278"/>
            <a:ext cx="12601575" cy="46005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68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3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0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10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9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3051632" y="720929"/>
            <a:ext cx="4050507" cy="1536025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2" y="720929"/>
            <a:ext cx="11851482" cy="1536025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6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2055" y="11568113"/>
            <a:ext cx="15301913" cy="3575447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2055" y="7630127"/>
            <a:ext cx="15301913" cy="3937992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18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43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15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68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59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31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03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374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87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5" y="4200529"/>
            <a:ext cx="7950993" cy="118806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51144" y="4200529"/>
            <a:ext cx="7950993" cy="1188065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3" y="4029674"/>
            <a:ext cx="7954120" cy="16793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86" indent="0">
              <a:buNone/>
              <a:defRPr sz="2700" b="1"/>
            </a:lvl2pPr>
            <a:lvl3pPr marL="1234373" indent="0">
              <a:buNone/>
              <a:defRPr sz="2400" b="1"/>
            </a:lvl3pPr>
            <a:lvl4pPr marL="1851559" indent="0">
              <a:buNone/>
              <a:defRPr sz="2200" b="1"/>
            </a:lvl4pPr>
            <a:lvl5pPr marL="2468744" indent="0">
              <a:buNone/>
              <a:defRPr sz="2200" b="1"/>
            </a:lvl5pPr>
            <a:lvl6pPr marL="3085930" indent="0">
              <a:buNone/>
              <a:defRPr sz="2200" b="1"/>
            </a:lvl6pPr>
            <a:lvl7pPr marL="3703116" indent="0">
              <a:buNone/>
              <a:defRPr sz="2200" b="1"/>
            </a:lvl7pPr>
            <a:lvl8pPr marL="4320302" indent="0">
              <a:buNone/>
              <a:defRPr sz="2200" b="1"/>
            </a:lvl8pPr>
            <a:lvl9pPr marL="493748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00113" y="5709047"/>
            <a:ext cx="7954120" cy="10372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9144897" y="4029674"/>
            <a:ext cx="7957245" cy="16793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186" indent="0">
              <a:buNone/>
              <a:defRPr sz="2700" b="1"/>
            </a:lvl2pPr>
            <a:lvl3pPr marL="1234373" indent="0">
              <a:buNone/>
              <a:defRPr sz="2400" b="1"/>
            </a:lvl3pPr>
            <a:lvl4pPr marL="1851559" indent="0">
              <a:buNone/>
              <a:defRPr sz="2200" b="1"/>
            </a:lvl4pPr>
            <a:lvl5pPr marL="2468744" indent="0">
              <a:buNone/>
              <a:defRPr sz="2200" b="1"/>
            </a:lvl5pPr>
            <a:lvl6pPr marL="3085930" indent="0">
              <a:buNone/>
              <a:defRPr sz="2200" b="1"/>
            </a:lvl6pPr>
            <a:lvl7pPr marL="3703116" indent="0">
              <a:buNone/>
              <a:defRPr sz="2200" b="1"/>
            </a:lvl7pPr>
            <a:lvl8pPr marL="4320302" indent="0">
              <a:buNone/>
              <a:defRPr sz="2200" b="1"/>
            </a:lvl8pPr>
            <a:lvl9pPr marL="4937489" indent="0">
              <a:buNone/>
              <a:defRPr sz="2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9144897" y="5709047"/>
            <a:ext cx="7957245" cy="1037213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1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4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7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116" y="716761"/>
            <a:ext cx="5922617" cy="3050382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38383" y="716762"/>
            <a:ext cx="10063758" cy="15364422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0116" y="3767138"/>
            <a:ext cx="5922617" cy="12314040"/>
          </a:xfrm>
        </p:spPr>
        <p:txBody>
          <a:bodyPr/>
          <a:lstStyle>
            <a:lvl1pPr marL="0" indent="0">
              <a:buNone/>
              <a:defRPr sz="1900"/>
            </a:lvl1pPr>
            <a:lvl2pPr marL="617186" indent="0">
              <a:buNone/>
              <a:defRPr sz="1600"/>
            </a:lvl2pPr>
            <a:lvl3pPr marL="1234373" indent="0">
              <a:buNone/>
              <a:defRPr sz="1400"/>
            </a:lvl3pPr>
            <a:lvl4pPr marL="1851559" indent="0">
              <a:buNone/>
              <a:defRPr sz="1200"/>
            </a:lvl4pPr>
            <a:lvl5pPr marL="2468744" indent="0">
              <a:buNone/>
              <a:defRPr sz="1200"/>
            </a:lvl5pPr>
            <a:lvl6pPr marL="3085930" indent="0">
              <a:buNone/>
              <a:defRPr sz="1200"/>
            </a:lvl6pPr>
            <a:lvl7pPr marL="3703116" indent="0">
              <a:buNone/>
              <a:defRPr sz="1200"/>
            </a:lvl7pPr>
            <a:lvl8pPr marL="4320302" indent="0">
              <a:buNone/>
              <a:defRPr sz="1200"/>
            </a:lvl8pPr>
            <a:lvl9pPr marL="4937489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8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567" y="12601575"/>
            <a:ext cx="10801350" cy="148768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28567" y="1608535"/>
            <a:ext cx="10801350" cy="10801350"/>
          </a:xfrm>
        </p:spPr>
        <p:txBody>
          <a:bodyPr/>
          <a:lstStyle>
            <a:lvl1pPr marL="0" indent="0">
              <a:buNone/>
              <a:defRPr sz="4300"/>
            </a:lvl1pPr>
            <a:lvl2pPr marL="617186" indent="0">
              <a:buNone/>
              <a:defRPr sz="3800"/>
            </a:lvl2pPr>
            <a:lvl3pPr marL="1234373" indent="0">
              <a:buNone/>
              <a:defRPr sz="3200"/>
            </a:lvl3pPr>
            <a:lvl4pPr marL="1851559" indent="0">
              <a:buNone/>
              <a:defRPr sz="2700"/>
            </a:lvl4pPr>
            <a:lvl5pPr marL="2468744" indent="0">
              <a:buNone/>
              <a:defRPr sz="2700"/>
            </a:lvl5pPr>
            <a:lvl6pPr marL="3085930" indent="0">
              <a:buNone/>
              <a:defRPr sz="2700"/>
            </a:lvl6pPr>
            <a:lvl7pPr marL="3703116" indent="0">
              <a:buNone/>
              <a:defRPr sz="2700"/>
            </a:lvl7pPr>
            <a:lvl8pPr marL="4320302" indent="0">
              <a:buNone/>
              <a:defRPr sz="2700"/>
            </a:lvl8pPr>
            <a:lvl9pPr marL="4937489" indent="0">
              <a:buNone/>
              <a:defRPr sz="27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28567" y="14089262"/>
            <a:ext cx="10801350" cy="2112763"/>
          </a:xfrm>
        </p:spPr>
        <p:txBody>
          <a:bodyPr/>
          <a:lstStyle>
            <a:lvl1pPr marL="0" indent="0">
              <a:buNone/>
              <a:defRPr sz="1900"/>
            </a:lvl1pPr>
            <a:lvl2pPr marL="617186" indent="0">
              <a:buNone/>
              <a:defRPr sz="1600"/>
            </a:lvl2pPr>
            <a:lvl3pPr marL="1234373" indent="0">
              <a:buNone/>
              <a:defRPr sz="1400"/>
            </a:lvl3pPr>
            <a:lvl4pPr marL="1851559" indent="0">
              <a:buNone/>
              <a:defRPr sz="1200"/>
            </a:lvl4pPr>
            <a:lvl5pPr marL="2468744" indent="0">
              <a:buNone/>
              <a:defRPr sz="1200"/>
            </a:lvl5pPr>
            <a:lvl6pPr marL="3085930" indent="0">
              <a:buNone/>
              <a:defRPr sz="1200"/>
            </a:lvl6pPr>
            <a:lvl7pPr marL="3703116" indent="0">
              <a:buNone/>
              <a:defRPr sz="1200"/>
            </a:lvl7pPr>
            <a:lvl8pPr marL="4320302" indent="0">
              <a:buNone/>
              <a:defRPr sz="1200"/>
            </a:lvl8pPr>
            <a:lvl9pPr marL="4937489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00117" y="720928"/>
            <a:ext cx="16202025" cy="3000375"/>
          </a:xfrm>
          <a:prstGeom prst="rect">
            <a:avLst/>
          </a:prstGeom>
        </p:spPr>
        <p:txBody>
          <a:bodyPr vert="horz" lIns="123437" tIns="61718" rIns="123437" bIns="6171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00117" y="4200529"/>
            <a:ext cx="16202025" cy="11880653"/>
          </a:xfrm>
          <a:prstGeom prst="rect">
            <a:avLst/>
          </a:prstGeom>
        </p:spPr>
        <p:txBody>
          <a:bodyPr vert="horz" lIns="123437" tIns="61718" rIns="123437" bIns="6171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00117" y="16685424"/>
            <a:ext cx="4200525" cy="958453"/>
          </a:xfrm>
          <a:prstGeom prst="rect">
            <a:avLst/>
          </a:prstGeom>
        </p:spPr>
        <p:txBody>
          <a:bodyPr vert="horz" lIns="123437" tIns="61718" rIns="123437" bIns="61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A6E5-FB09-4E0A-B419-5D4DB54BC018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150770" y="16685424"/>
            <a:ext cx="5700713" cy="958453"/>
          </a:xfrm>
          <a:prstGeom prst="rect">
            <a:avLst/>
          </a:prstGeom>
        </p:spPr>
        <p:txBody>
          <a:bodyPr vert="horz" lIns="123437" tIns="61718" rIns="123437" bIns="61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2901617" y="16685424"/>
            <a:ext cx="4200525" cy="958453"/>
          </a:xfrm>
          <a:prstGeom prst="rect">
            <a:avLst/>
          </a:prstGeom>
        </p:spPr>
        <p:txBody>
          <a:bodyPr vert="horz" lIns="123437" tIns="61718" rIns="123437" bIns="61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6026-11B2-4E92-A904-418300AEB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8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4373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889" indent="-462889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29" indent="-385742" algn="l" defTabSz="123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2965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151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337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524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710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8895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081" indent="-308592" algn="l" defTabSz="123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186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373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559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744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930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116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302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489" algn="l" defTabSz="123437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aute 255"/>
          <p:cNvSpPr/>
          <p:nvPr/>
        </p:nvSpPr>
        <p:spPr>
          <a:xfrm>
            <a:off x="10931252" y="6798586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err="1">
                <a:solidFill>
                  <a:schemeClr val="tx1"/>
                </a:solidFill>
              </a:rPr>
              <a:t>conf</a:t>
            </a:r>
            <a:r>
              <a:rPr lang="de-DE" sz="1000" i="1" dirty="0">
                <a:solidFill>
                  <a:schemeClr val="tx1"/>
                </a:solidFill>
              </a:rPr>
              <a:t> &gt; </a:t>
            </a:r>
            <a:r>
              <a:rPr lang="el-GR" sz="1000" i="1" dirty="0">
                <a:solidFill>
                  <a:schemeClr val="tx1"/>
                </a:solidFill>
              </a:rPr>
              <a:t>τ</a:t>
            </a:r>
            <a:r>
              <a:rPr lang="de-DE" sz="10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57" name="Abgerundetes Rechteck 256"/>
          <p:cNvSpPr/>
          <p:nvPr/>
        </p:nvSpPr>
        <p:spPr>
          <a:xfrm>
            <a:off x="10661544" y="4449239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>
                <a:solidFill>
                  <a:schemeClr val="tx1"/>
                </a:solidFill>
              </a:rPr>
              <a:t>DDQN(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58" name="Gerade Verbindung mit Pfeil 257"/>
          <p:cNvCxnSpPr>
            <a:stCxn id="293" idx="3"/>
            <a:endCxn id="257" idx="1"/>
          </p:cNvCxnSpPr>
          <p:nvPr/>
        </p:nvCxnSpPr>
        <p:spPr>
          <a:xfrm>
            <a:off x="9957371" y="4777094"/>
            <a:ext cx="70417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 Verbindung mit Pfeil 259"/>
          <p:cNvCxnSpPr>
            <a:stCxn id="256" idx="3"/>
            <a:endCxn id="261" idx="1"/>
          </p:cNvCxnSpPr>
          <p:nvPr/>
        </p:nvCxnSpPr>
        <p:spPr>
          <a:xfrm>
            <a:off x="11903364" y="7284642"/>
            <a:ext cx="122492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Abgerundetes Rechteck 260"/>
          <p:cNvSpPr/>
          <p:nvPr/>
        </p:nvSpPr>
        <p:spPr>
          <a:xfrm>
            <a:off x="13128285" y="6956786"/>
            <a:ext cx="2620800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3" name="Abgerundetes Rechteck 262"/>
          <p:cNvSpPr/>
          <p:nvPr/>
        </p:nvSpPr>
        <p:spPr>
          <a:xfrm>
            <a:off x="13128285" y="8044572"/>
            <a:ext cx="2620800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i="1" dirty="0" err="1">
                <a:solidFill>
                  <a:schemeClr val="tx1"/>
                </a:solidFill>
              </a:rPr>
              <a:t>Zwischenbuffer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64" name="Abgerundetes Rechteck 263"/>
          <p:cNvSpPr/>
          <p:nvPr/>
        </p:nvSpPr>
        <p:spPr>
          <a:xfrm>
            <a:off x="10661224" y="5710800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Konfidenz </a:t>
            </a:r>
            <a:r>
              <a:rPr lang="de-DE" sz="1200" i="1" dirty="0" err="1">
                <a:solidFill>
                  <a:schemeClr val="tx1"/>
                </a:solidFill>
              </a:rPr>
              <a:t>conf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5" name="Gerade Verbindung mit Pfeil 264"/>
          <p:cNvCxnSpPr>
            <a:stCxn id="264" idx="2"/>
            <a:endCxn id="256" idx="0"/>
          </p:cNvCxnSpPr>
          <p:nvPr/>
        </p:nvCxnSpPr>
        <p:spPr>
          <a:xfrm>
            <a:off x="11417308" y="6366512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Abgerundetes Rechteck 265"/>
          <p:cNvSpPr/>
          <p:nvPr/>
        </p:nvSpPr>
        <p:spPr>
          <a:xfrm>
            <a:off x="7152182" y="4449239"/>
            <a:ext cx="1374063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False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7" name="Abgerundetes Rechteck 266"/>
          <p:cNvSpPr/>
          <p:nvPr/>
        </p:nvSpPr>
        <p:spPr>
          <a:xfrm>
            <a:off x="5235006" y="4449239"/>
            <a:ext cx="14581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1355037" y="4342693"/>
            <a:ext cx="2375883" cy="8688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Initialisierung </a:t>
            </a:r>
            <a:r>
              <a:rPr lang="de-DE" sz="1200" i="1" dirty="0" err="1" smtClean="0">
                <a:solidFill>
                  <a:schemeClr val="tx1"/>
                </a:solidFill>
              </a:rPr>
              <a:t>Env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Zwischenbuffer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9" name="Ellipse 268"/>
          <p:cNvSpPr/>
          <p:nvPr/>
        </p:nvSpPr>
        <p:spPr>
          <a:xfrm>
            <a:off x="770384" y="4685175"/>
            <a:ext cx="183840" cy="1838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spcCol="0" rtlCol="0" anchor="ctr"/>
          <a:lstStyle/>
          <a:p>
            <a:pPr algn="ctr"/>
            <a:endParaRPr lang="de-DE"/>
          </a:p>
        </p:txBody>
      </p:sp>
      <p:sp>
        <p:nvSpPr>
          <p:cNvPr id="270" name="Raute 269"/>
          <p:cNvSpPr/>
          <p:nvPr/>
        </p:nvSpPr>
        <p:spPr>
          <a:xfrm>
            <a:off x="4189934" y="4488107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71" name="Abgerundetes Rechteck 270"/>
          <p:cNvSpPr/>
          <p:nvPr/>
        </p:nvSpPr>
        <p:spPr>
          <a:xfrm>
            <a:off x="10769236" y="8202772"/>
            <a:ext cx="129614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Wähle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2" name="Abgerundetes Rechteck 271"/>
          <p:cNvSpPr/>
          <p:nvPr/>
        </p:nvSpPr>
        <p:spPr>
          <a:xfrm>
            <a:off x="10107077" y="10378344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r>
              <a:rPr lang="de-DE" sz="1200" i="1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dirty="0" err="1">
                <a:solidFill>
                  <a:schemeClr val="tx1"/>
                </a:solidFill>
              </a:rPr>
              <a:t>Replaybuffer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>
          <a:xfrm>
            <a:off x="10107077" y="9290558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Spieler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74" name="Gerade Verbindung mit Pfeil 273"/>
          <p:cNvCxnSpPr>
            <a:stCxn id="269" idx="6"/>
            <a:endCxn id="268" idx="1"/>
          </p:cNvCxnSpPr>
          <p:nvPr/>
        </p:nvCxnSpPr>
        <p:spPr>
          <a:xfrm>
            <a:off x="954224" y="4777095"/>
            <a:ext cx="4008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68" idx="3"/>
            <a:endCxn id="270" idx="1"/>
          </p:cNvCxnSpPr>
          <p:nvPr/>
        </p:nvCxnSpPr>
        <p:spPr>
          <a:xfrm>
            <a:off x="3730920" y="4777095"/>
            <a:ext cx="459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/>
          <p:cNvCxnSpPr>
            <a:stCxn id="270" idx="3"/>
            <a:endCxn id="267" idx="1"/>
          </p:cNvCxnSpPr>
          <p:nvPr/>
        </p:nvCxnSpPr>
        <p:spPr>
          <a:xfrm>
            <a:off x="4767910" y="4777095"/>
            <a:ext cx="467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/>
          <p:cNvCxnSpPr>
            <a:stCxn id="267" idx="3"/>
            <a:endCxn id="266" idx="1"/>
          </p:cNvCxnSpPr>
          <p:nvPr/>
        </p:nvCxnSpPr>
        <p:spPr>
          <a:xfrm>
            <a:off x="6693168" y="4777095"/>
            <a:ext cx="459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266" idx="3"/>
            <a:endCxn id="293" idx="1"/>
          </p:cNvCxnSpPr>
          <p:nvPr/>
        </p:nvCxnSpPr>
        <p:spPr>
          <a:xfrm flipV="1">
            <a:off x="8526245" y="4777094"/>
            <a:ext cx="459014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>
            <a:stCxn id="257" idx="2"/>
            <a:endCxn id="264" idx="0"/>
          </p:cNvCxnSpPr>
          <p:nvPr/>
        </p:nvCxnSpPr>
        <p:spPr>
          <a:xfrm flipH="1">
            <a:off x="11417308" y="5104951"/>
            <a:ext cx="320" cy="6058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 Verbindung mit Pfeil 280"/>
          <p:cNvCxnSpPr>
            <a:stCxn id="261" idx="2"/>
            <a:endCxn id="263" idx="0"/>
          </p:cNvCxnSpPr>
          <p:nvPr/>
        </p:nvCxnSpPr>
        <p:spPr>
          <a:xfrm>
            <a:off x="14438685" y="7612498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>
            <a:stCxn id="263" idx="2"/>
            <a:endCxn id="288" idx="0"/>
          </p:cNvCxnSpPr>
          <p:nvPr/>
        </p:nvCxnSpPr>
        <p:spPr>
          <a:xfrm>
            <a:off x="14438685" y="8700284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/>
          <p:cNvCxnSpPr>
            <a:stCxn id="256" idx="2"/>
            <a:endCxn id="271" idx="0"/>
          </p:cNvCxnSpPr>
          <p:nvPr/>
        </p:nvCxnSpPr>
        <p:spPr>
          <a:xfrm>
            <a:off x="11417308" y="7770698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>
            <a:stCxn id="271" idx="2"/>
            <a:endCxn id="273" idx="0"/>
          </p:cNvCxnSpPr>
          <p:nvPr/>
        </p:nvCxnSpPr>
        <p:spPr>
          <a:xfrm>
            <a:off x="11417308" y="8858484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>
            <a:stCxn id="273" idx="2"/>
            <a:endCxn id="272" idx="0"/>
          </p:cNvCxnSpPr>
          <p:nvPr/>
        </p:nvCxnSpPr>
        <p:spPr>
          <a:xfrm>
            <a:off x="11417308" y="9946270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Abgerundetes Rechteck 287"/>
          <p:cNvSpPr/>
          <p:nvPr/>
        </p:nvSpPr>
        <p:spPr>
          <a:xfrm>
            <a:off x="13880623" y="9132358"/>
            <a:ext cx="111612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89" name="Abgerundetes Rechteck 288"/>
          <p:cNvSpPr/>
          <p:nvPr/>
        </p:nvSpPr>
        <p:spPr>
          <a:xfrm>
            <a:off x="13664599" y="10220144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91" name="Gerade Verbindung mit Pfeil 290"/>
          <p:cNvCxnSpPr>
            <a:stCxn id="288" idx="2"/>
            <a:endCxn id="289" idx="0"/>
          </p:cNvCxnSpPr>
          <p:nvPr/>
        </p:nvCxnSpPr>
        <p:spPr>
          <a:xfrm>
            <a:off x="14438685" y="9788070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91"/>
          <p:cNvCxnSpPr>
            <a:stCxn id="429" idx="0"/>
            <a:endCxn id="293" idx="0"/>
          </p:cNvCxnSpPr>
          <p:nvPr/>
        </p:nvCxnSpPr>
        <p:spPr>
          <a:xfrm rot="16200000" flipV="1">
            <a:off x="8833328" y="4929025"/>
            <a:ext cx="8301746" cy="7025772"/>
          </a:xfrm>
          <a:prstGeom prst="bentConnector3">
            <a:avLst>
              <a:gd name="adj1" fmla="val 10459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aute 292"/>
          <p:cNvSpPr/>
          <p:nvPr/>
        </p:nvSpPr>
        <p:spPr>
          <a:xfrm>
            <a:off x="8985259" y="4291038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!</a:t>
            </a:r>
            <a:r>
              <a:rPr lang="de-DE" sz="1000" i="1" dirty="0" err="1">
                <a:solidFill>
                  <a:schemeClr val="tx1"/>
                </a:solidFill>
              </a:rPr>
              <a:t>done</a:t>
            </a:r>
            <a:r>
              <a:rPr lang="de-DE" sz="1000" i="1" baseline="-25000" dirty="0" err="1">
                <a:solidFill>
                  <a:schemeClr val="tx1"/>
                </a:solidFill>
              </a:rPr>
              <a:t>curr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320" name="Gerade Verbindung mit Pfeil 319"/>
          <p:cNvCxnSpPr>
            <a:stCxn id="293" idx="2"/>
            <a:endCxn id="403" idx="0"/>
          </p:cNvCxnSpPr>
          <p:nvPr/>
        </p:nvCxnSpPr>
        <p:spPr>
          <a:xfrm>
            <a:off x="9471315" y="5263150"/>
            <a:ext cx="0" cy="447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Abgerundetes Rechteck 322"/>
          <p:cNvSpPr/>
          <p:nvPr/>
        </p:nvSpPr>
        <p:spPr>
          <a:xfrm>
            <a:off x="6049900" y="8202772"/>
            <a:ext cx="2476345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Trainiere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 anhand der Daten 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des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Replaybuffers</a:t>
            </a:r>
            <a:endParaRPr lang="de-DE" sz="1200" i="1" dirty="0">
              <a:solidFill>
                <a:schemeClr val="tx1"/>
              </a:solidFill>
            </a:endParaRPr>
          </a:p>
        </p:txBody>
      </p:sp>
      <p:sp>
        <p:nvSpPr>
          <p:cNvPr id="327" name="Abgerundetes Rechteck 326"/>
          <p:cNvSpPr/>
          <p:nvPr/>
        </p:nvSpPr>
        <p:spPr>
          <a:xfrm>
            <a:off x="10859246" y="11466130"/>
            <a:ext cx="111612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328" name="Abgerundetes Rechteck 327"/>
          <p:cNvSpPr/>
          <p:nvPr/>
        </p:nvSpPr>
        <p:spPr>
          <a:xfrm>
            <a:off x="10643542" y="12553916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329" name="Gerade Verbindung mit Pfeil 328"/>
          <p:cNvCxnSpPr>
            <a:stCxn id="327" idx="2"/>
            <a:endCxn id="328" idx="0"/>
          </p:cNvCxnSpPr>
          <p:nvPr/>
        </p:nvCxnSpPr>
        <p:spPr>
          <a:xfrm>
            <a:off x="11417308" y="12121842"/>
            <a:ext cx="32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Gerade Verbindung mit Pfeil 329"/>
          <p:cNvCxnSpPr>
            <a:stCxn id="272" idx="2"/>
            <a:endCxn id="327" idx="0"/>
          </p:cNvCxnSpPr>
          <p:nvPr/>
        </p:nvCxnSpPr>
        <p:spPr>
          <a:xfrm>
            <a:off x="11417308" y="11034056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aute 335"/>
          <p:cNvSpPr/>
          <p:nvPr/>
        </p:nvSpPr>
        <p:spPr>
          <a:xfrm>
            <a:off x="8985258" y="8044572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!</a:t>
            </a:r>
            <a:r>
              <a:rPr lang="de-DE" sz="1000" i="1" dirty="0" err="1">
                <a:solidFill>
                  <a:schemeClr val="tx1"/>
                </a:solidFill>
              </a:rPr>
              <a:t>done</a:t>
            </a:r>
            <a:r>
              <a:rPr lang="de-DE" sz="1000" i="1" baseline="-25000" dirty="0" err="1">
                <a:solidFill>
                  <a:schemeClr val="tx1"/>
                </a:solidFill>
              </a:rPr>
              <a:t>curr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337" name="Gerade Verbindung mit Pfeil 336"/>
          <p:cNvCxnSpPr>
            <a:stCxn id="336" idx="3"/>
            <a:endCxn id="271" idx="1"/>
          </p:cNvCxnSpPr>
          <p:nvPr/>
        </p:nvCxnSpPr>
        <p:spPr>
          <a:xfrm>
            <a:off x="9957370" y="8530628"/>
            <a:ext cx="8118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Gewinkelte Verbindung 339"/>
          <p:cNvCxnSpPr>
            <a:stCxn id="328" idx="1"/>
            <a:endCxn id="336" idx="2"/>
          </p:cNvCxnSpPr>
          <p:nvPr/>
        </p:nvCxnSpPr>
        <p:spPr>
          <a:xfrm rot="10800000">
            <a:off x="9471314" y="9016684"/>
            <a:ext cx="1172228" cy="386508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bgerundetes Rechteck 379"/>
          <p:cNvSpPr/>
          <p:nvPr/>
        </p:nvSpPr>
        <p:spPr>
          <a:xfrm>
            <a:off x="3722838" y="8203009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</a:t>
            </a:r>
            <a:r>
              <a:rPr lang="el-GR" sz="1200" i="1" dirty="0" smtClean="0">
                <a:solidFill>
                  <a:schemeClr val="tx1"/>
                </a:solidFill>
              </a:rPr>
              <a:t>τ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381" name="Gerade Verbindung mit Pfeil 380"/>
          <p:cNvCxnSpPr>
            <a:stCxn id="323" idx="1"/>
            <a:endCxn id="380" idx="3"/>
          </p:cNvCxnSpPr>
          <p:nvPr/>
        </p:nvCxnSpPr>
        <p:spPr>
          <a:xfrm flipH="1">
            <a:off x="5235006" y="8530628"/>
            <a:ext cx="814894" cy="23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>
            <a:stCxn id="380" idx="0"/>
            <a:endCxn id="270" idx="2"/>
          </p:cNvCxnSpPr>
          <p:nvPr/>
        </p:nvCxnSpPr>
        <p:spPr>
          <a:xfrm flipV="1">
            <a:off x="4478922" y="5066083"/>
            <a:ext cx="0" cy="31369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feld 399"/>
          <p:cNvSpPr txBox="1"/>
          <p:nvPr/>
        </p:nvSpPr>
        <p:spPr>
          <a:xfrm>
            <a:off x="10047344" y="4519725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401" name="Textfeld 400"/>
          <p:cNvSpPr txBox="1"/>
          <p:nvPr/>
        </p:nvSpPr>
        <p:spPr>
          <a:xfrm>
            <a:off x="8859248" y="5278726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402" name="Abgerundetes Rechteck 401"/>
          <p:cNvSpPr/>
          <p:nvPr/>
        </p:nvSpPr>
        <p:spPr>
          <a:xfrm>
            <a:off x="8784283" y="6798586"/>
            <a:ext cx="1374063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False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403" name="Abgerundetes Rechteck 402"/>
          <p:cNvSpPr/>
          <p:nvPr/>
        </p:nvSpPr>
        <p:spPr>
          <a:xfrm>
            <a:off x="8742234" y="5710800"/>
            <a:ext cx="14581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404" name="Gerade Verbindung mit Pfeil 403"/>
          <p:cNvCxnSpPr>
            <a:stCxn id="403" idx="2"/>
            <a:endCxn id="402" idx="0"/>
          </p:cNvCxnSpPr>
          <p:nvPr/>
        </p:nvCxnSpPr>
        <p:spPr>
          <a:xfrm>
            <a:off x="9471315" y="6366512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410"/>
          <p:cNvCxnSpPr>
            <a:stCxn id="336" idx="1"/>
            <a:endCxn id="323" idx="3"/>
          </p:cNvCxnSpPr>
          <p:nvPr/>
        </p:nvCxnSpPr>
        <p:spPr>
          <a:xfrm flipH="1">
            <a:off x="8526245" y="8530628"/>
            <a:ext cx="4590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Gerade Verbindung mit Pfeil 419"/>
          <p:cNvCxnSpPr>
            <a:stCxn id="402" idx="2"/>
            <a:endCxn id="336" idx="0"/>
          </p:cNvCxnSpPr>
          <p:nvPr/>
        </p:nvCxnSpPr>
        <p:spPr>
          <a:xfrm flipH="1">
            <a:off x="9471314" y="7454298"/>
            <a:ext cx="1" cy="5902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feld 422"/>
          <p:cNvSpPr txBox="1"/>
          <p:nvPr/>
        </p:nvSpPr>
        <p:spPr>
          <a:xfrm>
            <a:off x="8373193" y="8530628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424" name="Textfeld 423"/>
          <p:cNvSpPr txBox="1"/>
          <p:nvPr/>
        </p:nvSpPr>
        <p:spPr>
          <a:xfrm>
            <a:off x="9971013" y="8273259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425" name="Textfeld 424"/>
          <p:cNvSpPr txBox="1"/>
          <p:nvPr/>
        </p:nvSpPr>
        <p:spPr>
          <a:xfrm>
            <a:off x="12504363" y="7027273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426" name="Textfeld 425"/>
          <p:cNvSpPr txBox="1"/>
          <p:nvPr/>
        </p:nvSpPr>
        <p:spPr>
          <a:xfrm>
            <a:off x="10805562" y="7945403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427" name="Raute 426"/>
          <p:cNvSpPr/>
          <p:nvPr/>
        </p:nvSpPr>
        <p:spPr>
          <a:xfrm>
            <a:off x="13952629" y="12395717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err="1" smtClean="0">
                <a:solidFill>
                  <a:schemeClr val="tx1"/>
                </a:solidFill>
              </a:rPr>
              <a:t>rand</a:t>
            </a:r>
            <a:r>
              <a:rPr lang="de-DE" sz="1000" i="1" dirty="0" smtClean="0">
                <a:solidFill>
                  <a:schemeClr val="tx1"/>
                </a:solidFill>
              </a:rPr>
              <a:t> ≤ </a:t>
            </a:r>
            <a:r>
              <a:rPr lang="de-DE" sz="1000" i="1" dirty="0" err="1" smtClean="0">
                <a:solidFill>
                  <a:schemeClr val="tx1"/>
                </a:solidFill>
              </a:rPr>
              <a:t>conf</a:t>
            </a:r>
            <a:endParaRPr lang="de-DE" sz="1000" i="1" dirty="0">
              <a:solidFill>
                <a:schemeClr val="tx1"/>
              </a:solidFill>
            </a:endParaRPr>
          </a:p>
        </p:txBody>
      </p:sp>
      <p:sp>
        <p:nvSpPr>
          <p:cNvPr id="428" name="Abgerundetes Rechteck 427"/>
          <p:cNvSpPr/>
          <p:nvPr/>
        </p:nvSpPr>
        <p:spPr>
          <a:xfrm>
            <a:off x="13668964" y="11307612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Berechne Zufallszahl </a:t>
            </a:r>
            <a:r>
              <a:rPr lang="de-DE" sz="1200" i="1" dirty="0" err="1" smtClean="0">
                <a:solidFill>
                  <a:schemeClr val="tx1"/>
                </a:solidFill>
              </a:rPr>
              <a:t>rand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429" name="Raute 428"/>
          <p:cNvSpPr/>
          <p:nvPr/>
        </p:nvSpPr>
        <p:spPr>
          <a:xfrm>
            <a:off x="16208099" y="12592784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430" name="Gerade Verbindung mit Pfeil 429"/>
          <p:cNvCxnSpPr>
            <a:stCxn id="427" idx="3"/>
            <a:endCxn id="429" idx="1"/>
          </p:cNvCxnSpPr>
          <p:nvPr/>
        </p:nvCxnSpPr>
        <p:spPr>
          <a:xfrm flipV="1">
            <a:off x="14924741" y="12881772"/>
            <a:ext cx="128335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433"/>
          <p:cNvCxnSpPr>
            <a:stCxn id="289" idx="2"/>
            <a:endCxn id="428" idx="0"/>
          </p:cNvCxnSpPr>
          <p:nvPr/>
        </p:nvCxnSpPr>
        <p:spPr>
          <a:xfrm>
            <a:off x="14438685" y="10875856"/>
            <a:ext cx="4365" cy="4317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mit Pfeil 437"/>
          <p:cNvCxnSpPr>
            <a:stCxn id="428" idx="2"/>
            <a:endCxn id="427" idx="0"/>
          </p:cNvCxnSpPr>
          <p:nvPr/>
        </p:nvCxnSpPr>
        <p:spPr>
          <a:xfrm flipH="1">
            <a:off x="14438685" y="11963324"/>
            <a:ext cx="4365" cy="4323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Abgerundetes Rechteck 442"/>
          <p:cNvSpPr/>
          <p:nvPr/>
        </p:nvSpPr>
        <p:spPr>
          <a:xfrm>
            <a:off x="13132819" y="13799903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dirty="0" err="1">
                <a:solidFill>
                  <a:schemeClr val="tx1"/>
                </a:solidFill>
              </a:rPr>
              <a:t>Replaybuffer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cxnSp>
        <p:nvCxnSpPr>
          <p:cNvPr id="444" name="Gerade Verbindung mit Pfeil 443"/>
          <p:cNvCxnSpPr>
            <a:stCxn id="427" idx="2"/>
            <a:endCxn id="443" idx="0"/>
          </p:cNvCxnSpPr>
          <p:nvPr/>
        </p:nvCxnSpPr>
        <p:spPr>
          <a:xfrm>
            <a:off x="14438685" y="13367829"/>
            <a:ext cx="4365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Gewinkelte Verbindung 451"/>
          <p:cNvCxnSpPr>
            <a:stCxn id="443" idx="3"/>
            <a:endCxn id="429" idx="2"/>
          </p:cNvCxnSpPr>
          <p:nvPr/>
        </p:nvCxnSpPr>
        <p:spPr>
          <a:xfrm flipV="1">
            <a:off x="15753281" y="13170760"/>
            <a:ext cx="743806" cy="95699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Textfeld 593"/>
          <p:cNvSpPr txBox="1"/>
          <p:nvPr/>
        </p:nvSpPr>
        <p:spPr>
          <a:xfrm>
            <a:off x="14963926" y="12551700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595" name="Textfeld 594"/>
          <p:cNvSpPr txBox="1"/>
          <p:nvPr/>
        </p:nvSpPr>
        <p:spPr>
          <a:xfrm>
            <a:off x="13826619" y="13418830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dirty="0" smtClean="0"/>
              <a:t>ja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68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aute 255"/>
          <p:cNvSpPr/>
          <p:nvPr/>
        </p:nvSpPr>
        <p:spPr>
          <a:xfrm>
            <a:off x="10688943" y="6623881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err="1">
                <a:solidFill>
                  <a:schemeClr val="tx1"/>
                </a:solidFill>
              </a:rPr>
              <a:t>conf</a:t>
            </a:r>
            <a:r>
              <a:rPr lang="de-DE" sz="1000" i="1" dirty="0">
                <a:solidFill>
                  <a:schemeClr val="tx1"/>
                </a:solidFill>
              </a:rPr>
              <a:t> &gt; </a:t>
            </a:r>
            <a:r>
              <a:rPr lang="el-GR" sz="1000" i="1" dirty="0">
                <a:solidFill>
                  <a:schemeClr val="tx1"/>
                </a:solidFill>
              </a:rPr>
              <a:t>τ</a:t>
            </a:r>
            <a:r>
              <a:rPr lang="de-DE" sz="10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57" name="Abgerundetes Rechteck 256"/>
          <p:cNvSpPr/>
          <p:nvPr/>
        </p:nvSpPr>
        <p:spPr>
          <a:xfrm>
            <a:off x="10418915" y="4449239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>
                <a:solidFill>
                  <a:schemeClr val="tx1"/>
                </a:solidFill>
              </a:rPr>
              <a:t>DDQN(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58" name="Gerade Verbindung mit Pfeil 257"/>
          <p:cNvCxnSpPr>
            <a:stCxn id="293" idx="3"/>
            <a:endCxn id="257" idx="1"/>
          </p:cNvCxnSpPr>
          <p:nvPr/>
        </p:nvCxnSpPr>
        <p:spPr>
          <a:xfrm>
            <a:off x="9953832" y="4777094"/>
            <a:ext cx="46508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Abgerundetes Rechteck 260"/>
          <p:cNvSpPr/>
          <p:nvPr/>
        </p:nvSpPr>
        <p:spPr>
          <a:xfrm>
            <a:off x="11432156" y="8028067"/>
            <a:ext cx="2620800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4" name="Abgerundetes Rechteck 263"/>
          <p:cNvSpPr/>
          <p:nvPr/>
        </p:nvSpPr>
        <p:spPr>
          <a:xfrm>
            <a:off x="10418915" y="5536095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Konfidenz </a:t>
            </a:r>
            <a:r>
              <a:rPr lang="de-DE" sz="1200" i="1" dirty="0" err="1">
                <a:solidFill>
                  <a:schemeClr val="tx1"/>
                </a:solidFill>
              </a:rPr>
              <a:t>conf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agent</a:t>
            </a:r>
            <a:r>
              <a:rPr lang="de-DE" sz="1200" i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5" name="Gerade Verbindung mit Pfeil 264"/>
          <p:cNvCxnSpPr>
            <a:stCxn id="264" idx="2"/>
            <a:endCxn id="256" idx="0"/>
          </p:cNvCxnSpPr>
          <p:nvPr/>
        </p:nvCxnSpPr>
        <p:spPr>
          <a:xfrm>
            <a:off x="11174999" y="6191807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Abgerundetes Rechteck 265"/>
          <p:cNvSpPr/>
          <p:nvPr/>
        </p:nvSpPr>
        <p:spPr>
          <a:xfrm>
            <a:off x="7152871" y="4449239"/>
            <a:ext cx="1374063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False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7" name="Abgerundetes Rechteck 266"/>
          <p:cNvSpPr/>
          <p:nvPr/>
        </p:nvSpPr>
        <p:spPr>
          <a:xfrm>
            <a:off x="5235006" y="4449239"/>
            <a:ext cx="14581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>
          <a:xfrm>
            <a:off x="1355037" y="4342693"/>
            <a:ext cx="2375883" cy="86880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Initialisierung </a:t>
            </a:r>
            <a:r>
              <a:rPr lang="de-DE" sz="1200" i="1" dirty="0" err="1" smtClean="0">
                <a:solidFill>
                  <a:schemeClr val="tx1"/>
                </a:solidFill>
              </a:rPr>
              <a:t>Env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</a:t>
            </a:r>
            <a:r>
              <a:rPr lang="de-DE" sz="1200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Zwischenbuffer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69" name="Ellipse 268"/>
          <p:cNvSpPr/>
          <p:nvPr/>
        </p:nvSpPr>
        <p:spPr>
          <a:xfrm>
            <a:off x="770384" y="4685175"/>
            <a:ext cx="183840" cy="1838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spcCol="0" rtlCol="0" anchor="ctr"/>
          <a:lstStyle/>
          <a:p>
            <a:pPr algn="ctr"/>
            <a:endParaRPr lang="de-DE"/>
          </a:p>
        </p:txBody>
      </p:sp>
      <p:sp>
        <p:nvSpPr>
          <p:cNvPr id="270" name="Raute 269"/>
          <p:cNvSpPr/>
          <p:nvPr/>
        </p:nvSpPr>
        <p:spPr>
          <a:xfrm>
            <a:off x="4189934" y="4488107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71" name="Abgerundetes Rechteck 270"/>
          <p:cNvSpPr/>
          <p:nvPr/>
        </p:nvSpPr>
        <p:spPr>
          <a:xfrm>
            <a:off x="8987189" y="8028067"/>
            <a:ext cx="129614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Wähle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2" name="Abgerundetes Rechteck 271"/>
          <p:cNvSpPr/>
          <p:nvPr/>
        </p:nvSpPr>
        <p:spPr>
          <a:xfrm>
            <a:off x="9864768" y="11212894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r>
              <a:rPr lang="de-DE" sz="1200" i="1" dirty="0" smtClean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dirty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in </a:t>
            </a:r>
            <a:r>
              <a:rPr lang="de-DE" sz="1200" dirty="0" err="1">
                <a:solidFill>
                  <a:schemeClr val="tx1"/>
                </a:solidFill>
              </a:rPr>
              <a:t>Replaybuffer</a:t>
            </a:r>
            <a:r>
              <a:rPr lang="de-DE" sz="1200" dirty="0">
                <a:solidFill>
                  <a:schemeClr val="tx1"/>
                </a:solidFill>
              </a:rPr>
              <a:t> speichern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>
          <a:xfrm>
            <a:off x="8325030" y="9115854"/>
            <a:ext cx="262046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Env</a:t>
            </a:r>
            <a:r>
              <a:rPr lang="de-DE" sz="1200" i="1" dirty="0">
                <a:solidFill>
                  <a:schemeClr val="tx1"/>
                </a:solidFill>
              </a:rPr>
              <a:t>(</a:t>
            </a:r>
            <a:r>
              <a:rPr lang="de-DE" sz="1200" i="1" dirty="0" err="1">
                <a:solidFill>
                  <a:schemeClr val="tx1"/>
                </a:solidFill>
              </a:rPr>
              <a:t>a</a:t>
            </a:r>
            <a:r>
              <a:rPr lang="de-DE" sz="1200" i="1" baseline="-25000" dirty="0" err="1">
                <a:solidFill>
                  <a:schemeClr val="tx1"/>
                </a:solidFill>
              </a:rPr>
              <a:t>Spieler</a:t>
            </a:r>
            <a:r>
              <a:rPr lang="de-DE" sz="1200" i="1" dirty="0">
                <a:solidFill>
                  <a:schemeClr val="tx1"/>
                </a:solidFill>
              </a:rPr>
              <a:t>) 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reward</a:t>
            </a:r>
            <a:r>
              <a:rPr lang="de-DE" sz="1200" i="1" dirty="0">
                <a:solidFill>
                  <a:schemeClr val="tx1"/>
                </a:solidFill>
              </a:rPr>
              <a:t>,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74" name="Gerade Verbindung mit Pfeil 273"/>
          <p:cNvCxnSpPr>
            <a:stCxn id="269" idx="6"/>
            <a:endCxn id="268" idx="1"/>
          </p:cNvCxnSpPr>
          <p:nvPr/>
        </p:nvCxnSpPr>
        <p:spPr>
          <a:xfrm>
            <a:off x="954224" y="4777095"/>
            <a:ext cx="40081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>
            <a:stCxn id="268" idx="3"/>
            <a:endCxn id="270" idx="1"/>
          </p:cNvCxnSpPr>
          <p:nvPr/>
        </p:nvCxnSpPr>
        <p:spPr>
          <a:xfrm>
            <a:off x="3730920" y="4777095"/>
            <a:ext cx="459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/>
          <p:cNvCxnSpPr>
            <a:stCxn id="270" idx="3"/>
            <a:endCxn id="267" idx="1"/>
          </p:cNvCxnSpPr>
          <p:nvPr/>
        </p:nvCxnSpPr>
        <p:spPr>
          <a:xfrm>
            <a:off x="4767910" y="4777095"/>
            <a:ext cx="467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/>
          <p:cNvCxnSpPr>
            <a:stCxn id="267" idx="3"/>
            <a:endCxn id="266" idx="1"/>
          </p:cNvCxnSpPr>
          <p:nvPr/>
        </p:nvCxnSpPr>
        <p:spPr>
          <a:xfrm>
            <a:off x="6693168" y="4777095"/>
            <a:ext cx="4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/>
          <p:cNvCxnSpPr>
            <a:stCxn id="266" idx="3"/>
            <a:endCxn id="293" idx="1"/>
          </p:cNvCxnSpPr>
          <p:nvPr/>
        </p:nvCxnSpPr>
        <p:spPr>
          <a:xfrm flipV="1">
            <a:off x="8526934" y="4777094"/>
            <a:ext cx="45478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mit Pfeil 279"/>
          <p:cNvCxnSpPr>
            <a:stCxn id="257" idx="2"/>
            <a:endCxn id="264" idx="0"/>
          </p:cNvCxnSpPr>
          <p:nvPr/>
        </p:nvCxnSpPr>
        <p:spPr>
          <a:xfrm>
            <a:off x="11174999" y="5104951"/>
            <a:ext cx="0" cy="4311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>
            <a:stCxn id="271" idx="2"/>
            <a:endCxn id="273" idx="0"/>
          </p:cNvCxnSpPr>
          <p:nvPr/>
        </p:nvCxnSpPr>
        <p:spPr>
          <a:xfrm>
            <a:off x="9635261" y="8683779"/>
            <a:ext cx="0" cy="4320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mit Pfeil 285"/>
          <p:cNvCxnSpPr>
            <a:stCxn id="98" idx="2"/>
            <a:endCxn id="272" idx="0"/>
          </p:cNvCxnSpPr>
          <p:nvPr/>
        </p:nvCxnSpPr>
        <p:spPr>
          <a:xfrm>
            <a:off x="11174999" y="10781614"/>
            <a:ext cx="0" cy="4312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Abgerundetes Rechteck 287"/>
          <p:cNvSpPr/>
          <p:nvPr/>
        </p:nvSpPr>
        <p:spPr>
          <a:xfrm>
            <a:off x="10616937" y="12290450"/>
            <a:ext cx="111612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current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s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89" name="Abgerundetes Rechteck 288"/>
          <p:cNvSpPr/>
          <p:nvPr/>
        </p:nvSpPr>
        <p:spPr>
          <a:xfrm>
            <a:off x="10400913" y="13378236"/>
            <a:ext cx="1548172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curr</a:t>
            </a:r>
            <a:r>
              <a:rPr lang="de-DE" sz="1200" i="1" baseline="-25000" dirty="0">
                <a:solidFill>
                  <a:schemeClr val="tx1"/>
                </a:solidFill>
              </a:rPr>
              <a:t> </a:t>
            </a:r>
            <a:r>
              <a:rPr lang="de-DE" sz="1200" i="1" dirty="0">
                <a:solidFill>
                  <a:schemeClr val="tx1"/>
                </a:solidFill>
              </a:rPr>
              <a:t>= </a:t>
            </a:r>
            <a:r>
              <a:rPr lang="de-DE" sz="1200" i="1" dirty="0" err="1">
                <a:solidFill>
                  <a:schemeClr val="tx1"/>
                </a:solidFill>
              </a:rPr>
              <a:t>done</a:t>
            </a:r>
            <a:r>
              <a:rPr lang="de-DE" sz="1200" i="1" baseline="-25000" dirty="0" err="1">
                <a:solidFill>
                  <a:schemeClr val="tx1"/>
                </a:solidFill>
              </a:rPr>
              <a:t>next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291" name="Gerade Verbindung mit Pfeil 290"/>
          <p:cNvCxnSpPr>
            <a:stCxn id="288" idx="2"/>
            <a:endCxn id="289" idx="0"/>
          </p:cNvCxnSpPr>
          <p:nvPr/>
        </p:nvCxnSpPr>
        <p:spPr>
          <a:xfrm>
            <a:off x="11174999" y="12946162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winkelte Verbindung 291"/>
          <p:cNvCxnSpPr>
            <a:stCxn id="289" idx="3"/>
            <a:endCxn id="293" idx="0"/>
          </p:cNvCxnSpPr>
          <p:nvPr/>
        </p:nvCxnSpPr>
        <p:spPr>
          <a:xfrm flipH="1" flipV="1">
            <a:off x="9467776" y="4291038"/>
            <a:ext cx="2481309" cy="9415054"/>
          </a:xfrm>
          <a:prstGeom prst="bentConnector4">
            <a:avLst>
              <a:gd name="adj1" fmla="val -109019"/>
              <a:gd name="adj2" fmla="val 10526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aute 292"/>
          <p:cNvSpPr/>
          <p:nvPr/>
        </p:nvSpPr>
        <p:spPr>
          <a:xfrm>
            <a:off x="8981720" y="4291038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!</a:t>
            </a:r>
            <a:r>
              <a:rPr lang="de-DE" sz="1000" i="1" dirty="0" err="1">
                <a:solidFill>
                  <a:schemeClr val="tx1"/>
                </a:solidFill>
              </a:rPr>
              <a:t>done</a:t>
            </a:r>
            <a:r>
              <a:rPr lang="de-DE" sz="1000" i="1" baseline="-25000" dirty="0" err="1">
                <a:solidFill>
                  <a:schemeClr val="tx1"/>
                </a:solidFill>
              </a:rPr>
              <a:t>curr</a:t>
            </a:r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323" name="Abgerundetes Rechteck 322"/>
          <p:cNvSpPr/>
          <p:nvPr/>
        </p:nvSpPr>
        <p:spPr>
          <a:xfrm>
            <a:off x="5941734" y="8028068"/>
            <a:ext cx="2476345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Trainiere </a:t>
            </a:r>
            <a:r>
              <a:rPr lang="de-DE" sz="1200" i="1" dirty="0" smtClean="0">
                <a:solidFill>
                  <a:schemeClr val="tx1"/>
                </a:solidFill>
              </a:rPr>
              <a:t>DDQN</a:t>
            </a:r>
            <a:r>
              <a:rPr lang="de-DE" sz="1200" dirty="0" smtClean="0">
                <a:solidFill>
                  <a:schemeClr val="tx1"/>
                </a:solidFill>
              </a:rPr>
              <a:t> anhand der Daten </a:t>
            </a:r>
          </a:p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des </a:t>
            </a:r>
            <a:r>
              <a:rPr lang="de-DE" sz="1200" i="1" dirty="0" err="1" smtClean="0">
                <a:solidFill>
                  <a:schemeClr val="tx1"/>
                </a:solidFill>
              </a:rPr>
              <a:t>Replaybuffers</a:t>
            </a:r>
            <a:endParaRPr lang="de-DE" sz="1200" i="1" dirty="0">
              <a:solidFill>
                <a:schemeClr val="tx1"/>
              </a:solidFill>
            </a:endParaRPr>
          </a:p>
        </p:txBody>
      </p:sp>
      <p:cxnSp>
        <p:nvCxnSpPr>
          <p:cNvPr id="330" name="Gerade Verbindung mit Pfeil 329"/>
          <p:cNvCxnSpPr>
            <a:stCxn id="272" idx="2"/>
            <a:endCxn id="288" idx="0"/>
          </p:cNvCxnSpPr>
          <p:nvPr/>
        </p:nvCxnSpPr>
        <p:spPr>
          <a:xfrm>
            <a:off x="11174999" y="11868606"/>
            <a:ext cx="0" cy="4218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Abgerundetes Rechteck 379"/>
          <p:cNvSpPr/>
          <p:nvPr/>
        </p:nvSpPr>
        <p:spPr>
          <a:xfrm>
            <a:off x="3722838" y="8028067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Berechne </a:t>
            </a:r>
            <a:r>
              <a:rPr lang="el-GR" sz="1200" i="1" dirty="0" smtClean="0">
                <a:solidFill>
                  <a:schemeClr val="tx1"/>
                </a:solidFill>
              </a:rPr>
              <a:t>τ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conf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cxnSp>
        <p:nvCxnSpPr>
          <p:cNvPr id="381" name="Gerade Verbindung mit Pfeil 380"/>
          <p:cNvCxnSpPr>
            <a:stCxn id="323" idx="1"/>
            <a:endCxn id="380" idx="3"/>
          </p:cNvCxnSpPr>
          <p:nvPr/>
        </p:nvCxnSpPr>
        <p:spPr>
          <a:xfrm flipH="1" flipV="1">
            <a:off x="5235006" y="8355923"/>
            <a:ext cx="70672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>
            <a:stCxn id="380" idx="0"/>
            <a:endCxn id="208" idx="2"/>
          </p:cNvCxnSpPr>
          <p:nvPr/>
        </p:nvCxnSpPr>
        <p:spPr>
          <a:xfrm flipV="1">
            <a:off x="4478922" y="7487358"/>
            <a:ext cx="0" cy="5407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Textfeld 399"/>
          <p:cNvSpPr txBox="1"/>
          <p:nvPr/>
        </p:nvSpPr>
        <p:spPr>
          <a:xfrm>
            <a:off x="9806849" y="4519725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401" name="Textfeld 400"/>
          <p:cNvSpPr txBox="1"/>
          <p:nvPr/>
        </p:nvSpPr>
        <p:spPr>
          <a:xfrm>
            <a:off x="8855710" y="5278726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425" name="Textfeld 424"/>
          <p:cNvSpPr txBox="1"/>
          <p:nvPr/>
        </p:nvSpPr>
        <p:spPr>
          <a:xfrm>
            <a:off x="11671299" y="6852567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dirty="0" smtClean="0"/>
              <a:t>ja</a:t>
            </a:r>
            <a:endParaRPr lang="de-DE" sz="1200" dirty="0"/>
          </a:p>
        </p:txBody>
      </p:sp>
      <p:sp>
        <p:nvSpPr>
          <p:cNvPr id="426" name="Textfeld 425"/>
          <p:cNvSpPr txBox="1"/>
          <p:nvPr/>
        </p:nvSpPr>
        <p:spPr>
          <a:xfrm>
            <a:off x="10076877" y="6852568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76" name="Abgerundetes Rechteck 75"/>
          <p:cNvSpPr/>
          <p:nvPr/>
        </p:nvSpPr>
        <p:spPr>
          <a:xfrm>
            <a:off x="12094484" y="9115853"/>
            <a:ext cx="1296144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Wähle </a:t>
            </a:r>
            <a:r>
              <a:rPr lang="de-DE" sz="1200" i="1" dirty="0" err="1" smtClean="0">
                <a:solidFill>
                  <a:schemeClr val="tx1"/>
                </a:solidFill>
              </a:rPr>
              <a:t>a</a:t>
            </a:r>
            <a:r>
              <a:rPr lang="de-DE" sz="1200" i="1" baseline="-25000" dirty="0" err="1" smtClean="0">
                <a:solidFill>
                  <a:schemeClr val="tx1"/>
                </a:solidFill>
              </a:rPr>
              <a:t>Spieler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cxnSp>
        <p:nvCxnSpPr>
          <p:cNvPr id="77" name="Gerade Verbindung mit Pfeil 76"/>
          <p:cNvCxnSpPr>
            <a:stCxn id="261" idx="2"/>
            <a:endCxn id="76" idx="0"/>
          </p:cNvCxnSpPr>
          <p:nvPr/>
        </p:nvCxnSpPr>
        <p:spPr>
          <a:xfrm>
            <a:off x="12742556" y="8683779"/>
            <a:ext cx="0" cy="4320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/>
          <p:cNvSpPr/>
          <p:nvPr/>
        </p:nvSpPr>
        <p:spPr>
          <a:xfrm>
            <a:off x="10886011" y="10203638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cxnSp>
        <p:nvCxnSpPr>
          <p:cNvPr id="112" name="Gewinkelte Verbindung 111"/>
          <p:cNvCxnSpPr>
            <a:stCxn id="293" idx="2"/>
            <a:endCxn id="323" idx="0"/>
          </p:cNvCxnSpPr>
          <p:nvPr/>
        </p:nvCxnSpPr>
        <p:spPr>
          <a:xfrm rot="5400000">
            <a:off x="6941383" y="5501675"/>
            <a:ext cx="2764918" cy="22878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winkelte Verbindung 124"/>
          <p:cNvCxnSpPr>
            <a:stCxn id="256" idx="3"/>
            <a:endCxn id="261" idx="0"/>
          </p:cNvCxnSpPr>
          <p:nvPr/>
        </p:nvCxnSpPr>
        <p:spPr>
          <a:xfrm>
            <a:off x="11661055" y="7109937"/>
            <a:ext cx="1081501" cy="91813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134"/>
          <p:cNvCxnSpPr>
            <a:stCxn id="76" idx="2"/>
            <a:endCxn id="98" idx="3"/>
          </p:cNvCxnSpPr>
          <p:nvPr/>
        </p:nvCxnSpPr>
        <p:spPr>
          <a:xfrm rot="5400000">
            <a:off x="11742742" y="9492811"/>
            <a:ext cx="721061" cy="127856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winkelte Verbindung 137"/>
          <p:cNvCxnSpPr>
            <a:stCxn id="273" idx="2"/>
            <a:endCxn id="98" idx="1"/>
          </p:cNvCxnSpPr>
          <p:nvPr/>
        </p:nvCxnSpPr>
        <p:spPr>
          <a:xfrm rot="16200000" flipH="1">
            <a:off x="9900106" y="9506721"/>
            <a:ext cx="721060" cy="125075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winkelte Verbindung 151"/>
          <p:cNvCxnSpPr>
            <a:stCxn id="256" idx="1"/>
            <a:endCxn id="271" idx="0"/>
          </p:cNvCxnSpPr>
          <p:nvPr/>
        </p:nvCxnSpPr>
        <p:spPr>
          <a:xfrm rot="10800000" flipV="1">
            <a:off x="9635261" y="7109937"/>
            <a:ext cx="1053682" cy="91813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aute 205"/>
          <p:cNvSpPr/>
          <p:nvPr/>
        </p:nvSpPr>
        <p:spPr>
          <a:xfrm>
            <a:off x="4189934" y="5574963"/>
            <a:ext cx="577976" cy="577976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i="1" baseline="-25000" dirty="0">
              <a:solidFill>
                <a:schemeClr val="tx1"/>
              </a:solidFill>
            </a:endParaRPr>
          </a:p>
        </p:txBody>
      </p:sp>
      <p:sp>
        <p:nvSpPr>
          <p:cNvPr id="207" name="Abgerundetes Rechteck 206"/>
          <p:cNvSpPr/>
          <p:nvPr/>
        </p:nvSpPr>
        <p:spPr>
          <a:xfrm>
            <a:off x="1755754" y="6048797"/>
            <a:ext cx="1512168" cy="655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Replaybuffer</a:t>
            </a:r>
            <a:r>
              <a:rPr lang="de-DE" sz="1200" dirty="0" smtClean="0">
                <a:solidFill>
                  <a:schemeClr val="tx1"/>
                </a:solidFill>
              </a:rPr>
              <a:t> zurücksetzen</a:t>
            </a:r>
            <a:endParaRPr lang="de-DE" sz="1200" i="1" baseline="-25000" dirty="0">
              <a:solidFill>
                <a:schemeClr val="tx1"/>
              </a:solidFill>
            </a:endParaRPr>
          </a:p>
        </p:txBody>
      </p:sp>
      <p:sp>
        <p:nvSpPr>
          <p:cNvPr id="208" name="Raute 207"/>
          <p:cNvSpPr/>
          <p:nvPr/>
        </p:nvSpPr>
        <p:spPr>
          <a:xfrm>
            <a:off x="3992866" y="6515246"/>
            <a:ext cx="972112" cy="97211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i="1" dirty="0" err="1">
                <a:solidFill>
                  <a:schemeClr val="tx1"/>
                </a:solidFill>
              </a:rPr>
              <a:t>r</a:t>
            </a:r>
            <a:r>
              <a:rPr lang="de-DE" sz="900" i="1" dirty="0" err="1" smtClean="0">
                <a:solidFill>
                  <a:schemeClr val="tx1"/>
                </a:solidFill>
              </a:rPr>
              <a:t>ollouts</a:t>
            </a:r>
            <a:r>
              <a:rPr lang="de-DE" sz="900" i="1" dirty="0" smtClean="0">
                <a:solidFill>
                  <a:schemeClr val="tx1"/>
                </a:solidFill>
              </a:rPr>
              <a:t> % 10 == 0</a:t>
            </a:r>
            <a:endParaRPr lang="de-DE" sz="900" i="1" baseline="-250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mit Pfeil 216"/>
          <p:cNvCxnSpPr>
            <a:stCxn id="208" idx="0"/>
            <a:endCxn id="206" idx="2"/>
          </p:cNvCxnSpPr>
          <p:nvPr/>
        </p:nvCxnSpPr>
        <p:spPr>
          <a:xfrm flipV="1">
            <a:off x="4478922" y="6152939"/>
            <a:ext cx="0" cy="3623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winkelte Verbindung 223"/>
          <p:cNvCxnSpPr>
            <a:stCxn id="207" idx="0"/>
            <a:endCxn id="206" idx="1"/>
          </p:cNvCxnSpPr>
          <p:nvPr/>
        </p:nvCxnSpPr>
        <p:spPr>
          <a:xfrm rot="5400000" flipH="1" flipV="1">
            <a:off x="3258463" y="5117326"/>
            <a:ext cx="184846" cy="1678096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206" idx="0"/>
            <a:endCxn id="270" idx="2"/>
          </p:cNvCxnSpPr>
          <p:nvPr/>
        </p:nvCxnSpPr>
        <p:spPr>
          <a:xfrm flipV="1">
            <a:off x="4478922" y="5066083"/>
            <a:ext cx="0" cy="5088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winkelte Verbindung 245"/>
          <p:cNvCxnSpPr>
            <a:stCxn id="208" idx="1"/>
            <a:endCxn id="207" idx="2"/>
          </p:cNvCxnSpPr>
          <p:nvPr/>
        </p:nvCxnSpPr>
        <p:spPr>
          <a:xfrm rot="10800000">
            <a:off x="2511838" y="6704510"/>
            <a:ext cx="1481028" cy="29679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feld 351"/>
          <p:cNvSpPr txBox="1"/>
          <p:nvPr/>
        </p:nvSpPr>
        <p:spPr>
          <a:xfrm>
            <a:off x="3856952" y="6191807"/>
            <a:ext cx="612066" cy="330072"/>
          </a:xfrm>
          <a:prstGeom prst="rect">
            <a:avLst/>
          </a:prstGeom>
          <a:noFill/>
        </p:spPr>
        <p:txBody>
          <a:bodyPr wrap="square" lIns="0" tIns="72000" rIns="72000" bIns="72000" rtlCol="0">
            <a:spAutoFit/>
          </a:bodyPr>
          <a:lstStyle/>
          <a:p>
            <a:pPr algn="r"/>
            <a:r>
              <a:rPr lang="de-DE" sz="1200" dirty="0" smtClean="0"/>
              <a:t>nein</a:t>
            </a:r>
            <a:endParaRPr lang="de-DE" sz="1200" dirty="0"/>
          </a:p>
        </p:txBody>
      </p:sp>
      <p:sp>
        <p:nvSpPr>
          <p:cNvPr id="353" name="Textfeld 352"/>
          <p:cNvSpPr txBox="1"/>
          <p:nvPr/>
        </p:nvSpPr>
        <p:spPr>
          <a:xfrm>
            <a:off x="3380800" y="7001304"/>
            <a:ext cx="612066" cy="257369"/>
          </a:xfrm>
          <a:prstGeom prst="rect">
            <a:avLst/>
          </a:prstGeom>
          <a:noFill/>
        </p:spPr>
        <p:txBody>
          <a:bodyPr wrap="square" lIns="0" tIns="0" rIns="72000" bIns="72000" rtlCol="0">
            <a:spAutoFit/>
          </a:bodyPr>
          <a:lstStyle/>
          <a:p>
            <a:pPr algn="r"/>
            <a:r>
              <a:rPr lang="de-DE" sz="1200" dirty="0" smtClean="0"/>
              <a:t>ja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997431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Benutzerdefiniert</PresentationFormat>
  <Paragraphs>58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N-LAN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14</cp:revision>
  <dcterms:created xsi:type="dcterms:W3CDTF">2020-03-05T13:44:02Z</dcterms:created>
  <dcterms:modified xsi:type="dcterms:W3CDTF">2020-03-05T15:47:19Z</dcterms:modified>
</cp:coreProperties>
</file>