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Lst>
  <p:sldSz cy="5143500" cx="9144000"/>
  <p:notesSz cx="6858000" cy="9144000"/>
  <p:embeddedFontLst>
    <p:embeddedFont>
      <p:font typeface="Roboto"/>
      <p:regular r:id="rId93"/>
      <p:bold r:id="rId94"/>
      <p:italic r:id="rId95"/>
      <p:boldItalic r:id="rId96"/>
    </p:embeddedFont>
    <p:embeddedFont>
      <p:font typeface="Playfair Display"/>
      <p:regular r:id="rId97"/>
      <p:bold r:id="rId98"/>
      <p:italic r:id="rId99"/>
      <p:boldItalic r:id="rId100"/>
    </p:embeddedFont>
    <p:embeddedFont>
      <p:font typeface="Lato"/>
      <p:regular r:id="rId101"/>
      <p:bold r:id="rId102"/>
      <p:italic r:id="rId103"/>
      <p:boldItalic r:id="rId10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86A7AA-C368-4F6E-9E47-2589A26B309C}">
  <a:tblStyle styleId="{EB86A7AA-C368-4F6E-9E47-2589A26B30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4" Type="http://schemas.openxmlformats.org/officeDocument/2006/relationships/font" Target="fonts/Lato-bold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Lato-italic.fntdata"/><Relationship Id="rId102" Type="http://schemas.openxmlformats.org/officeDocument/2006/relationships/font" Target="fonts/Lato-bold.fntdata"/><Relationship Id="rId101" Type="http://schemas.openxmlformats.org/officeDocument/2006/relationships/font" Target="fonts/Lato-regular.fntdata"/><Relationship Id="rId100" Type="http://schemas.openxmlformats.org/officeDocument/2006/relationships/font" Target="fonts/PlayfairDisplay-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Roboto-italic.fntdata"/><Relationship Id="rId94" Type="http://schemas.openxmlformats.org/officeDocument/2006/relationships/font" Target="fonts/Roboto-bold.fntdata"/><Relationship Id="rId97" Type="http://schemas.openxmlformats.org/officeDocument/2006/relationships/font" Target="fonts/PlayfairDisplay-regular.fntdata"/><Relationship Id="rId96" Type="http://schemas.openxmlformats.org/officeDocument/2006/relationships/font" Target="fonts/Roboto-boldItalic.fntdata"/><Relationship Id="rId11" Type="http://schemas.openxmlformats.org/officeDocument/2006/relationships/slide" Target="slides/slide5.xml"/><Relationship Id="rId99" Type="http://schemas.openxmlformats.org/officeDocument/2006/relationships/font" Target="fonts/PlayfairDisplay-italic.fntdata"/><Relationship Id="rId10" Type="http://schemas.openxmlformats.org/officeDocument/2006/relationships/slide" Target="slides/slide4.xml"/><Relationship Id="rId98" Type="http://schemas.openxmlformats.org/officeDocument/2006/relationships/font" Target="fonts/PlayfairDisplay-bold.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font" Target="fonts/Roboto-regular.fntdata"/><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Good afternoon everyone, we are Group 3 Section A and we are presenting our final project on imposter syndrome. </a:t>
            </a:r>
            <a:endParaRPr sz="8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6910ac2cd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6910ac2cd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here’s the scale for rating each statement.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6910ac2cd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6910ac2cd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categorical measure of imposter syndrome comes from a self-reported answer to question 3, which is “do you think you are </a:t>
            </a:r>
            <a:r>
              <a:rPr lang="en"/>
              <a:t>impacted</a:t>
            </a:r>
            <a:r>
              <a:rPr lang="en"/>
              <a:t> by imposter syndrome?”. Possible responses include yes, no, and </a:t>
            </a:r>
            <a:r>
              <a:rPr lang="en"/>
              <a:t>maybe</a:t>
            </a:r>
            <a:r>
              <a:rPr lang="en"/>
              <a:t>. We will come back to this measure later in the presentation.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6910ac2c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6910ac2c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predictors of our study include 12 </a:t>
            </a:r>
            <a:r>
              <a:rPr lang="en"/>
              <a:t>statements pertaining specifically to people’s experiences at UCLA. The statements are grouped into three categories: campus climate, social, and self-perceptual. All statements are rating on the same scale as before. One thing to note is that, all statements were selected to avoid direct overlap with statements we used to calculate imposter syndrome scores. We’ll show you an example shortly. We will use these statements to predict both the numerical and the categorical measure of imposter syndrome later in the study.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6910ac2cd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6910ac2cd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example </a:t>
            </a:r>
            <a:r>
              <a:rPr lang="en"/>
              <a:t>statements</a:t>
            </a:r>
            <a:r>
              <a:rPr lang="en"/>
              <a:t> that serve as our predictors.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6910ac2cd_0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6910ac2cd_0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of how we modify the statements. The first statement is used for calculating a </a:t>
            </a:r>
            <a:r>
              <a:rPr lang="en"/>
              <a:t>imposter</a:t>
            </a:r>
            <a:r>
              <a:rPr lang="en"/>
              <a:t> syndrome score, and it captures locus of control as the key element. We translated “locus of control’  into ”</a:t>
            </a:r>
            <a:r>
              <a:rPr lang="en"/>
              <a:t>repeating</a:t>
            </a:r>
            <a:r>
              <a:rPr lang="en"/>
              <a:t> successes“ to extend the statement. We also gave it a more specific context by putting it into a academic setting.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6910ac2cd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6910ac2cd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scoring scale for our predictors, which is identical to the one we used for calculating imposter syndrome </a:t>
            </a:r>
            <a:r>
              <a:rPr lang="en"/>
              <a:t>scores</a:t>
            </a:r>
            <a:r>
              <a:rPr lang="en"/>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6910ac2cd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6910ac2cd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910ac2cd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910ac2cd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3f2cd35bf_5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3f2cd35bf_5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6910ac2cd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6910ac2cd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0"/>
              </a:spcAft>
              <a:buClr>
                <a:schemeClr val="dk1"/>
              </a:buClr>
              <a:buSzPts val="1100"/>
              <a:buFont typeface="Arial"/>
              <a:buNone/>
            </a:pPr>
            <a:r>
              <a:rPr lang="en"/>
              <a:t>The distribution of gender was overall pretty balanced.</a:t>
            </a:r>
            <a:endParaRPr/>
          </a:p>
          <a:p>
            <a:pPr indent="0" lvl="0" marL="0" rtl="0" algn="l">
              <a:spcBef>
                <a:spcPts val="8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6910ac2cd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6910ac2cd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50">
                <a:solidFill>
                  <a:schemeClr val="dk1"/>
                </a:solidFill>
              </a:rPr>
              <a:t>Hearing the topic of our project, some of you might be confused about what imposter syndrome is. In order to formulate our own definition, we referred to definitions given by researchers in past literatures as you can see on the left. From those definitions, we generated our own on the right hand side of the screen. </a:t>
            </a:r>
            <a:r>
              <a:rPr lang="en" sz="850">
                <a:solidFill>
                  <a:schemeClr val="dk1"/>
                </a:solidFill>
              </a:rPr>
              <a:t>(READ THE DEFINITION QUICK)</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6910ac2cd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6910ac2cd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0"/>
              </a:spcAft>
              <a:buClr>
                <a:schemeClr val="dk1"/>
              </a:buClr>
              <a:buSzPts val="1100"/>
              <a:buFont typeface="Arial"/>
              <a:buNone/>
            </a:pPr>
            <a:r>
              <a:rPr lang="en"/>
              <a:t>By looking at the following plot we can see the distribution among gender vs Imposter syndrome Scores (or IP) that ranges from 7 to 84, accounting for the severity of this condition. We can see that on average females seem to have higher scores but their difference was found not to be statistically significant.</a:t>
            </a:r>
            <a:endParaRPr/>
          </a:p>
          <a:p>
            <a:pPr indent="0" lvl="0" marL="0" rtl="0" algn="l">
              <a:spcBef>
                <a:spcPts val="8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6910ac2cd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6910ac2cd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800"/>
              </a:spcAft>
              <a:buNone/>
            </a:pPr>
            <a:r>
              <a:rPr lang="en"/>
              <a:t>Regarding sexual orientation we found a pretty unbalanced data set and decided to merge categories to reduce bias.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6910ac2cd_0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6910ac2cd_0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0"/>
              </a:spcAft>
              <a:buClr>
                <a:schemeClr val="dk1"/>
              </a:buClr>
              <a:buSzPts val="1100"/>
              <a:buFont typeface="Arial"/>
              <a:buNone/>
            </a:pPr>
            <a:r>
              <a:rPr lang="en">
                <a:solidFill>
                  <a:schemeClr val="dk1"/>
                </a:solidFill>
              </a:rPr>
              <a:t>However this measure had one of the highest P values in the data, meaning that it had little to no effect in the relationship that we are trying explain.</a:t>
            </a:r>
            <a:endParaRPr>
              <a:solidFill>
                <a:schemeClr val="dk1"/>
              </a:solidFill>
            </a:endParaRPr>
          </a:p>
          <a:p>
            <a:pPr indent="0" lvl="0" marL="0" rtl="0" algn="l">
              <a:spcBef>
                <a:spcPts val="8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6910ac2cd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6910ac2cd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0"/>
              </a:spcAft>
              <a:buClr>
                <a:schemeClr val="dk1"/>
              </a:buClr>
              <a:buSzPts val="1100"/>
              <a:buFont typeface="Arial"/>
              <a:buNone/>
            </a:pPr>
            <a:r>
              <a:rPr lang="en"/>
              <a:t>Likewise, ethnicity demonstrated similar data distributions and non-significant differences among the means.</a:t>
            </a:r>
            <a:endParaRPr/>
          </a:p>
          <a:p>
            <a:pPr indent="0" lvl="0" marL="0" rtl="0" algn="l">
              <a:spcBef>
                <a:spcPts val="8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6910ac2cd_0_1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6910ac2cd_0_1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6910ac2cd_0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6910ac2cd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0"/>
              </a:spcAft>
              <a:buClr>
                <a:schemeClr val="dk1"/>
              </a:buClr>
              <a:buSzPts val="1100"/>
              <a:buFont typeface="Arial"/>
              <a:buNone/>
            </a:pPr>
            <a:r>
              <a:rPr lang="en"/>
              <a:t>Age had a wide distribution of values, giving us enough information to merge everything into three different groups, 21, below 21 and above 21.</a:t>
            </a:r>
            <a:endParaRPr/>
          </a:p>
          <a:p>
            <a:pPr indent="0" lvl="0" marL="0" rtl="0" algn="l">
              <a:spcBef>
                <a:spcPts val="8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6910ac2c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6910ac2c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0"/>
              </a:spcAft>
              <a:buClr>
                <a:schemeClr val="dk1"/>
              </a:buClr>
              <a:buSzPts val="1100"/>
              <a:buFont typeface="Arial"/>
              <a:buNone/>
            </a:pPr>
            <a:r>
              <a:rPr lang="en"/>
              <a:t>People above 21 seem to have higher means but once again, the difference is not significant.</a:t>
            </a:r>
            <a:endParaRPr/>
          </a:p>
          <a:p>
            <a:pPr indent="0" lvl="0" marL="0" rtl="0" algn="l">
              <a:spcBef>
                <a:spcPts val="8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6910ac2c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6910ac2c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800"/>
              </a:spcAft>
              <a:buNone/>
            </a:pPr>
            <a:r>
              <a:rPr lang="en"/>
              <a:t>For major we had a similar approach, merging data to understand its distribution.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6910ac2c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6910ac2c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6910ac2cd_0_1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6910ac2cd_0_1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0"/>
              </a:spcAft>
              <a:buClr>
                <a:schemeClr val="dk1"/>
              </a:buClr>
              <a:buSzPts val="1100"/>
              <a:buFont typeface="Arial"/>
              <a:buNone/>
            </a:pPr>
            <a:r>
              <a:rPr lang="en"/>
              <a:t>GPA on the other side gave use more consistent results in our general relationship towards IP. We decided to split GPA by below and above 3.5.</a:t>
            </a:r>
            <a:endParaRPr/>
          </a:p>
          <a:p>
            <a:pPr indent="0" lvl="0" marL="0" rtl="0" algn="l">
              <a:spcBef>
                <a:spcPts val="8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910ac2cd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910ac2cd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So, given the definition of imposter syndrome, why should we care about it? According to past researches, imposter syndromes are accompanied with anxiety, depression, impaired academic performance, high susceptibility to burnout, decreased efficiency in workplace and more.</a:t>
            </a:r>
            <a:endParaRPr sz="850">
              <a:solidFill>
                <a:schemeClr val="dk1"/>
              </a:solidFill>
            </a:endParaRPr>
          </a:p>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6910ac2cd_0_1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6910ac2cd_0_1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800"/>
              </a:spcAft>
              <a:buClr>
                <a:schemeClr val="dk1"/>
              </a:buClr>
              <a:buSzPts val="1100"/>
              <a:buFont typeface="Arial"/>
              <a:buNone/>
            </a:pPr>
            <a:r>
              <a:rPr lang="en">
                <a:solidFill>
                  <a:schemeClr val="dk1"/>
                </a:solidFill>
              </a:rPr>
              <a:t>A</a:t>
            </a:r>
            <a:r>
              <a:rPr lang="en">
                <a:solidFill>
                  <a:schemeClr val="dk1"/>
                </a:solidFill>
              </a:rPr>
              <a:t>nd the plot of the means gave a marginally significant result, showing that as GPA increases, IP scores increase.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6910ac2c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6910ac2c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0"/>
              </a:spcAft>
              <a:buClr>
                <a:schemeClr val="dk1"/>
              </a:buClr>
              <a:buSzPts val="1100"/>
              <a:buFont typeface="Arial"/>
              <a:buNone/>
            </a:pPr>
            <a:r>
              <a:rPr lang="en"/>
              <a:t>Up to this point, most of the previous variables turned out to non-significant, this due to the small data set, and it is one of the key limitations to keep in mind through our model.</a:t>
            </a:r>
            <a:endParaRPr/>
          </a:p>
          <a:p>
            <a:pPr indent="0" lvl="0" marL="0" rtl="0" algn="l">
              <a:spcBef>
                <a:spcPts val="80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6910ac2c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6910ac2c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6910ac2c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6910ac2c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800"/>
              </a:spcAft>
              <a:buNone/>
            </a:pPr>
            <a:r>
              <a:rPr lang="en"/>
              <a:t>For the numerical part of this project we went with a MLR model and after cleaning the data we used many variable section methods such as LASSO, Regsubsets &amp; and Forward and Backward stepwise functions. Out of all the outputs we chose the most recurring predictors.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6910ac2c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6910ac2c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800"/>
              </a:spcAft>
              <a:buNone/>
            </a:pPr>
            <a:r>
              <a:rPr lang="en"/>
              <a:t>In brief, Lasso is a type of linear regression that shrinks variables to eliminate multicollinearity, where the dots in the output represent a coefficient of zero.</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6910ac2cd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6910ac2cd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800"/>
              </a:spcAft>
              <a:buNone/>
            </a:pPr>
            <a:r>
              <a:rPr lang="en"/>
              <a:t>Fits all possible predictor combinations and outputs the best performing subset. The plots shows the relationship between RSS and Adjusted R^2 against the number of predictors, where 4 predictors seem to be optimal as it has a low RSS and a high R^2 Adjusted.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6910ac2cd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6910ac2cd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800"/>
              </a:spcAft>
              <a:buNone/>
            </a:pPr>
            <a:r>
              <a:rPr lang="en"/>
              <a:t>Likewise, these two functions gave us a similar subset and after compiling all the results we concluded that Q2_4, Q2_6, Q2_ 9 and Q_211 are the most significant predictors.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6910ac2cd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6910ac2cd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6b7b17a8e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6b7b17a8e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6910ac2cd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6910ac2cd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800"/>
              </a:spcAft>
              <a:buNone/>
            </a:pPr>
            <a:r>
              <a:rPr lang="en"/>
              <a:t>There is no issue with multicollinearity, meaning that our predictors are independent of each other.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910ac2cd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910ac2cd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50">
                <a:solidFill>
                  <a:schemeClr val="dk1"/>
                </a:solidFill>
              </a:rPr>
              <a:t>With these knowledge in mind, we asked our research questions.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(READ THE QUESTION QUICK)</a:t>
            </a:r>
            <a:endParaRPr sz="8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6910ac2cd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6910ac2cd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6910ac2cd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06910ac2cd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800"/>
              </a:spcAft>
              <a:buNone/>
            </a:pPr>
            <a:r>
              <a:rPr lang="en"/>
              <a:t>We comply with normality as most points fall in the diagonal line but we have some misleading points that we need to look into.</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6910ac2cd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06910ac2cd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800"/>
              </a:spcAft>
              <a:buNone/>
            </a:pPr>
            <a:r>
              <a:rPr lang="en"/>
              <a:t>All points seem to be within Cook’s distance but we need to further look into this as some are out of the standardized residuals range of (-2,2).</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6910ac2cd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6910ac2cd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800"/>
              </a:spcAft>
              <a:buNone/>
            </a:pPr>
            <a:r>
              <a:rPr lang="en"/>
              <a:t>We decided to remove points 4 and 34 from the data but the increase in total variance was minimum.</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06a24d67b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06a24d67b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0"/>
              </a:spcAft>
              <a:buClr>
                <a:schemeClr val="dk1"/>
              </a:buClr>
              <a:buSzPts val="1100"/>
              <a:buFont typeface="Arial"/>
              <a:buNone/>
            </a:pPr>
            <a:r>
              <a:rPr lang="en"/>
              <a:t>Aside from the linear model we introduced an interaction between GPA and Gender.</a:t>
            </a:r>
            <a:endParaRPr/>
          </a:p>
          <a:p>
            <a:pPr indent="0" lvl="0" marL="0" rtl="0" algn="l">
              <a:spcBef>
                <a:spcPts val="80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6a24d67b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06a24d67b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6a24d67b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06a24d67b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3f2cd35bf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03f2cd35bf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6910ac2cd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6910ac2cd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6910ac2cd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06910ac2cd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910ac2cd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910ac2cd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(READ THE QUESTION QUICK)</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6910ac2cd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6910ac2cd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6910ac2cd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06910ac2cd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part II. Let’s talk about the categorical outcome.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06b7b17a8e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06b7b17a8e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basically, t</a:t>
            </a:r>
            <a:r>
              <a:rPr lang="en"/>
              <a:t>he purpose of this part is to create a model that can predict the odds of a person having imposter syndrome using the binary version of the previously mentioned predictors. So looking at the flow part, part two is about the green portion of the outcome variable. In short, we want to come up with a model that more intuitively describes the relationships between the predictors and imposter syndrome.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6b7b17a8e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06b7b17a8e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our good old </a:t>
            </a:r>
            <a:r>
              <a:rPr lang="en"/>
              <a:t>friend</a:t>
            </a:r>
            <a:r>
              <a:rPr lang="en"/>
              <a:t> EDA!</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06910ac2cd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06910ac2cd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a:t>
            </a:r>
            <a:r>
              <a:rPr lang="en"/>
              <a:t>frequency</a:t>
            </a:r>
            <a:r>
              <a:rPr lang="en"/>
              <a:t> table of response from Question 3. Question 3 essentially records whether a person thought they had imposter syndrome or not, and the frequencies look balanced. But to make the model more interpretable, we decided to make it binary.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06910ac2cd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06910ac2cd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one-way ANOVA with Tukey post-hoc tests, we found that the “yes” group has significantly higher mean IP score than the other two groups; the “no” group and the “maybe” group do not differ </a:t>
            </a:r>
            <a:r>
              <a:rPr lang="en"/>
              <a:t>significantly.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06910ac2cd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06910ac2cd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result </a:t>
            </a:r>
            <a:r>
              <a:rPr lang="en">
                <a:solidFill>
                  <a:schemeClr val="dk1"/>
                </a:solidFill>
              </a:rPr>
              <a:t>actually</a:t>
            </a:r>
            <a:r>
              <a:rPr lang="en">
                <a:solidFill>
                  <a:schemeClr val="dk1"/>
                </a:solidFill>
              </a:rPr>
              <a:t> </a:t>
            </a:r>
            <a:r>
              <a:rPr lang="en">
                <a:solidFill>
                  <a:schemeClr val="dk1"/>
                </a:solidFill>
              </a:rPr>
              <a:t>prompts us to group “maybe” and “no” together as the “no” group. But, at the same time there may be systematic differences that are not shown by numbers between the two groups. So we decided to drop all “maybe” responses for part II, just so we can make sure that we have a clean cut between the “yes” group and the “no” group.</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6910ac2cd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06910ac2cd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the end we had 68 observations, and the outcome variable is still pretty balanced.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6b7b17a8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06b7b17a8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decided to convert all predictors to binary. Recall that each question was rated on a scale from 1 to 7. Here, ratings lower than 4 were grouped as “low”, and those greater than or equal to 4 were grouped as “high”. The frequencies for the transformed predictors turned out to be mostly balanced as well.</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06b7b17a8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06b7b17a8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definitely not going to include all predictors and grouping variables in the model, because that would make the final model overly complex. Similar as before, we performed variable selection using three methods: LASSO, best subset selection based on AIC, and one that based on BIC. We also dropped all </a:t>
            </a:r>
            <a:r>
              <a:rPr lang="en"/>
              <a:t>imbalanced</a:t>
            </a:r>
            <a:r>
              <a:rPr lang="en"/>
              <a:t> </a:t>
            </a:r>
            <a:r>
              <a:rPr lang="en"/>
              <a:t>grouping</a:t>
            </a:r>
            <a:r>
              <a:rPr lang="en"/>
              <a:t> variables beforehand.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910ac2cd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910ac2cd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(READ THE QUESTION QUICK)</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06b7b17a8e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06b7b17a8e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you are </a:t>
            </a:r>
            <a:r>
              <a:rPr lang="en"/>
              <a:t>familiar</a:t>
            </a:r>
            <a:r>
              <a:rPr lang="en"/>
              <a:t> with how we interpret the LASSO coefficients. The takeaway from the output is that question 2, 3, 4, 5, 6, 7 and </a:t>
            </a:r>
            <a:r>
              <a:rPr lang="en"/>
              <a:t>gender</a:t>
            </a:r>
            <a:r>
              <a:rPr lang="en"/>
              <a:t> are important. But we dropped question 3 and 5 </a:t>
            </a:r>
            <a:r>
              <a:rPr lang="en"/>
              <a:t>because</a:t>
            </a:r>
            <a:r>
              <a:rPr lang="en"/>
              <a:t> their </a:t>
            </a:r>
            <a:r>
              <a:rPr lang="en"/>
              <a:t>coefficients</a:t>
            </a:r>
            <a:r>
              <a:rPr lang="en"/>
              <a:t> are </a:t>
            </a:r>
            <a:r>
              <a:rPr lang="en"/>
              <a:t>relatively</a:t>
            </a:r>
            <a:r>
              <a:rPr lang="en"/>
              <a:t> small. Age was not included in the table because the other subset selection methods would give us complicated outputs for categorical </a:t>
            </a:r>
            <a:r>
              <a:rPr lang="en"/>
              <a:t>variables</a:t>
            </a:r>
            <a:r>
              <a:rPr lang="en"/>
              <a:t> with more than two levels, and we kept gender for its potential interaction with age, even though the importance of it is not high.</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06b7b17a8e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06b7b17a8e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AIC, the best subset includes question 2, 4, 6, 7, and 8. But question 8 is not </a:t>
            </a:r>
            <a:r>
              <a:rPr lang="en"/>
              <a:t>significant</a:t>
            </a:r>
            <a:r>
              <a:rPr lang="en"/>
              <a:t>, and question 7 is only marginally significant.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6b7b17a8e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6b7b17a8e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BIC, the best subset includes only question 4 and 6. This </a:t>
            </a:r>
            <a:r>
              <a:rPr lang="en"/>
              <a:t>selection contains fewer predictors because BIC imposes a higher penalty on complexity than AIC does.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06b7b17a8e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06b7b17a8e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comparing the results from all three methods, we decided to only </a:t>
            </a:r>
            <a:r>
              <a:rPr lang="en"/>
              <a:t>include</a:t>
            </a:r>
            <a:r>
              <a:rPr lang="en"/>
              <a:t> question 2, 4, 6, and 7. Here’s the model output with these predictors. </a:t>
            </a:r>
            <a:r>
              <a:rPr lang="en"/>
              <a:t>In this model, every predictor except question 2 is </a:t>
            </a:r>
            <a:r>
              <a:rPr lang="en"/>
              <a:t>significant</a:t>
            </a:r>
            <a:r>
              <a:rPr lang="en"/>
              <a:t>.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3f2cd35bf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03f2cd35bf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let’s look at what each question or statement is about. Question 2 is about lack of diversity. Question 4 </a:t>
            </a:r>
            <a:r>
              <a:rPr lang="en"/>
              <a:t>measures</a:t>
            </a:r>
            <a:r>
              <a:rPr lang="en"/>
              <a:t> </a:t>
            </a:r>
            <a:r>
              <a:rPr lang="en"/>
              <a:t>feelings</a:t>
            </a:r>
            <a:r>
              <a:rPr lang="en"/>
              <a:t> of academic fraudulence. </a:t>
            </a:r>
            <a:r>
              <a:rPr lang="en"/>
              <a:t>Question</a:t>
            </a:r>
            <a:r>
              <a:rPr lang="en"/>
              <a:t> 6 looks at the tendency to compare. And question 7 measures feelings of </a:t>
            </a:r>
            <a:r>
              <a:rPr lang="en"/>
              <a:t>academic</a:t>
            </a:r>
            <a:r>
              <a:rPr lang="en"/>
              <a:t> inferiority.</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06b7b17a8e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06b7b17a8e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t>addition, based on the confusion matrix, our model is able to make correct predictions about 82.4% of the time.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06b7b17a8e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06b7b17a8e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tried to include the interaction </a:t>
            </a:r>
            <a:r>
              <a:rPr lang="en"/>
              <a:t>between</a:t>
            </a:r>
            <a:r>
              <a:rPr lang="en"/>
              <a:t> gender and GPA in the model. Previously in the MLR model, we found that the interaction is </a:t>
            </a:r>
            <a:r>
              <a:rPr lang="en"/>
              <a:t>marginally</a:t>
            </a:r>
            <a:r>
              <a:rPr lang="en"/>
              <a:t> significant, but here we found that the interaction is not significant at all.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06b7b17a8e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06b7b17a8e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including the interaction does not improve prediction accuracy at all.</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06b7b17a8e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06b7b17a8e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interaction plot also shows two parallel lines, meaning that there’s no interaction going on between gender and GPA. So we decided not to include this interaction.</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06b7b17a8e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06b7b17a8e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recap, here is our final model output.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910ac2cd_0_1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910ac2cd_0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One thing essential to our project is that we collected our own dataset since there is no preexisting ones we can use. Scan the QR code on the left, you can see our survey in viewer’s mode. This survey is distributed to UCLA students enrolled in the following class shown on the right hand side which includes both STEM and non-STEM courses. In total, we collected 89 responses.</a:t>
            </a:r>
            <a:endParaRPr sz="8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06b7b17a8e_2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06b7b17a8e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checked for influential points in our model. The influential plots </a:t>
            </a:r>
            <a:r>
              <a:rPr lang="en"/>
              <a:t>show</a:t>
            </a:r>
            <a:r>
              <a:rPr lang="en"/>
              <a:t> that </a:t>
            </a:r>
            <a:r>
              <a:rPr lang="en"/>
              <a:t>observation</a:t>
            </a:r>
            <a:r>
              <a:rPr lang="en"/>
              <a:t> 17 and 59 are high </a:t>
            </a:r>
            <a:r>
              <a:rPr lang="en"/>
              <a:t>leverage</a:t>
            </a:r>
            <a:r>
              <a:rPr lang="en"/>
              <a:t> </a:t>
            </a:r>
            <a:r>
              <a:rPr lang="en"/>
              <a:t>points. And removing these two observations leads to abnormal output. More specifically, the standard error of question 6 increased from one point two to seventeen hundred, so these two points maybe actually be important observations that stabilize the model. Also, the marginal model plot without removing the high leverage points seems okay. So we did not remove observation 17 and 59 in the end.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06b7b17a8e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06b7b17a8e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same model output as before, except that all coefficients are exponentiated.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06b7b17a8e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06b7b17a8e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quick recap of what each statement is about.</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06b7b17a8e_2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06b7b17a8e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let’s interpret  the model outputs together. So, if we keep everything else constant, the odds of having imposter syndrome for people with low </a:t>
            </a:r>
            <a:r>
              <a:rPr lang="en"/>
              <a:t>perception</a:t>
            </a:r>
            <a:r>
              <a:rPr lang="en"/>
              <a:t> of </a:t>
            </a:r>
            <a:r>
              <a:rPr lang="en"/>
              <a:t>academic</a:t>
            </a:r>
            <a:r>
              <a:rPr lang="en"/>
              <a:t> </a:t>
            </a:r>
            <a:r>
              <a:rPr lang="en"/>
              <a:t>fraudulence is about 84% lower. For people with low tendency to compare, the odds of having imposter syndrome is about 94% lower. And lastly, for people with low perception of academic inferiority, the odds of having imposter syndrome is about 85% lower.</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03f2cd35bf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03f2cd35bf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visualized the model outputs. The dotted line in the middle indicates even odds, and the main idea behind this plot is that, for people who were “low” on any of the three </a:t>
            </a:r>
            <a:r>
              <a:rPr lang="en"/>
              <a:t>significant</a:t>
            </a:r>
            <a:r>
              <a:rPr lang="en"/>
              <a:t> measures, their odds of having imposter syndrome will be also significantly lower than people who scored “high” on them.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03f2cd35bf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03f2cd35bf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go back to our research </a:t>
            </a:r>
            <a:r>
              <a:rPr lang="en"/>
              <a:t>question. Can we predict the odds of a person being impacted by imposter syndrome? The answer is yes. Using feelings of academic fraudulence, tendency to compare, and feelings of academic inferiority, we make accurate predictions about 82.35% of the time.</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03f2cd35bf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03f2cd35bf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03f2cd35bf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03f2cd35bf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03f2cd35bf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03f2cd35bf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03f2cd35bf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03f2cd35bf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910ac2cd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910ac2cd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For the design of our survey, w</a:t>
            </a:r>
            <a:r>
              <a:rPr lang="en"/>
              <a:t>e included 12 </a:t>
            </a:r>
            <a:r>
              <a:rPr lang="en"/>
              <a:t>statements</a:t>
            </a:r>
            <a:r>
              <a:rPr lang="en"/>
              <a:t> for calculating a numerical measure of imposter syndrome. These statements were selected either from the Clance Imposter Phenomenon Scale from prior research, or summarized from interviews with students at UCLA. The statements can be grouped into three cohorts: social, behavioral, and self-</a:t>
            </a:r>
            <a:r>
              <a:rPr lang="en"/>
              <a:t>perceptual</a:t>
            </a:r>
            <a:r>
              <a:rPr lang="en"/>
              <a:t>. E</a:t>
            </a:r>
            <a:r>
              <a:rPr lang="en"/>
              <a:t>ach </a:t>
            </a:r>
            <a:r>
              <a:rPr lang="en"/>
              <a:t>statement</a:t>
            </a:r>
            <a:r>
              <a:rPr lang="en"/>
              <a:t> is rated on a scale from 1 to 7, where 1 and 7 mean strongly </a:t>
            </a:r>
            <a:r>
              <a:rPr lang="en"/>
              <a:t>disagree</a:t>
            </a:r>
            <a:r>
              <a:rPr lang="en"/>
              <a:t> and agree, respectively. All scores are added up to form a final score. And a higher score means a higher imposter syndrome severity.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03f2cd35bf_5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03f2cd35bf_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findings from our word clouds, we both identified similarities and differences. For the similarities, the most frequent words are all feel and like. This means that the responses reflect respondents’ emotions and perceptions. All </a:t>
            </a:r>
            <a:r>
              <a:rPr lang="en"/>
              <a:t>graphs</a:t>
            </a:r>
            <a:r>
              <a:rPr lang="en"/>
              <a:t> mentioned UCLA at a relatively high </a:t>
            </a:r>
            <a:r>
              <a:rPr lang="en"/>
              <a:t>frequency, we believe that this is because no matter how our respondents feel, they all use ucla as a criterion to evaluate themselves.</a:t>
            </a:r>
            <a:endParaRPr/>
          </a:p>
          <a:p>
            <a:pPr indent="0" lvl="0" marL="0" rtl="0" algn="l">
              <a:spcBef>
                <a:spcPts val="0"/>
              </a:spcBef>
              <a:spcAft>
                <a:spcPts val="0"/>
              </a:spcAft>
              <a:buNone/>
            </a:pPr>
            <a:r>
              <a:rPr lang="en"/>
              <a:t>The differences show that for the word cloud of yeses, words such as compare around and achievements are common. We interpret that this is because people who compare themselves to their surroundings more are likely to suffer more from imposter syndrome.</a:t>
            </a:r>
            <a:endParaRPr/>
          </a:p>
          <a:p>
            <a:pPr indent="0" lvl="0" marL="0" rtl="0" algn="l">
              <a:spcBef>
                <a:spcPts val="0"/>
              </a:spcBef>
              <a:spcAft>
                <a:spcPts val="0"/>
              </a:spcAft>
              <a:buNone/>
            </a:pPr>
            <a:r>
              <a:rPr lang="en"/>
              <a:t>Words like anxiety, confidence, role and doubt also show up only on word cloud for yeses. We </a:t>
            </a:r>
            <a:r>
              <a:rPr lang="en">
                <a:solidFill>
                  <a:srgbClr val="3C4043"/>
                </a:solidFill>
                <a:highlight>
                  <a:schemeClr val="lt1"/>
                </a:highlight>
                <a:latin typeface="Lato"/>
                <a:ea typeface="Lato"/>
                <a:cs typeface="Lato"/>
                <a:sym typeface="Lato"/>
              </a:rPr>
              <a:t>interpret this as accounts of how students are likely to feel when experiencing imposter syndrome.</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03f2cd35bf_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03f2cd35bf_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is the answer to our last research question.</a:t>
            </a:r>
            <a:endParaRPr/>
          </a:p>
          <a:p>
            <a:pPr indent="0" lvl="0" marL="0" rtl="0" algn="l">
              <a:spcBef>
                <a:spcPts val="0"/>
              </a:spcBef>
              <a:spcAft>
                <a:spcPts val="0"/>
              </a:spcAft>
              <a:buNone/>
            </a:pPr>
            <a:r>
              <a:rPr lang="en"/>
              <a:t>(READ </a:t>
            </a:r>
            <a:r>
              <a:rPr lang="en"/>
              <a:t>ONLY </a:t>
            </a:r>
            <a:r>
              <a:rPr lang="en"/>
              <a:t>THE ANSWER PART </a:t>
            </a:r>
            <a:r>
              <a:rPr lang="en"/>
              <a:t>QUICK</a:t>
            </a:r>
            <a:r>
              <a:rPr lang="en"/>
              <a:t>)</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03f2cd35bf_5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03f2cd35bf_5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03f2cd35bf_5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03f2cd35bf_5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03f2cd35bf_5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03f2cd35bf_5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03f2cd35bf_5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03f2cd35bf_5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03f2cd35bf_5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03f2cd35bf_5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6910ac2cd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6910ac2cd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some of the example statements for calculating imposter syndrome scores.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9.png"/><Relationship Id="rId4"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An Investigation into Imposter Syndrome</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fontScale="77500" lnSpcReduction="20000"/>
          </a:bodyPr>
          <a:lstStyle/>
          <a:p>
            <a:pPr indent="0" lvl="0" marL="0" rtl="0" algn="ctr">
              <a:spcBef>
                <a:spcPts val="0"/>
              </a:spcBef>
              <a:spcAft>
                <a:spcPts val="0"/>
              </a:spcAft>
              <a:buNone/>
            </a:pPr>
            <a:r>
              <a:rPr lang="en"/>
              <a:t>Najia Pan, Neftali Lemus, Orion Shi, Sebastian Rivera-Chepetla, Yao Zhang, and Yilin Xu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Scoring Scale from the Survey</a:t>
            </a:r>
            <a:endParaRPr/>
          </a:p>
        </p:txBody>
      </p:sp>
      <p:graphicFrame>
        <p:nvGraphicFramePr>
          <p:cNvPr id="119" name="Google Shape;119;p22"/>
          <p:cNvGraphicFramePr/>
          <p:nvPr/>
        </p:nvGraphicFramePr>
        <p:xfrm>
          <a:off x="626538" y="1928305"/>
          <a:ext cx="3000000" cy="3000000"/>
        </p:xfrm>
        <a:graphic>
          <a:graphicData uri="http://schemas.openxmlformats.org/drawingml/2006/table">
            <a:tbl>
              <a:tblPr>
                <a:noFill/>
                <a:tableStyleId>{EB86A7AA-C368-4F6E-9E47-2589A26B309C}</a:tableStyleId>
              </a:tblPr>
              <a:tblGrid>
                <a:gridCol w="1127275"/>
                <a:gridCol w="1127275"/>
                <a:gridCol w="1127275"/>
                <a:gridCol w="1127275"/>
                <a:gridCol w="1127275"/>
                <a:gridCol w="1127275"/>
                <a:gridCol w="1127275"/>
              </a:tblGrid>
              <a:tr h="834125">
                <a:tc>
                  <a:txBody>
                    <a:bodyPr/>
                    <a:lstStyle/>
                    <a:p>
                      <a:pPr indent="0" lvl="0" marL="0" rtl="0" algn="ctr">
                        <a:spcBef>
                          <a:spcPts val="0"/>
                        </a:spcBef>
                        <a:spcAft>
                          <a:spcPts val="0"/>
                        </a:spcAft>
                        <a:buNone/>
                      </a:pPr>
                      <a:r>
                        <a:rPr lang="en">
                          <a:solidFill>
                            <a:srgbClr val="32363A"/>
                          </a:solidFill>
                        </a:rPr>
                        <a:t>Strongly disagree</a:t>
                      </a:r>
                      <a:endParaRPr>
                        <a:solidFill>
                          <a:srgbClr val="32363A"/>
                        </a:solidFill>
                      </a:endParaRPr>
                    </a:p>
                  </a:txBody>
                  <a:tcPr marT="91425" marB="91425" marR="91425" marL="91425"/>
                </a:tc>
                <a:tc>
                  <a:txBody>
                    <a:bodyPr/>
                    <a:lstStyle/>
                    <a:p>
                      <a:pPr indent="0" lvl="0" marL="0" rtl="0" algn="ctr">
                        <a:spcBef>
                          <a:spcPts val="0"/>
                        </a:spcBef>
                        <a:spcAft>
                          <a:spcPts val="0"/>
                        </a:spcAft>
                        <a:buNone/>
                      </a:pPr>
                      <a:r>
                        <a:rPr lang="en">
                          <a:solidFill>
                            <a:srgbClr val="32363A"/>
                          </a:solidFill>
                        </a:rPr>
                        <a:t>Disagree</a:t>
                      </a:r>
                      <a:endParaRPr>
                        <a:solidFill>
                          <a:srgbClr val="32363A"/>
                        </a:solidFill>
                      </a:endParaRPr>
                    </a:p>
                  </a:txBody>
                  <a:tcPr marT="91425" marB="91425" marR="91425" marL="91425"/>
                </a:tc>
                <a:tc>
                  <a:txBody>
                    <a:bodyPr/>
                    <a:lstStyle/>
                    <a:p>
                      <a:pPr indent="0" lvl="0" marL="0" rtl="0" algn="ctr">
                        <a:spcBef>
                          <a:spcPts val="0"/>
                        </a:spcBef>
                        <a:spcAft>
                          <a:spcPts val="0"/>
                        </a:spcAft>
                        <a:buNone/>
                      </a:pPr>
                      <a:r>
                        <a:rPr lang="en">
                          <a:solidFill>
                            <a:srgbClr val="32363A"/>
                          </a:solidFill>
                        </a:rPr>
                        <a:t>Somewhat disagree</a:t>
                      </a:r>
                      <a:endParaRPr>
                        <a:solidFill>
                          <a:srgbClr val="32363A"/>
                        </a:solidFill>
                      </a:endParaRPr>
                    </a:p>
                  </a:txBody>
                  <a:tcPr marT="91425" marB="91425" marR="91425" marL="91425"/>
                </a:tc>
                <a:tc>
                  <a:txBody>
                    <a:bodyPr/>
                    <a:lstStyle/>
                    <a:p>
                      <a:pPr indent="0" lvl="0" marL="0" rtl="0" algn="ctr">
                        <a:spcBef>
                          <a:spcPts val="0"/>
                        </a:spcBef>
                        <a:spcAft>
                          <a:spcPts val="0"/>
                        </a:spcAft>
                        <a:buNone/>
                      </a:pPr>
                      <a:r>
                        <a:rPr lang="en">
                          <a:solidFill>
                            <a:srgbClr val="32363A"/>
                          </a:solidFill>
                        </a:rPr>
                        <a:t>Neither agree or disagree</a:t>
                      </a:r>
                      <a:endParaRPr>
                        <a:solidFill>
                          <a:srgbClr val="32363A"/>
                        </a:solidFill>
                      </a:endParaRPr>
                    </a:p>
                  </a:txBody>
                  <a:tcPr marT="91425" marB="91425" marR="91425" marL="91425"/>
                </a:tc>
                <a:tc>
                  <a:txBody>
                    <a:bodyPr/>
                    <a:lstStyle/>
                    <a:p>
                      <a:pPr indent="0" lvl="0" marL="0" rtl="0" algn="ctr">
                        <a:spcBef>
                          <a:spcPts val="0"/>
                        </a:spcBef>
                        <a:spcAft>
                          <a:spcPts val="0"/>
                        </a:spcAft>
                        <a:buNone/>
                      </a:pPr>
                      <a:r>
                        <a:rPr lang="en">
                          <a:solidFill>
                            <a:srgbClr val="32363A"/>
                          </a:solidFill>
                        </a:rPr>
                        <a:t>Somewhat agree</a:t>
                      </a:r>
                      <a:endParaRPr>
                        <a:solidFill>
                          <a:srgbClr val="32363A"/>
                        </a:solidFill>
                      </a:endParaRPr>
                    </a:p>
                  </a:txBody>
                  <a:tcPr marT="91425" marB="91425" marR="91425" marL="91425"/>
                </a:tc>
                <a:tc>
                  <a:txBody>
                    <a:bodyPr/>
                    <a:lstStyle/>
                    <a:p>
                      <a:pPr indent="0" lvl="0" marL="0" rtl="0" algn="ctr">
                        <a:spcBef>
                          <a:spcPts val="0"/>
                        </a:spcBef>
                        <a:spcAft>
                          <a:spcPts val="0"/>
                        </a:spcAft>
                        <a:buNone/>
                      </a:pPr>
                      <a:r>
                        <a:rPr lang="en">
                          <a:solidFill>
                            <a:srgbClr val="32363A"/>
                          </a:solidFill>
                        </a:rPr>
                        <a:t>Agree</a:t>
                      </a:r>
                      <a:endParaRPr>
                        <a:solidFill>
                          <a:srgbClr val="32363A"/>
                        </a:solidFill>
                      </a:endParaRPr>
                    </a:p>
                  </a:txBody>
                  <a:tcPr marT="91425" marB="91425" marR="91425" marL="91425"/>
                </a:tc>
                <a:tc>
                  <a:txBody>
                    <a:bodyPr/>
                    <a:lstStyle/>
                    <a:p>
                      <a:pPr indent="0" lvl="0" marL="0" rtl="0" algn="ctr">
                        <a:spcBef>
                          <a:spcPts val="0"/>
                        </a:spcBef>
                        <a:spcAft>
                          <a:spcPts val="0"/>
                        </a:spcAft>
                        <a:buNone/>
                      </a:pPr>
                      <a:r>
                        <a:rPr lang="en">
                          <a:solidFill>
                            <a:srgbClr val="32363A"/>
                          </a:solidFill>
                        </a:rPr>
                        <a:t>Strongly agree</a:t>
                      </a:r>
                      <a:endParaRPr>
                        <a:solidFill>
                          <a:srgbClr val="32363A"/>
                        </a:solidFill>
                      </a:endParaRPr>
                    </a:p>
                  </a:txBody>
                  <a:tcPr marT="91425" marB="91425" marR="91425" marL="91425"/>
                </a:tc>
              </a:tr>
              <a:tr h="452775">
                <a:tc>
                  <a:txBody>
                    <a:bodyPr/>
                    <a:lstStyle/>
                    <a:p>
                      <a:pPr indent="0" lvl="0" marL="0" rtl="0" algn="ctr">
                        <a:spcBef>
                          <a:spcPts val="0"/>
                        </a:spcBef>
                        <a:spcAft>
                          <a:spcPts val="0"/>
                        </a:spcAft>
                        <a:buNone/>
                      </a:pPr>
                      <a:r>
                        <a:rPr lang="en">
                          <a:solidFill>
                            <a:srgbClr val="32363A"/>
                          </a:solidFill>
                        </a:rPr>
                        <a:t>1</a:t>
                      </a:r>
                      <a:endParaRPr>
                        <a:solidFill>
                          <a:srgbClr val="32363A"/>
                        </a:solidFill>
                      </a:endParaRPr>
                    </a:p>
                  </a:txBody>
                  <a:tcPr marT="91425" marB="91425" marR="91425" marL="91425"/>
                </a:tc>
                <a:tc>
                  <a:txBody>
                    <a:bodyPr/>
                    <a:lstStyle/>
                    <a:p>
                      <a:pPr indent="0" lvl="0" marL="0" rtl="0" algn="ctr">
                        <a:spcBef>
                          <a:spcPts val="0"/>
                        </a:spcBef>
                        <a:spcAft>
                          <a:spcPts val="0"/>
                        </a:spcAft>
                        <a:buNone/>
                      </a:pPr>
                      <a:r>
                        <a:rPr lang="en">
                          <a:solidFill>
                            <a:srgbClr val="32363A"/>
                          </a:solidFill>
                        </a:rPr>
                        <a:t>2</a:t>
                      </a:r>
                      <a:endParaRPr>
                        <a:solidFill>
                          <a:srgbClr val="32363A"/>
                        </a:solidFill>
                      </a:endParaRPr>
                    </a:p>
                  </a:txBody>
                  <a:tcPr marT="91425" marB="91425" marR="91425" marL="91425"/>
                </a:tc>
                <a:tc>
                  <a:txBody>
                    <a:bodyPr/>
                    <a:lstStyle/>
                    <a:p>
                      <a:pPr indent="0" lvl="0" marL="0" rtl="0" algn="ctr">
                        <a:spcBef>
                          <a:spcPts val="0"/>
                        </a:spcBef>
                        <a:spcAft>
                          <a:spcPts val="0"/>
                        </a:spcAft>
                        <a:buNone/>
                      </a:pPr>
                      <a:r>
                        <a:rPr lang="en">
                          <a:solidFill>
                            <a:srgbClr val="32363A"/>
                          </a:solidFill>
                        </a:rPr>
                        <a:t>3</a:t>
                      </a:r>
                      <a:endParaRPr>
                        <a:solidFill>
                          <a:srgbClr val="32363A"/>
                        </a:solidFill>
                      </a:endParaRPr>
                    </a:p>
                  </a:txBody>
                  <a:tcPr marT="91425" marB="91425" marR="91425" marL="91425"/>
                </a:tc>
                <a:tc>
                  <a:txBody>
                    <a:bodyPr/>
                    <a:lstStyle/>
                    <a:p>
                      <a:pPr indent="0" lvl="0" marL="0" rtl="0" algn="ctr">
                        <a:spcBef>
                          <a:spcPts val="0"/>
                        </a:spcBef>
                        <a:spcAft>
                          <a:spcPts val="0"/>
                        </a:spcAft>
                        <a:buNone/>
                      </a:pPr>
                      <a:r>
                        <a:rPr lang="en">
                          <a:solidFill>
                            <a:srgbClr val="32363A"/>
                          </a:solidFill>
                        </a:rPr>
                        <a:t>4</a:t>
                      </a:r>
                      <a:endParaRPr>
                        <a:solidFill>
                          <a:srgbClr val="32363A"/>
                        </a:solidFill>
                      </a:endParaRPr>
                    </a:p>
                  </a:txBody>
                  <a:tcPr marT="91425" marB="91425" marR="91425" marL="91425"/>
                </a:tc>
                <a:tc>
                  <a:txBody>
                    <a:bodyPr/>
                    <a:lstStyle/>
                    <a:p>
                      <a:pPr indent="0" lvl="0" marL="0" rtl="0" algn="ctr">
                        <a:spcBef>
                          <a:spcPts val="0"/>
                        </a:spcBef>
                        <a:spcAft>
                          <a:spcPts val="0"/>
                        </a:spcAft>
                        <a:buNone/>
                      </a:pPr>
                      <a:r>
                        <a:rPr lang="en">
                          <a:solidFill>
                            <a:srgbClr val="32363A"/>
                          </a:solidFill>
                        </a:rPr>
                        <a:t>5</a:t>
                      </a:r>
                      <a:endParaRPr>
                        <a:solidFill>
                          <a:srgbClr val="32363A"/>
                        </a:solidFill>
                      </a:endParaRPr>
                    </a:p>
                  </a:txBody>
                  <a:tcPr marT="91425" marB="91425" marR="91425" marL="91425"/>
                </a:tc>
                <a:tc>
                  <a:txBody>
                    <a:bodyPr/>
                    <a:lstStyle/>
                    <a:p>
                      <a:pPr indent="0" lvl="0" marL="0" rtl="0" algn="ctr">
                        <a:spcBef>
                          <a:spcPts val="0"/>
                        </a:spcBef>
                        <a:spcAft>
                          <a:spcPts val="0"/>
                        </a:spcAft>
                        <a:buNone/>
                      </a:pPr>
                      <a:r>
                        <a:rPr lang="en">
                          <a:solidFill>
                            <a:srgbClr val="32363A"/>
                          </a:solidFill>
                        </a:rPr>
                        <a:t>6</a:t>
                      </a:r>
                      <a:endParaRPr>
                        <a:solidFill>
                          <a:srgbClr val="32363A"/>
                        </a:solidFill>
                      </a:endParaRPr>
                    </a:p>
                  </a:txBody>
                  <a:tcPr marT="91425" marB="91425" marR="91425" marL="91425"/>
                </a:tc>
                <a:tc>
                  <a:txBody>
                    <a:bodyPr/>
                    <a:lstStyle/>
                    <a:p>
                      <a:pPr indent="0" lvl="0" marL="0" rtl="0" algn="ctr">
                        <a:spcBef>
                          <a:spcPts val="0"/>
                        </a:spcBef>
                        <a:spcAft>
                          <a:spcPts val="0"/>
                        </a:spcAft>
                        <a:buNone/>
                      </a:pPr>
                      <a:r>
                        <a:rPr lang="en">
                          <a:solidFill>
                            <a:srgbClr val="32363A"/>
                          </a:solidFill>
                        </a:rPr>
                        <a:t>7</a:t>
                      </a:r>
                      <a:endParaRPr>
                        <a:solidFill>
                          <a:srgbClr val="32363A"/>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Categorical</a:t>
            </a:r>
            <a:r>
              <a:rPr lang="en"/>
              <a:t> Imposter Syndrome Measure</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rPr>
              <a:t>“Do you think you are impacted by imposter syndrome?”</a:t>
            </a:r>
            <a:endParaRPr sz="2000">
              <a:solidFill>
                <a:srgbClr val="000000"/>
              </a:solidFill>
            </a:endParaRPr>
          </a:p>
          <a:p>
            <a:pPr indent="-355600" lvl="0" marL="457200" rtl="0" algn="l">
              <a:spcBef>
                <a:spcPts val="1200"/>
              </a:spcBef>
              <a:spcAft>
                <a:spcPts val="0"/>
              </a:spcAft>
              <a:buClr>
                <a:srgbClr val="000000"/>
              </a:buClr>
              <a:buSzPts val="2000"/>
              <a:buChar char="●"/>
            </a:pPr>
            <a:r>
              <a:rPr lang="en" sz="2000">
                <a:solidFill>
                  <a:srgbClr val="000000"/>
                </a:solidFill>
              </a:rPr>
              <a:t>A self-reported </a:t>
            </a:r>
            <a:r>
              <a:rPr lang="en" sz="2000">
                <a:solidFill>
                  <a:srgbClr val="000000"/>
                </a:solidFill>
              </a:rPr>
              <a:t>variable with three levels: yes, no, and maybe.</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More on how we used the responses from this questions later.</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Predictor Statements</a:t>
            </a:r>
            <a:endParaRPr/>
          </a:p>
        </p:txBody>
      </p:sp>
      <p:pic>
        <p:nvPicPr>
          <p:cNvPr id="131" name="Google Shape;131;p24"/>
          <p:cNvPicPr preferRelativeResize="0"/>
          <p:nvPr/>
        </p:nvPicPr>
        <p:blipFill>
          <a:blip r:embed="rId3">
            <a:alphaModFix/>
          </a:blip>
          <a:stretch>
            <a:fillRect/>
          </a:stretch>
        </p:blipFill>
        <p:spPr>
          <a:xfrm>
            <a:off x="4225350" y="940569"/>
            <a:ext cx="4874399" cy="3815268"/>
          </a:xfrm>
          <a:prstGeom prst="rect">
            <a:avLst/>
          </a:prstGeom>
          <a:noFill/>
          <a:ln>
            <a:noFill/>
          </a:ln>
        </p:spPr>
      </p:pic>
      <p:sp>
        <p:nvSpPr>
          <p:cNvPr id="132" name="Google Shape;132;p24"/>
          <p:cNvSpPr txBox="1"/>
          <p:nvPr>
            <p:ph idx="1" type="body"/>
          </p:nvPr>
        </p:nvSpPr>
        <p:spPr>
          <a:xfrm>
            <a:off x="311700" y="1017450"/>
            <a:ext cx="3957900" cy="36615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Clr>
                <a:srgbClr val="32363A"/>
              </a:buClr>
              <a:buSzPct val="100000"/>
              <a:buChar char="●"/>
            </a:pPr>
            <a:r>
              <a:rPr lang="en">
                <a:solidFill>
                  <a:srgbClr val="32363A"/>
                </a:solidFill>
              </a:rPr>
              <a:t>12 statements were included to serve as predictors.</a:t>
            </a:r>
            <a:endParaRPr>
              <a:solidFill>
                <a:srgbClr val="32363A"/>
              </a:solidFill>
            </a:endParaRPr>
          </a:p>
          <a:p>
            <a:pPr indent="-321235" lvl="1" marL="914400" rtl="0" algn="l">
              <a:spcBef>
                <a:spcPts val="0"/>
              </a:spcBef>
              <a:spcAft>
                <a:spcPts val="0"/>
              </a:spcAft>
              <a:buClr>
                <a:srgbClr val="32363A"/>
              </a:buClr>
              <a:buSzPct val="126984"/>
              <a:buChar char="○"/>
            </a:pPr>
            <a:r>
              <a:rPr lang="en" sz="1482">
                <a:solidFill>
                  <a:srgbClr val="32363A"/>
                </a:solidFill>
              </a:rPr>
              <a:t>Designed specifically to capture elements of a person’s </a:t>
            </a:r>
            <a:r>
              <a:rPr lang="en" sz="1482">
                <a:solidFill>
                  <a:schemeClr val="accent5"/>
                </a:solidFill>
              </a:rPr>
              <a:t>experiences at UCLA</a:t>
            </a:r>
            <a:r>
              <a:rPr lang="en" sz="1482">
                <a:solidFill>
                  <a:srgbClr val="32363A"/>
                </a:solidFill>
              </a:rPr>
              <a:t>.</a:t>
            </a:r>
            <a:endParaRPr sz="1482">
              <a:solidFill>
                <a:srgbClr val="32363A"/>
              </a:solidFill>
            </a:endParaRPr>
          </a:p>
          <a:p>
            <a:pPr indent="-301550" lvl="1" marL="914400" rtl="0" algn="l">
              <a:spcBef>
                <a:spcPts val="0"/>
              </a:spcBef>
              <a:spcAft>
                <a:spcPts val="0"/>
              </a:spcAft>
              <a:buClr>
                <a:srgbClr val="32363A"/>
              </a:buClr>
              <a:buSzPct val="100000"/>
              <a:buChar char="○"/>
            </a:pPr>
            <a:r>
              <a:rPr lang="en" sz="1482">
                <a:solidFill>
                  <a:srgbClr val="32363A"/>
                </a:solidFill>
              </a:rPr>
              <a:t>Contains statements from three dimensions: campus climate, social, and self-perceptual</a:t>
            </a:r>
            <a:endParaRPr sz="1482">
              <a:solidFill>
                <a:srgbClr val="32363A"/>
              </a:solidFill>
            </a:endParaRPr>
          </a:p>
          <a:p>
            <a:pPr indent="-301550" lvl="1" marL="914400" rtl="0" algn="l">
              <a:spcBef>
                <a:spcPts val="0"/>
              </a:spcBef>
              <a:spcAft>
                <a:spcPts val="0"/>
              </a:spcAft>
              <a:buClr>
                <a:srgbClr val="32363A"/>
              </a:buClr>
              <a:buSzPct val="100000"/>
              <a:buChar char="○"/>
            </a:pPr>
            <a:r>
              <a:rPr lang="en" sz="1482">
                <a:solidFill>
                  <a:srgbClr val="32363A"/>
                </a:solidFill>
              </a:rPr>
              <a:t>Each statement is rated from </a:t>
            </a:r>
            <a:r>
              <a:rPr lang="en" sz="1482">
                <a:solidFill>
                  <a:schemeClr val="accent5"/>
                </a:solidFill>
              </a:rPr>
              <a:t>1 to 7</a:t>
            </a:r>
            <a:r>
              <a:rPr lang="en" sz="1482">
                <a:solidFill>
                  <a:srgbClr val="32363A"/>
                </a:solidFill>
              </a:rPr>
              <a:t>, where 1 indicates strongly disagree and 7 indicates strongly agree.</a:t>
            </a:r>
            <a:endParaRPr sz="1482">
              <a:solidFill>
                <a:srgbClr val="32363A"/>
              </a:solidFill>
            </a:endParaRPr>
          </a:p>
          <a:p>
            <a:pPr indent="-317182" lvl="0" marL="457200" rtl="0" algn="l">
              <a:spcBef>
                <a:spcPts val="0"/>
              </a:spcBef>
              <a:spcAft>
                <a:spcPts val="0"/>
              </a:spcAft>
              <a:buClr>
                <a:srgbClr val="32363A"/>
              </a:buClr>
              <a:buSzPct val="100000"/>
              <a:buChar char="●"/>
            </a:pPr>
            <a:r>
              <a:rPr lang="en">
                <a:solidFill>
                  <a:srgbClr val="32363A"/>
                </a:solidFill>
              </a:rPr>
              <a:t>Statements were selected to </a:t>
            </a:r>
            <a:r>
              <a:rPr lang="en">
                <a:solidFill>
                  <a:schemeClr val="accent5"/>
                </a:solidFill>
              </a:rPr>
              <a:t>avoid direct </a:t>
            </a:r>
            <a:r>
              <a:rPr lang="en">
                <a:solidFill>
                  <a:schemeClr val="accent5"/>
                </a:solidFill>
              </a:rPr>
              <a:t>overlap </a:t>
            </a:r>
            <a:r>
              <a:rPr lang="en">
                <a:solidFill>
                  <a:srgbClr val="32363A"/>
                </a:solidFill>
              </a:rPr>
              <a:t>with statements from the existing scales.</a:t>
            </a:r>
            <a:endParaRPr>
              <a:solidFill>
                <a:srgbClr val="32363A"/>
              </a:solidFill>
            </a:endParaRPr>
          </a:p>
          <a:p>
            <a:pPr indent="-301550" lvl="1" marL="914400" rtl="0" algn="l">
              <a:spcBef>
                <a:spcPts val="0"/>
              </a:spcBef>
              <a:spcAft>
                <a:spcPts val="0"/>
              </a:spcAft>
              <a:buClr>
                <a:srgbClr val="32363A"/>
              </a:buClr>
              <a:buSzPct val="100000"/>
              <a:buChar char="○"/>
            </a:pPr>
            <a:r>
              <a:rPr lang="en" sz="1482">
                <a:solidFill>
                  <a:srgbClr val="32363A"/>
                </a:solidFill>
              </a:rPr>
              <a:t>If an element is too important to be removed because of overlap, it is either modified to be an </a:t>
            </a:r>
            <a:r>
              <a:rPr lang="en" sz="1482">
                <a:solidFill>
                  <a:schemeClr val="accent5"/>
                </a:solidFill>
              </a:rPr>
              <a:t>extension</a:t>
            </a:r>
            <a:r>
              <a:rPr lang="en" sz="1482">
                <a:solidFill>
                  <a:srgbClr val="32363A"/>
                </a:solidFill>
              </a:rPr>
              <a:t> or a </a:t>
            </a:r>
            <a:r>
              <a:rPr lang="en" sz="1482">
                <a:solidFill>
                  <a:schemeClr val="accent5"/>
                </a:solidFill>
              </a:rPr>
              <a:t>more specific version </a:t>
            </a:r>
            <a:r>
              <a:rPr lang="en" sz="1482">
                <a:solidFill>
                  <a:srgbClr val="32363A"/>
                </a:solidFill>
              </a:rPr>
              <a:t>of the previous statement.</a:t>
            </a:r>
            <a:endParaRPr sz="1482">
              <a:solidFill>
                <a:srgbClr val="32363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Statements from the Survey</a:t>
            </a:r>
            <a:endParaRPr/>
          </a:p>
        </p:txBody>
      </p:sp>
      <p:sp>
        <p:nvSpPr>
          <p:cNvPr id="138" name="Google Shape;138;p25"/>
          <p:cNvSpPr txBox="1"/>
          <p:nvPr>
            <p:ph idx="1" type="body"/>
          </p:nvPr>
        </p:nvSpPr>
        <p:spPr>
          <a:xfrm>
            <a:off x="311700" y="90912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32363A"/>
              </a:buClr>
              <a:buSzPts val="2400"/>
              <a:buChar char="●"/>
            </a:pPr>
            <a:r>
              <a:rPr lang="en" sz="2400">
                <a:solidFill>
                  <a:srgbClr val="32363A"/>
                </a:solidFill>
              </a:rPr>
              <a:t>“I feel people like myself are underrepresented at UCLA.”</a:t>
            </a:r>
            <a:endParaRPr sz="2400">
              <a:solidFill>
                <a:srgbClr val="32363A"/>
              </a:solidFill>
            </a:endParaRPr>
          </a:p>
          <a:p>
            <a:pPr indent="-355600" lvl="1" marL="914400" rtl="0" algn="l">
              <a:spcBef>
                <a:spcPts val="0"/>
              </a:spcBef>
              <a:spcAft>
                <a:spcPts val="0"/>
              </a:spcAft>
              <a:buClr>
                <a:srgbClr val="32363A"/>
              </a:buClr>
              <a:buSzPts val="2000"/>
              <a:buChar char="○"/>
            </a:pPr>
            <a:r>
              <a:rPr lang="en" sz="2000">
                <a:solidFill>
                  <a:srgbClr val="32363A"/>
                </a:solidFill>
              </a:rPr>
              <a:t>Example from the </a:t>
            </a:r>
            <a:r>
              <a:rPr lang="en" sz="2000" u="sng">
                <a:solidFill>
                  <a:srgbClr val="32363A"/>
                </a:solidFill>
              </a:rPr>
              <a:t>campus climate</a:t>
            </a:r>
            <a:r>
              <a:rPr lang="en" sz="2000">
                <a:solidFill>
                  <a:srgbClr val="32363A"/>
                </a:solidFill>
              </a:rPr>
              <a:t> </a:t>
            </a:r>
            <a:r>
              <a:rPr lang="en" sz="2000">
                <a:solidFill>
                  <a:srgbClr val="32363A"/>
                </a:solidFill>
              </a:rPr>
              <a:t>cohort.</a:t>
            </a:r>
            <a:endParaRPr sz="2000">
              <a:solidFill>
                <a:srgbClr val="32363A"/>
              </a:solidFill>
            </a:endParaRPr>
          </a:p>
          <a:p>
            <a:pPr indent="-381000" lvl="0" marL="457200" rtl="0" algn="l">
              <a:spcBef>
                <a:spcPts val="0"/>
              </a:spcBef>
              <a:spcAft>
                <a:spcPts val="0"/>
              </a:spcAft>
              <a:buClr>
                <a:srgbClr val="32363A"/>
              </a:buClr>
              <a:buSzPts val="2400"/>
              <a:buChar char="●"/>
            </a:pPr>
            <a:r>
              <a:rPr lang="en" sz="2400">
                <a:solidFill>
                  <a:srgbClr val="32363A"/>
                </a:solidFill>
              </a:rPr>
              <a:t>“I think the appraisals I get from others are </a:t>
            </a:r>
            <a:r>
              <a:rPr lang="en" sz="2400">
                <a:solidFill>
                  <a:srgbClr val="32363A"/>
                </a:solidFill>
              </a:rPr>
              <a:t>insincere</a:t>
            </a:r>
            <a:r>
              <a:rPr lang="en" sz="2400">
                <a:solidFill>
                  <a:srgbClr val="32363A"/>
                </a:solidFill>
              </a:rPr>
              <a:t>.”</a:t>
            </a:r>
            <a:endParaRPr sz="2400">
              <a:solidFill>
                <a:srgbClr val="32363A"/>
              </a:solidFill>
            </a:endParaRPr>
          </a:p>
          <a:p>
            <a:pPr indent="-355600" lvl="1" marL="914400" rtl="0" algn="l">
              <a:spcBef>
                <a:spcPts val="0"/>
              </a:spcBef>
              <a:spcAft>
                <a:spcPts val="0"/>
              </a:spcAft>
              <a:buClr>
                <a:srgbClr val="32363A"/>
              </a:buClr>
              <a:buSzPts val="2000"/>
              <a:buChar char="○"/>
            </a:pPr>
            <a:r>
              <a:rPr lang="en" sz="2000">
                <a:solidFill>
                  <a:srgbClr val="32363A"/>
                </a:solidFill>
              </a:rPr>
              <a:t>Example from the </a:t>
            </a:r>
            <a:r>
              <a:rPr lang="en" sz="2000" u="sng">
                <a:solidFill>
                  <a:srgbClr val="32363A"/>
                </a:solidFill>
              </a:rPr>
              <a:t>social</a:t>
            </a:r>
            <a:r>
              <a:rPr lang="en" sz="2000">
                <a:solidFill>
                  <a:srgbClr val="32363A"/>
                </a:solidFill>
              </a:rPr>
              <a:t> cohort.</a:t>
            </a:r>
            <a:endParaRPr sz="2000">
              <a:solidFill>
                <a:srgbClr val="32363A"/>
              </a:solidFill>
            </a:endParaRPr>
          </a:p>
          <a:p>
            <a:pPr indent="-381000" lvl="0" marL="457200" rtl="0" algn="l">
              <a:spcBef>
                <a:spcPts val="0"/>
              </a:spcBef>
              <a:spcAft>
                <a:spcPts val="0"/>
              </a:spcAft>
              <a:buClr>
                <a:srgbClr val="32363A"/>
              </a:buClr>
              <a:buSzPts val="2400"/>
              <a:buChar char="●"/>
            </a:pPr>
            <a:r>
              <a:rPr lang="en" sz="2400">
                <a:solidFill>
                  <a:srgbClr val="32363A"/>
                </a:solidFill>
              </a:rPr>
              <a:t>“I think I am not academically competent.”</a:t>
            </a:r>
            <a:endParaRPr sz="2400">
              <a:solidFill>
                <a:srgbClr val="32363A"/>
              </a:solidFill>
            </a:endParaRPr>
          </a:p>
          <a:p>
            <a:pPr indent="-355600" lvl="1" marL="914400" rtl="0" algn="l">
              <a:spcBef>
                <a:spcPts val="0"/>
              </a:spcBef>
              <a:spcAft>
                <a:spcPts val="0"/>
              </a:spcAft>
              <a:buClr>
                <a:srgbClr val="32363A"/>
              </a:buClr>
              <a:buSzPts val="2000"/>
              <a:buChar char="○"/>
            </a:pPr>
            <a:r>
              <a:rPr lang="en" sz="2000">
                <a:solidFill>
                  <a:srgbClr val="32363A"/>
                </a:solidFill>
              </a:rPr>
              <a:t>Example from the </a:t>
            </a:r>
            <a:r>
              <a:rPr lang="en" sz="2000" u="sng">
                <a:solidFill>
                  <a:srgbClr val="32363A"/>
                </a:solidFill>
              </a:rPr>
              <a:t>self-perceptual</a:t>
            </a:r>
            <a:r>
              <a:rPr lang="en" sz="2000">
                <a:solidFill>
                  <a:srgbClr val="32363A"/>
                </a:solidFill>
              </a:rPr>
              <a:t> cohort.</a:t>
            </a:r>
            <a:endParaRPr sz="2000">
              <a:solidFill>
                <a:srgbClr val="32363A"/>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Statement Modification</a:t>
            </a:r>
            <a:endParaRPr/>
          </a:p>
        </p:txBody>
      </p:sp>
      <p:sp>
        <p:nvSpPr>
          <p:cNvPr id="144" name="Google Shape;144;p26"/>
          <p:cNvSpPr txBox="1"/>
          <p:nvPr>
            <p:ph idx="1" type="body"/>
          </p:nvPr>
        </p:nvSpPr>
        <p:spPr>
          <a:xfrm>
            <a:off x="311700" y="1174600"/>
            <a:ext cx="8520600" cy="626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32363A"/>
                </a:solidFill>
              </a:rPr>
              <a:t>“I attribute my success to luck rather than hard work.”</a:t>
            </a:r>
            <a:endParaRPr sz="2000">
              <a:solidFill>
                <a:srgbClr val="32363A"/>
              </a:solidFill>
            </a:endParaRPr>
          </a:p>
        </p:txBody>
      </p:sp>
      <p:sp>
        <p:nvSpPr>
          <p:cNvPr id="145" name="Google Shape;145;p26"/>
          <p:cNvSpPr txBox="1"/>
          <p:nvPr>
            <p:ph idx="1" type="body"/>
          </p:nvPr>
        </p:nvSpPr>
        <p:spPr>
          <a:xfrm>
            <a:off x="311700" y="2258700"/>
            <a:ext cx="8520600" cy="6261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1200"/>
              </a:spcAft>
              <a:buNone/>
            </a:pPr>
            <a:r>
              <a:rPr lang="en" sz="2000">
                <a:solidFill>
                  <a:srgbClr val="32363A"/>
                </a:solidFill>
              </a:rPr>
              <a:t>Luck, or locus of control, is the element of imposter syndrome c</a:t>
            </a:r>
            <a:r>
              <a:rPr lang="en" sz="2000">
                <a:solidFill>
                  <a:srgbClr val="32363A"/>
                </a:solidFill>
              </a:rPr>
              <a:t>aptured here.</a:t>
            </a:r>
            <a:endParaRPr sz="2000">
              <a:solidFill>
                <a:srgbClr val="32363A"/>
              </a:solidFill>
            </a:endParaRPr>
          </a:p>
        </p:txBody>
      </p:sp>
      <p:sp>
        <p:nvSpPr>
          <p:cNvPr id="146" name="Google Shape;146;p26"/>
          <p:cNvSpPr txBox="1"/>
          <p:nvPr>
            <p:ph idx="1" type="body"/>
          </p:nvPr>
        </p:nvSpPr>
        <p:spPr>
          <a:xfrm>
            <a:off x="483775" y="3342800"/>
            <a:ext cx="8520600" cy="626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32363A"/>
                </a:solidFill>
              </a:rPr>
              <a:t>“I doubt if I can repeat my academic successes.”</a:t>
            </a:r>
            <a:endParaRPr sz="2000">
              <a:solidFill>
                <a:srgbClr val="32363A"/>
              </a:solidFill>
            </a:endParaRPr>
          </a:p>
        </p:txBody>
      </p:sp>
      <p:sp>
        <p:nvSpPr>
          <p:cNvPr id="147" name="Google Shape;147;p26"/>
          <p:cNvSpPr/>
          <p:nvPr/>
        </p:nvSpPr>
        <p:spPr>
          <a:xfrm>
            <a:off x="4415250" y="1772100"/>
            <a:ext cx="313500" cy="4866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6"/>
          <p:cNvSpPr/>
          <p:nvPr/>
        </p:nvSpPr>
        <p:spPr>
          <a:xfrm>
            <a:off x="4415250" y="2856200"/>
            <a:ext cx="313500" cy="4866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Scoring Scale from the Survey</a:t>
            </a:r>
            <a:endParaRPr/>
          </a:p>
        </p:txBody>
      </p:sp>
      <p:graphicFrame>
        <p:nvGraphicFramePr>
          <p:cNvPr id="154" name="Google Shape;154;p27"/>
          <p:cNvGraphicFramePr/>
          <p:nvPr/>
        </p:nvGraphicFramePr>
        <p:xfrm>
          <a:off x="626538" y="1928305"/>
          <a:ext cx="3000000" cy="3000000"/>
        </p:xfrm>
        <a:graphic>
          <a:graphicData uri="http://schemas.openxmlformats.org/drawingml/2006/table">
            <a:tbl>
              <a:tblPr>
                <a:noFill/>
                <a:tableStyleId>{EB86A7AA-C368-4F6E-9E47-2589A26B309C}</a:tableStyleId>
              </a:tblPr>
              <a:tblGrid>
                <a:gridCol w="1127275"/>
                <a:gridCol w="1127275"/>
                <a:gridCol w="1127275"/>
                <a:gridCol w="1127275"/>
                <a:gridCol w="1127275"/>
                <a:gridCol w="1127275"/>
                <a:gridCol w="1127275"/>
              </a:tblGrid>
              <a:tr h="834125">
                <a:tc>
                  <a:txBody>
                    <a:bodyPr/>
                    <a:lstStyle/>
                    <a:p>
                      <a:pPr indent="0" lvl="0" marL="0" rtl="0" algn="ctr">
                        <a:spcBef>
                          <a:spcPts val="0"/>
                        </a:spcBef>
                        <a:spcAft>
                          <a:spcPts val="0"/>
                        </a:spcAft>
                        <a:buNone/>
                      </a:pPr>
                      <a:r>
                        <a:rPr lang="en">
                          <a:solidFill>
                            <a:srgbClr val="32363A"/>
                          </a:solidFill>
                          <a:latin typeface="Lato"/>
                          <a:ea typeface="Lato"/>
                          <a:cs typeface="Lato"/>
                          <a:sym typeface="Lato"/>
                        </a:rPr>
                        <a:t>Strongly disagree</a:t>
                      </a:r>
                      <a:endParaRPr>
                        <a:solidFill>
                          <a:srgbClr val="32363A"/>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solidFill>
                            <a:srgbClr val="32363A"/>
                          </a:solidFill>
                          <a:latin typeface="Lato"/>
                          <a:ea typeface="Lato"/>
                          <a:cs typeface="Lato"/>
                          <a:sym typeface="Lato"/>
                        </a:rPr>
                        <a:t>Disagree</a:t>
                      </a:r>
                      <a:endParaRPr>
                        <a:solidFill>
                          <a:srgbClr val="32363A"/>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solidFill>
                            <a:srgbClr val="32363A"/>
                          </a:solidFill>
                          <a:latin typeface="Lato"/>
                          <a:ea typeface="Lato"/>
                          <a:cs typeface="Lato"/>
                          <a:sym typeface="Lato"/>
                        </a:rPr>
                        <a:t>Somewhat disagree</a:t>
                      </a:r>
                      <a:endParaRPr>
                        <a:solidFill>
                          <a:srgbClr val="32363A"/>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solidFill>
                            <a:srgbClr val="32363A"/>
                          </a:solidFill>
                          <a:latin typeface="Lato"/>
                          <a:ea typeface="Lato"/>
                          <a:cs typeface="Lato"/>
                          <a:sym typeface="Lato"/>
                        </a:rPr>
                        <a:t>Neither agree or disagree</a:t>
                      </a:r>
                      <a:endParaRPr>
                        <a:solidFill>
                          <a:srgbClr val="32363A"/>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solidFill>
                            <a:srgbClr val="32363A"/>
                          </a:solidFill>
                          <a:latin typeface="Lato"/>
                          <a:ea typeface="Lato"/>
                          <a:cs typeface="Lato"/>
                          <a:sym typeface="Lato"/>
                        </a:rPr>
                        <a:t>Somewhat agree</a:t>
                      </a:r>
                      <a:endParaRPr>
                        <a:solidFill>
                          <a:srgbClr val="32363A"/>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solidFill>
                            <a:srgbClr val="32363A"/>
                          </a:solidFill>
                          <a:latin typeface="Lato"/>
                          <a:ea typeface="Lato"/>
                          <a:cs typeface="Lato"/>
                          <a:sym typeface="Lato"/>
                        </a:rPr>
                        <a:t>Agree</a:t>
                      </a:r>
                      <a:endParaRPr>
                        <a:solidFill>
                          <a:srgbClr val="32363A"/>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solidFill>
                            <a:srgbClr val="32363A"/>
                          </a:solidFill>
                          <a:latin typeface="Lato"/>
                          <a:ea typeface="Lato"/>
                          <a:cs typeface="Lato"/>
                          <a:sym typeface="Lato"/>
                        </a:rPr>
                        <a:t>Strongly agree</a:t>
                      </a:r>
                      <a:endParaRPr>
                        <a:solidFill>
                          <a:srgbClr val="32363A"/>
                        </a:solidFill>
                        <a:latin typeface="Lato"/>
                        <a:ea typeface="Lato"/>
                        <a:cs typeface="Lato"/>
                        <a:sym typeface="Lato"/>
                      </a:endParaRPr>
                    </a:p>
                  </a:txBody>
                  <a:tcPr marT="91425" marB="91425" marR="91425" marL="91425"/>
                </a:tc>
              </a:tr>
              <a:tr h="452775">
                <a:tc>
                  <a:txBody>
                    <a:bodyPr/>
                    <a:lstStyle/>
                    <a:p>
                      <a:pPr indent="0" lvl="0" marL="0" rtl="0" algn="ctr">
                        <a:spcBef>
                          <a:spcPts val="0"/>
                        </a:spcBef>
                        <a:spcAft>
                          <a:spcPts val="0"/>
                        </a:spcAft>
                        <a:buNone/>
                      </a:pPr>
                      <a:r>
                        <a:rPr lang="en">
                          <a:solidFill>
                            <a:srgbClr val="32363A"/>
                          </a:solidFill>
                          <a:latin typeface="Lato"/>
                          <a:ea typeface="Lato"/>
                          <a:cs typeface="Lato"/>
                          <a:sym typeface="Lato"/>
                        </a:rPr>
                        <a:t>1</a:t>
                      </a:r>
                      <a:endParaRPr>
                        <a:solidFill>
                          <a:srgbClr val="32363A"/>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solidFill>
                            <a:srgbClr val="32363A"/>
                          </a:solidFill>
                          <a:latin typeface="Lato"/>
                          <a:ea typeface="Lato"/>
                          <a:cs typeface="Lato"/>
                          <a:sym typeface="Lato"/>
                        </a:rPr>
                        <a:t>2</a:t>
                      </a:r>
                      <a:endParaRPr>
                        <a:solidFill>
                          <a:srgbClr val="32363A"/>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solidFill>
                            <a:srgbClr val="32363A"/>
                          </a:solidFill>
                          <a:latin typeface="Lato"/>
                          <a:ea typeface="Lato"/>
                          <a:cs typeface="Lato"/>
                          <a:sym typeface="Lato"/>
                        </a:rPr>
                        <a:t>3</a:t>
                      </a:r>
                      <a:endParaRPr>
                        <a:solidFill>
                          <a:srgbClr val="32363A"/>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solidFill>
                            <a:srgbClr val="32363A"/>
                          </a:solidFill>
                          <a:latin typeface="Lato"/>
                          <a:ea typeface="Lato"/>
                          <a:cs typeface="Lato"/>
                          <a:sym typeface="Lato"/>
                        </a:rPr>
                        <a:t>4</a:t>
                      </a:r>
                      <a:endParaRPr>
                        <a:solidFill>
                          <a:srgbClr val="32363A"/>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solidFill>
                            <a:srgbClr val="32363A"/>
                          </a:solidFill>
                          <a:latin typeface="Lato"/>
                          <a:ea typeface="Lato"/>
                          <a:cs typeface="Lato"/>
                          <a:sym typeface="Lato"/>
                        </a:rPr>
                        <a:t>5</a:t>
                      </a:r>
                      <a:endParaRPr>
                        <a:solidFill>
                          <a:srgbClr val="32363A"/>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solidFill>
                            <a:srgbClr val="32363A"/>
                          </a:solidFill>
                          <a:latin typeface="Lato"/>
                          <a:ea typeface="Lato"/>
                          <a:cs typeface="Lato"/>
                          <a:sym typeface="Lato"/>
                        </a:rPr>
                        <a:t>6</a:t>
                      </a:r>
                      <a:endParaRPr>
                        <a:solidFill>
                          <a:srgbClr val="32363A"/>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solidFill>
                            <a:srgbClr val="32363A"/>
                          </a:solidFill>
                          <a:latin typeface="Lato"/>
                          <a:ea typeface="Lato"/>
                          <a:cs typeface="Lato"/>
                          <a:sym typeface="Lato"/>
                        </a:rPr>
                        <a:t>7</a:t>
                      </a:r>
                      <a:endParaRPr>
                        <a:solidFill>
                          <a:srgbClr val="32363A"/>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9"/>
          <p:cNvPicPr preferRelativeResize="0"/>
          <p:nvPr/>
        </p:nvPicPr>
        <p:blipFill rotWithShape="1">
          <a:blip r:embed="rId3">
            <a:alphaModFix/>
          </a:blip>
          <a:srcRect b="4628" l="3978" r="3914" t="4610"/>
          <a:stretch/>
        </p:blipFill>
        <p:spPr>
          <a:xfrm>
            <a:off x="157675" y="860525"/>
            <a:ext cx="4847875" cy="4137676"/>
          </a:xfrm>
          <a:prstGeom prst="rect">
            <a:avLst/>
          </a:prstGeom>
          <a:noFill/>
          <a:ln>
            <a:noFill/>
          </a:ln>
        </p:spPr>
      </p:pic>
      <p:sp>
        <p:nvSpPr>
          <p:cNvPr id="165" name="Google Shape;165;p29"/>
          <p:cNvSpPr txBox="1"/>
          <p:nvPr>
            <p:ph type="title"/>
          </p:nvPr>
        </p:nvSpPr>
        <p:spPr>
          <a:xfrm>
            <a:off x="311700" y="2344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Scatterplot Matrix</a:t>
            </a:r>
            <a:endParaRPr/>
          </a:p>
        </p:txBody>
      </p:sp>
      <p:sp>
        <p:nvSpPr>
          <p:cNvPr id="166" name="Google Shape;166;p29"/>
          <p:cNvSpPr txBox="1"/>
          <p:nvPr/>
        </p:nvSpPr>
        <p:spPr>
          <a:xfrm>
            <a:off x="5124000" y="1374762"/>
            <a:ext cx="3753900" cy="3109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Given that our sample size is </a:t>
            </a:r>
            <a:r>
              <a:rPr lang="en" sz="1600">
                <a:latin typeface="Lato"/>
                <a:ea typeface="Lato"/>
                <a:cs typeface="Lato"/>
                <a:sym typeface="Lato"/>
              </a:rPr>
              <a:t>relatively</a:t>
            </a:r>
            <a:r>
              <a:rPr lang="en" sz="1600">
                <a:latin typeface="Lato"/>
                <a:ea typeface="Lato"/>
                <a:cs typeface="Lato"/>
                <a:sym typeface="Lato"/>
              </a:rPr>
              <a:t> </a:t>
            </a:r>
            <a:r>
              <a:rPr lang="en" sz="1600">
                <a:solidFill>
                  <a:schemeClr val="accent5"/>
                </a:solidFill>
                <a:latin typeface="Lato"/>
                <a:ea typeface="Lato"/>
                <a:cs typeface="Lato"/>
                <a:sym typeface="Lato"/>
              </a:rPr>
              <a:t>small</a:t>
            </a:r>
            <a:r>
              <a:rPr lang="en" sz="1600">
                <a:latin typeface="Lato"/>
                <a:ea typeface="Lato"/>
                <a:cs typeface="Lato"/>
                <a:sym typeface="Lato"/>
              </a:rPr>
              <a:t>, we expected most numerical predictors to not be perfectly normally distributed.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Most predictors appear not to deviate too much from normal distribution.</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All predictors seem to be </a:t>
            </a:r>
            <a:r>
              <a:rPr lang="en" sz="1600">
                <a:solidFill>
                  <a:schemeClr val="accent5"/>
                </a:solidFill>
                <a:latin typeface="Lato"/>
                <a:ea typeface="Lato"/>
                <a:cs typeface="Lato"/>
                <a:sym typeface="Lato"/>
              </a:rPr>
              <a:t>linearly correlated</a:t>
            </a:r>
            <a:r>
              <a:rPr lang="en" sz="1600">
                <a:latin typeface="Lato"/>
                <a:ea typeface="Lato"/>
                <a:cs typeface="Lato"/>
                <a:sym typeface="Lato"/>
              </a:rPr>
              <a:t> with the numerical outcome variable, indicating that a linear model might fit the data well.</a:t>
            </a:r>
            <a:endParaRPr sz="16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391350"/>
            <a:ext cx="86688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80"/>
              <a:t>Numerical Imposter </a:t>
            </a:r>
            <a:r>
              <a:rPr lang="en" sz="2880"/>
              <a:t>Syndrome</a:t>
            </a:r>
            <a:r>
              <a:rPr lang="en" sz="2880"/>
              <a:t> Score (Outcome)</a:t>
            </a:r>
            <a:endParaRPr sz="2880"/>
          </a:p>
        </p:txBody>
      </p:sp>
      <p:pic>
        <p:nvPicPr>
          <p:cNvPr id="172" name="Google Shape;172;p30"/>
          <p:cNvPicPr preferRelativeResize="0"/>
          <p:nvPr/>
        </p:nvPicPr>
        <p:blipFill>
          <a:blip r:embed="rId3">
            <a:alphaModFix/>
          </a:blip>
          <a:stretch>
            <a:fillRect/>
          </a:stretch>
        </p:blipFill>
        <p:spPr>
          <a:xfrm>
            <a:off x="418450" y="1140275"/>
            <a:ext cx="4411452" cy="3821251"/>
          </a:xfrm>
          <a:prstGeom prst="rect">
            <a:avLst/>
          </a:prstGeom>
          <a:noFill/>
          <a:ln>
            <a:noFill/>
          </a:ln>
        </p:spPr>
      </p:pic>
      <p:sp>
        <p:nvSpPr>
          <p:cNvPr id="173" name="Google Shape;173;p30"/>
          <p:cNvSpPr txBox="1"/>
          <p:nvPr/>
        </p:nvSpPr>
        <p:spPr>
          <a:xfrm>
            <a:off x="5472300" y="1931250"/>
            <a:ext cx="336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The outcome </a:t>
            </a:r>
            <a:r>
              <a:rPr lang="en" sz="1600">
                <a:latin typeface="Lato"/>
                <a:ea typeface="Lato"/>
                <a:cs typeface="Lato"/>
                <a:sym typeface="Lato"/>
              </a:rPr>
              <a:t>variable</a:t>
            </a:r>
            <a:r>
              <a:rPr lang="en" sz="1600">
                <a:latin typeface="Lato"/>
                <a:ea typeface="Lato"/>
                <a:cs typeface="Lato"/>
                <a:sym typeface="Lato"/>
              </a:rPr>
              <a:t> looks </a:t>
            </a:r>
            <a:r>
              <a:rPr lang="en" sz="1600">
                <a:solidFill>
                  <a:schemeClr val="accent5"/>
                </a:solidFill>
                <a:latin typeface="Lato"/>
                <a:ea typeface="Lato"/>
                <a:cs typeface="Lato"/>
                <a:sym typeface="Lato"/>
              </a:rPr>
              <a:t>normally distributed</a:t>
            </a:r>
            <a:r>
              <a:rPr lang="en" sz="1600">
                <a:latin typeface="Lato"/>
                <a:ea typeface="Lato"/>
                <a:cs typeface="Lato"/>
                <a:sym typeface="Lato"/>
              </a:rPr>
              <a:t>. The conclusion is also support by the Shapiro-Wilk test for normality (</a:t>
            </a:r>
            <a:r>
              <a:rPr lang="en" sz="1600">
                <a:solidFill>
                  <a:schemeClr val="accent5"/>
                </a:solidFill>
                <a:latin typeface="Lato"/>
                <a:ea typeface="Lato"/>
                <a:cs typeface="Lato"/>
                <a:sym typeface="Lato"/>
              </a:rPr>
              <a:t>p-value = 0.4021</a:t>
            </a:r>
            <a:r>
              <a:rPr lang="en" sz="1600">
                <a:latin typeface="Lato"/>
                <a:ea typeface="Lato"/>
                <a:cs typeface="Lato"/>
                <a:sym typeface="Lato"/>
              </a:rPr>
              <a:t>).</a:t>
            </a:r>
            <a:endParaRPr sz="16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Grouping Variables: Gender</a:t>
            </a:r>
            <a:endParaRPr/>
          </a:p>
        </p:txBody>
      </p:sp>
      <p:sp>
        <p:nvSpPr>
          <p:cNvPr id="179" name="Google Shape;179;p31"/>
          <p:cNvSpPr txBox="1"/>
          <p:nvPr>
            <p:ph idx="1" type="body"/>
          </p:nvPr>
        </p:nvSpPr>
        <p:spPr>
          <a:xfrm>
            <a:off x="311700" y="1152475"/>
            <a:ext cx="8520600" cy="532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32363A"/>
                </a:solidFill>
              </a:rPr>
              <a:t>Frequency table of gender</a:t>
            </a:r>
            <a:endParaRPr sz="2000">
              <a:solidFill>
                <a:srgbClr val="32363A"/>
              </a:solidFill>
            </a:endParaRPr>
          </a:p>
        </p:txBody>
      </p:sp>
      <p:graphicFrame>
        <p:nvGraphicFramePr>
          <p:cNvPr id="180" name="Google Shape;180;p31"/>
          <p:cNvGraphicFramePr/>
          <p:nvPr/>
        </p:nvGraphicFramePr>
        <p:xfrm>
          <a:off x="3050813" y="2161525"/>
          <a:ext cx="3000000" cy="3000000"/>
        </p:xfrm>
        <a:graphic>
          <a:graphicData uri="http://schemas.openxmlformats.org/drawingml/2006/table">
            <a:tbl>
              <a:tblPr>
                <a:noFill/>
                <a:tableStyleId>{EB86A7AA-C368-4F6E-9E47-2589A26B309C}</a:tableStyleId>
              </a:tblPr>
              <a:tblGrid>
                <a:gridCol w="1014125"/>
                <a:gridCol w="1014125"/>
                <a:gridCol w="1014125"/>
              </a:tblGrid>
              <a:tr h="410225">
                <a:tc>
                  <a:txBody>
                    <a:bodyPr/>
                    <a:lstStyle/>
                    <a:p>
                      <a:pPr indent="0" lvl="0" marL="0" rtl="0" algn="l">
                        <a:spcBef>
                          <a:spcPts val="0"/>
                        </a:spcBef>
                        <a:spcAft>
                          <a:spcPts val="0"/>
                        </a:spcAft>
                        <a:buNone/>
                      </a:pPr>
                      <a:r>
                        <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male</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female</a:t>
                      </a:r>
                      <a:endParaRPr>
                        <a:solidFill>
                          <a:srgbClr val="32363A"/>
                        </a:solidFill>
                        <a:latin typeface="Lato"/>
                        <a:ea typeface="Lato"/>
                        <a:cs typeface="Lato"/>
                        <a:sym typeface="Lato"/>
                      </a:endParaRPr>
                    </a:p>
                  </a:txBody>
                  <a:tcPr marT="91425" marB="91425" marR="91425" marL="91425"/>
                </a:tc>
              </a:tr>
              <a:tr h="410225">
                <a:tc>
                  <a:txBody>
                    <a:bodyPr/>
                    <a:lstStyle/>
                    <a:p>
                      <a:pPr indent="0" lvl="0" marL="0" rtl="0" algn="l">
                        <a:spcBef>
                          <a:spcPts val="0"/>
                        </a:spcBef>
                        <a:spcAft>
                          <a:spcPts val="0"/>
                        </a:spcAft>
                        <a:buNone/>
                      </a:pPr>
                      <a:r>
                        <a:rPr lang="en">
                          <a:solidFill>
                            <a:srgbClr val="32363A"/>
                          </a:solidFill>
                          <a:latin typeface="Lato"/>
                          <a:ea typeface="Lato"/>
                          <a:cs typeface="Lato"/>
                          <a:sym typeface="Lato"/>
                        </a:rPr>
                        <a:t>count</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49</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40</a:t>
                      </a:r>
                      <a:endParaRPr>
                        <a:solidFill>
                          <a:srgbClr val="32363A"/>
                        </a:solidFill>
                        <a:latin typeface="Lato"/>
                        <a:ea typeface="Lato"/>
                        <a:cs typeface="Lato"/>
                        <a:sym typeface="Lato"/>
                      </a:endParaRPr>
                    </a:p>
                  </a:txBody>
                  <a:tcPr marT="91425" marB="91425" marR="91425" marL="91425"/>
                </a:tc>
              </a:tr>
            </a:tbl>
          </a:graphicData>
        </a:graphic>
      </p:graphicFrame>
      <p:sp>
        <p:nvSpPr>
          <p:cNvPr id="181" name="Google Shape;181;p31"/>
          <p:cNvSpPr txBox="1"/>
          <p:nvPr/>
        </p:nvSpPr>
        <p:spPr>
          <a:xfrm>
            <a:off x="3815538" y="3458525"/>
            <a:ext cx="1512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5"/>
                </a:solidFill>
                <a:latin typeface="Lato"/>
                <a:ea typeface="Lato"/>
                <a:cs typeface="Lato"/>
                <a:sym typeface="Lato"/>
              </a:rPr>
              <a:t>Balanced</a:t>
            </a:r>
            <a:endParaRPr sz="1800">
              <a:solidFill>
                <a:schemeClr val="accent5"/>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Definitions of Imposter Syndrome</a:t>
            </a:r>
            <a:endParaRPr/>
          </a:p>
        </p:txBody>
      </p:sp>
      <p:sp>
        <p:nvSpPr>
          <p:cNvPr id="66" name="Google Shape;66;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dk1"/>
                </a:solidFill>
              </a:rPr>
              <a:t>From Literature</a:t>
            </a:r>
            <a:endParaRPr sz="2200">
              <a:solidFill>
                <a:schemeClr val="dk1"/>
              </a:solidFill>
            </a:endParaRPr>
          </a:p>
          <a:p>
            <a:pPr indent="-323850" lvl="0" marL="457200" rtl="0" algn="l">
              <a:spcBef>
                <a:spcPts val="1200"/>
              </a:spcBef>
              <a:spcAft>
                <a:spcPts val="0"/>
              </a:spcAft>
              <a:buClr>
                <a:srgbClr val="32363A"/>
              </a:buClr>
              <a:buSzPts val="1500"/>
              <a:buChar char="●"/>
            </a:pPr>
            <a:r>
              <a:rPr lang="en" sz="1450">
                <a:solidFill>
                  <a:srgbClr val="32363A"/>
                </a:solidFill>
                <a:highlight>
                  <a:srgbClr val="FFFFFF"/>
                </a:highlight>
              </a:rPr>
              <a:t>Experience no internal sense of success while being objectively high-achieving </a:t>
            </a:r>
            <a:r>
              <a:rPr lang="en" sz="1450">
                <a:solidFill>
                  <a:schemeClr val="accent5"/>
                </a:solidFill>
                <a:highlight>
                  <a:srgbClr val="FFFFFF"/>
                </a:highlight>
              </a:rPr>
              <a:t>(Clance and Imes, 1978)</a:t>
            </a:r>
            <a:r>
              <a:rPr lang="en" sz="1450">
                <a:solidFill>
                  <a:srgbClr val="32363A"/>
                </a:solidFill>
                <a:highlight>
                  <a:srgbClr val="FFFFFF"/>
                </a:highlight>
              </a:rPr>
              <a:t>.</a:t>
            </a:r>
            <a:endParaRPr sz="1450">
              <a:solidFill>
                <a:srgbClr val="32363A"/>
              </a:solidFill>
              <a:highlight>
                <a:srgbClr val="FFFFFF"/>
              </a:highlight>
            </a:endParaRPr>
          </a:p>
          <a:p>
            <a:pPr indent="-320675" lvl="0" marL="457200" rtl="0" algn="l">
              <a:spcBef>
                <a:spcPts val="0"/>
              </a:spcBef>
              <a:spcAft>
                <a:spcPts val="0"/>
              </a:spcAft>
              <a:buClr>
                <a:srgbClr val="32363A"/>
              </a:buClr>
              <a:buSzPts val="1450"/>
              <a:buChar char="●"/>
            </a:pPr>
            <a:r>
              <a:rPr lang="en" sz="1450">
                <a:solidFill>
                  <a:srgbClr val="32363A"/>
                </a:solidFill>
                <a:highlight>
                  <a:srgbClr val="FFFFFF"/>
                </a:highlight>
              </a:rPr>
              <a:t>A set of self-referential ideas centered around </a:t>
            </a:r>
            <a:r>
              <a:rPr lang="en" sz="1450">
                <a:solidFill>
                  <a:srgbClr val="32363A"/>
                </a:solidFill>
                <a:highlight>
                  <a:srgbClr val="FFFFFF"/>
                </a:highlight>
              </a:rPr>
              <a:t>perceived</a:t>
            </a:r>
            <a:r>
              <a:rPr lang="en" sz="1450">
                <a:solidFill>
                  <a:srgbClr val="32363A"/>
                </a:solidFill>
                <a:highlight>
                  <a:srgbClr val="FFFFFF"/>
                </a:highlight>
              </a:rPr>
              <a:t> </a:t>
            </a:r>
            <a:r>
              <a:rPr lang="en" sz="1450">
                <a:solidFill>
                  <a:srgbClr val="32363A"/>
                </a:solidFill>
                <a:highlight>
                  <a:srgbClr val="FFFFFF"/>
                </a:highlight>
              </a:rPr>
              <a:t>fraudulence </a:t>
            </a:r>
            <a:r>
              <a:rPr lang="en" sz="1450">
                <a:solidFill>
                  <a:schemeClr val="accent5"/>
                </a:solidFill>
                <a:highlight>
                  <a:srgbClr val="FFFFFF"/>
                </a:highlight>
              </a:rPr>
              <a:t>(Kolligian and Sternberg, 1991)</a:t>
            </a:r>
            <a:r>
              <a:rPr lang="en" sz="1450">
                <a:solidFill>
                  <a:srgbClr val="32363A"/>
                </a:solidFill>
                <a:highlight>
                  <a:srgbClr val="FFFFFF"/>
                </a:highlight>
              </a:rPr>
              <a:t>.</a:t>
            </a:r>
            <a:endParaRPr sz="1450">
              <a:solidFill>
                <a:srgbClr val="32363A"/>
              </a:solidFill>
              <a:highlight>
                <a:srgbClr val="FFFFFF"/>
              </a:highlight>
            </a:endParaRPr>
          </a:p>
          <a:p>
            <a:pPr indent="-320675" lvl="0" marL="457200" rtl="0" algn="l">
              <a:spcBef>
                <a:spcPts val="0"/>
              </a:spcBef>
              <a:spcAft>
                <a:spcPts val="0"/>
              </a:spcAft>
              <a:buClr>
                <a:srgbClr val="32363A"/>
              </a:buClr>
              <a:buSzPts val="1450"/>
              <a:buChar char="●"/>
            </a:pPr>
            <a:r>
              <a:rPr lang="en" sz="1450">
                <a:solidFill>
                  <a:srgbClr val="32363A"/>
                </a:solidFill>
                <a:highlight>
                  <a:srgbClr val="FFFFFF"/>
                </a:highlight>
              </a:rPr>
              <a:t>Feelings of inauthenticity is the singular driving force behind imposter syndrome </a:t>
            </a:r>
            <a:r>
              <a:rPr lang="en" sz="1450">
                <a:solidFill>
                  <a:schemeClr val="accent5"/>
                </a:solidFill>
                <a:highlight>
                  <a:srgbClr val="FFFFFF"/>
                </a:highlight>
              </a:rPr>
              <a:t>(Leary et al., 2000)</a:t>
            </a:r>
            <a:r>
              <a:rPr lang="en" sz="1450">
                <a:solidFill>
                  <a:srgbClr val="32363A"/>
                </a:solidFill>
                <a:highlight>
                  <a:srgbClr val="FFFFFF"/>
                </a:highlight>
              </a:rPr>
              <a:t>.</a:t>
            </a:r>
            <a:endParaRPr sz="1450">
              <a:solidFill>
                <a:srgbClr val="32363A"/>
              </a:solidFill>
              <a:highlight>
                <a:srgbClr val="FFFFFF"/>
              </a:highlight>
            </a:endParaRPr>
          </a:p>
        </p:txBody>
      </p:sp>
      <p:sp>
        <p:nvSpPr>
          <p:cNvPr id="67" name="Google Shape;67;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dk1"/>
                </a:solidFill>
              </a:rPr>
              <a:t>Our Definition</a:t>
            </a:r>
            <a:endParaRPr sz="2200">
              <a:solidFill>
                <a:schemeClr val="dk1"/>
              </a:solidFill>
            </a:endParaRPr>
          </a:p>
          <a:p>
            <a:pPr indent="0" lvl="0" marL="0" rtl="0" algn="l">
              <a:spcBef>
                <a:spcPts val="1200"/>
              </a:spcBef>
              <a:spcAft>
                <a:spcPts val="1200"/>
              </a:spcAft>
              <a:buNone/>
            </a:pPr>
            <a:r>
              <a:rPr lang="en" sz="1900">
                <a:solidFill>
                  <a:srgbClr val="32363A"/>
                </a:solidFill>
              </a:rPr>
              <a:t>Imposter </a:t>
            </a:r>
            <a:r>
              <a:rPr lang="en" sz="1900">
                <a:solidFill>
                  <a:srgbClr val="32363A"/>
                </a:solidFill>
              </a:rPr>
              <a:t>syndrome</a:t>
            </a:r>
            <a:r>
              <a:rPr lang="en" sz="1900">
                <a:solidFill>
                  <a:srgbClr val="32363A"/>
                </a:solidFill>
              </a:rPr>
              <a:t> is a phenomenon that a person believes they are </a:t>
            </a:r>
            <a:r>
              <a:rPr lang="en" sz="1900">
                <a:solidFill>
                  <a:schemeClr val="accent5"/>
                </a:solidFill>
              </a:rPr>
              <a:t>not as successful as</a:t>
            </a:r>
            <a:r>
              <a:rPr lang="en" sz="1900">
                <a:solidFill>
                  <a:srgbClr val="32363A"/>
                </a:solidFill>
              </a:rPr>
              <a:t> others think they are and feels they </a:t>
            </a:r>
            <a:r>
              <a:rPr lang="en" sz="1900">
                <a:solidFill>
                  <a:schemeClr val="accent5"/>
                </a:solidFill>
              </a:rPr>
              <a:t>do not deserve</a:t>
            </a:r>
            <a:r>
              <a:rPr lang="en" sz="1900">
                <a:solidFill>
                  <a:srgbClr val="32363A"/>
                </a:solidFill>
              </a:rPr>
              <a:t> the </a:t>
            </a:r>
            <a:r>
              <a:rPr lang="en" sz="1900">
                <a:solidFill>
                  <a:srgbClr val="32363A"/>
                </a:solidFill>
              </a:rPr>
              <a:t>position</a:t>
            </a:r>
            <a:r>
              <a:rPr lang="en" sz="1900">
                <a:solidFill>
                  <a:srgbClr val="32363A"/>
                </a:solidFill>
              </a:rPr>
              <a:t> or role they currently have.</a:t>
            </a:r>
            <a:endParaRPr sz="1900">
              <a:solidFill>
                <a:srgbClr val="32363A"/>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plot with Group Mean</a:t>
            </a:r>
            <a:endParaRPr/>
          </a:p>
        </p:txBody>
      </p:sp>
      <p:sp>
        <p:nvSpPr>
          <p:cNvPr id="187" name="Google Shape;187;p32"/>
          <p:cNvSpPr txBox="1"/>
          <p:nvPr>
            <p:ph idx="2" type="body"/>
          </p:nvPr>
        </p:nvSpPr>
        <p:spPr>
          <a:xfrm>
            <a:off x="5068900" y="2210125"/>
            <a:ext cx="3999900" cy="130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32363A"/>
                </a:solidFill>
              </a:rPr>
              <a:t>F</a:t>
            </a:r>
            <a:r>
              <a:rPr lang="en" sz="1800">
                <a:solidFill>
                  <a:srgbClr val="32363A"/>
                </a:solidFill>
              </a:rPr>
              <a:t>emales seem to have higher imposter syndrome scores than males, but the difference is not statistically significant </a:t>
            </a:r>
            <a:r>
              <a:rPr b="1" lang="en" sz="1800">
                <a:solidFill>
                  <a:schemeClr val="accent5"/>
                </a:solidFill>
              </a:rPr>
              <a:t>(p-value = 0.0991; SLR)</a:t>
            </a:r>
            <a:r>
              <a:rPr lang="en" sz="1800">
                <a:solidFill>
                  <a:srgbClr val="32363A"/>
                </a:solidFill>
              </a:rPr>
              <a:t>.</a:t>
            </a:r>
            <a:endParaRPr sz="1800"/>
          </a:p>
        </p:txBody>
      </p:sp>
      <p:pic>
        <p:nvPicPr>
          <p:cNvPr id="188" name="Google Shape;188;p32"/>
          <p:cNvPicPr preferRelativeResize="0"/>
          <p:nvPr/>
        </p:nvPicPr>
        <p:blipFill>
          <a:blip r:embed="rId3">
            <a:alphaModFix/>
          </a:blip>
          <a:stretch>
            <a:fillRect/>
          </a:stretch>
        </p:blipFill>
        <p:spPr>
          <a:xfrm>
            <a:off x="311700" y="1359813"/>
            <a:ext cx="4520700" cy="30017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Grouping Variables: Sexual Orientation</a:t>
            </a:r>
            <a:endParaRPr/>
          </a:p>
        </p:txBody>
      </p:sp>
      <p:sp>
        <p:nvSpPr>
          <p:cNvPr id="194" name="Google Shape;194;p33"/>
          <p:cNvSpPr txBox="1"/>
          <p:nvPr>
            <p:ph idx="1" type="body"/>
          </p:nvPr>
        </p:nvSpPr>
        <p:spPr>
          <a:xfrm>
            <a:off x="311700" y="1152475"/>
            <a:ext cx="8520600" cy="532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000000"/>
                </a:solidFill>
              </a:rPr>
              <a:t>Frequency table of sexual orientation</a:t>
            </a:r>
            <a:endParaRPr sz="2000">
              <a:solidFill>
                <a:srgbClr val="000000"/>
              </a:solidFill>
            </a:endParaRPr>
          </a:p>
        </p:txBody>
      </p:sp>
      <p:graphicFrame>
        <p:nvGraphicFramePr>
          <p:cNvPr id="195" name="Google Shape;195;p33"/>
          <p:cNvGraphicFramePr/>
          <p:nvPr/>
        </p:nvGraphicFramePr>
        <p:xfrm>
          <a:off x="1540750" y="1913263"/>
          <a:ext cx="3000000" cy="3000000"/>
        </p:xfrm>
        <a:graphic>
          <a:graphicData uri="http://schemas.openxmlformats.org/drawingml/2006/table">
            <a:tbl>
              <a:tblPr>
                <a:noFill/>
                <a:tableStyleId>{EB86A7AA-C368-4F6E-9E47-2589A26B309C}</a:tableStyleId>
              </a:tblPr>
              <a:tblGrid>
                <a:gridCol w="1212500"/>
                <a:gridCol w="1212500"/>
                <a:gridCol w="1212500"/>
                <a:gridCol w="1212500"/>
                <a:gridCol w="1212500"/>
              </a:tblGrid>
              <a:tr h="4434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heterosexual</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homosexual</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bisexual</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self-describe</a:t>
                      </a:r>
                      <a:endParaRPr>
                        <a:latin typeface="Lato"/>
                        <a:ea typeface="Lato"/>
                        <a:cs typeface="Lato"/>
                        <a:sym typeface="Lato"/>
                      </a:endParaRPr>
                    </a:p>
                  </a:txBody>
                  <a:tcPr marT="91425" marB="91425" marR="91425" marL="91425"/>
                </a:tc>
              </a:tr>
              <a:tr h="443400">
                <a:tc>
                  <a:txBody>
                    <a:bodyPr/>
                    <a:lstStyle/>
                    <a:p>
                      <a:pPr indent="0" lvl="0" marL="0" rtl="0" algn="l">
                        <a:spcBef>
                          <a:spcPts val="0"/>
                        </a:spcBef>
                        <a:spcAft>
                          <a:spcPts val="0"/>
                        </a:spcAft>
                        <a:buNone/>
                      </a:pPr>
                      <a:r>
                        <a:rPr lang="en">
                          <a:latin typeface="Lato"/>
                          <a:ea typeface="Lato"/>
                          <a:cs typeface="Lato"/>
                          <a:sym typeface="Lato"/>
                        </a:rPr>
                        <a:t>count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71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8</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4</a:t>
                      </a:r>
                      <a:endParaRPr>
                        <a:latin typeface="Lato"/>
                        <a:ea typeface="Lato"/>
                        <a:cs typeface="Lato"/>
                        <a:sym typeface="Lato"/>
                      </a:endParaRPr>
                    </a:p>
                  </a:txBody>
                  <a:tcPr marT="91425" marB="91425" marR="91425" marL="91425"/>
                </a:tc>
              </a:tr>
            </a:tbl>
          </a:graphicData>
        </a:graphic>
      </p:graphicFrame>
      <p:graphicFrame>
        <p:nvGraphicFramePr>
          <p:cNvPr id="196" name="Google Shape;196;p33"/>
          <p:cNvGraphicFramePr/>
          <p:nvPr/>
        </p:nvGraphicFramePr>
        <p:xfrm>
          <a:off x="2122600" y="3639175"/>
          <a:ext cx="3000000" cy="3000000"/>
        </p:xfrm>
        <a:graphic>
          <a:graphicData uri="http://schemas.openxmlformats.org/drawingml/2006/table">
            <a:tbl>
              <a:tblPr>
                <a:noFill/>
                <a:tableStyleId>{EB86A7AA-C368-4F6E-9E47-2589A26B309C}</a:tableStyleId>
              </a:tblPr>
              <a:tblGrid>
                <a:gridCol w="1632925"/>
                <a:gridCol w="1632925"/>
                <a:gridCol w="1632925"/>
              </a:tblGrid>
              <a:tr h="3962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non-LGBT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LGBT</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count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18</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71</a:t>
                      </a:r>
                      <a:endParaRPr>
                        <a:latin typeface="Lato"/>
                        <a:ea typeface="Lato"/>
                        <a:cs typeface="Lato"/>
                        <a:sym typeface="Lato"/>
                      </a:endParaRPr>
                    </a:p>
                  </a:txBody>
                  <a:tcPr marT="91425" marB="91425" marR="91425" marL="91425"/>
                </a:tc>
              </a:tr>
            </a:tbl>
          </a:graphicData>
        </a:graphic>
      </p:graphicFrame>
      <p:sp>
        <p:nvSpPr>
          <p:cNvPr id="197" name="Google Shape;197;p33"/>
          <p:cNvSpPr/>
          <p:nvPr/>
        </p:nvSpPr>
        <p:spPr>
          <a:xfrm>
            <a:off x="4415238" y="2976325"/>
            <a:ext cx="313500" cy="4866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3"/>
          <p:cNvSpPr txBox="1"/>
          <p:nvPr/>
        </p:nvSpPr>
        <p:spPr>
          <a:xfrm>
            <a:off x="3815538" y="4504725"/>
            <a:ext cx="1512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5"/>
                </a:solidFill>
                <a:latin typeface="Lato"/>
                <a:ea typeface="Lato"/>
                <a:cs typeface="Lato"/>
                <a:sym typeface="Lato"/>
              </a:rPr>
              <a:t>Imbalanced</a:t>
            </a:r>
            <a:endParaRPr sz="1800">
              <a:solidFill>
                <a:schemeClr val="accent5"/>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plot with Group Mean</a:t>
            </a:r>
            <a:endParaRPr/>
          </a:p>
        </p:txBody>
      </p:sp>
      <p:sp>
        <p:nvSpPr>
          <p:cNvPr id="204" name="Google Shape;204;p34"/>
          <p:cNvSpPr txBox="1"/>
          <p:nvPr>
            <p:ph idx="2" type="body"/>
          </p:nvPr>
        </p:nvSpPr>
        <p:spPr>
          <a:xfrm>
            <a:off x="5068900" y="2210138"/>
            <a:ext cx="3999900" cy="130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32363A"/>
                </a:solidFill>
              </a:rPr>
              <a:t>Imposter syndrome score does not differ by sexual orientation </a:t>
            </a:r>
            <a:r>
              <a:rPr b="1" lang="en" sz="1800">
                <a:solidFill>
                  <a:schemeClr val="accent5"/>
                </a:solidFill>
              </a:rPr>
              <a:t>(p-value = 0.867; SLR)</a:t>
            </a:r>
            <a:r>
              <a:rPr lang="en" sz="1800">
                <a:solidFill>
                  <a:srgbClr val="32363A"/>
                </a:solidFill>
              </a:rPr>
              <a:t>.</a:t>
            </a:r>
            <a:endParaRPr sz="1800"/>
          </a:p>
        </p:txBody>
      </p:sp>
      <p:pic>
        <p:nvPicPr>
          <p:cNvPr id="205" name="Google Shape;205;p34"/>
          <p:cNvPicPr preferRelativeResize="0"/>
          <p:nvPr/>
        </p:nvPicPr>
        <p:blipFill>
          <a:blip r:embed="rId3">
            <a:alphaModFix/>
          </a:blip>
          <a:stretch>
            <a:fillRect/>
          </a:stretch>
        </p:blipFill>
        <p:spPr>
          <a:xfrm>
            <a:off x="311700" y="1358050"/>
            <a:ext cx="4517136" cy="30052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Grouping Variables: Ethnicity</a:t>
            </a:r>
            <a:endParaRPr/>
          </a:p>
        </p:txBody>
      </p:sp>
      <p:sp>
        <p:nvSpPr>
          <p:cNvPr id="211" name="Google Shape;211;p35"/>
          <p:cNvSpPr txBox="1"/>
          <p:nvPr>
            <p:ph idx="1" type="body"/>
          </p:nvPr>
        </p:nvSpPr>
        <p:spPr>
          <a:xfrm>
            <a:off x="311700" y="1017450"/>
            <a:ext cx="8520600" cy="532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000000"/>
                </a:solidFill>
              </a:rPr>
              <a:t>Frequency table of ethnicity</a:t>
            </a:r>
            <a:endParaRPr sz="2000">
              <a:solidFill>
                <a:srgbClr val="000000"/>
              </a:solidFill>
            </a:endParaRPr>
          </a:p>
        </p:txBody>
      </p:sp>
      <p:graphicFrame>
        <p:nvGraphicFramePr>
          <p:cNvPr id="212" name="Google Shape;212;p35"/>
          <p:cNvGraphicFramePr/>
          <p:nvPr/>
        </p:nvGraphicFramePr>
        <p:xfrm>
          <a:off x="2122600" y="3639175"/>
          <a:ext cx="3000000" cy="3000000"/>
        </p:xfrm>
        <a:graphic>
          <a:graphicData uri="http://schemas.openxmlformats.org/drawingml/2006/table">
            <a:tbl>
              <a:tblPr>
                <a:noFill/>
                <a:tableStyleId>{EB86A7AA-C368-4F6E-9E47-2589A26B309C}</a:tableStyleId>
              </a:tblPr>
              <a:tblGrid>
                <a:gridCol w="1632925"/>
                <a:gridCol w="1632925"/>
                <a:gridCol w="1632925"/>
              </a:tblGrid>
              <a:tr h="3962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Asian</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Others</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count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71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18</a:t>
                      </a:r>
                      <a:endParaRPr>
                        <a:latin typeface="Lato"/>
                        <a:ea typeface="Lato"/>
                        <a:cs typeface="Lato"/>
                        <a:sym typeface="Lato"/>
                      </a:endParaRPr>
                    </a:p>
                  </a:txBody>
                  <a:tcPr marT="91425" marB="91425" marR="91425" marL="91425"/>
                </a:tc>
              </a:tr>
            </a:tbl>
          </a:graphicData>
        </a:graphic>
      </p:graphicFrame>
      <p:sp>
        <p:nvSpPr>
          <p:cNvPr id="213" name="Google Shape;213;p35"/>
          <p:cNvSpPr/>
          <p:nvPr/>
        </p:nvSpPr>
        <p:spPr>
          <a:xfrm>
            <a:off x="4415238" y="3067500"/>
            <a:ext cx="313500" cy="4866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14" name="Google Shape;214;p35"/>
          <p:cNvGraphicFramePr/>
          <p:nvPr/>
        </p:nvGraphicFramePr>
        <p:xfrm>
          <a:off x="1264413" y="1549950"/>
          <a:ext cx="3000000" cy="3000000"/>
        </p:xfrm>
        <a:graphic>
          <a:graphicData uri="http://schemas.openxmlformats.org/drawingml/2006/table">
            <a:tbl>
              <a:tblPr>
                <a:noFill/>
                <a:tableStyleId>{EB86A7AA-C368-4F6E-9E47-2589A26B309C}</a:tableStyleId>
              </a:tblPr>
              <a:tblGrid>
                <a:gridCol w="945025"/>
                <a:gridCol w="945025"/>
                <a:gridCol w="945025"/>
                <a:gridCol w="945025"/>
                <a:gridCol w="945025"/>
                <a:gridCol w="945025"/>
                <a:gridCol w="945025"/>
              </a:tblGrid>
              <a:tr h="10363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White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Black</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American Indian or Alaska Native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Asian</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Native Hawaiian or Pacific Islander</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Self-</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describe</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count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8</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71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5</a:t>
                      </a:r>
                      <a:endParaRPr>
                        <a:latin typeface="Lato"/>
                        <a:ea typeface="Lato"/>
                        <a:cs typeface="Lato"/>
                        <a:sym typeface="Lato"/>
                      </a:endParaRPr>
                    </a:p>
                  </a:txBody>
                  <a:tcPr marT="91425" marB="91425" marR="91425" marL="91425"/>
                </a:tc>
              </a:tr>
            </a:tbl>
          </a:graphicData>
        </a:graphic>
      </p:graphicFrame>
      <p:sp>
        <p:nvSpPr>
          <p:cNvPr id="215" name="Google Shape;215;p35"/>
          <p:cNvSpPr txBox="1"/>
          <p:nvPr/>
        </p:nvSpPr>
        <p:spPr>
          <a:xfrm>
            <a:off x="3815538" y="4504725"/>
            <a:ext cx="1512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5"/>
                </a:solidFill>
                <a:latin typeface="Lato"/>
                <a:ea typeface="Lato"/>
                <a:cs typeface="Lato"/>
                <a:sym typeface="Lato"/>
              </a:rPr>
              <a:t>Imbalanced</a:t>
            </a:r>
            <a:endParaRPr sz="1800">
              <a:solidFill>
                <a:schemeClr val="accent5"/>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plot with Group Mean</a:t>
            </a:r>
            <a:endParaRPr/>
          </a:p>
        </p:txBody>
      </p:sp>
      <p:sp>
        <p:nvSpPr>
          <p:cNvPr id="221" name="Google Shape;221;p36"/>
          <p:cNvSpPr txBox="1"/>
          <p:nvPr>
            <p:ph idx="2" type="body"/>
          </p:nvPr>
        </p:nvSpPr>
        <p:spPr>
          <a:xfrm>
            <a:off x="5068900" y="2210138"/>
            <a:ext cx="3999900" cy="130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32363A"/>
                </a:solidFill>
              </a:rPr>
              <a:t>Imposter syndrome score does not differ by ethnicity </a:t>
            </a:r>
            <a:r>
              <a:rPr b="1" lang="en" sz="1800">
                <a:solidFill>
                  <a:schemeClr val="accent5"/>
                </a:solidFill>
              </a:rPr>
              <a:t>(p-value = 0.831; SLR)</a:t>
            </a:r>
            <a:r>
              <a:rPr lang="en" sz="1800">
                <a:solidFill>
                  <a:srgbClr val="32363A"/>
                </a:solidFill>
              </a:rPr>
              <a:t>.</a:t>
            </a:r>
            <a:endParaRPr sz="1800"/>
          </a:p>
        </p:txBody>
      </p:sp>
      <p:pic>
        <p:nvPicPr>
          <p:cNvPr id="222" name="Google Shape;222;p36"/>
          <p:cNvPicPr preferRelativeResize="0"/>
          <p:nvPr/>
        </p:nvPicPr>
        <p:blipFill>
          <a:blip r:embed="rId3">
            <a:alphaModFix/>
          </a:blip>
          <a:stretch>
            <a:fillRect/>
          </a:stretch>
        </p:blipFill>
        <p:spPr>
          <a:xfrm>
            <a:off x="311700" y="1355025"/>
            <a:ext cx="4526280" cy="30113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Grouping Variables: </a:t>
            </a:r>
            <a:r>
              <a:rPr lang="en"/>
              <a:t>Age</a:t>
            </a:r>
            <a:endParaRPr/>
          </a:p>
        </p:txBody>
      </p:sp>
      <p:sp>
        <p:nvSpPr>
          <p:cNvPr id="228" name="Google Shape;228;p37"/>
          <p:cNvSpPr txBox="1"/>
          <p:nvPr>
            <p:ph idx="1" type="body"/>
          </p:nvPr>
        </p:nvSpPr>
        <p:spPr>
          <a:xfrm>
            <a:off x="311700" y="1017450"/>
            <a:ext cx="8520600" cy="532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000000"/>
                </a:solidFill>
              </a:rPr>
              <a:t>Frequency table of age</a:t>
            </a:r>
            <a:endParaRPr sz="2000">
              <a:solidFill>
                <a:srgbClr val="000000"/>
              </a:solidFill>
            </a:endParaRPr>
          </a:p>
        </p:txBody>
      </p:sp>
      <p:graphicFrame>
        <p:nvGraphicFramePr>
          <p:cNvPr id="229" name="Google Shape;229;p37"/>
          <p:cNvGraphicFramePr/>
          <p:nvPr/>
        </p:nvGraphicFramePr>
        <p:xfrm>
          <a:off x="2122613" y="3497263"/>
          <a:ext cx="3000000" cy="3000000"/>
        </p:xfrm>
        <a:graphic>
          <a:graphicData uri="http://schemas.openxmlformats.org/drawingml/2006/table">
            <a:tbl>
              <a:tblPr>
                <a:noFill/>
                <a:tableStyleId>{EB86A7AA-C368-4F6E-9E47-2589A26B309C}</a:tableStyleId>
              </a:tblPr>
              <a:tblGrid>
                <a:gridCol w="1224700"/>
                <a:gridCol w="1224700"/>
                <a:gridCol w="1224700"/>
                <a:gridCol w="1224700"/>
              </a:tblGrid>
              <a:tr h="3962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Below 21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Above 21</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count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19</a:t>
                      </a:r>
                      <a:endParaRPr>
                        <a:latin typeface="Lato"/>
                        <a:ea typeface="Lato"/>
                        <a:cs typeface="Lato"/>
                        <a:sym typeface="Lato"/>
                      </a:endParaRPr>
                    </a:p>
                  </a:txBody>
                  <a:tcPr marT="91425" marB="91425" marR="91425" marL="91425"/>
                </a:tc>
              </a:tr>
            </a:tbl>
          </a:graphicData>
        </a:graphic>
      </p:graphicFrame>
      <p:sp>
        <p:nvSpPr>
          <p:cNvPr id="230" name="Google Shape;230;p37"/>
          <p:cNvSpPr/>
          <p:nvPr/>
        </p:nvSpPr>
        <p:spPr>
          <a:xfrm>
            <a:off x="4415238" y="2772100"/>
            <a:ext cx="313500" cy="4866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7"/>
          <p:cNvSpPr txBox="1"/>
          <p:nvPr/>
        </p:nvSpPr>
        <p:spPr>
          <a:xfrm>
            <a:off x="3815538" y="4504725"/>
            <a:ext cx="1512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5"/>
                </a:solidFill>
                <a:latin typeface="Lato"/>
                <a:ea typeface="Lato"/>
                <a:cs typeface="Lato"/>
                <a:sym typeface="Lato"/>
              </a:rPr>
              <a:t>Balanced</a:t>
            </a:r>
            <a:endParaRPr sz="1800">
              <a:solidFill>
                <a:schemeClr val="accent5"/>
              </a:solidFill>
              <a:latin typeface="Lato"/>
              <a:ea typeface="Lato"/>
              <a:cs typeface="Lato"/>
              <a:sym typeface="Lato"/>
            </a:endParaRPr>
          </a:p>
        </p:txBody>
      </p:sp>
      <p:graphicFrame>
        <p:nvGraphicFramePr>
          <p:cNvPr id="232" name="Google Shape;232;p37"/>
          <p:cNvGraphicFramePr/>
          <p:nvPr/>
        </p:nvGraphicFramePr>
        <p:xfrm>
          <a:off x="451200" y="1741100"/>
          <a:ext cx="3000000" cy="3000000"/>
        </p:xfrm>
        <a:graphic>
          <a:graphicData uri="http://schemas.openxmlformats.org/drawingml/2006/table">
            <a:tbl>
              <a:tblPr>
                <a:noFill/>
                <a:tableStyleId>{EB86A7AA-C368-4F6E-9E47-2589A26B309C}</a:tableStyleId>
              </a:tblPr>
              <a:tblGrid>
                <a:gridCol w="778775"/>
                <a:gridCol w="621900"/>
                <a:gridCol w="621900"/>
                <a:gridCol w="621900"/>
                <a:gridCol w="621900"/>
                <a:gridCol w="621900"/>
                <a:gridCol w="621900"/>
                <a:gridCol w="621900"/>
                <a:gridCol w="621900"/>
                <a:gridCol w="621900"/>
                <a:gridCol w="621900"/>
                <a:gridCol w="621900"/>
                <a:gridCol w="621900"/>
              </a:tblGrid>
              <a:tr h="3962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18</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20</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23</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28</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31</a:t>
                      </a:r>
                      <a:endParaRPr>
                        <a:latin typeface="Lato"/>
                        <a:ea typeface="Lato"/>
                        <a:cs typeface="Lato"/>
                        <a:sym typeface="Lato"/>
                      </a:endParaRPr>
                    </a:p>
                  </a:txBody>
                  <a:tcPr marT="91425" marB="91425" marR="91425" marL="91425"/>
                </a:tc>
              </a:tr>
              <a:tr h="369700">
                <a:tc>
                  <a:txBody>
                    <a:bodyPr/>
                    <a:lstStyle/>
                    <a:p>
                      <a:pPr indent="0" lvl="0" marL="0" rtl="0" algn="l">
                        <a:spcBef>
                          <a:spcPts val="0"/>
                        </a:spcBef>
                        <a:spcAft>
                          <a:spcPts val="0"/>
                        </a:spcAft>
                        <a:buNone/>
                      </a:pPr>
                      <a:r>
                        <a:rPr lang="en">
                          <a:latin typeface="Lato"/>
                          <a:ea typeface="Lato"/>
                          <a:cs typeface="Lato"/>
                          <a:sym typeface="Lato"/>
                        </a:rPr>
                        <a:t>count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10</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17</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plot with Group Mean</a:t>
            </a:r>
            <a:endParaRPr/>
          </a:p>
        </p:txBody>
      </p:sp>
      <p:sp>
        <p:nvSpPr>
          <p:cNvPr id="238" name="Google Shape;238;p38"/>
          <p:cNvSpPr txBox="1"/>
          <p:nvPr>
            <p:ph idx="2" type="body"/>
          </p:nvPr>
        </p:nvSpPr>
        <p:spPr>
          <a:xfrm>
            <a:off x="5144100" y="1685310"/>
            <a:ext cx="3999900" cy="2350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800">
              <a:solidFill>
                <a:srgbClr val="32363A"/>
              </a:solidFill>
            </a:endParaRPr>
          </a:p>
          <a:p>
            <a:pPr indent="0" lvl="0" marL="0" rtl="0" algn="l">
              <a:lnSpc>
                <a:spcPct val="100000"/>
              </a:lnSpc>
              <a:spcBef>
                <a:spcPts val="0"/>
              </a:spcBef>
              <a:spcAft>
                <a:spcPts val="0"/>
              </a:spcAft>
              <a:buNone/>
            </a:pPr>
            <a:r>
              <a:rPr lang="en" sz="1800">
                <a:solidFill>
                  <a:srgbClr val="32363A"/>
                </a:solidFill>
              </a:rPr>
              <a:t>Imposter syndrome score seems to be higher for people above 21, but the difference is not statistically significant </a:t>
            </a:r>
            <a:r>
              <a:rPr b="1" lang="en" sz="1800">
                <a:solidFill>
                  <a:schemeClr val="accent5"/>
                </a:solidFill>
              </a:rPr>
              <a:t>(p-value = 0.355; one-way ANOVA)</a:t>
            </a:r>
            <a:r>
              <a:rPr lang="en" sz="1800">
                <a:solidFill>
                  <a:srgbClr val="32363A"/>
                </a:solidFill>
              </a:rPr>
              <a:t>.</a:t>
            </a:r>
            <a:endParaRPr sz="1800"/>
          </a:p>
        </p:txBody>
      </p:sp>
      <p:pic>
        <p:nvPicPr>
          <p:cNvPr id="239" name="Google Shape;239;p38"/>
          <p:cNvPicPr preferRelativeResize="0"/>
          <p:nvPr/>
        </p:nvPicPr>
        <p:blipFill>
          <a:blip r:embed="rId3">
            <a:alphaModFix/>
          </a:blip>
          <a:stretch>
            <a:fillRect/>
          </a:stretch>
        </p:blipFill>
        <p:spPr>
          <a:xfrm>
            <a:off x="311700" y="1279550"/>
            <a:ext cx="4762500" cy="3162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Grouping Variables: Major</a:t>
            </a:r>
            <a:endParaRPr/>
          </a:p>
        </p:txBody>
      </p:sp>
      <p:sp>
        <p:nvSpPr>
          <p:cNvPr id="245" name="Google Shape;245;p39"/>
          <p:cNvSpPr txBox="1"/>
          <p:nvPr>
            <p:ph idx="1" type="body"/>
          </p:nvPr>
        </p:nvSpPr>
        <p:spPr>
          <a:xfrm>
            <a:off x="311700" y="1017450"/>
            <a:ext cx="8520600" cy="532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000000"/>
                </a:solidFill>
              </a:rPr>
              <a:t>Frequency table of major</a:t>
            </a:r>
            <a:endParaRPr sz="2000">
              <a:solidFill>
                <a:srgbClr val="000000"/>
              </a:solidFill>
            </a:endParaRPr>
          </a:p>
        </p:txBody>
      </p:sp>
      <p:graphicFrame>
        <p:nvGraphicFramePr>
          <p:cNvPr id="246" name="Google Shape;246;p39"/>
          <p:cNvGraphicFramePr/>
          <p:nvPr/>
        </p:nvGraphicFramePr>
        <p:xfrm>
          <a:off x="2734938" y="3485500"/>
          <a:ext cx="3000000" cy="3000000"/>
        </p:xfrm>
        <a:graphic>
          <a:graphicData uri="http://schemas.openxmlformats.org/drawingml/2006/table">
            <a:tbl>
              <a:tblPr>
                <a:noFill/>
                <a:tableStyleId>{EB86A7AA-C368-4F6E-9E47-2589A26B309C}</a:tableStyleId>
              </a:tblPr>
              <a:tblGrid>
                <a:gridCol w="1224700"/>
                <a:gridCol w="1224700"/>
                <a:gridCol w="1224700"/>
              </a:tblGrid>
              <a:tr h="3962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non-STEM</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STEM</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count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67</a:t>
                      </a:r>
                      <a:endParaRPr>
                        <a:latin typeface="Lato"/>
                        <a:ea typeface="Lato"/>
                        <a:cs typeface="Lato"/>
                        <a:sym typeface="Lato"/>
                      </a:endParaRPr>
                    </a:p>
                  </a:txBody>
                  <a:tcPr marT="91425" marB="91425" marR="91425" marL="91425"/>
                </a:tc>
              </a:tr>
            </a:tbl>
          </a:graphicData>
        </a:graphic>
      </p:graphicFrame>
      <p:sp>
        <p:nvSpPr>
          <p:cNvPr id="247" name="Google Shape;247;p39"/>
          <p:cNvSpPr/>
          <p:nvPr/>
        </p:nvSpPr>
        <p:spPr>
          <a:xfrm>
            <a:off x="4415238" y="2772100"/>
            <a:ext cx="313500" cy="4866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9"/>
          <p:cNvSpPr txBox="1"/>
          <p:nvPr/>
        </p:nvSpPr>
        <p:spPr>
          <a:xfrm>
            <a:off x="3330908" y="4504725"/>
            <a:ext cx="2482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5"/>
                </a:solidFill>
                <a:latin typeface="Lato"/>
                <a:ea typeface="Lato"/>
                <a:cs typeface="Lato"/>
                <a:sym typeface="Lato"/>
              </a:rPr>
              <a:t>Somewhat imb</a:t>
            </a:r>
            <a:r>
              <a:rPr lang="en" sz="1800">
                <a:solidFill>
                  <a:schemeClr val="accent5"/>
                </a:solidFill>
                <a:latin typeface="Lato"/>
                <a:ea typeface="Lato"/>
                <a:cs typeface="Lato"/>
                <a:sym typeface="Lato"/>
              </a:rPr>
              <a:t>alanced</a:t>
            </a:r>
            <a:endParaRPr sz="1800">
              <a:solidFill>
                <a:schemeClr val="accent5"/>
              </a:solidFill>
              <a:latin typeface="Lato"/>
              <a:ea typeface="Lato"/>
              <a:cs typeface="Lato"/>
              <a:sym typeface="Lato"/>
            </a:endParaRPr>
          </a:p>
        </p:txBody>
      </p:sp>
      <p:graphicFrame>
        <p:nvGraphicFramePr>
          <p:cNvPr id="249" name="Google Shape;249;p39"/>
          <p:cNvGraphicFramePr/>
          <p:nvPr/>
        </p:nvGraphicFramePr>
        <p:xfrm>
          <a:off x="2122588" y="1764813"/>
          <a:ext cx="3000000" cy="3000000"/>
        </p:xfrm>
        <a:graphic>
          <a:graphicData uri="http://schemas.openxmlformats.org/drawingml/2006/table">
            <a:tbl>
              <a:tblPr>
                <a:noFill/>
                <a:tableStyleId>{EB86A7AA-C368-4F6E-9E47-2589A26B309C}</a:tableStyleId>
              </a:tblPr>
              <a:tblGrid>
                <a:gridCol w="1224700"/>
                <a:gridCol w="1224700"/>
                <a:gridCol w="1224700"/>
                <a:gridCol w="1224700"/>
              </a:tblGrid>
              <a:tr h="3962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non-STEM</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STEM</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both</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count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69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10</a:t>
                      </a:r>
                      <a:endParaRPr>
                        <a:latin typeface="Lato"/>
                        <a:ea typeface="Lato"/>
                        <a:cs typeface="Lato"/>
                        <a:sym typeface="Lato"/>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plot with Group Mean</a:t>
            </a:r>
            <a:endParaRPr/>
          </a:p>
        </p:txBody>
      </p:sp>
      <p:sp>
        <p:nvSpPr>
          <p:cNvPr id="255" name="Google Shape;255;p40"/>
          <p:cNvSpPr txBox="1"/>
          <p:nvPr>
            <p:ph idx="2" type="body"/>
          </p:nvPr>
        </p:nvSpPr>
        <p:spPr>
          <a:xfrm>
            <a:off x="5144100" y="1685310"/>
            <a:ext cx="3999900" cy="2350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800">
              <a:solidFill>
                <a:srgbClr val="32363A"/>
              </a:solidFill>
            </a:endParaRPr>
          </a:p>
          <a:p>
            <a:pPr indent="0" lvl="0" marL="0" rtl="0" algn="l">
              <a:lnSpc>
                <a:spcPct val="100000"/>
              </a:lnSpc>
              <a:spcBef>
                <a:spcPts val="0"/>
              </a:spcBef>
              <a:spcAft>
                <a:spcPts val="0"/>
              </a:spcAft>
              <a:buNone/>
            </a:pPr>
            <a:r>
              <a:rPr lang="en" sz="1800">
                <a:solidFill>
                  <a:srgbClr val="32363A"/>
                </a:solidFill>
              </a:rPr>
              <a:t>Imposter syndrome score does not differ between people majoring in non-STEM and those majoring in STEM  </a:t>
            </a:r>
            <a:r>
              <a:rPr b="1" lang="en" sz="1800">
                <a:solidFill>
                  <a:schemeClr val="accent5"/>
                </a:solidFill>
              </a:rPr>
              <a:t>(p-value = 0.611; SLR)</a:t>
            </a:r>
            <a:r>
              <a:rPr lang="en" sz="1800">
                <a:solidFill>
                  <a:srgbClr val="32363A"/>
                </a:solidFill>
              </a:rPr>
              <a:t>.</a:t>
            </a:r>
            <a:endParaRPr sz="1800"/>
          </a:p>
        </p:txBody>
      </p:sp>
      <p:pic>
        <p:nvPicPr>
          <p:cNvPr id="256" name="Google Shape;256;p40"/>
          <p:cNvPicPr preferRelativeResize="0"/>
          <p:nvPr/>
        </p:nvPicPr>
        <p:blipFill>
          <a:blip r:embed="rId3">
            <a:alphaModFix/>
          </a:blip>
          <a:stretch>
            <a:fillRect/>
          </a:stretch>
        </p:blipFill>
        <p:spPr>
          <a:xfrm>
            <a:off x="311700" y="1231674"/>
            <a:ext cx="4590225" cy="3133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Grouping Variables: GPA</a:t>
            </a:r>
            <a:endParaRPr/>
          </a:p>
        </p:txBody>
      </p:sp>
      <p:sp>
        <p:nvSpPr>
          <p:cNvPr id="262" name="Google Shape;262;p41"/>
          <p:cNvSpPr txBox="1"/>
          <p:nvPr>
            <p:ph idx="1" type="body"/>
          </p:nvPr>
        </p:nvSpPr>
        <p:spPr>
          <a:xfrm>
            <a:off x="311700" y="1017450"/>
            <a:ext cx="8520600" cy="532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000000"/>
                </a:solidFill>
              </a:rPr>
              <a:t>Frequency table of GPA</a:t>
            </a:r>
            <a:endParaRPr sz="2000">
              <a:solidFill>
                <a:srgbClr val="000000"/>
              </a:solidFill>
            </a:endParaRPr>
          </a:p>
        </p:txBody>
      </p:sp>
      <p:graphicFrame>
        <p:nvGraphicFramePr>
          <p:cNvPr id="263" name="Google Shape;263;p41"/>
          <p:cNvGraphicFramePr/>
          <p:nvPr/>
        </p:nvGraphicFramePr>
        <p:xfrm>
          <a:off x="2734938" y="3485500"/>
          <a:ext cx="3000000" cy="3000000"/>
        </p:xfrm>
        <a:graphic>
          <a:graphicData uri="http://schemas.openxmlformats.org/drawingml/2006/table">
            <a:tbl>
              <a:tblPr>
                <a:noFill/>
                <a:tableStyleId>{EB86A7AA-C368-4F6E-9E47-2589A26B309C}</a:tableStyleId>
              </a:tblPr>
              <a:tblGrid>
                <a:gridCol w="1224700"/>
                <a:gridCol w="1224700"/>
                <a:gridCol w="1224700"/>
              </a:tblGrid>
              <a:tr h="3962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Above 3.5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Below 3.5</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count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63</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26</a:t>
                      </a:r>
                      <a:endParaRPr>
                        <a:latin typeface="Lato"/>
                        <a:ea typeface="Lato"/>
                        <a:cs typeface="Lato"/>
                        <a:sym typeface="Lato"/>
                      </a:endParaRPr>
                    </a:p>
                  </a:txBody>
                  <a:tcPr marT="91425" marB="91425" marR="91425" marL="91425"/>
                </a:tc>
              </a:tr>
            </a:tbl>
          </a:graphicData>
        </a:graphic>
      </p:graphicFrame>
      <p:sp>
        <p:nvSpPr>
          <p:cNvPr id="264" name="Google Shape;264;p41"/>
          <p:cNvSpPr/>
          <p:nvPr/>
        </p:nvSpPr>
        <p:spPr>
          <a:xfrm>
            <a:off x="4415238" y="2772100"/>
            <a:ext cx="313500" cy="4866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1"/>
          <p:cNvSpPr txBox="1"/>
          <p:nvPr/>
        </p:nvSpPr>
        <p:spPr>
          <a:xfrm>
            <a:off x="2282701" y="4504725"/>
            <a:ext cx="4578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5"/>
                </a:solidFill>
                <a:latin typeface="Lato"/>
                <a:ea typeface="Lato"/>
                <a:cs typeface="Lato"/>
                <a:sym typeface="Lato"/>
              </a:rPr>
              <a:t>Somewhat </a:t>
            </a:r>
            <a:r>
              <a:rPr lang="en" sz="1800">
                <a:solidFill>
                  <a:schemeClr val="accent5"/>
                </a:solidFill>
                <a:latin typeface="Lato"/>
                <a:ea typeface="Lato"/>
                <a:cs typeface="Lato"/>
                <a:sym typeface="Lato"/>
              </a:rPr>
              <a:t>Imbalanced/balanced</a:t>
            </a:r>
            <a:endParaRPr sz="1800">
              <a:solidFill>
                <a:schemeClr val="accent5"/>
              </a:solidFill>
              <a:latin typeface="Lato"/>
              <a:ea typeface="Lato"/>
              <a:cs typeface="Lato"/>
              <a:sym typeface="Lato"/>
            </a:endParaRPr>
          </a:p>
        </p:txBody>
      </p:sp>
      <p:graphicFrame>
        <p:nvGraphicFramePr>
          <p:cNvPr id="266" name="Google Shape;266;p41"/>
          <p:cNvGraphicFramePr/>
          <p:nvPr/>
        </p:nvGraphicFramePr>
        <p:xfrm>
          <a:off x="675100" y="1665738"/>
          <a:ext cx="3000000" cy="3000000"/>
        </p:xfrm>
        <a:graphic>
          <a:graphicData uri="http://schemas.openxmlformats.org/drawingml/2006/table">
            <a:tbl>
              <a:tblPr>
                <a:noFill/>
                <a:tableStyleId>{EB86A7AA-C368-4F6E-9E47-2589A26B309C}</a:tableStyleId>
              </a:tblPr>
              <a:tblGrid>
                <a:gridCol w="1113400"/>
                <a:gridCol w="1113400"/>
                <a:gridCol w="1113400"/>
                <a:gridCol w="1113400"/>
                <a:gridCol w="1113400"/>
                <a:gridCol w="1113400"/>
                <a:gridCol w="1113400"/>
              </a:tblGrid>
              <a:tr h="452675">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Below 2.00</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2.00 - 2.49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2.50 - 2.99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3.00 - 3.49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3.50 - 3.99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4.0</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count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54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9</a:t>
                      </a:r>
                      <a:endParaRPr>
                        <a:latin typeface="Lato"/>
                        <a:ea typeface="Lato"/>
                        <a:cs typeface="Lato"/>
                        <a:sym typeface="Lato"/>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Should We Care?</a:t>
            </a:r>
            <a:endParaRPr/>
          </a:p>
        </p:txBody>
      </p:sp>
      <p:pic>
        <p:nvPicPr>
          <p:cNvPr id="73" name="Google Shape;73;p15"/>
          <p:cNvPicPr preferRelativeResize="0"/>
          <p:nvPr/>
        </p:nvPicPr>
        <p:blipFill>
          <a:blip r:embed="rId3">
            <a:alphaModFix/>
          </a:blip>
          <a:stretch>
            <a:fillRect/>
          </a:stretch>
        </p:blipFill>
        <p:spPr>
          <a:xfrm>
            <a:off x="2369625" y="1017450"/>
            <a:ext cx="4023799" cy="3737400"/>
          </a:xfrm>
          <a:prstGeom prst="rect">
            <a:avLst/>
          </a:prstGeom>
          <a:noFill/>
          <a:ln>
            <a:noFill/>
          </a:ln>
        </p:spPr>
      </p:pic>
      <p:sp>
        <p:nvSpPr>
          <p:cNvPr id="74" name="Google Shape;74;p15"/>
          <p:cNvSpPr txBox="1"/>
          <p:nvPr>
            <p:ph idx="1" type="body"/>
          </p:nvPr>
        </p:nvSpPr>
        <p:spPr>
          <a:xfrm>
            <a:off x="5555925" y="4526275"/>
            <a:ext cx="4179300" cy="705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4500">
                <a:solidFill>
                  <a:schemeClr val="accent5"/>
                </a:solidFill>
                <a:highlight>
                  <a:srgbClr val="FFFFFF"/>
                </a:highlight>
              </a:rPr>
              <a:t>(Bravata et al., 2020; Weir, 2013)</a:t>
            </a:r>
            <a:endParaRPr sz="4500">
              <a:solidFill>
                <a:schemeClr val="accent5"/>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plot with Group Mean</a:t>
            </a:r>
            <a:endParaRPr/>
          </a:p>
        </p:txBody>
      </p:sp>
      <p:sp>
        <p:nvSpPr>
          <p:cNvPr id="272" name="Google Shape;272;p42"/>
          <p:cNvSpPr txBox="1"/>
          <p:nvPr>
            <p:ph idx="2" type="body"/>
          </p:nvPr>
        </p:nvSpPr>
        <p:spPr>
          <a:xfrm>
            <a:off x="5144100" y="1685310"/>
            <a:ext cx="3999900" cy="2350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800">
              <a:solidFill>
                <a:srgbClr val="32363A"/>
              </a:solidFill>
            </a:endParaRPr>
          </a:p>
          <a:p>
            <a:pPr indent="0" lvl="0" marL="0" rtl="0" algn="l">
              <a:lnSpc>
                <a:spcPct val="100000"/>
              </a:lnSpc>
              <a:spcBef>
                <a:spcPts val="0"/>
              </a:spcBef>
              <a:spcAft>
                <a:spcPts val="0"/>
              </a:spcAft>
              <a:buNone/>
            </a:pPr>
            <a:r>
              <a:rPr lang="en" sz="1800">
                <a:solidFill>
                  <a:srgbClr val="32363A"/>
                </a:solidFill>
              </a:rPr>
              <a:t>Imposter syndrome score seems to be higher for people with GPAs above 3.5, the difference is marginally significant </a:t>
            </a:r>
            <a:r>
              <a:rPr b="1" lang="en" sz="1800">
                <a:solidFill>
                  <a:schemeClr val="accent5"/>
                </a:solidFill>
              </a:rPr>
              <a:t>(p-value = 0.0503; SLR)</a:t>
            </a:r>
            <a:r>
              <a:rPr lang="en" sz="1800">
                <a:solidFill>
                  <a:srgbClr val="32363A"/>
                </a:solidFill>
              </a:rPr>
              <a:t>.</a:t>
            </a:r>
            <a:endParaRPr sz="1800"/>
          </a:p>
        </p:txBody>
      </p:sp>
      <p:pic>
        <p:nvPicPr>
          <p:cNvPr id="273" name="Google Shape;273;p42"/>
          <p:cNvPicPr preferRelativeResize="0"/>
          <p:nvPr/>
        </p:nvPicPr>
        <p:blipFill>
          <a:blip r:embed="rId3">
            <a:alphaModFix/>
          </a:blip>
          <a:stretch>
            <a:fillRect/>
          </a:stretch>
        </p:blipFill>
        <p:spPr>
          <a:xfrm>
            <a:off x="311700" y="1279550"/>
            <a:ext cx="4553713" cy="3162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509550" y="1672650"/>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Part I:</a:t>
            </a:r>
            <a:endParaRPr/>
          </a:p>
          <a:p>
            <a:pPr indent="0" lvl="0" marL="0" rtl="0" algn="ctr">
              <a:spcBef>
                <a:spcPts val="0"/>
              </a:spcBef>
              <a:spcAft>
                <a:spcPts val="0"/>
              </a:spcAft>
              <a:buNone/>
            </a:pPr>
            <a:r>
              <a:rPr lang="en"/>
              <a:t>Numerical Outcome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a:t>
            </a:r>
            <a:r>
              <a:rPr lang="en"/>
              <a:t> Selection</a:t>
            </a:r>
            <a:endParaRPr/>
          </a:p>
        </p:txBody>
      </p:sp>
      <p:sp>
        <p:nvSpPr>
          <p:cNvPr id="289" name="Google Shape;28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32363A"/>
              </a:buClr>
              <a:buSzPts val="2000"/>
              <a:buChar char="●"/>
            </a:pPr>
            <a:r>
              <a:rPr lang="en" sz="2000">
                <a:solidFill>
                  <a:srgbClr val="32363A"/>
                </a:solidFill>
              </a:rPr>
              <a:t>Methods</a:t>
            </a:r>
            <a:endParaRPr sz="2000">
              <a:solidFill>
                <a:srgbClr val="32363A"/>
              </a:solidFill>
            </a:endParaRPr>
          </a:p>
          <a:p>
            <a:pPr indent="-355600" lvl="1" marL="914400" rtl="0" algn="l">
              <a:spcBef>
                <a:spcPts val="0"/>
              </a:spcBef>
              <a:spcAft>
                <a:spcPts val="0"/>
              </a:spcAft>
              <a:buClr>
                <a:srgbClr val="32363A"/>
              </a:buClr>
              <a:buSzPts val="2000"/>
              <a:buChar char="○"/>
            </a:pPr>
            <a:r>
              <a:rPr lang="en" sz="2000">
                <a:solidFill>
                  <a:srgbClr val="32363A"/>
                </a:solidFill>
              </a:rPr>
              <a:t>L</a:t>
            </a:r>
            <a:r>
              <a:rPr lang="en" sz="2000">
                <a:solidFill>
                  <a:srgbClr val="32363A"/>
                </a:solidFill>
              </a:rPr>
              <a:t>east absolute shrinkage and selection operator (LASSO)</a:t>
            </a:r>
            <a:endParaRPr sz="2000">
              <a:solidFill>
                <a:srgbClr val="32363A"/>
              </a:solidFill>
            </a:endParaRPr>
          </a:p>
          <a:p>
            <a:pPr indent="-355600" lvl="1" marL="914400" rtl="0" algn="l">
              <a:spcBef>
                <a:spcPts val="0"/>
              </a:spcBef>
              <a:spcAft>
                <a:spcPts val="0"/>
              </a:spcAft>
              <a:buClr>
                <a:srgbClr val="32363A"/>
              </a:buClr>
              <a:buSzPts val="2000"/>
              <a:buChar char="○"/>
            </a:pPr>
            <a:r>
              <a:rPr lang="en" sz="2000">
                <a:solidFill>
                  <a:srgbClr val="32363A"/>
                </a:solidFill>
              </a:rPr>
              <a:t>Best subset selection</a:t>
            </a:r>
            <a:endParaRPr sz="2000">
              <a:solidFill>
                <a:srgbClr val="32363A"/>
              </a:solidFill>
            </a:endParaRPr>
          </a:p>
          <a:p>
            <a:pPr indent="-355600" lvl="1" marL="914400" rtl="0" algn="l">
              <a:spcBef>
                <a:spcPts val="0"/>
              </a:spcBef>
              <a:spcAft>
                <a:spcPts val="0"/>
              </a:spcAft>
              <a:buClr>
                <a:srgbClr val="32363A"/>
              </a:buClr>
              <a:buSzPts val="2000"/>
              <a:buChar char="○"/>
            </a:pPr>
            <a:r>
              <a:rPr lang="en" sz="2000">
                <a:solidFill>
                  <a:srgbClr val="32363A"/>
                </a:solidFill>
              </a:rPr>
              <a:t>Forward stepwise selection</a:t>
            </a:r>
            <a:endParaRPr sz="2000">
              <a:solidFill>
                <a:srgbClr val="32363A"/>
              </a:solidFill>
            </a:endParaRPr>
          </a:p>
          <a:p>
            <a:pPr indent="-355600" lvl="1" marL="914400" rtl="0" algn="l">
              <a:spcBef>
                <a:spcPts val="0"/>
              </a:spcBef>
              <a:spcAft>
                <a:spcPts val="0"/>
              </a:spcAft>
              <a:buClr>
                <a:srgbClr val="32363A"/>
              </a:buClr>
              <a:buSzPts val="2000"/>
              <a:buChar char="○"/>
            </a:pPr>
            <a:r>
              <a:rPr lang="en" sz="2000">
                <a:solidFill>
                  <a:srgbClr val="32363A"/>
                </a:solidFill>
              </a:rPr>
              <a:t>Backward stepwise selection</a:t>
            </a:r>
            <a:endParaRPr sz="20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Compare results </a:t>
            </a:r>
            <a:r>
              <a:rPr lang="en" sz="2000">
                <a:solidFill>
                  <a:schemeClr val="accent5"/>
                </a:solidFill>
              </a:rPr>
              <a:t>across different methods</a:t>
            </a:r>
            <a:r>
              <a:rPr lang="en" sz="2000">
                <a:solidFill>
                  <a:srgbClr val="32363A"/>
                </a:solidFill>
              </a:rPr>
              <a:t> and select the recurring important variables. </a:t>
            </a:r>
            <a:endParaRPr sz="20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Start with </a:t>
            </a:r>
            <a:r>
              <a:rPr lang="en" sz="2000">
                <a:solidFill>
                  <a:schemeClr val="accent5"/>
                </a:solidFill>
              </a:rPr>
              <a:t>no interaction effects</a:t>
            </a:r>
            <a:r>
              <a:rPr lang="en" sz="2000">
                <a:solidFill>
                  <a:srgbClr val="32363A"/>
                </a:solidFill>
              </a:rPr>
              <a:t> and add them in after we obtain a simplified linear model.</a:t>
            </a:r>
            <a:endParaRPr sz="2000">
              <a:solidFill>
                <a:srgbClr val="32363A"/>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graphicFrame>
        <p:nvGraphicFramePr>
          <p:cNvPr id="294" name="Google Shape;294;p46"/>
          <p:cNvGraphicFramePr/>
          <p:nvPr/>
        </p:nvGraphicFramePr>
        <p:xfrm>
          <a:off x="302150" y="392600"/>
          <a:ext cx="3000000" cy="3000000"/>
        </p:xfrm>
        <a:graphic>
          <a:graphicData uri="http://schemas.openxmlformats.org/drawingml/2006/table">
            <a:tbl>
              <a:tblPr>
                <a:noFill/>
                <a:tableStyleId>{EB86A7AA-C368-4F6E-9E47-2589A26B309C}</a:tableStyleId>
              </a:tblPr>
              <a:tblGrid>
                <a:gridCol w="927050"/>
                <a:gridCol w="946750"/>
              </a:tblGrid>
              <a:tr h="3810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s1</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Intercept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24.093</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0.650</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0.453</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Q2_3</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0.728</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0.821</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1.501</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Q2_7</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0.488</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Q2_8</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1.404</a:t>
                      </a:r>
                      <a:endParaRPr>
                        <a:latin typeface="Lato"/>
                        <a:ea typeface="Lato"/>
                        <a:cs typeface="Lato"/>
                        <a:sym typeface="Lato"/>
                      </a:endParaRPr>
                    </a:p>
                  </a:txBody>
                  <a:tcPr marT="91425" marB="91425" marR="91425" marL="91425"/>
                </a:tc>
              </a:tr>
            </a:tbl>
          </a:graphicData>
        </a:graphic>
      </p:graphicFrame>
      <p:graphicFrame>
        <p:nvGraphicFramePr>
          <p:cNvPr id="295" name="Google Shape;295;p46"/>
          <p:cNvGraphicFramePr/>
          <p:nvPr/>
        </p:nvGraphicFramePr>
        <p:xfrm>
          <a:off x="2395700" y="392600"/>
          <a:ext cx="3000000" cy="3000000"/>
        </p:xfrm>
        <a:graphic>
          <a:graphicData uri="http://schemas.openxmlformats.org/drawingml/2006/table">
            <a:tbl>
              <a:tblPr>
                <a:noFill/>
                <a:tableStyleId>{EB86A7AA-C368-4F6E-9E47-2589A26B309C}</a:tableStyleId>
              </a:tblPr>
              <a:tblGrid>
                <a:gridCol w="1173575"/>
                <a:gridCol w="700225"/>
              </a:tblGrid>
              <a:tr h="3810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s1</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Q2_10</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0.650</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Q2_11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0.453</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Q2_12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Q5male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Q6non-lgbt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2.348</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Q7others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1.833</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a:t>
                      </a:r>
                      <a:r>
                        <a:rPr lang="en">
                          <a:latin typeface="Lato"/>
                          <a:ea typeface="Lato"/>
                          <a:cs typeface="Lato"/>
                          <a:sym typeface="Lato"/>
                        </a:rPr>
                        <a:t>8above21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1.004</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a:t>
                      </a:r>
                      <a:r>
                        <a:rPr lang="en">
                          <a:latin typeface="Lato"/>
                          <a:ea typeface="Lato"/>
                          <a:cs typeface="Lato"/>
                          <a:sym typeface="Lato"/>
                        </a:rPr>
                        <a:t>8below21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Q10stem</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0.237</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Q11below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-3.861</a:t>
                      </a:r>
                      <a:endParaRPr>
                        <a:latin typeface="Lato"/>
                        <a:ea typeface="Lato"/>
                        <a:cs typeface="Lato"/>
                        <a:sym typeface="Lato"/>
                      </a:endParaRPr>
                    </a:p>
                  </a:txBody>
                  <a:tcPr marT="91425" marB="91425" marR="91425" marL="91425"/>
                </a:tc>
              </a:tr>
            </a:tbl>
          </a:graphicData>
        </a:graphic>
      </p:graphicFrame>
      <p:sp>
        <p:nvSpPr>
          <p:cNvPr id="296" name="Google Shape;296;p46"/>
          <p:cNvSpPr txBox="1"/>
          <p:nvPr/>
        </p:nvSpPr>
        <p:spPr>
          <a:xfrm>
            <a:off x="4631100" y="78800"/>
            <a:ext cx="4394700" cy="5348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600">
                <a:solidFill>
                  <a:schemeClr val="lt1"/>
                </a:solidFill>
                <a:latin typeface="Lato"/>
                <a:ea typeface="Lato"/>
                <a:cs typeface="Lato"/>
                <a:sym typeface="Lato"/>
              </a:rPr>
              <a:t>Interpretation of LASSO coefficients</a:t>
            </a:r>
            <a:endParaRPr b="1" sz="1600">
              <a:solidFill>
                <a:schemeClr val="lt1"/>
              </a:solidFill>
              <a:latin typeface="Lato"/>
              <a:ea typeface="Lato"/>
              <a:cs typeface="Lato"/>
              <a:sym typeface="Lato"/>
            </a:endParaRPr>
          </a:p>
          <a:p>
            <a:pPr indent="-304800" lvl="0" marL="457200" rtl="0" algn="l">
              <a:lnSpc>
                <a:spcPct val="100000"/>
              </a:lnSpc>
              <a:spcBef>
                <a:spcPts val="1200"/>
              </a:spcBef>
              <a:spcAft>
                <a:spcPts val="0"/>
              </a:spcAft>
              <a:buClr>
                <a:schemeClr val="lt1"/>
              </a:buClr>
              <a:buSzPts val="1200"/>
              <a:buFont typeface="Lato"/>
              <a:buChar char="●"/>
            </a:pPr>
            <a:r>
              <a:rPr lang="en" sz="1200">
                <a:solidFill>
                  <a:schemeClr val="lt1"/>
                </a:solidFill>
                <a:latin typeface="Lato"/>
                <a:ea typeface="Lato"/>
                <a:cs typeface="Lato"/>
                <a:sym typeface="Lato"/>
              </a:rPr>
              <a:t>Because we relied on LASSO for its feature selection function, we will focus more on the </a:t>
            </a:r>
            <a:r>
              <a:rPr lang="en" sz="1200" u="sng">
                <a:solidFill>
                  <a:schemeClr val="lt1"/>
                </a:solidFill>
                <a:latin typeface="Lato"/>
                <a:ea typeface="Lato"/>
                <a:cs typeface="Lato"/>
                <a:sym typeface="Lato"/>
              </a:rPr>
              <a:t>practical </a:t>
            </a:r>
            <a:r>
              <a:rPr lang="en" sz="1200">
                <a:solidFill>
                  <a:schemeClr val="lt1"/>
                </a:solidFill>
                <a:latin typeface="Lato"/>
                <a:ea typeface="Lato"/>
                <a:cs typeface="Lato"/>
                <a:sym typeface="Lato"/>
              </a:rPr>
              <a:t>rather than the mathematical aspect.</a:t>
            </a:r>
            <a:endParaRPr sz="1200">
              <a:solidFill>
                <a:schemeClr val="lt1"/>
              </a:solidFill>
              <a:latin typeface="Lato"/>
              <a:ea typeface="Lato"/>
              <a:cs typeface="Lato"/>
              <a:sym typeface="Lato"/>
            </a:endParaRPr>
          </a:p>
          <a:p>
            <a:pPr indent="-304800" lvl="0" marL="457200" rtl="0" algn="l">
              <a:lnSpc>
                <a:spcPct val="10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In addition, because our data set is relatively small (N = 89), we used LASSO mainly as a means to understand patterns within the data set instead of using it to construct models for future predictions.</a:t>
            </a:r>
            <a:endParaRPr sz="1200">
              <a:solidFill>
                <a:schemeClr val="lt1"/>
              </a:solidFill>
              <a:latin typeface="Lato"/>
              <a:ea typeface="Lato"/>
              <a:cs typeface="Lato"/>
              <a:sym typeface="Lato"/>
            </a:endParaRPr>
          </a:p>
          <a:p>
            <a:pPr indent="-304800" lvl="0" marL="457200" rtl="0" algn="l">
              <a:lnSpc>
                <a:spcPct val="10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Coefficients are shown in the s1 column of the tables. A general rule of interpreting the coefficients is that, variables with </a:t>
            </a:r>
            <a:r>
              <a:rPr lang="en" sz="1200" u="sng">
                <a:solidFill>
                  <a:schemeClr val="lt1"/>
                </a:solidFill>
                <a:latin typeface="Lato"/>
                <a:ea typeface="Lato"/>
                <a:cs typeface="Lato"/>
                <a:sym typeface="Lato"/>
              </a:rPr>
              <a:t>greater absolute coefficients</a:t>
            </a:r>
            <a:r>
              <a:rPr lang="en" sz="1200">
                <a:solidFill>
                  <a:schemeClr val="lt1"/>
                </a:solidFill>
                <a:latin typeface="Lato"/>
                <a:ea typeface="Lato"/>
                <a:cs typeface="Lato"/>
                <a:sym typeface="Lato"/>
              </a:rPr>
              <a:t> are judged by LASSO to be </a:t>
            </a:r>
            <a:r>
              <a:rPr lang="en" sz="1200" u="sng">
                <a:solidFill>
                  <a:schemeClr val="lt1"/>
                </a:solidFill>
                <a:latin typeface="Lato"/>
                <a:ea typeface="Lato"/>
                <a:cs typeface="Lato"/>
                <a:sym typeface="Lato"/>
              </a:rPr>
              <a:t>more important</a:t>
            </a:r>
            <a:r>
              <a:rPr lang="en" sz="1200">
                <a:solidFill>
                  <a:schemeClr val="lt1"/>
                </a:solidFill>
                <a:latin typeface="Lato"/>
                <a:ea typeface="Lato"/>
                <a:cs typeface="Lato"/>
                <a:sym typeface="Lato"/>
              </a:rPr>
              <a:t> toward making the final prediction.</a:t>
            </a:r>
            <a:endParaRPr sz="1200">
              <a:solidFill>
                <a:schemeClr val="lt1"/>
              </a:solidFill>
              <a:latin typeface="Lato"/>
              <a:ea typeface="Lato"/>
              <a:cs typeface="Lato"/>
              <a:sym typeface="Lato"/>
            </a:endParaRPr>
          </a:p>
          <a:p>
            <a:pPr indent="-304800" lvl="0" marL="457200" rtl="0" algn="l">
              <a:lnSpc>
                <a:spcPct val="10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LASSO shrinks the coefficients of </a:t>
            </a:r>
            <a:r>
              <a:rPr lang="en" sz="1200" u="sng">
                <a:solidFill>
                  <a:schemeClr val="lt1"/>
                </a:solidFill>
                <a:latin typeface="Lato"/>
                <a:ea typeface="Lato"/>
                <a:cs typeface="Lato"/>
                <a:sym typeface="Lato"/>
              </a:rPr>
              <a:t>unimportant variables</a:t>
            </a:r>
            <a:r>
              <a:rPr lang="en" sz="1200">
                <a:solidFill>
                  <a:schemeClr val="lt1"/>
                </a:solidFill>
                <a:latin typeface="Lato"/>
                <a:ea typeface="Lato"/>
                <a:cs typeface="Lato"/>
                <a:sym typeface="Lato"/>
              </a:rPr>
              <a:t> to </a:t>
            </a:r>
            <a:r>
              <a:rPr lang="en" sz="1200" u="sng">
                <a:solidFill>
                  <a:schemeClr val="lt1"/>
                </a:solidFill>
                <a:latin typeface="Lato"/>
                <a:ea typeface="Lato"/>
                <a:cs typeface="Lato"/>
                <a:sym typeface="Lato"/>
              </a:rPr>
              <a:t>zero</a:t>
            </a:r>
            <a:r>
              <a:rPr lang="en" sz="1200">
                <a:solidFill>
                  <a:schemeClr val="lt1"/>
                </a:solidFill>
                <a:latin typeface="Lato"/>
                <a:ea typeface="Lato"/>
                <a:cs typeface="Lato"/>
                <a:sym typeface="Lato"/>
              </a:rPr>
              <a:t>. In the tables shown, zero coefficient appears as a dot. </a:t>
            </a:r>
            <a:endParaRPr sz="1200">
              <a:solidFill>
                <a:schemeClr val="lt1"/>
              </a:solidFill>
              <a:latin typeface="Lato"/>
              <a:ea typeface="Lato"/>
              <a:cs typeface="Lato"/>
              <a:sym typeface="Lato"/>
            </a:endParaRPr>
          </a:p>
          <a:p>
            <a:pPr indent="-304800" lvl="0" marL="457200" rtl="0" algn="l">
              <a:lnSpc>
                <a:spcPct val="100000"/>
              </a:lnSpc>
              <a:spcBef>
                <a:spcPts val="0"/>
              </a:spcBef>
              <a:spcAft>
                <a:spcPts val="0"/>
              </a:spcAft>
              <a:buClr>
                <a:schemeClr val="lt1"/>
              </a:buClr>
              <a:buSzPts val="1200"/>
              <a:buFont typeface="Lato"/>
              <a:buChar char="●"/>
            </a:pPr>
            <a:r>
              <a:rPr lang="en" sz="1200" u="sng">
                <a:solidFill>
                  <a:schemeClr val="lt1"/>
                </a:solidFill>
                <a:latin typeface="Lato"/>
                <a:ea typeface="Lato"/>
                <a:cs typeface="Lato"/>
                <a:sym typeface="Lato"/>
              </a:rPr>
              <a:t>Q2_4, Q2_5, Q2_6, Q2_9, sexual orientation, ethnicity, age, and GPA</a:t>
            </a:r>
            <a:r>
              <a:rPr lang="en" sz="1200">
                <a:latin typeface="Lato"/>
                <a:ea typeface="Lato"/>
                <a:cs typeface="Lato"/>
                <a:sym typeface="Lato"/>
              </a:rPr>
              <a:t> </a:t>
            </a:r>
            <a:r>
              <a:rPr lang="en" sz="1200">
                <a:solidFill>
                  <a:schemeClr val="lt1"/>
                </a:solidFill>
                <a:latin typeface="Lato"/>
                <a:ea typeface="Lato"/>
                <a:cs typeface="Lato"/>
                <a:sym typeface="Lato"/>
              </a:rPr>
              <a:t>are the most important predictors of all. </a:t>
            </a:r>
            <a:endParaRPr sz="1200">
              <a:solidFill>
                <a:schemeClr val="lt1"/>
              </a:solidFill>
              <a:latin typeface="Lato"/>
              <a:ea typeface="Lato"/>
              <a:cs typeface="Lato"/>
              <a:sym typeface="Lato"/>
            </a:endParaRPr>
          </a:p>
          <a:p>
            <a:pPr indent="-304800" lvl="1" marL="914400" rtl="0" algn="l">
              <a:lnSpc>
                <a:spcPct val="10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Sexual orientation and ethnicity are </a:t>
            </a:r>
            <a:r>
              <a:rPr lang="en" sz="1200" u="sng">
                <a:solidFill>
                  <a:schemeClr val="lt1"/>
                </a:solidFill>
                <a:latin typeface="Lato"/>
                <a:ea typeface="Lato"/>
                <a:cs typeface="Lato"/>
                <a:sym typeface="Lato"/>
              </a:rPr>
              <a:t>imbalanced</a:t>
            </a:r>
            <a:r>
              <a:rPr lang="en" sz="1200">
                <a:solidFill>
                  <a:schemeClr val="lt1"/>
                </a:solidFill>
                <a:latin typeface="Lato"/>
                <a:ea typeface="Lato"/>
                <a:cs typeface="Lato"/>
                <a:sym typeface="Lato"/>
              </a:rPr>
              <a:t> categorical variable, therefore we need to interpret this result with caution</a:t>
            </a:r>
            <a:endParaRPr sz="1200">
              <a:solidFill>
                <a:schemeClr val="lt1"/>
              </a:solidFill>
              <a:latin typeface="Lato"/>
              <a:ea typeface="Lato"/>
              <a:cs typeface="Lato"/>
              <a:sym typeface="Lato"/>
            </a:endParaRPr>
          </a:p>
          <a:p>
            <a:pPr indent="-304800" lvl="1" marL="914400" rtl="0" algn="l">
              <a:lnSpc>
                <a:spcPct val="10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We employed three more variable selection methods to validate the result from LASSO.</a:t>
            </a:r>
            <a:endParaRPr sz="12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t/>
            </a:r>
            <a:endParaRPr sz="1000">
              <a:solidFill>
                <a:schemeClr val="lt1"/>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
        <p:nvSpPr>
          <p:cNvPr id="297" name="Google Shape;297;p46"/>
          <p:cNvSpPr/>
          <p:nvPr/>
        </p:nvSpPr>
        <p:spPr>
          <a:xfrm>
            <a:off x="4897150" y="4473450"/>
            <a:ext cx="689700" cy="49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7"/>
          <p:cNvPicPr preferRelativeResize="0"/>
          <p:nvPr/>
        </p:nvPicPr>
        <p:blipFill rotWithShape="1">
          <a:blip r:embed="rId3">
            <a:alphaModFix/>
          </a:blip>
          <a:srcRect b="12131" l="3662" r="8932" t="7740"/>
          <a:stretch/>
        </p:blipFill>
        <p:spPr>
          <a:xfrm>
            <a:off x="811800" y="2571750"/>
            <a:ext cx="2922650" cy="2572375"/>
          </a:xfrm>
          <a:prstGeom prst="rect">
            <a:avLst/>
          </a:prstGeom>
          <a:noFill/>
          <a:ln>
            <a:noFill/>
          </a:ln>
        </p:spPr>
      </p:pic>
      <p:pic>
        <p:nvPicPr>
          <p:cNvPr id="303" name="Google Shape;303;p47"/>
          <p:cNvPicPr preferRelativeResize="0"/>
          <p:nvPr/>
        </p:nvPicPr>
        <p:blipFill rotWithShape="1">
          <a:blip r:embed="rId4">
            <a:alphaModFix/>
          </a:blip>
          <a:srcRect b="11058" l="3353" r="9" t="8806"/>
          <a:stretch/>
        </p:blipFill>
        <p:spPr>
          <a:xfrm>
            <a:off x="811788" y="157675"/>
            <a:ext cx="3181226" cy="2532351"/>
          </a:xfrm>
          <a:prstGeom prst="rect">
            <a:avLst/>
          </a:prstGeom>
          <a:noFill/>
          <a:ln>
            <a:noFill/>
          </a:ln>
        </p:spPr>
      </p:pic>
      <p:cxnSp>
        <p:nvCxnSpPr>
          <p:cNvPr id="304" name="Google Shape;304;p47"/>
          <p:cNvCxnSpPr/>
          <p:nvPr/>
        </p:nvCxnSpPr>
        <p:spPr>
          <a:xfrm>
            <a:off x="1891850" y="541950"/>
            <a:ext cx="0" cy="4167900"/>
          </a:xfrm>
          <a:prstGeom prst="straightConnector1">
            <a:avLst/>
          </a:prstGeom>
          <a:noFill/>
          <a:ln cap="flat" cmpd="sng" w="9525">
            <a:solidFill>
              <a:schemeClr val="dk1"/>
            </a:solidFill>
            <a:prstDash val="solid"/>
            <a:round/>
            <a:headEnd len="med" w="med" type="none"/>
            <a:tailEnd len="med" w="med" type="none"/>
          </a:ln>
        </p:spPr>
      </p:cxnSp>
      <p:sp>
        <p:nvSpPr>
          <p:cNvPr id="305" name="Google Shape;305;p47"/>
          <p:cNvSpPr txBox="1"/>
          <p:nvPr/>
        </p:nvSpPr>
        <p:spPr>
          <a:xfrm>
            <a:off x="4631100" y="78800"/>
            <a:ext cx="4394700" cy="526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600">
                <a:solidFill>
                  <a:schemeClr val="lt1"/>
                </a:solidFill>
                <a:latin typeface="Lato"/>
                <a:ea typeface="Lato"/>
                <a:cs typeface="Lato"/>
                <a:sym typeface="Lato"/>
              </a:rPr>
              <a:t>Interpretation of best </a:t>
            </a:r>
            <a:r>
              <a:rPr b="1" lang="en" sz="1600">
                <a:solidFill>
                  <a:schemeClr val="lt1"/>
                </a:solidFill>
                <a:latin typeface="Lato"/>
                <a:ea typeface="Lato"/>
                <a:cs typeface="Lato"/>
                <a:sym typeface="Lato"/>
              </a:rPr>
              <a:t>subset selection</a:t>
            </a:r>
            <a:endParaRPr b="1" sz="1600">
              <a:solidFill>
                <a:schemeClr val="lt1"/>
              </a:solidFill>
              <a:latin typeface="Lato"/>
              <a:ea typeface="Lato"/>
              <a:cs typeface="Lato"/>
              <a:sym typeface="Lato"/>
            </a:endParaRPr>
          </a:p>
          <a:p>
            <a:pPr indent="-317500" lvl="0" marL="457200" rtl="0" algn="l">
              <a:lnSpc>
                <a:spcPct val="100000"/>
              </a:lnSpc>
              <a:spcBef>
                <a:spcPts val="1200"/>
              </a:spcBef>
              <a:spcAft>
                <a:spcPts val="0"/>
              </a:spcAft>
              <a:buClr>
                <a:schemeClr val="lt1"/>
              </a:buClr>
              <a:buSzPts val="1400"/>
              <a:buFont typeface="Lato"/>
              <a:buChar char="●"/>
            </a:pPr>
            <a:r>
              <a:rPr lang="en">
                <a:solidFill>
                  <a:schemeClr val="lt1"/>
                </a:solidFill>
                <a:latin typeface="Lato"/>
                <a:ea typeface="Lato"/>
                <a:cs typeface="Lato"/>
                <a:sym typeface="Lato"/>
              </a:rPr>
              <a:t>In short, best subset selection fits all possible combination of predictors to select the best performing model</a:t>
            </a:r>
            <a:endParaRPr>
              <a:solidFill>
                <a:schemeClr val="lt1"/>
              </a:solidFill>
              <a:latin typeface="Lato"/>
              <a:ea typeface="Lato"/>
              <a:cs typeface="Lato"/>
              <a:sym typeface="Lato"/>
            </a:endParaRPr>
          </a:p>
          <a:p>
            <a:pPr indent="-317500" lvl="1" marL="914400" rtl="0" algn="l">
              <a:lnSpc>
                <a:spcPct val="10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 our case, there would be 2</a:t>
            </a:r>
            <a:r>
              <a:rPr baseline="30000" lang="en">
                <a:solidFill>
                  <a:schemeClr val="lt1"/>
                </a:solidFill>
                <a:latin typeface="Lato"/>
                <a:ea typeface="Lato"/>
                <a:cs typeface="Lato"/>
                <a:sym typeface="Lato"/>
              </a:rPr>
              <a:t>p</a:t>
            </a:r>
            <a:r>
              <a:rPr lang="en">
                <a:solidFill>
                  <a:schemeClr val="lt1"/>
                </a:solidFill>
                <a:latin typeface="Lato"/>
                <a:ea typeface="Lato"/>
                <a:cs typeface="Lato"/>
                <a:sym typeface="Lato"/>
              </a:rPr>
              <a:t> = 262144 models fitted. </a:t>
            </a:r>
            <a:endParaRPr>
              <a:solidFill>
                <a:schemeClr val="lt1"/>
              </a:solidFill>
              <a:latin typeface="Lato"/>
              <a:ea typeface="Lato"/>
              <a:cs typeface="Lato"/>
              <a:sym typeface="Lato"/>
            </a:endParaRPr>
          </a:p>
          <a:p>
            <a:pPr indent="-317500" lvl="0" marL="457200" rtl="0" algn="l">
              <a:lnSpc>
                <a:spcPct val="10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can see from the plot that as the number of predictors entered in the model increases, residual sum of squares decreases. Also, as the number of predictors increases, adjusted R-squared shows an overall increasing trend as well. However, the increase stops after 14 or more predictors are entered.</a:t>
            </a:r>
            <a:endParaRPr>
              <a:solidFill>
                <a:schemeClr val="lt1"/>
              </a:solidFill>
              <a:latin typeface="Lato"/>
              <a:ea typeface="Lato"/>
              <a:cs typeface="Lato"/>
              <a:sym typeface="Lato"/>
            </a:endParaRPr>
          </a:p>
          <a:p>
            <a:pPr indent="-317500" lvl="0" marL="457200" rtl="0" algn="l">
              <a:lnSpc>
                <a:spcPct val="10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For simplicity and interpretability of our model, we conclude that </a:t>
            </a:r>
            <a:r>
              <a:rPr lang="en" u="sng">
                <a:solidFill>
                  <a:schemeClr val="lt1"/>
                </a:solidFill>
                <a:latin typeface="Lato"/>
                <a:ea typeface="Lato"/>
                <a:cs typeface="Lato"/>
                <a:sym typeface="Lato"/>
              </a:rPr>
              <a:t>the optimal number of predictors is 4</a:t>
            </a: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a:p>
            <a:pPr indent="-317500" lvl="1" marL="914400" rtl="0" algn="l">
              <a:lnSpc>
                <a:spcPct val="10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This is because after 4 predictors, the decrease in RSS and the increase in adjusted R-squared slow down, indicating that the improvements become more and more trivial after this number.</a:t>
            </a:r>
            <a:endParaRPr>
              <a:solidFill>
                <a:schemeClr val="lt1"/>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
        <p:nvSpPr>
          <p:cNvPr id="306" name="Google Shape;306;p47"/>
          <p:cNvSpPr/>
          <p:nvPr/>
        </p:nvSpPr>
        <p:spPr>
          <a:xfrm>
            <a:off x="4897150" y="4473450"/>
            <a:ext cx="689700" cy="49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and Backward Stepwise Selection</a:t>
            </a:r>
            <a:endParaRPr/>
          </a:p>
        </p:txBody>
      </p:sp>
      <p:graphicFrame>
        <p:nvGraphicFramePr>
          <p:cNvPr id="312" name="Google Shape;312;p48"/>
          <p:cNvGraphicFramePr/>
          <p:nvPr/>
        </p:nvGraphicFramePr>
        <p:xfrm>
          <a:off x="952500" y="1410175"/>
          <a:ext cx="3000000" cy="3000000"/>
        </p:xfrm>
        <a:graphic>
          <a:graphicData uri="http://schemas.openxmlformats.org/drawingml/2006/table">
            <a:tbl>
              <a:tblPr>
                <a:noFill/>
                <a:tableStyleId>{EB86A7AA-C368-4F6E-9E47-2589A26B309C}</a:tableStyleId>
              </a:tblPr>
              <a:tblGrid>
                <a:gridCol w="1163800"/>
                <a:gridCol w="1163800"/>
                <a:gridCol w="1163800"/>
                <a:gridCol w="1163800"/>
                <a:gridCol w="1163800"/>
                <a:gridCol w="1163800"/>
              </a:tblGrid>
              <a:tr h="3494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(Intercept)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Q2_4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Q2_6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Q2_9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Q11</a:t>
                      </a:r>
                      <a:endParaRPr>
                        <a:latin typeface="Lato"/>
                        <a:ea typeface="Lato"/>
                        <a:cs typeface="Lato"/>
                        <a:sym typeface="Lato"/>
                      </a:endParaRPr>
                    </a:p>
                  </a:txBody>
                  <a:tcPr marT="91425" marB="91425" marR="91425" marL="91425"/>
                </a:tc>
              </a:tr>
              <a:tr h="349400">
                <a:tc>
                  <a:txBody>
                    <a:bodyPr/>
                    <a:lstStyle/>
                    <a:p>
                      <a:pPr indent="0" lvl="0" marL="0" rtl="0" algn="l">
                        <a:spcBef>
                          <a:spcPts val="0"/>
                        </a:spcBef>
                        <a:spcAft>
                          <a:spcPts val="0"/>
                        </a:spcAft>
                        <a:buNone/>
                      </a:pPr>
                      <a:r>
                        <a:rPr lang="en">
                          <a:latin typeface="Lato"/>
                          <a:ea typeface="Lato"/>
                          <a:cs typeface="Lato"/>
                          <a:sym typeface="Lato"/>
                        </a:rPr>
                        <a:t>coefficient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28.977</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1.641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1.192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2.684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-3.945</a:t>
                      </a:r>
                      <a:endParaRPr>
                        <a:latin typeface="Lato"/>
                        <a:ea typeface="Lato"/>
                        <a:cs typeface="Lato"/>
                        <a:sym typeface="Lato"/>
                      </a:endParaRPr>
                    </a:p>
                  </a:txBody>
                  <a:tcPr marT="91425" marB="91425" marR="91425" marL="91425"/>
                </a:tc>
              </a:tr>
            </a:tbl>
          </a:graphicData>
        </a:graphic>
      </p:graphicFrame>
      <p:sp>
        <p:nvSpPr>
          <p:cNvPr id="313" name="Google Shape;313;p48"/>
          <p:cNvSpPr txBox="1"/>
          <p:nvPr/>
        </p:nvSpPr>
        <p:spPr>
          <a:xfrm>
            <a:off x="952500" y="948475"/>
            <a:ext cx="167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Lato"/>
                <a:ea typeface="Lato"/>
                <a:cs typeface="Lato"/>
                <a:sym typeface="Lato"/>
              </a:rPr>
              <a:t>Forward</a:t>
            </a:r>
            <a:endParaRPr b="1" sz="1800">
              <a:latin typeface="Lato"/>
              <a:ea typeface="Lato"/>
              <a:cs typeface="Lato"/>
              <a:sym typeface="Lato"/>
            </a:endParaRPr>
          </a:p>
        </p:txBody>
      </p:sp>
      <p:sp>
        <p:nvSpPr>
          <p:cNvPr id="314" name="Google Shape;314;p48"/>
          <p:cNvSpPr txBox="1"/>
          <p:nvPr/>
        </p:nvSpPr>
        <p:spPr>
          <a:xfrm>
            <a:off x="952500" y="2202600"/>
            <a:ext cx="167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Lato"/>
                <a:ea typeface="Lato"/>
                <a:cs typeface="Lato"/>
                <a:sym typeface="Lato"/>
              </a:rPr>
              <a:t>Backward </a:t>
            </a:r>
            <a:endParaRPr b="1" sz="1800">
              <a:latin typeface="Lato"/>
              <a:ea typeface="Lato"/>
              <a:cs typeface="Lato"/>
              <a:sym typeface="Lato"/>
            </a:endParaRPr>
          </a:p>
        </p:txBody>
      </p:sp>
      <p:graphicFrame>
        <p:nvGraphicFramePr>
          <p:cNvPr id="315" name="Google Shape;315;p48"/>
          <p:cNvGraphicFramePr/>
          <p:nvPr/>
        </p:nvGraphicFramePr>
        <p:xfrm>
          <a:off x="952500" y="2664300"/>
          <a:ext cx="3000000" cy="3000000"/>
        </p:xfrm>
        <a:graphic>
          <a:graphicData uri="http://schemas.openxmlformats.org/drawingml/2006/table">
            <a:tbl>
              <a:tblPr>
                <a:noFill/>
                <a:tableStyleId>{EB86A7AA-C368-4F6E-9E47-2589A26B309C}</a:tableStyleId>
              </a:tblPr>
              <a:tblGrid>
                <a:gridCol w="1163800"/>
                <a:gridCol w="1163800"/>
                <a:gridCol w="1163800"/>
                <a:gridCol w="1163800"/>
                <a:gridCol w="1163800"/>
                <a:gridCol w="1163800"/>
              </a:tblGrid>
              <a:tr h="3494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(Intercept)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Q2_4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Q2_6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Q2_9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Q11</a:t>
                      </a:r>
                      <a:endParaRPr>
                        <a:latin typeface="Lato"/>
                        <a:ea typeface="Lato"/>
                        <a:cs typeface="Lato"/>
                        <a:sym typeface="Lato"/>
                      </a:endParaRPr>
                    </a:p>
                  </a:txBody>
                  <a:tcPr marT="91425" marB="91425" marR="91425" marL="91425"/>
                </a:tc>
              </a:tr>
              <a:tr h="349400">
                <a:tc>
                  <a:txBody>
                    <a:bodyPr/>
                    <a:lstStyle/>
                    <a:p>
                      <a:pPr indent="0" lvl="0" marL="0" rtl="0" algn="l">
                        <a:spcBef>
                          <a:spcPts val="0"/>
                        </a:spcBef>
                        <a:spcAft>
                          <a:spcPts val="0"/>
                        </a:spcAft>
                        <a:buNone/>
                      </a:pPr>
                      <a:r>
                        <a:rPr lang="en">
                          <a:latin typeface="Lato"/>
                          <a:ea typeface="Lato"/>
                          <a:cs typeface="Lato"/>
                          <a:sym typeface="Lato"/>
                        </a:rPr>
                        <a:t>coefficient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28.977</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1.641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1.192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2.684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-3.945</a:t>
                      </a:r>
                      <a:endParaRPr>
                        <a:latin typeface="Lato"/>
                        <a:ea typeface="Lato"/>
                        <a:cs typeface="Lato"/>
                        <a:sym typeface="Lato"/>
                      </a:endParaRPr>
                    </a:p>
                  </a:txBody>
                  <a:tcPr marT="91425" marB="91425" marR="91425" marL="91425"/>
                </a:tc>
              </a:tr>
            </a:tbl>
          </a:graphicData>
        </a:graphic>
      </p:graphicFrame>
      <p:sp>
        <p:nvSpPr>
          <p:cNvPr id="316" name="Google Shape;316;p48"/>
          <p:cNvSpPr txBox="1"/>
          <p:nvPr/>
        </p:nvSpPr>
        <p:spPr>
          <a:xfrm>
            <a:off x="916375" y="3714750"/>
            <a:ext cx="7018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5"/>
                </a:solidFill>
                <a:latin typeface="Lato"/>
                <a:ea typeface="Lato"/>
                <a:cs typeface="Lato"/>
                <a:sym typeface="Lato"/>
              </a:rPr>
              <a:t>Q2_4, Q2_6, Q2_9, and Q11 are consistently the most important predictors, therefore they will be entered in our linear regression model.</a:t>
            </a:r>
            <a:endParaRPr sz="1600">
              <a:solidFill>
                <a:schemeClr val="accent5"/>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Output</a:t>
            </a:r>
            <a:endParaRPr/>
          </a:p>
        </p:txBody>
      </p:sp>
      <p:graphicFrame>
        <p:nvGraphicFramePr>
          <p:cNvPr id="322" name="Google Shape;322;p49"/>
          <p:cNvGraphicFramePr/>
          <p:nvPr/>
        </p:nvGraphicFramePr>
        <p:xfrm>
          <a:off x="952500" y="1428750"/>
          <a:ext cx="3000000" cy="3000000"/>
        </p:xfrm>
        <a:graphic>
          <a:graphicData uri="http://schemas.openxmlformats.org/drawingml/2006/table">
            <a:tbl>
              <a:tblPr>
                <a:noFill/>
                <a:tableStyleId>{EB86A7AA-C368-4F6E-9E47-2589A26B309C}</a:tableStyleId>
              </a:tblPr>
              <a:tblGrid>
                <a:gridCol w="1383475"/>
                <a:gridCol w="1029525"/>
                <a:gridCol w="1206500"/>
                <a:gridCol w="1206500"/>
                <a:gridCol w="1206500"/>
                <a:gridCol w="1062700"/>
              </a:tblGrid>
              <a:tr h="3810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Estimate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Std. Error</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t value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p</a:t>
                      </a:r>
                      <a:r>
                        <a:rPr lang="en">
                          <a:latin typeface="Lato"/>
                          <a:ea typeface="Lato"/>
                          <a:cs typeface="Lato"/>
                          <a:sym typeface="Lato"/>
                        </a:rPr>
                        <a:t> value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Sig. Level</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(Intercept)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28.9773</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2.8022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10.341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&lt;2e-16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1.6411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0.4567</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3.593</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0.000550</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1.9156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0.5210</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3.677</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0.000415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2.6845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0.4664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5.756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1.37e-07</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Q11below 3.5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-3.9450</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1.7306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-2.280</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0.025166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bl>
          </a:graphicData>
        </a:graphic>
      </p:graphicFrame>
      <p:sp>
        <p:nvSpPr>
          <p:cNvPr id="323" name="Google Shape;323;p49"/>
          <p:cNvSpPr txBox="1"/>
          <p:nvPr/>
        </p:nvSpPr>
        <p:spPr>
          <a:xfrm>
            <a:off x="952500" y="4161425"/>
            <a:ext cx="41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Lato"/>
                <a:ea typeface="Lato"/>
                <a:cs typeface="Lato"/>
                <a:sym typeface="Lato"/>
              </a:rPr>
              <a:t>R-squared = 0.6636; adjusted R-squared = 0.6475</a:t>
            </a:r>
            <a:endParaRPr b="1">
              <a:solidFill>
                <a:schemeClr val="accent5"/>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Output Interpretation</a:t>
            </a:r>
            <a:endParaRPr/>
          </a:p>
        </p:txBody>
      </p:sp>
      <p:sp>
        <p:nvSpPr>
          <p:cNvPr id="329" name="Google Shape;329;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Clr>
                <a:srgbClr val="32363A"/>
              </a:buClr>
              <a:buSzPts val="2000"/>
              <a:buChar char="●"/>
            </a:pPr>
            <a:r>
              <a:rPr lang="en" sz="2000">
                <a:solidFill>
                  <a:srgbClr val="32363A"/>
                </a:solidFill>
              </a:rPr>
              <a:t>Intercept: Imposter Syndrome Score</a:t>
            </a:r>
            <a:endParaRPr sz="20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Q2_4: “I doubt if I can repeat my academic successes.”</a:t>
            </a:r>
            <a:endParaRPr sz="2000">
              <a:solidFill>
                <a:srgbClr val="32363A"/>
              </a:solidFill>
            </a:endParaRPr>
          </a:p>
          <a:p>
            <a:pPr indent="-342900" lvl="1" marL="914400" rtl="0" algn="l">
              <a:spcBef>
                <a:spcPts val="0"/>
              </a:spcBef>
              <a:spcAft>
                <a:spcPts val="0"/>
              </a:spcAft>
              <a:buClr>
                <a:srgbClr val="32363A"/>
              </a:buClr>
              <a:buSzPts val="1800"/>
              <a:buChar char="○"/>
            </a:pPr>
            <a:r>
              <a:rPr lang="en" sz="1800">
                <a:solidFill>
                  <a:srgbClr val="32363A"/>
                </a:solidFill>
              </a:rPr>
              <a:t>Feelings of </a:t>
            </a:r>
            <a:r>
              <a:rPr lang="en" sz="1800">
                <a:solidFill>
                  <a:schemeClr val="accent5"/>
                </a:solidFill>
              </a:rPr>
              <a:t>fraudulence</a:t>
            </a:r>
            <a:r>
              <a:rPr lang="en" sz="1800">
                <a:solidFill>
                  <a:srgbClr val="32363A"/>
                </a:solidFill>
              </a:rPr>
              <a:t>.</a:t>
            </a:r>
            <a:endParaRPr sz="18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Q2_6: “I tend to compare myself with others.”</a:t>
            </a:r>
            <a:endParaRPr sz="2000">
              <a:solidFill>
                <a:srgbClr val="32363A"/>
              </a:solidFill>
            </a:endParaRPr>
          </a:p>
          <a:p>
            <a:pPr indent="-342900" lvl="1" marL="914400" rtl="0" algn="l">
              <a:spcBef>
                <a:spcPts val="0"/>
              </a:spcBef>
              <a:spcAft>
                <a:spcPts val="0"/>
              </a:spcAft>
              <a:buClr>
                <a:srgbClr val="32363A"/>
              </a:buClr>
              <a:buSzPts val="1800"/>
              <a:buChar char="○"/>
            </a:pPr>
            <a:r>
              <a:rPr lang="en" sz="1800">
                <a:solidFill>
                  <a:srgbClr val="32363A"/>
                </a:solidFill>
              </a:rPr>
              <a:t>Tendency to </a:t>
            </a:r>
            <a:r>
              <a:rPr lang="en" sz="1800">
                <a:solidFill>
                  <a:schemeClr val="accent5"/>
                </a:solidFill>
              </a:rPr>
              <a:t>compare</a:t>
            </a:r>
            <a:r>
              <a:rPr lang="en" sz="1800">
                <a:solidFill>
                  <a:srgbClr val="32363A"/>
                </a:solidFill>
              </a:rPr>
              <a:t>.</a:t>
            </a:r>
            <a:endParaRPr sz="18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Q2_9: “I do not think I belong at UCLA.”</a:t>
            </a:r>
            <a:endParaRPr sz="2000">
              <a:solidFill>
                <a:srgbClr val="32363A"/>
              </a:solidFill>
            </a:endParaRPr>
          </a:p>
          <a:p>
            <a:pPr indent="-342900" lvl="1" marL="914400" rtl="0" algn="l">
              <a:spcBef>
                <a:spcPts val="0"/>
              </a:spcBef>
              <a:spcAft>
                <a:spcPts val="0"/>
              </a:spcAft>
              <a:buClr>
                <a:srgbClr val="32363A"/>
              </a:buClr>
              <a:buSzPts val="1800"/>
              <a:buChar char="○"/>
            </a:pPr>
            <a:r>
              <a:rPr lang="en" sz="1800">
                <a:solidFill>
                  <a:srgbClr val="32363A"/>
                </a:solidFill>
              </a:rPr>
              <a:t>Feelings of </a:t>
            </a:r>
            <a:r>
              <a:rPr lang="en" sz="1800">
                <a:solidFill>
                  <a:schemeClr val="accent5"/>
                </a:solidFill>
              </a:rPr>
              <a:t>estrangement</a:t>
            </a:r>
            <a:r>
              <a:rPr lang="en" sz="1800">
                <a:solidFill>
                  <a:srgbClr val="32363A"/>
                </a:solidFill>
              </a:rPr>
              <a:t>.</a:t>
            </a:r>
            <a:endParaRPr sz="18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Q11: GPA (baseline = above 3.5)</a:t>
            </a:r>
            <a:endParaRPr sz="2000">
              <a:solidFill>
                <a:srgbClr val="32363A"/>
              </a:solidFill>
            </a:endParaRPr>
          </a:p>
          <a:p>
            <a:pPr indent="0" lvl="0" marL="0" rtl="0" algn="l">
              <a:spcBef>
                <a:spcPts val="1200"/>
              </a:spcBef>
              <a:spcAft>
                <a:spcPts val="0"/>
              </a:spcAft>
              <a:buNone/>
            </a:pPr>
            <a:r>
              <a:t/>
            </a:r>
            <a:endParaRPr>
              <a:solidFill>
                <a:srgbClr val="32363A"/>
              </a:solidFill>
            </a:endParaRPr>
          </a:p>
          <a:p>
            <a:pPr indent="0" lvl="0" marL="0" rtl="0" algn="l">
              <a:spcBef>
                <a:spcPts val="1200"/>
              </a:spcBef>
              <a:spcAft>
                <a:spcPts val="1200"/>
              </a:spcAft>
              <a:buNone/>
            </a:pPr>
            <a:r>
              <a:t/>
            </a:r>
            <a:endParaRPr>
              <a:solidFill>
                <a:srgbClr val="32363A"/>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Multicollinearity</a:t>
            </a:r>
            <a:endParaRPr/>
          </a:p>
        </p:txBody>
      </p:sp>
      <p:graphicFrame>
        <p:nvGraphicFramePr>
          <p:cNvPr id="335" name="Google Shape;335;p51"/>
          <p:cNvGraphicFramePr/>
          <p:nvPr/>
        </p:nvGraphicFramePr>
        <p:xfrm>
          <a:off x="715700" y="1581225"/>
          <a:ext cx="3000000" cy="3000000"/>
        </p:xfrm>
        <a:graphic>
          <a:graphicData uri="http://schemas.openxmlformats.org/drawingml/2006/table">
            <a:tbl>
              <a:tblPr>
                <a:noFill/>
                <a:tableStyleId>{EB86A7AA-C368-4F6E-9E47-2589A26B309C}</a:tableStyleId>
              </a:tblPr>
              <a:tblGrid>
                <a:gridCol w="1789225"/>
                <a:gridCol w="1789225"/>
              </a:tblGrid>
              <a:tr h="3810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VIF</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1.529214</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1.357551</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1.572224</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Q11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1.185658 </a:t>
                      </a:r>
                      <a:endParaRPr>
                        <a:latin typeface="Lato"/>
                        <a:ea typeface="Lato"/>
                        <a:cs typeface="Lato"/>
                        <a:sym typeface="Lato"/>
                      </a:endParaRPr>
                    </a:p>
                  </a:txBody>
                  <a:tcPr marT="91425" marB="91425" marR="91425" marL="91425"/>
                </a:tc>
              </a:tr>
            </a:tbl>
          </a:graphicData>
        </a:graphic>
      </p:graphicFrame>
      <p:sp>
        <p:nvSpPr>
          <p:cNvPr id="336" name="Google Shape;336;p51"/>
          <p:cNvSpPr txBox="1"/>
          <p:nvPr/>
        </p:nvSpPr>
        <p:spPr>
          <a:xfrm>
            <a:off x="4847875" y="2048400"/>
            <a:ext cx="3734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There is no issue with multicollinearity. The VIF value associated with each predictor is low, which indicates they are not </a:t>
            </a:r>
            <a:r>
              <a:rPr lang="en" sz="1600">
                <a:latin typeface="Lato"/>
                <a:ea typeface="Lato"/>
                <a:cs typeface="Lato"/>
                <a:sym typeface="Lato"/>
              </a:rPr>
              <a:t>correlated</a:t>
            </a:r>
            <a:r>
              <a:rPr lang="en" sz="1600">
                <a:latin typeface="Lato"/>
                <a:ea typeface="Lato"/>
                <a:cs typeface="Lato"/>
                <a:sym typeface="Lato"/>
              </a:rPr>
              <a:t> with one </a:t>
            </a:r>
            <a:r>
              <a:rPr lang="en" sz="1600">
                <a:latin typeface="Lato"/>
                <a:ea typeface="Lato"/>
                <a:cs typeface="Lato"/>
                <a:sym typeface="Lato"/>
              </a:rPr>
              <a:t>another</a:t>
            </a:r>
            <a:r>
              <a:rPr lang="en" sz="1600">
                <a:latin typeface="Lato"/>
                <a:ea typeface="Lato"/>
                <a:cs typeface="Lato"/>
                <a:sym typeface="Lato"/>
              </a:rPr>
              <a:t>.</a:t>
            </a:r>
            <a:endParaRPr sz="16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509550" y="1133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Research Questions</a:t>
            </a:r>
            <a:endParaRPr/>
          </a:p>
        </p:txBody>
      </p:sp>
      <p:sp>
        <p:nvSpPr>
          <p:cNvPr id="80" name="Google Shape;80;p16"/>
          <p:cNvSpPr txBox="1"/>
          <p:nvPr/>
        </p:nvSpPr>
        <p:spPr>
          <a:xfrm>
            <a:off x="607050" y="1717975"/>
            <a:ext cx="79299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latin typeface="Lato"/>
                <a:ea typeface="Lato"/>
                <a:cs typeface="Lato"/>
                <a:sym typeface="Lato"/>
              </a:rPr>
              <a:t>Can we predict a person’s imposter syndrome score from existing scales using a newly developed scale that contains statements </a:t>
            </a:r>
            <a:r>
              <a:rPr lang="en" sz="2600">
                <a:solidFill>
                  <a:schemeClr val="lt1"/>
                </a:solidFill>
                <a:latin typeface="Lato"/>
                <a:ea typeface="Lato"/>
                <a:cs typeface="Lato"/>
                <a:sym typeface="Lato"/>
              </a:rPr>
              <a:t>pertaining</a:t>
            </a:r>
            <a:r>
              <a:rPr lang="en" sz="2600">
                <a:solidFill>
                  <a:schemeClr val="lt1"/>
                </a:solidFill>
                <a:latin typeface="Lato"/>
                <a:ea typeface="Lato"/>
                <a:cs typeface="Lato"/>
                <a:sym typeface="Lato"/>
              </a:rPr>
              <a:t> specifically to their experiences at UCLA?</a:t>
            </a:r>
            <a:endParaRPr sz="2600">
              <a:solidFill>
                <a:schemeClr val="lt1"/>
              </a:solidFill>
              <a:latin typeface="Lato"/>
              <a:ea typeface="Lato"/>
              <a:cs typeface="Lato"/>
              <a:sym typeface="Lato"/>
            </a:endParaRPr>
          </a:p>
          <a:p>
            <a:pPr indent="0" lvl="0" marL="0" rtl="0" algn="l">
              <a:spcBef>
                <a:spcPts val="0"/>
              </a:spcBef>
              <a:spcAft>
                <a:spcPts val="0"/>
              </a:spcAft>
              <a:buNone/>
            </a:pPr>
            <a:r>
              <a:t/>
            </a:r>
            <a:endParaRPr sz="2200">
              <a:solidFill>
                <a:schemeClr val="lt1"/>
              </a:solidFill>
              <a:latin typeface="Lato"/>
              <a:ea typeface="Lato"/>
              <a:cs typeface="Lato"/>
              <a:sym typeface="Lato"/>
            </a:endParaRPr>
          </a:p>
          <a:p>
            <a:pPr indent="0" lvl="0" marL="0" rtl="0" algn="l">
              <a:spcBef>
                <a:spcPts val="0"/>
              </a:spcBef>
              <a:spcAft>
                <a:spcPts val="0"/>
              </a:spcAft>
              <a:buNone/>
            </a:pPr>
            <a:r>
              <a:t/>
            </a:r>
            <a:endParaRPr sz="2200">
              <a:solidFill>
                <a:schemeClr val="lt1"/>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Equality of Error Variance</a:t>
            </a:r>
            <a:endParaRPr/>
          </a:p>
        </p:txBody>
      </p:sp>
      <p:pic>
        <p:nvPicPr>
          <p:cNvPr id="342" name="Google Shape;342;p52"/>
          <p:cNvPicPr preferRelativeResize="0"/>
          <p:nvPr/>
        </p:nvPicPr>
        <p:blipFill>
          <a:blip r:embed="rId3">
            <a:alphaModFix/>
          </a:blip>
          <a:stretch>
            <a:fillRect/>
          </a:stretch>
        </p:blipFill>
        <p:spPr>
          <a:xfrm>
            <a:off x="682650" y="1105925"/>
            <a:ext cx="3723462" cy="3821250"/>
          </a:xfrm>
          <a:prstGeom prst="rect">
            <a:avLst/>
          </a:prstGeom>
          <a:noFill/>
          <a:ln>
            <a:noFill/>
          </a:ln>
        </p:spPr>
      </p:pic>
      <p:sp>
        <p:nvSpPr>
          <p:cNvPr id="343" name="Google Shape;343;p52"/>
          <p:cNvSpPr txBox="1"/>
          <p:nvPr/>
        </p:nvSpPr>
        <p:spPr>
          <a:xfrm>
            <a:off x="5154550" y="1603875"/>
            <a:ext cx="264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344" name="Google Shape;344;p52"/>
          <p:cNvSpPr txBox="1"/>
          <p:nvPr>
            <p:ph idx="2" type="body"/>
          </p:nvPr>
        </p:nvSpPr>
        <p:spPr>
          <a:xfrm>
            <a:off x="4832400" y="2283650"/>
            <a:ext cx="3999900" cy="146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32363A"/>
                </a:solidFill>
              </a:rPr>
              <a:t>There is no pattern in the plot, which </a:t>
            </a:r>
            <a:r>
              <a:rPr lang="en" sz="1700">
                <a:solidFill>
                  <a:srgbClr val="32363A"/>
                </a:solidFill>
              </a:rPr>
              <a:t>indicates</a:t>
            </a:r>
            <a:r>
              <a:rPr lang="en" sz="1700">
                <a:solidFill>
                  <a:srgbClr val="32363A"/>
                </a:solidFill>
              </a:rPr>
              <a:t> that there is no </a:t>
            </a:r>
            <a:r>
              <a:rPr lang="en" sz="1700">
                <a:solidFill>
                  <a:srgbClr val="32363A"/>
                </a:solidFill>
              </a:rPr>
              <a:t>correlation</a:t>
            </a:r>
            <a:r>
              <a:rPr lang="en" sz="1700">
                <a:solidFill>
                  <a:srgbClr val="32363A"/>
                </a:solidFill>
              </a:rPr>
              <a:t> between the residuals and the </a:t>
            </a:r>
            <a:r>
              <a:rPr lang="en" sz="1700">
                <a:solidFill>
                  <a:srgbClr val="32363A"/>
                </a:solidFill>
              </a:rPr>
              <a:t>predicted</a:t>
            </a:r>
            <a:r>
              <a:rPr lang="en" sz="1700">
                <a:solidFill>
                  <a:srgbClr val="32363A"/>
                </a:solidFill>
              </a:rPr>
              <a:t> values. </a:t>
            </a:r>
            <a:endParaRPr sz="1700">
              <a:solidFill>
                <a:srgbClr val="32363A"/>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Normality</a:t>
            </a:r>
            <a:endParaRPr/>
          </a:p>
        </p:txBody>
      </p:sp>
      <p:sp>
        <p:nvSpPr>
          <p:cNvPr id="350" name="Google Shape;350;p53"/>
          <p:cNvSpPr txBox="1"/>
          <p:nvPr/>
        </p:nvSpPr>
        <p:spPr>
          <a:xfrm>
            <a:off x="5154550" y="1603875"/>
            <a:ext cx="264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351" name="Google Shape;351;p53"/>
          <p:cNvSpPr txBox="1"/>
          <p:nvPr>
            <p:ph idx="2" type="body"/>
          </p:nvPr>
        </p:nvSpPr>
        <p:spPr>
          <a:xfrm>
            <a:off x="4832400" y="2024350"/>
            <a:ext cx="3999900" cy="189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32363A"/>
                </a:solidFill>
              </a:rPr>
              <a:t>Most observations fall in the the line, however, there are some misleading observations at the edges.</a:t>
            </a:r>
            <a:endParaRPr sz="1700">
              <a:solidFill>
                <a:srgbClr val="32363A"/>
              </a:solidFill>
            </a:endParaRPr>
          </a:p>
        </p:txBody>
      </p:sp>
      <p:pic>
        <p:nvPicPr>
          <p:cNvPr id="352" name="Google Shape;352;p53"/>
          <p:cNvPicPr preferRelativeResize="0"/>
          <p:nvPr/>
        </p:nvPicPr>
        <p:blipFill>
          <a:blip r:embed="rId3">
            <a:alphaModFix/>
          </a:blip>
          <a:stretch>
            <a:fillRect/>
          </a:stretch>
        </p:blipFill>
        <p:spPr>
          <a:xfrm>
            <a:off x="311700" y="1017438"/>
            <a:ext cx="3805075" cy="39050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Outliers and Influential Points</a:t>
            </a:r>
            <a:endParaRPr/>
          </a:p>
        </p:txBody>
      </p:sp>
      <p:sp>
        <p:nvSpPr>
          <p:cNvPr id="358" name="Google Shape;358;p54"/>
          <p:cNvSpPr txBox="1"/>
          <p:nvPr/>
        </p:nvSpPr>
        <p:spPr>
          <a:xfrm>
            <a:off x="5154550" y="1603875"/>
            <a:ext cx="264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359" name="Google Shape;359;p54"/>
          <p:cNvSpPr txBox="1"/>
          <p:nvPr>
            <p:ph idx="2" type="body"/>
          </p:nvPr>
        </p:nvSpPr>
        <p:spPr>
          <a:xfrm>
            <a:off x="4832400" y="2024350"/>
            <a:ext cx="3999900" cy="24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32363A"/>
                </a:solidFill>
              </a:rPr>
              <a:t>All points seem to be within the Cook’s distance. </a:t>
            </a:r>
            <a:endParaRPr sz="1700">
              <a:solidFill>
                <a:srgbClr val="32363A"/>
              </a:solidFill>
            </a:endParaRPr>
          </a:p>
          <a:p>
            <a:pPr indent="0" lvl="0" marL="0" rtl="0" algn="l">
              <a:spcBef>
                <a:spcPts val="1200"/>
              </a:spcBef>
              <a:spcAft>
                <a:spcPts val="0"/>
              </a:spcAft>
              <a:buNone/>
            </a:pPr>
            <a:r>
              <a:rPr lang="en" sz="1700">
                <a:solidFill>
                  <a:srgbClr val="32363A"/>
                </a:solidFill>
              </a:rPr>
              <a:t>A small data set has a (-2,2) range for </a:t>
            </a:r>
            <a:r>
              <a:rPr lang="en" sz="1700">
                <a:solidFill>
                  <a:srgbClr val="32363A"/>
                </a:solidFill>
              </a:rPr>
              <a:t>standardized</a:t>
            </a:r>
            <a:r>
              <a:rPr lang="en" sz="1700">
                <a:solidFill>
                  <a:srgbClr val="32363A"/>
                </a:solidFill>
              </a:rPr>
              <a:t> residuals.</a:t>
            </a:r>
            <a:endParaRPr sz="1700">
              <a:solidFill>
                <a:srgbClr val="32363A"/>
              </a:solidFill>
            </a:endParaRPr>
          </a:p>
          <a:p>
            <a:pPr indent="0" lvl="0" marL="0" rtl="0" algn="l">
              <a:spcBef>
                <a:spcPts val="1200"/>
              </a:spcBef>
              <a:spcAft>
                <a:spcPts val="1200"/>
              </a:spcAft>
              <a:buNone/>
            </a:pPr>
            <a:r>
              <a:rPr lang="en" sz="1700">
                <a:solidFill>
                  <a:srgbClr val="32363A"/>
                </a:solidFill>
              </a:rPr>
              <a:t> There are several outliers in the data.</a:t>
            </a:r>
            <a:endParaRPr sz="1700">
              <a:solidFill>
                <a:srgbClr val="32363A"/>
              </a:solidFill>
            </a:endParaRPr>
          </a:p>
        </p:txBody>
      </p:sp>
      <p:pic>
        <p:nvPicPr>
          <p:cNvPr id="360" name="Google Shape;360;p54"/>
          <p:cNvPicPr preferRelativeResize="0"/>
          <p:nvPr/>
        </p:nvPicPr>
        <p:blipFill>
          <a:blip r:embed="rId3">
            <a:alphaModFix/>
          </a:blip>
          <a:stretch>
            <a:fillRect/>
          </a:stretch>
        </p:blipFill>
        <p:spPr>
          <a:xfrm>
            <a:off x="395750" y="1010500"/>
            <a:ext cx="3818626" cy="3918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Outliers and Influential Points Continued</a:t>
            </a:r>
            <a:endParaRPr/>
          </a:p>
        </p:txBody>
      </p:sp>
      <p:pic>
        <p:nvPicPr>
          <p:cNvPr id="366" name="Google Shape;366;p55"/>
          <p:cNvPicPr preferRelativeResize="0"/>
          <p:nvPr/>
        </p:nvPicPr>
        <p:blipFill>
          <a:blip r:embed="rId3">
            <a:alphaModFix/>
          </a:blip>
          <a:stretch>
            <a:fillRect/>
          </a:stretch>
        </p:blipFill>
        <p:spPr>
          <a:xfrm>
            <a:off x="152400" y="929450"/>
            <a:ext cx="4106201" cy="4214051"/>
          </a:xfrm>
          <a:prstGeom prst="rect">
            <a:avLst/>
          </a:prstGeom>
          <a:noFill/>
          <a:ln>
            <a:noFill/>
          </a:ln>
        </p:spPr>
      </p:pic>
      <p:graphicFrame>
        <p:nvGraphicFramePr>
          <p:cNvPr id="367" name="Google Shape;367;p55"/>
          <p:cNvGraphicFramePr/>
          <p:nvPr/>
        </p:nvGraphicFramePr>
        <p:xfrm>
          <a:off x="4258600" y="1643163"/>
          <a:ext cx="3000000" cy="3000000"/>
        </p:xfrm>
        <a:graphic>
          <a:graphicData uri="http://schemas.openxmlformats.org/drawingml/2006/table">
            <a:tbl>
              <a:tblPr>
                <a:noFill/>
                <a:tableStyleId>{EB86A7AA-C368-4F6E-9E47-2589A26B309C}</a:tableStyleId>
              </a:tblPr>
              <a:tblGrid>
                <a:gridCol w="964950"/>
                <a:gridCol w="1175100"/>
                <a:gridCol w="1165975"/>
                <a:gridCol w="1372325"/>
              </a:tblGrid>
              <a:tr h="40755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StudRes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Hat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Type</a:t>
                      </a:r>
                      <a:endParaRPr>
                        <a:latin typeface="Lato"/>
                        <a:ea typeface="Lato"/>
                        <a:cs typeface="Lato"/>
                        <a:sym typeface="Lato"/>
                      </a:endParaRPr>
                    </a:p>
                  </a:txBody>
                  <a:tcPr marT="91425" marB="91425" marR="91425" marL="91425"/>
                </a:tc>
              </a:tr>
              <a:tr h="407550">
                <a:tc>
                  <a:txBody>
                    <a:bodyPr/>
                    <a:lstStyle/>
                    <a:p>
                      <a:pPr indent="0" lvl="0" marL="0" rtl="0" algn="l">
                        <a:spcBef>
                          <a:spcPts val="0"/>
                        </a:spcBef>
                        <a:spcAft>
                          <a:spcPts val="0"/>
                        </a:spcAft>
                        <a:buNone/>
                      </a:pPr>
                      <a:r>
                        <a:rPr lang="en">
                          <a:latin typeface="Lato"/>
                          <a:ea typeface="Lato"/>
                          <a:cs typeface="Lato"/>
                          <a:sym typeface="Lato"/>
                        </a:rPr>
                        <a:t>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2.3018084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0.03780997</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solidFill>
                            <a:schemeClr val="accent5"/>
                          </a:solidFill>
                          <a:latin typeface="Lato"/>
                          <a:ea typeface="Lato"/>
                          <a:cs typeface="Lato"/>
                          <a:sym typeface="Lato"/>
                        </a:rPr>
                        <a:t>No Leverage</a:t>
                      </a:r>
                      <a:endParaRPr b="1">
                        <a:solidFill>
                          <a:schemeClr val="accent5"/>
                        </a:solidFill>
                        <a:latin typeface="Lato"/>
                        <a:ea typeface="Lato"/>
                        <a:cs typeface="Lato"/>
                        <a:sym typeface="Lato"/>
                      </a:endParaRPr>
                    </a:p>
                  </a:txBody>
                  <a:tcPr marT="91425" marB="91425" marR="91425" marL="91425"/>
                </a:tc>
              </a:tr>
              <a:tr h="407550">
                <a:tc>
                  <a:txBody>
                    <a:bodyPr/>
                    <a:lstStyle/>
                    <a:p>
                      <a:pPr indent="0" lvl="0" marL="0" rtl="0" algn="l">
                        <a:spcBef>
                          <a:spcPts val="0"/>
                        </a:spcBef>
                        <a:spcAft>
                          <a:spcPts val="0"/>
                        </a:spcAft>
                        <a:buNone/>
                      </a:pPr>
                      <a:r>
                        <a:rPr lang="en">
                          <a:latin typeface="Lato"/>
                          <a:ea typeface="Lato"/>
                          <a:cs typeface="Lato"/>
                          <a:sym typeface="Lato"/>
                        </a:rPr>
                        <a:t>13</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-1.6084707</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0.17662806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Good leverage</a:t>
                      </a:r>
                      <a:endParaRPr>
                        <a:latin typeface="Lato"/>
                        <a:ea typeface="Lato"/>
                        <a:cs typeface="Lato"/>
                        <a:sym typeface="Lato"/>
                      </a:endParaRPr>
                    </a:p>
                  </a:txBody>
                  <a:tcPr marT="91425" marB="91425" marR="91425" marL="91425"/>
                </a:tc>
              </a:tr>
              <a:tr h="407550">
                <a:tc>
                  <a:txBody>
                    <a:bodyPr/>
                    <a:lstStyle/>
                    <a:p>
                      <a:pPr indent="0" lvl="0" marL="0" rtl="0" algn="l">
                        <a:spcBef>
                          <a:spcPts val="0"/>
                        </a:spcBef>
                        <a:spcAft>
                          <a:spcPts val="0"/>
                        </a:spcAft>
                        <a:buNone/>
                      </a:pPr>
                      <a:r>
                        <a:rPr lang="en">
                          <a:latin typeface="Lato"/>
                          <a:ea typeface="Lato"/>
                          <a:cs typeface="Lato"/>
                          <a:sym typeface="Lato"/>
                        </a:rPr>
                        <a:t>34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-2.5570384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0.5456995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solidFill>
                            <a:schemeClr val="accent5"/>
                          </a:solidFill>
                          <a:latin typeface="Lato"/>
                          <a:ea typeface="Lato"/>
                          <a:cs typeface="Lato"/>
                          <a:sym typeface="Lato"/>
                        </a:rPr>
                        <a:t>Bad leverage</a:t>
                      </a:r>
                      <a:endParaRPr b="1">
                        <a:solidFill>
                          <a:schemeClr val="accent5"/>
                        </a:solidFill>
                        <a:latin typeface="Lato"/>
                        <a:ea typeface="Lato"/>
                        <a:cs typeface="Lato"/>
                        <a:sym typeface="Lato"/>
                      </a:endParaRPr>
                    </a:p>
                  </a:txBody>
                  <a:tcPr marT="91425" marB="91425" marR="91425" marL="91425"/>
                </a:tc>
              </a:tr>
              <a:tr h="407550">
                <a:tc>
                  <a:txBody>
                    <a:bodyPr/>
                    <a:lstStyle/>
                    <a:p>
                      <a:pPr indent="0" lvl="0" marL="0" rtl="0" algn="l">
                        <a:spcBef>
                          <a:spcPts val="0"/>
                        </a:spcBef>
                        <a:spcAft>
                          <a:spcPts val="0"/>
                        </a:spcAft>
                        <a:buNone/>
                      </a:pPr>
                      <a:r>
                        <a:rPr lang="en">
                          <a:latin typeface="Lato"/>
                          <a:ea typeface="Lato"/>
                          <a:cs typeface="Lato"/>
                          <a:sym typeface="Lato"/>
                        </a:rPr>
                        <a:t>77</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-0.767405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0.16339302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Good leverage</a:t>
                      </a:r>
                      <a:endParaRPr>
                        <a:latin typeface="Lato"/>
                        <a:ea typeface="Lato"/>
                        <a:cs typeface="Lato"/>
                        <a:sym typeface="Lato"/>
                      </a:endParaRPr>
                    </a:p>
                  </a:txBody>
                  <a:tcPr marT="91425" marB="91425" marR="91425" marL="91425"/>
                </a:tc>
              </a:tr>
            </a:tbl>
          </a:graphicData>
        </a:graphic>
      </p:graphicFrame>
      <p:sp>
        <p:nvSpPr>
          <p:cNvPr id="368" name="Google Shape;368;p55"/>
          <p:cNvSpPr txBox="1"/>
          <p:nvPr/>
        </p:nvSpPr>
        <p:spPr>
          <a:xfrm>
            <a:off x="4258600" y="3680925"/>
            <a:ext cx="41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Lato"/>
                <a:ea typeface="Lato"/>
                <a:cs typeface="Lato"/>
                <a:sym typeface="Lato"/>
              </a:rPr>
              <a:t>Leverage cutoff: 4 / 89 = 0.04494382</a:t>
            </a:r>
            <a:endParaRPr b="1">
              <a:solidFill>
                <a:schemeClr val="accent5"/>
              </a:solidFill>
              <a:latin typeface="Lato"/>
              <a:ea typeface="Lato"/>
              <a:cs typeface="Lato"/>
              <a:sym typeface="Lato"/>
            </a:endParaRPr>
          </a:p>
        </p:txBody>
      </p:sp>
      <p:sp>
        <p:nvSpPr>
          <p:cNvPr id="369" name="Google Shape;369;p55"/>
          <p:cNvSpPr txBox="1"/>
          <p:nvPr/>
        </p:nvSpPr>
        <p:spPr>
          <a:xfrm>
            <a:off x="4012275" y="4207750"/>
            <a:ext cx="54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2363A"/>
                </a:solidFill>
                <a:latin typeface="Lato"/>
                <a:ea typeface="Lato"/>
                <a:cs typeface="Lato"/>
                <a:sym typeface="Lato"/>
              </a:rPr>
              <a:t>We decided to remove </a:t>
            </a:r>
            <a:r>
              <a:rPr lang="en">
                <a:solidFill>
                  <a:srgbClr val="32363A"/>
                </a:solidFill>
                <a:latin typeface="Lato"/>
                <a:ea typeface="Lato"/>
                <a:cs typeface="Lato"/>
                <a:sym typeface="Lato"/>
              </a:rPr>
              <a:t>observation</a:t>
            </a:r>
            <a:r>
              <a:rPr lang="en">
                <a:solidFill>
                  <a:srgbClr val="32363A"/>
                </a:solidFill>
                <a:latin typeface="Lato"/>
                <a:ea typeface="Lato"/>
                <a:cs typeface="Lato"/>
                <a:sym typeface="Lato"/>
              </a:rPr>
              <a:t>  </a:t>
            </a:r>
            <a:r>
              <a:rPr lang="en">
                <a:solidFill>
                  <a:schemeClr val="accent5"/>
                </a:solidFill>
                <a:latin typeface="Lato"/>
                <a:ea typeface="Lato"/>
                <a:cs typeface="Lato"/>
                <a:sym typeface="Lato"/>
              </a:rPr>
              <a:t>#34</a:t>
            </a:r>
            <a:r>
              <a:rPr lang="en">
                <a:solidFill>
                  <a:srgbClr val="32363A"/>
                </a:solidFill>
                <a:latin typeface="Lato"/>
                <a:ea typeface="Lato"/>
                <a:cs typeface="Lato"/>
                <a:sym typeface="Lato"/>
              </a:rPr>
              <a:t> from the data.</a:t>
            </a:r>
            <a:endParaRPr>
              <a:solidFill>
                <a:srgbClr val="32363A"/>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with Interaction</a:t>
            </a:r>
            <a:endParaRPr/>
          </a:p>
        </p:txBody>
      </p:sp>
      <p:sp>
        <p:nvSpPr>
          <p:cNvPr id="375" name="Google Shape;375;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32363A"/>
              </a:buClr>
              <a:buSzPts val="2000"/>
              <a:buChar char="●"/>
            </a:pPr>
            <a:r>
              <a:rPr lang="en" sz="2000">
                <a:solidFill>
                  <a:srgbClr val="32363A"/>
                </a:solidFill>
              </a:rPr>
              <a:t>Imposter syndrome disproportionately affect high achieving women </a:t>
            </a:r>
            <a:r>
              <a:rPr lang="en" sz="2000">
                <a:solidFill>
                  <a:schemeClr val="accent5"/>
                </a:solidFill>
              </a:rPr>
              <a:t>(Clance &amp; Imes, 1978)</a:t>
            </a:r>
            <a:r>
              <a:rPr lang="en" sz="2000">
                <a:solidFill>
                  <a:srgbClr val="32363A"/>
                </a:solidFill>
              </a:rPr>
              <a:t>.</a:t>
            </a:r>
            <a:endParaRPr sz="20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If we use GPA to define achievement, could there be a interaction between gender and GPA? </a:t>
            </a:r>
            <a:endParaRPr sz="2000">
              <a:solidFill>
                <a:srgbClr val="32363A"/>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Output</a:t>
            </a:r>
            <a:endParaRPr/>
          </a:p>
        </p:txBody>
      </p:sp>
      <p:sp>
        <p:nvSpPr>
          <p:cNvPr id="381" name="Google Shape;381;p57"/>
          <p:cNvSpPr txBox="1"/>
          <p:nvPr/>
        </p:nvSpPr>
        <p:spPr>
          <a:xfrm>
            <a:off x="982050" y="4624550"/>
            <a:ext cx="41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Lato"/>
                <a:ea typeface="Lato"/>
                <a:cs typeface="Lato"/>
                <a:sym typeface="Lato"/>
              </a:rPr>
              <a:t>R-squared = 0.7011; adjusted R-squared = 0.6787</a:t>
            </a:r>
            <a:endParaRPr b="1">
              <a:solidFill>
                <a:schemeClr val="accent5"/>
              </a:solidFill>
              <a:latin typeface="Lato"/>
              <a:ea typeface="Lato"/>
              <a:cs typeface="Lato"/>
              <a:sym typeface="Lato"/>
            </a:endParaRPr>
          </a:p>
        </p:txBody>
      </p:sp>
      <p:graphicFrame>
        <p:nvGraphicFramePr>
          <p:cNvPr id="382" name="Google Shape;382;p57"/>
          <p:cNvGraphicFramePr/>
          <p:nvPr/>
        </p:nvGraphicFramePr>
        <p:xfrm>
          <a:off x="1024400" y="1076575"/>
          <a:ext cx="3000000" cy="3000000"/>
        </p:xfrm>
        <a:graphic>
          <a:graphicData uri="http://schemas.openxmlformats.org/drawingml/2006/table">
            <a:tbl>
              <a:tblPr>
                <a:noFill/>
                <a:tableStyleId>{EB86A7AA-C368-4F6E-9E47-2589A26B309C}</a:tableStyleId>
              </a:tblPr>
              <a:tblGrid>
                <a:gridCol w="1383475"/>
                <a:gridCol w="1029525"/>
                <a:gridCol w="1206500"/>
                <a:gridCol w="1206500"/>
                <a:gridCol w="1206500"/>
                <a:gridCol w="1062700"/>
              </a:tblGrid>
              <a:tr h="3810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Estimate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Std. Error</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t value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p value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Sig. Level</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(Intercept)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28.9191</a:t>
                      </a:r>
                      <a:endParaRPr/>
                    </a:p>
                  </a:txBody>
                  <a:tcPr marT="91425" marB="91425" marR="91425" marL="91425"/>
                </a:tc>
                <a:tc>
                  <a:txBody>
                    <a:bodyPr/>
                    <a:lstStyle/>
                    <a:p>
                      <a:pPr indent="0" lvl="0" marL="0" rtl="0" algn="l">
                        <a:spcBef>
                          <a:spcPts val="0"/>
                        </a:spcBef>
                        <a:spcAft>
                          <a:spcPts val="0"/>
                        </a:spcAft>
                        <a:buNone/>
                      </a:pPr>
                      <a:r>
                        <a:rPr lang="en"/>
                        <a:t>2.8364</a:t>
                      </a:r>
                      <a:endParaRPr/>
                    </a:p>
                  </a:txBody>
                  <a:tcPr marT="91425" marB="91425" marR="91425" marL="91425"/>
                </a:tc>
                <a:tc>
                  <a:txBody>
                    <a:bodyPr/>
                    <a:lstStyle/>
                    <a:p>
                      <a:pPr indent="0" lvl="0" marL="0" rtl="0" algn="l">
                        <a:spcBef>
                          <a:spcPts val="0"/>
                        </a:spcBef>
                        <a:spcAft>
                          <a:spcPts val="0"/>
                        </a:spcAft>
                        <a:buNone/>
                      </a:pPr>
                      <a:r>
                        <a:rPr lang="en"/>
                        <a:t>10.196</a:t>
                      </a:r>
                      <a:endParaRPr/>
                    </a:p>
                  </a:txBody>
                  <a:tcPr marT="91425" marB="91425" marR="91425" marL="91425"/>
                </a:tc>
                <a:tc>
                  <a:txBody>
                    <a:bodyPr/>
                    <a:lstStyle/>
                    <a:p>
                      <a:pPr indent="0" lvl="0" marL="0" rtl="0" algn="l">
                        <a:spcBef>
                          <a:spcPts val="0"/>
                        </a:spcBef>
                        <a:spcAft>
                          <a:spcPts val="0"/>
                        </a:spcAft>
                        <a:buNone/>
                      </a:pPr>
                      <a:r>
                        <a:rPr lang="en"/>
                        <a:t>4.02e-16</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1.4127</a:t>
                      </a:r>
                      <a:endParaRPr/>
                    </a:p>
                  </a:txBody>
                  <a:tcPr marT="91425" marB="91425" marR="91425" marL="91425"/>
                </a:tc>
                <a:tc>
                  <a:txBody>
                    <a:bodyPr/>
                    <a:lstStyle/>
                    <a:p>
                      <a:pPr indent="0" lvl="0" marL="0" rtl="0" algn="l">
                        <a:spcBef>
                          <a:spcPts val="0"/>
                        </a:spcBef>
                        <a:spcAft>
                          <a:spcPts val="0"/>
                        </a:spcAft>
                        <a:buNone/>
                      </a:pPr>
                      <a:r>
                        <a:rPr lang="en"/>
                        <a:t>0.4454</a:t>
                      </a:r>
                      <a:endParaRPr/>
                    </a:p>
                  </a:txBody>
                  <a:tcPr marT="91425" marB="91425" marR="91425" marL="91425"/>
                </a:tc>
                <a:tc>
                  <a:txBody>
                    <a:bodyPr/>
                    <a:lstStyle/>
                    <a:p>
                      <a:pPr indent="0" lvl="0" marL="0" rtl="0" algn="l">
                        <a:spcBef>
                          <a:spcPts val="0"/>
                        </a:spcBef>
                        <a:spcAft>
                          <a:spcPts val="0"/>
                        </a:spcAft>
                        <a:buNone/>
                      </a:pPr>
                      <a:r>
                        <a:rPr lang="en"/>
                        <a:t>3.171</a:t>
                      </a:r>
                      <a:endParaRPr/>
                    </a:p>
                  </a:txBody>
                  <a:tcPr marT="91425" marB="91425" marR="91425" marL="91425"/>
                </a:tc>
                <a:tc>
                  <a:txBody>
                    <a:bodyPr/>
                    <a:lstStyle/>
                    <a:p>
                      <a:pPr indent="0" lvl="0" marL="0" rtl="0" algn="l">
                        <a:spcBef>
                          <a:spcPts val="0"/>
                        </a:spcBef>
                        <a:spcAft>
                          <a:spcPts val="0"/>
                        </a:spcAft>
                        <a:buNone/>
                      </a:pPr>
                      <a:r>
                        <a:rPr lang="en"/>
                        <a:t>0.00215</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2.1539</a:t>
                      </a:r>
                      <a:endParaRPr/>
                    </a:p>
                  </a:txBody>
                  <a:tcPr marT="91425" marB="91425" marR="91425" marL="91425"/>
                </a:tc>
                <a:tc>
                  <a:txBody>
                    <a:bodyPr/>
                    <a:lstStyle/>
                    <a:p>
                      <a:pPr indent="0" lvl="0" marL="0" rtl="0" algn="l">
                        <a:spcBef>
                          <a:spcPts val="0"/>
                        </a:spcBef>
                        <a:spcAft>
                          <a:spcPts val="0"/>
                        </a:spcAft>
                        <a:buNone/>
                      </a:pPr>
                      <a:r>
                        <a:rPr lang="en"/>
                        <a:t>0.4967</a:t>
                      </a:r>
                      <a:endParaRPr/>
                    </a:p>
                  </a:txBody>
                  <a:tcPr marT="91425" marB="91425" marR="91425" marL="91425"/>
                </a:tc>
                <a:tc>
                  <a:txBody>
                    <a:bodyPr/>
                    <a:lstStyle/>
                    <a:p>
                      <a:pPr indent="0" lvl="0" marL="0" rtl="0" algn="l">
                        <a:spcBef>
                          <a:spcPts val="0"/>
                        </a:spcBef>
                        <a:spcAft>
                          <a:spcPts val="0"/>
                        </a:spcAft>
                        <a:buNone/>
                      </a:pPr>
                      <a:r>
                        <a:rPr lang="en"/>
                        <a:t>4.336</a:t>
                      </a:r>
                      <a:endParaRPr/>
                    </a:p>
                  </a:txBody>
                  <a:tcPr marT="91425" marB="91425" marR="91425" marL="91425"/>
                </a:tc>
                <a:tc>
                  <a:txBody>
                    <a:bodyPr/>
                    <a:lstStyle/>
                    <a:p>
                      <a:pPr indent="0" lvl="0" marL="0" rtl="0" algn="l">
                        <a:spcBef>
                          <a:spcPts val="0"/>
                        </a:spcBef>
                        <a:spcAft>
                          <a:spcPts val="0"/>
                        </a:spcAft>
                        <a:buNone/>
                      </a:pPr>
                      <a:r>
                        <a:rPr lang="en"/>
                        <a:t>4.19e-05</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2.7455</a:t>
                      </a:r>
                      <a:endParaRPr/>
                    </a:p>
                  </a:txBody>
                  <a:tcPr marT="91425" marB="91425" marR="91425" marL="91425"/>
                </a:tc>
                <a:tc>
                  <a:txBody>
                    <a:bodyPr/>
                    <a:lstStyle/>
                    <a:p>
                      <a:pPr indent="0" lvl="0" marL="0" rtl="0" algn="l">
                        <a:spcBef>
                          <a:spcPts val="0"/>
                        </a:spcBef>
                        <a:spcAft>
                          <a:spcPts val="0"/>
                        </a:spcAft>
                        <a:buNone/>
                      </a:pPr>
                      <a:r>
                        <a:rPr lang="en"/>
                        <a:t>0.4454</a:t>
                      </a:r>
                      <a:endParaRPr/>
                    </a:p>
                  </a:txBody>
                  <a:tcPr marT="91425" marB="91425" marR="91425" marL="91425"/>
                </a:tc>
                <a:tc>
                  <a:txBody>
                    <a:bodyPr/>
                    <a:lstStyle/>
                    <a:p>
                      <a:pPr indent="0" lvl="0" marL="0" rtl="0" algn="l">
                        <a:spcBef>
                          <a:spcPts val="0"/>
                        </a:spcBef>
                        <a:spcAft>
                          <a:spcPts val="0"/>
                        </a:spcAft>
                        <a:buNone/>
                      </a:pPr>
                      <a:r>
                        <a:rPr lang="en"/>
                        <a:t>6.164</a:t>
                      </a:r>
                      <a:endParaRPr/>
                    </a:p>
                  </a:txBody>
                  <a:tcPr marT="91425" marB="91425" marR="91425" marL="91425"/>
                </a:tc>
                <a:tc>
                  <a:txBody>
                    <a:bodyPr/>
                    <a:lstStyle/>
                    <a:p>
                      <a:pPr indent="0" lvl="0" marL="0" rtl="0" algn="l">
                        <a:spcBef>
                          <a:spcPts val="0"/>
                        </a:spcBef>
                        <a:spcAft>
                          <a:spcPts val="0"/>
                        </a:spcAft>
                        <a:buNone/>
                      </a:pPr>
                      <a:r>
                        <a:rPr lang="en"/>
                        <a:t>2.71e-08</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Q11below 3.5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-7.7027</a:t>
                      </a:r>
                      <a:endParaRPr/>
                    </a:p>
                  </a:txBody>
                  <a:tcPr marT="91425" marB="91425" marR="91425" marL="91425"/>
                </a:tc>
                <a:tc>
                  <a:txBody>
                    <a:bodyPr/>
                    <a:lstStyle/>
                    <a:p>
                      <a:pPr indent="0" lvl="0" marL="0" rtl="0" algn="l">
                        <a:spcBef>
                          <a:spcPts val="0"/>
                        </a:spcBef>
                        <a:spcAft>
                          <a:spcPts val="0"/>
                        </a:spcAft>
                        <a:buNone/>
                      </a:pPr>
                      <a:r>
                        <a:rPr lang="en"/>
                        <a:t>2.7065</a:t>
                      </a:r>
                      <a:endParaRPr/>
                    </a:p>
                  </a:txBody>
                  <a:tcPr marT="91425" marB="91425" marR="91425" marL="91425"/>
                </a:tc>
                <a:tc>
                  <a:txBody>
                    <a:bodyPr/>
                    <a:lstStyle/>
                    <a:p>
                      <a:pPr indent="0" lvl="0" marL="0" rtl="0" algn="l">
                        <a:spcBef>
                          <a:spcPts val="0"/>
                        </a:spcBef>
                        <a:spcAft>
                          <a:spcPts val="0"/>
                        </a:spcAft>
                        <a:buNone/>
                      </a:pPr>
                      <a:r>
                        <a:rPr lang="en"/>
                        <a:t>-2.846</a:t>
                      </a:r>
                      <a:endParaRPr/>
                    </a:p>
                  </a:txBody>
                  <a:tcPr marT="91425" marB="91425" marR="91425" marL="91425"/>
                </a:tc>
                <a:tc>
                  <a:txBody>
                    <a:bodyPr/>
                    <a:lstStyle/>
                    <a:p>
                      <a:pPr indent="0" lvl="0" marL="0" rtl="0" algn="l">
                        <a:spcBef>
                          <a:spcPts val="0"/>
                        </a:spcBef>
                        <a:spcAft>
                          <a:spcPts val="0"/>
                        </a:spcAft>
                        <a:buNone/>
                      </a:pPr>
                      <a:r>
                        <a:rPr lang="en"/>
                        <a:t>0.00562</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Q5male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-1.3018</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1.6853</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-0.772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0.44212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Q11below 3.5:Q5male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5.9582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3.2754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1.819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0.07264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 of Interaction</a:t>
            </a:r>
            <a:endParaRPr/>
          </a:p>
        </p:txBody>
      </p:sp>
      <p:sp>
        <p:nvSpPr>
          <p:cNvPr id="388" name="Google Shape;388;p58"/>
          <p:cNvSpPr txBox="1"/>
          <p:nvPr>
            <p:ph idx="2" type="body"/>
          </p:nvPr>
        </p:nvSpPr>
        <p:spPr>
          <a:xfrm>
            <a:off x="5088000" y="1271075"/>
            <a:ext cx="3744300" cy="34164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rPr lang="en" sz="1600">
                <a:solidFill>
                  <a:srgbClr val="32363A"/>
                </a:solidFill>
              </a:rPr>
              <a:t>W</a:t>
            </a:r>
            <a:r>
              <a:rPr lang="en" sz="1600">
                <a:solidFill>
                  <a:srgbClr val="32363A"/>
                </a:solidFill>
              </a:rPr>
              <a:t>e can observe an increase in the mean imposter syndrome scores as we switch from below a 3.5 GPA to above 3.5 GPA. we can see that </a:t>
            </a:r>
            <a:endParaRPr sz="1600">
              <a:solidFill>
                <a:srgbClr val="32363A"/>
              </a:solidFill>
            </a:endParaRPr>
          </a:p>
          <a:p>
            <a:pPr indent="0" lvl="0" marL="0" rtl="0" algn="l">
              <a:lnSpc>
                <a:spcPct val="105000"/>
              </a:lnSpc>
              <a:spcBef>
                <a:spcPts val="1200"/>
              </a:spcBef>
              <a:spcAft>
                <a:spcPts val="0"/>
              </a:spcAft>
              <a:buNone/>
            </a:pPr>
            <a:r>
              <a:rPr lang="en" sz="1600">
                <a:solidFill>
                  <a:srgbClr val="32363A"/>
                </a:solidFill>
              </a:rPr>
              <a:t>On average female students tend to have higher imposter syndrome scores compared to males as GPA increases.</a:t>
            </a:r>
            <a:endParaRPr sz="1600">
              <a:solidFill>
                <a:srgbClr val="32363A"/>
              </a:solidFill>
            </a:endParaRPr>
          </a:p>
          <a:p>
            <a:pPr indent="0" lvl="0" marL="0" rtl="0" algn="l">
              <a:lnSpc>
                <a:spcPct val="105000"/>
              </a:lnSpc>
              <a:spcBef>
                <a:spcPts val="1200"/>
              </a:spcBef>
              <a:spcAft>
                <a:spcPts val="1200"/>
              </a:spcAft>
              <a:buNone/>
            </a:pPr>
            <a:r>
              <a:rPr lang="en" sz="1600">
                <a:solidFill>
                  <a:srgbClr val="32363A"/>
                </a:solidFill>
              </a:rPr>
              <a:t>However, the interaction effect between GPA and gender is only marginally </a:t>
            </a:r>
            <a:r>
              <a:rPr lang="en" sz="1600">
                <a:solidFill>
                  <a:srgbClr val="32363A"/>
                </a:solidFill>
              </a:rPr>
              <a:t>significant</a:t>
            </a:r>
            <a:r>
              <a:rPr lang="en" sz="1600">
                <a:solidFill>
                  <a:srgbClr val="32363A"/>
                </a:solidFill>
              </a:rPr>
              <a:t> (</a:t>
            </a:r>
            <a:r>
              <a:rPr b="1" lang="en" sz="1600">
                <a:solidFill>
                  <a:schemeClr val="accent5"/>
                </a:solidFill>
              </a:rPr>
              <a:t>p-value = 0.073</a:t>
            </a:r>
            <a:r>
              <a:rPr lang="en" sz="1600">
                <a:solidFill>
                  <a:srgbClr val="32363A"/>
                </a:solidFill>
              </a:rPr>
              <a:t>), so we decided </a:t>
            </a:r>
            <a:r>
              <a:rPr lang="en" sz="1600">
                <a:solidFill>
                  <a:schemeClr val="accent5"/>
                </a:solidFill>
              </a:rPr>
              <a:t>not to include</a:t>
            </a:r>
            <a:r>
              <a:rPr lang="en" sz="1600">
                <a:solidFill>
                  <a:srgbClr val="32363A"/>
                </a:solidFill>
              </a:rPr>
              <a:t> the interaction term.</a:t>
            </a:r>
            <a:endParaRPr sz="1600">
              <a:solidFill>
                <a:srgbClr val="32363A"/>
              </a:solidFill>
            </a:endParaRPr>
          </a:p>
        </p:txBody>
      </p:sp>
      <p:pic>
        <p:nvPicPr>
          <p:cNvPr id="389" name="Google Shape;389;p58"/>
          <p:cNvPicPr preferRelativeResize="0"/>
          <p:nvPr/>
        </p:nvPicPr>
        <p:blipFill>
          <a:blip r:embed="rId3">
            <a:alphaModFix/>
          </a:blip>
          <a:stretch>
            <a:fillRect/>
          </a:stretch>
        </p:blipFill>
        <p:spPr>
          <a:xfrm>
            <a:off x="231225" y="1271063"/>
            <a:ext cx="4599234" cy="36188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Output Interpretation</a:t>
            </a:r>
            <a:endParaRPr/>
          </a:p>
        </p:txBody>
      </p:sp>
      <p:sp>
        <p:nvSpPr>
          <p:cNvPr id="395" name="Google Shape;395;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Clr>
                <a:srgbClr val="32363A"/>
              </a:buClr>
              <a:buSzPts val="2000"/>
              <a:buChar char="●"/>
            </a:pPr>
            <a:r>
              <a:rPr lang="en" sz="2000">
                <a:solidFill>
                  <a:srgbClr val="32363A"/>
                </a:solidFill>
              </a:rPr>
              <a:t>Intercept: Imposter Syndrome Scores</a:t>
            </a:r>
            <a:endParaRPr sz="20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Q2_4: “I doubt if I can repeat my academic successes.”</a:t>
            </a:r>
            <a:endParaRPr sz="2000">
              <a:solidFill>
                <a:srgbClr val="32363A"/>
              </a:solidFill>
            </a:endParaRPr>
          </a:p>
          <a:p>
            <a:pPr indent="-342900" lvl="1" marL="914400" rtl="0" algn="l">
              <a:spcBef>
                <a:spcPts val="0"/>
              </a:spcBef>
              <a:spcAft>
                <a:spcPts val="0"/>
              </a:spcAft>
              <a:buClr>
                <a:srgbClr val="32363A"/>
              </a:buClr>
              <a:buSzPts val="1800"/>
              <a:buChar char="○"/>
            </a:pPr>
            <a:r>
              <a:rPr lang="en" sz="1800">
                <a:solidFill>
                  <a:srgbClr val="32363A"/>
                </a:solidFill>
              </a:rPr>
              <a:t>Feelings of </a:t>
            </a:r>
            <a:r>
              <a:rPr lang="en" sz="1800">
                <a:solidFill>
                  <a:schemeClr val="accent5"/>
                </a:solidFill>
              </a:rPr>
              <a:t>fraudulence</a:t>
            </a:r>
            <a:r>
              <a:rPr lang="en" sz="1800">
                <a:solidFill>
                  <a:srgbClr val="32363A"/>
                </a:solidFill>
              </a:rPr>
              <a:t>.</a:t>
            </a:r>
            <a:endParaRPr sz="18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Q2_6: “I tend to compare myself with others.”</a:t>
            </a:r>
            <a:endParaRPr sz="2000">
              <a:solidFill>
                <a:srgbClr val="32363A"/>
              </a:solidFill>
            </a:endParaRPr>
          </a:p>
          <a:p>
            <a:pPr indent="-342900" lvl="1" marL="914400" rtl="0" algn="l">
              <a:spcBef>
                <a:spcPts val="0"/>
              </a:spcBef>
              <a:spcAft>
                <a:spcPts val="0"/>
              </a:spcAft>
              <a:buClr>
                <a:srgbClr val="32363A"/>
              </a:buClr>
              <a:buSzPts val="1800"/>
              <a:buChar char="○"/>
            </a:pPr>
            <a:r>
              <a:rPr lang="en" sz="1800">
                <a:solidFill>
                  <a:srgbClr val="32363A"/>
                </a:solidFill>
              </a:rPr>
              <a:t>Tendency to </a:t>
            </a:r>
            <a:r>
              <a:rPr lang="en" sz="1800">
                <a:solidFill>
                  <a:schemeClr val="accent5"/>
                </a:solidFill>
              </a:rPr>
              <a:t>compare</a:t>
            </a:r>
            <a:r>
              <a:rPr lang="en" sz="1800">
                <a:solidFill>
                  <a:srgbClr val="32363A"/>
                </a:solidFill>
              </a:rPr>
              <a:t>.</a:t>
            </a:r>
            <a:endParaRPr sz="18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Q2_9: “I do not think I belong at UCLA.”</a:t>
            </a:r>
            <a:endParaRPr sz="2000">
              <a:solidFill>
                <a:srgbClr val="32363A"/>
              </a:solidFill>
            </a:endParaRPr>
          </a:p>
          <a:p>
            <a:pPr indent="-342900" lvl="1" marL="914400" rtl="0" algn="l">
              <a:spcBef>
                <a:spcPts val="0"/>
              </a:spcBef>
              <a:spcAft>
                <a:spcPts val="0"/>
              </a:spcAft>
              <a:buClr>
                <a:srgbClr val="32363A"/>
              </a:buClr>
              <a:buSzPts val="1800"/>
              <a:buChar char="○"/>
            </a:pPr>
            <a:r>
              <a:rPr lang="en" sz="1800">
                <a:solidFill>
                  <a:srgbClr val="32363A"/>
                </a:solidFill>
              </a:rPr>
              <a:t>Feelings of </a:t>
            </a:r>
            <a:r>
              <a:rPr lang="en" sz="1800">
                <a:solidFill>
                  <a:schemeClr val="accent5"/>
                </a:solidFill>
              </a:rPr>
              <a:t>estrangement</a:t>
            </a:r>
            <a:r>
              <a:rPr lang="en" sz="1800">
                <a:solidFill>
                  <a:srgbClr val="32363A"/>
                </a:solidFill>
              </a:rPr>
              <a:t>.</a:t>
            </a:r>
            <a:endParaRPr sz="18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Q11: GPA (baseline = above 3.5)</a:t>
            </a:r>
            <a:endParaRPr sz="2000">
              <a:solidFill>
                <a:srgbClr val="32363A"/>
              </a:solidFill>
            </a:endParaRPr>
          </a:p>
          <a:p>
            <a:pPr indent="0" lvl="0" marL="0" rtl="0" algn="l">
              <a:spcBef>
                <a:spcPts val="1200"/>
              </a:spcBef>
              <a:spcAft>
                <a:spcPts val="0"/>
              </a:spcAft>
              <a:buNone/>
            </a:pPr>
            <a:r>
              <a:t/>
            </a:r>
            <a:endParaRPr>
              <a:solidFill>
                <a:srgbClr val="32363A"/>
              </a:solidFill>
            </a:endParaRPr>
          </a:p>
          <a:p>
            <a:pPr indent="0" lvl="0" marL="0" rtl="0" algn="l">
              <a:spcBef>
                <a:spcPts val="1200"/>
              </a:spcBef>
              <a:spcAft>
                <a:spcPts val="1200"/>
              </a:spcAft>
              <a:buNone/>
            </a:pPr>
            <a:r>
              <a:t/>
            </a:r>
            <a:endParaRPr>
              <a:solidFill>
                <a:srgbClr val="32363A"/>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Output</a:t>
            </a:r>
            <a:endParaRPr/>
          </a:p>
        </p:txBody>
      </p:sp>
      <p:graphicFrame>
        <p:nvGraphicFramePr>
          <p:cNvPr id="401" name="Google Shape;401;p60"/>
          <p:cNvGraphicFramePr/>
          <p:nvPr/>
        </p:nvGraphicFramePr>
        <p:xfrm>
          <a:off x="952500" y="1428750"/>
          <a:ext cx="3000000" cy="3000000"/>
        </p:xfrm>
        <a:graphic>
          <a:graphicData uri="http://schemas.openxmlformats.org/drawingml/2006/table">
            <a:tbl>
              <a:tblPr>
                <a:noFill/>
                <a:tableStyleId>{EB86A7AA-C368-4F6E-9E47-2589A26B309C}</a:tableStyleId>
              </a:tblPr>
              <a:tblGrid>
                <a:gridCol w="1383475"/>
                <a:gridCol w="1029525"/>
                <a:gridCol w="1206500"/>
                <a:gridCol w="1206500"/>
                <a:gridCol w="1206500"/>
                <a:gridCol w="1062700"/>
              </a:tblGrid>
              <a:tr h="3810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Estimate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Std. Error</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t value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p value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Sig. Level</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(Intercept)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28.7288</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2.6484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10.848</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&lt;2e-16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1.4507</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0.4353</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3.332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0.00129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2.0855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0.4990</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4.179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7.28e-05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2.6895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0.4466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6.023</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4.65e-08</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Q11below 3.5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-3.7649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1.6351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-2.303</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0.02384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bl>
          </a:graphicData>
        </a:graphic>
      </p:graphicFrame>
      <p:sp>
        <p:nvSpPr>
          <p:cNvPr id="402" name="Google Shape;402;p60"/>
          <p:cNvSpPr txBox="1"/>
          <p:nvPr/>
        </p:nvSpPr>
        <p:spPr>
          <a:xfrm>
            <a:off x="929550" y="4062900"/>
            <a:ext cx="728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Lato"/>
                <a:ea typeface="Lato"/>
                <a:cs typeface="Lato"/>
                <a:sym typeface="Lato"/>
              </a:rPr>
              <a:t>R-squared = 0.6886; adjusted R-squared = 0.67</a:t>
            </a:r>
            <a:r>
              <a:rPr b="1" lang="en">
                <a:solidFill>
                  <a:schemeClr val="accent5"/>
                </a:solidFill>
                <a:latin typeface="Lato"/>
                <a:ea typeface="Lato"/>
                <a:cs typeface="Lato"/>
                <a:sym typeface="Lato"/>
              </a:rPr>
              <a:t>35</a:t>
            </a:r>
            <a:r>
              <a:rPr b="1" lang="en">
                <a:solidFill>
                  <a:schemeClr val="accent5"/>
                </a:solidFill>
                <a:latin typeface="Lato"/>
                <a:ea typeface="Lato"/>
                <a:cs typeface="Lato"/>
                <a:sym typeface="Lato"/>
              </a:rPr>
              <a:t>. Both measures improved after we removed the </a:t>
            </a:r>
            <a:r>
              <a:rPr b="1" lang="en">
                <a:solidFill>
                  <a:schemeClr val="accent5"/>
                </a:solidFill>
                <a:latin typeface="Lato"/>
                <a:ea typeface="Lato"/>
                <a:cs typeface="Lato"/>
                <a:sym typeface="Lato"/>
              </a:rPr>
              <a:t>outlier</a:t>
            </a:r>
            <a:r>
              <a:rPr b="1" lang="en">
                <a:solidFill>
                  <a:schemeClr val="accent5"/>
                </a:solidFill>
                <a:latin typeface="Lato"/>
                <a:ea typeface="Lato"/>
                <a:cs typeface="Lato"/>
                <a:sym typeface="Lato"/>
              </a:rPr>
              <a:t> and the bad leverage observations (R-squared = 0.6636; adjusted R-squared = 0.6475 from the previous model).</a:t>
            </a:r>
            <a:endParaRPr b="1">
              <a:solidFill>
                <a:schemeClr val="accent5"/>
              </a:solidFill>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Output Interpretation</a:t>
            </a:r>
            <a:endParaRPr/>
          </a:p>
        </p:txBody>
      </p:sp>
      <p:sp>
        <p:nvSpPr>
          <p:cNvPr id="408" name="Google Shape;408;p61"/>
          <p:cNvSpPr txBox="1"/>
          <p:nvPr>
            <p:ph idx="1" type="body"/>
          </p:nvPr>
        </p:nvSpPr>
        <p:spPr>
          <a:xfrm>
            <a:off x="311700" y="1017450"/>
            <a:ext cx="8520600" cy="404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32363A"/>
                </a:solidFill>
              </a:rPr>
              <a:t>Keeping everything else constant:</a:t>
            </a:r>
            <a:endParaRPr>
              <a:solidFill>
                <a:srgbClr val="32363A"/>
              </a:solidFill>
            </a:endParaRPr>
          </a:p>
          <a:p>
            <a:pPr indent="-342900" lvl="0" marL="457200" rtl="0" algn="l">
              <a:spcBef>
                <a:spcPts val="1200"/>
              </a:spcBef>
              <a:spcAft>
                <a:spcPts val="0"/>
              </a:spcAft>
              <a:buClr>
                <a:srgbClr val="32363A"/>
              </a:buClr>
              <a:buSzPts val="1800"/>
              <a:buChar char="●"/>
            </a:pPr>
            <a:r>
              <a:rPr lang="en">
                <a:solidFill>
                  <a:srgbClr val="32363A"/>
                </a:solidFill>
              </a:rPr>
              <a:t>Q2_4: for </a:t>
            </a:r>
            <a:r>
              <a:rPr lang="en">
                <a:solidFill>
                  <a:schemeClr val="accent5"/>
                </a:solidFill>
              </a:rPr>
              <a:t>every one unit increase</a:t>
            </a:r>
            <a:r>
              <a:rPr lang="en">
                <a:solidFill>
                  <a:srgbClr val="32363A"/>
                </a:solidFill>
              </a:rPr>
              <a:t> in ratings of feelings of </a:t>
            </a:r>
            <a:r>
              <a:rPr lang="en">
                <a:solidFill>
                  <a:srgbClr val="32363A"/>
                </a:solidFill>
              </a:rPr>
              <a:t>fraudulent</a:t>
            </a:r>
            <a:r>
              <a:rPr lang="en">
                <a:solidFill>
                  <a:srgbClr val="32363A"/>
                </a:solidFill>
              </a:rPr>
              <a:t>, on average the imposter syndrome </a:t>
            </a:r>
            <a:r>
              <a:rPr lang="en">
                <a:solidFill>
                  <a:schemeClr val="accent5"/>
                </a:solidFill>
              </a:rPr>
              <a:t>increases </a:t>
            </a:r>
            <a:r>
              <a:rPr lang="en">
                <a:solidFill>
                  <a:srgbClr val="32363A"/>
                </a:solidFill>
              </a:rPr>
              <a:t>by 1.45 units.</a:t>
            </a:r>
            <a:endParaRPr>
              <a:solidFill>
                <a:srgbClr val="32363A"/>
              </a:solidFill>
            </a:endParaRPr>
          </a:p>
          <a:p>
            <a:pPr indent="-342900" lvl="0" marL="457200" rtl="0" algn="l">
              <a:spcBef>
                <a:spcPts val="0"/>
              </a:spcBef>
              <a:spcAft>
                <a:spcPts val="0"/>
              </a:spcAft>
              <a:buClr>
                <a:srgbClr val="32363A"/>
              </a:buClr>
              <a:buSzPts val="1800"/>
              <a:buChar char="●"/>
            </a:pPr>
            <a:r>
              <a:rPr lang="en">
                <a:solidFill>
                  <a:srgbClr val="32363A"/>
                </a:solidFill>
              </a:rPr>
              <a:t>Q2_6: for </a:t>
            </a:r>
            <a:r>
              <a:rPr lang="en">
                <a:solidFill>
                  <a:schemeClr val="accent5"/>
                </a:solidFill>
              </a:rPr>
              <a:t>every one unit increase </a:t>
            </a:r>
            <a:r>
              <a:rPr lang="en">
                <a:solidFill>
                  <a:srgbClr val="32363A"/>
                </a:solidFill>
              </a:rPr>
              <a:t>in tendency to compare, on average </a:t>
            </a:r>
            <a:r>
              <a:rPr lang="en">
                <a:solidFill>
                  <a:srgbClr val="32363A"/>
                </a:solidFill>
              </a:rPr>
              <a:t>imposter</a:t>
            </a:r>
            <a:r>
              <a:rPr lang="en">
                <a:solidFill>
                  <a:srgbClr val="32363A"/>
                </a:solidFill>
              </a:rPr>
              <a:t> </a:t>
            </a:r>
            <a:r>
              <a:rPr lang="en">
                <a:solidFill>
                  <a:srgbClr val="32363A"/>
                </a:solidFill>
              </a:rPr>
              <a:t>syndrome</a:t>
            </a:r>
            <a:r>
              <a:rPr lang="en">
                <a:solidFill>
                  <a:srgbClr val="32363A"/>
                </a:solidFill>
              </a:rPr>
              <a:t> </a:t>
            </a:r>
            <a:r>
              <a:rPr lang="en">
                <a:solidFill>
                  <a:schemeClr val="accent5"/>
                </a:solidFill>
              </a:rPr>
              <a:t>increases </a:t>
            </a:r>
            <a:r>
              <a:rPr lang="en">
                <a:solidFill>
                  <a:srgbClr val="32363A"/>
                </a:solidFill>
              </a:rPr>
              <a:t>by 2.09 units.</a:t>
            </a:r>
            <a:endParaRPr>
              <a:solidFill>
                <a:srgbClr val="32363A"/>
              </a:solidFill>
            </a:endParaRPr>
          </a:p>
          <a:p>
            <a:pPr indent="-342900" lvl="0" marL="457200" rtl="0" algn="l">
              <a:spcBef>
                <a:spcPts val="0"/>
              </a:spcBef>
              <a:spcAft>
                <a:spcPts val="0"/>
              </a:spcAft>
              <a:buClr>
                <a:srgbClr val="32363A"/>
              </a:buClr>
              <a:buSzPts val="1800"/>
              <a:buChar char="●"/>
            </a:pPr>
            <a:r>
              <a:rPr lang="en">
                <a:solidFill>
                  <a:srgbClr val="32363A"/>
                </a:solidFill>
              </a:rPr>
              <a:t>Q2_9: for </a:t>
            </a:r>
            <a:r>
              <a:rPr lang="en">
                <a:solidFill>
                  <a:schemeClr val="accent5"/>
                </a:solidFill>
              </a:rPr>
              <a:t>every one unit increase</a:t>
            </a:r>
            <a:r>
              <a:rPr lang="en">
                <a:solidFill>
                  <a:srgbClr val="32363A"/>
                </a:solidFill>
              </a:rPr>
              <a:t> in feelings of estrangement, on average imposter syndrome </a:t>
            </a:r>
            <a:r>
              <a:rPr lang="en">
                <a:solidFill>
                  <a:schemeClr val="accent5"/>
                </a:solidFill>
              </a:rPr>
              <a:t>increases</a:t>
            </a:r>
            <a:r>
              <a:rPr lang="en">
                <a:solidFill>
                  <a:srgbClr val="32363A"/>
                </a:solidFill>
              </a:rPr>
              <a:t> by 2.69 units.</a:t>
            </a:r>
            <a:endParaRPr>
              <a:solidFill>
                <a:srgbClr val="32363A"/>
              </a:solidFill>
            </a:endParaRPr>
          </a:p>
          <a:p>
            <a:pPr indent="-342900" lvl="0" marL="457200" rtl="0" algn="l">
              <a:spcBef>
                <a:spcPts val="0"/>
              </a:spcBef>
              <a:spcAft>
                <a:spcPts val="0"/>
              </a:spcAft>
              <a:buClr>
                <a:srgbClr val="32363A"/>
              </a:buClr>
              <a:buSzPts val="1800"/>
              <a:buChar char="●"/>
            </a:pPr>
            <a:r>
              <a:rPr lang="en">
                <a:solidFill>
                  <a:srgbClr val="32363A"/>
                </a:solidFill>
              </a:rPr>
              <a:t>Q11: switching from the </a:t>
            </a:r>
            <a:r>
              <a:rPr lang="en">
                <a:solidFill>
                  <a:schemeClr val="accent5"/>
                </a:solidFill>
              </a:rPr>
              <a:t>below 3.5 GPA</a:t>
            </a:r>
            <a:r>
              <a:rPr lang="en">
                <a:solidFill>
                  <a:srgbClr val="32363A"/>
                </a:solidFill>
              </a:rPr>
              <a:t> to the </a:t>
            </a:r>
            <a:r>
              <a:rPr lang="en">
                <a:solidFill>
                  <a:schemeClr val="accent5"/>
                </a:solidFill>
              </a:rPr>
              <a:t>above 3.5 GPA</a:t>
            </a:r>
            <a:r>
              <a:rPr lang="en">
                <a:solidFill>
                  <a:srgbClr val="32363A"/>
                </a:solidFill>
              </a:rPr>
              <a:t>, on average imposter syndrome is going to </a:t>
            </a:r>
            <a:r>
              <a:rPr lang="en">
                <a:solidFill>
                  <a:schemeClr val="accent5"/>
                </a:solidFill>
              </a:rPr>
              <a:t>increase</a:t>
            </a:r>
            <a:r>
              <a:rPr lang="en">
                <a:solidFill>
                  <a:srgbClr val="32363A"/>
                </a:solidFill>
              </a:rPr>
              <a:t> by 3.76 units. </a:t>
            </a:r>
            <a:endParaRPr>
              <a:solidFill>
                <a:srgbClr val="32363A"/>
              </a:solidFill>
            </a:endParaRPr>
          </a:p>
          <a:p>
            <a:pPr indent="-342900" lvl="0" marL="457200" rtl="0" algn="l">
              <a:spcBef>
                <a:spcPts val="0"/>
              </a:spcBef>
              <a:spcAft>
                <a:spcPts val="0"/>
              </a:spcAft>
              <a:buClr>
                <a:srgbClr val="32363A"/>
              </a:buClr>
              <a:buSzPts val="1800"/>
              <a:buChar char="●"/>
            </a:pPr>
            <a:r>
              <a:rPr lang="en">
                <a:solidFill>
                  <a:srgbClr val="32363A"/>
                </a:solidFill>
              </a:rPr>
              <a:t>Adjusted R-squared: After adjusting for the number of predictors in the model, we were </a:t>
            </a:r>
            <a:r>
              <a:rPr lang="en">
                <a:solidFill>
                  <a:srgbClr val="32363A"/>
                </a:solidFill>
              </a:rPr>
              <a:t>able to explain </a:t>
            </a:r>
            <a:r>
              <a:rPr lang="en">
                <a:solidFill>
                  <a:schemeClr val="accent5"/>
                </a:solidFill>
              </a:rPr>
              <a:t>67.35%</a:t>
            </a:r>
            <a:r>
              <a:rPr lang="en">
                <a:solidFill>
                  <a:srgbClr val="32363A"/>
                </a:solidFill>
              </a:rPr>
              <a:t> of the total variation in imposter syndrome scores.</a:t>
            </a:r>
            <a:endParaRPr>
              <a:solidFill>
                <a:srgbClr val="32363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509550" y="1133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Research Questions</a:t>
            </a:r>
            <a:endParaRPr/>
          </a:p>
        </p:txBody>
      </p:sp>
      <p:sp>
        <p:nvSpPr>
          <p:cNvPr id="86" name="Google Shape;86;p17"/>
          <p:cNvSpPr txBox="1"/>
          <p:nvPr/>
        </p:nvSpPr>
        <p:spPr>
          <a:xfrm>
            <a:off x="607050" y="1717975"/>
            <a:ext cx="79299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latin typeface="Lato"/>
                <a:ea typeface="Lato"/>
                <a:cs typeface="Lato"/>
                <a:sym typeface="Lato"/>
              </a:rPr>
              <a:t>Can we predict the odds of a person being impacted by imposter syndrome using statements from the newly developed scale </a:t>
            </a:r>
            <a:r>
              <a:rPr lang="en" sz="2600">
                <a:solidFill>
                  <a:schemeClr val="lt1"/>
                </a:solidFill>
                <a:latin typeface="Lato"/>
                <a:ea typeface="Lato"/>
                <a:cs typeface="Lato"/>
                <a:sym typeface="Lato"/>
              </a:rPr>
              <a:t>that contains statements pertaining specifically to their experiences at UCLA</a:t>
            </a:r>
            <a:r>
              <a:rPr lang="en" sz="2600">
                <a:solidFill>
                  <a:schemeClr val="lt1"/>
                </a:solidFill>
                <a:latin typeface="Lato"/>
                <a:ea typeface="Lato"/>
                <a:cs typeface="Lato"/>
                <a:sym typeface="Lato"/>
              </a:rPr>
              <a:t>?</a:t>
            </a:r>
            <a:endParaRPr sz="2600">
              <a:solidFill>
                <a:schemeClr val="lt1"/>
              </a:solidFill>
              <a:latin typeface="Lato"/>
              <a:ea typeface="Lato"/>
              <a:cs typeface="Lato"/>
              <a:sym typeface="Lato"/>
            </a:endParaRPr>
          </a:p>
          <a:p>
            <a:pPr indent="0" lvl="0" marL="0" rtl="0" algn="l">
              <a:spcBef>
                <a:spcPts val="0"/>
              </a:spcBef>
              <a:spcAft>
                <a:spcPts val="0"/>
              </a:spcAft>
              <a:buNone/>
            </a:pPr>
            <a:r>
              <a:t/>
            </a:r>
            <a:endParaRPr sz="2200">
              <a:solidFill>
                <a:schemeClr val="lt1"/>
              </a:solidFill>
              <a:latin typeface="Lato"/>
              <a:ea typeface="Lato"/>
              <a:cs typeface="Lato"/>
              <a:sym typeface="Lato"/>
            </a:endParaRPr>
          </a:p>
          <a:p>
            <a:pPr indent="0" lvl="0" marL="0" rtl="0" algn="l">
              <a:spcBef>
                <a:spcPts val="0"/>
              </a:spcBef>
              <a:spcAft>
                <a:spcPts val="0"/>
              </a:spcAft>
              <a:buNone/>
            </a:pPr>
            <a:r>
              <a:t/>
            </a:r>
            <a:endParaRPr sz="2200">
              <a:solidFill>
                <a:schemeClr val="lt1"/>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2"/>
          <p:cNvSpPr txBox="1"/>
          <p:nvPr>
            <p:ph type="title"/>
          </p:nvPr>
        </p:nvSpPr>
        <p:spPr>
          <a:xfrm>
            <a:off x="509550" y="1133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Research Questions</a:t>
            </a:r>
            <a:endParaRPr/>
          </a:p>
        </p:txBody>
      </p:sp>
      <p:sp>
        <p:nvSpPr>
          <p:cNvPr id="414" name="Google Shape;414;p62"/>
          <p:cNvSpPr txBox="1"/>
          <p:nvPr/>
        </p:nvSpPr>
        <p:spPr>
          <a:xfrm>
            <a:off x="607050" y="1392800"/>
            <a:ext cx="7929900" cy="40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1"/>
                </a:solidFill>
                <a:latin typeface="Lato"/>
                <a:ea typeface="Lato"/>
                <a:cs typeface="Lato"/>
                <a:sym typeface="Lato"/>
              </a:rPr>
              <a:t>Can we predict a person’s imposter syndrome score from existing scales using a newly developed scale that contains statements pertaining specifically to their experiences at UCLA?</a:t>
            </a:r>
            <a:endParaRPr sz="2300">
              <a:solidFill>
                <a:schemeClr val="lt1"/>
              </a:solidFill>
              <a:latin typeface="Lato"/>
              <a:ea typeface="Lato"/>
              <a:cs typeface="Lato"/>
              <a:sym typeface="Lato"/>
            </a:endParaRPr>
          </a:p>
          <a:p>
            <a:pPr indent="0" lvl="0" marL="0" rtl="0" algn="l">
              <a:spcBef>
                <a:spcPts val="0"/>
              </a:spcBef>
              <a:spcAft>
                <a:spcPts val="0"/>
              </a:spcAft>
              <a:buNone/>
            </a:pPr>
            <a:r>
              <a:t/>
            </a:r>
            <a:endParaRPr sz="2300">
              <a:solidFill>
                <a:schemeClr val="lt1"/>
              </a:solidFill>
              <a:latin typeface="Lato"/>
              <a:ea typeface="Lato"/>
              <a:cs typeface="Lato"/>
              <a:sym typeface="Lato"/>
            </a:endParaRPr>
          </a:p>
          <a:p>
            <a:pPr indent="0" lvl="0" marL="0" rtl="0" algn="l">
              <a:spcBef>
                <a:spcPts val="0"/>
              </a:spcBef>
              <a:spcAft>
                <a:spcPts val="0"/>
              </a:spcAft>
              <a:buNone/>
            </a:pPr>
            <a:r>
              <a:rPr lang="en" sz="2300">
                <a:solidFill>
                  <a:schemeClr val="lt1"/>
                </a:solidFill>
                <a:latin typeface="Lato"/>
                <a:ea typeface="Lato"/>
                <a:cs typeface="Lato"/>
                <a:sym typeface="Lato"/>
              </a:rPr>
              <a:t>Answer: Yes! Using </a:t>
            </a:r>
            <a:r>
              <a:rPr lang="en" sz="2300" u="sng">
                <a:solidFill>
                  <a:schemeClr val="lt1"/>
                </a:solidFill>
                <a:latin typeface="Lato"/>
                <a:ea typeface="Lato"/>
                <a:cs typeface="Lato"/>
                <a:sym typeface="Lato"/>
              </a:rPr>
              <a:t>feelings of academic fraudulence, tendency to compare, feelings of estrangement, and GPA</a:t>
            </a:r>
            <a:r>
              <a:rPr lang="en" sz="2300">
                <a:solidFill>
                  <a:schemeClr val="lt1"/>
                </a:solidFill>
                <a:latin typeface="Lato"/>
                <a:ea typeface="Lato"/>
                <a:cs typeface="Lato"/>
                <a:sym typeface="Lato"/>
              </a:rPr>
              <a:t>, we are able to explain </a:t>
            </a:r>
            <a:r>
              <a:rPr lang="en" sz="2300" u="sng">
                <a:solidFill>
                  <a:schemeClr val="lt1"/>
                </a:solidFill>
                <a:latin typeface="Lato"/>
                <a:ea typeface="Lato"/>
                <a:cs typeface="Lato"/>
                <a:sym typeface="Lato"/>
              </a:rPr>
              <a:t>67.35%</a:t>
            </a:r>
            <a:r>
              <a:rPr lang="en" sz="2300">
                <a:solidFill>
                  <a:schemeClr val="lt1"/>
                </a:solidFill>
                <a:latin typeface="Lato"/>
                <a:ea typeface="Lato"/>
                <a:cs typeface="Lato"/>
                <a:sym typeface="Lato"/>
              </a:rPr>
              <a:t> of the total variation in imposter syndrome scores.</a:t>
            </a:r>
            <a:endParaRPr sz="2300">
              <a:solidFill>
                <a:schemeClr val="lt1"/>
              </a:solidFill>
              <a:latin typeface="Lato"/>
              <a:ea typeface="Lato"/>
              <a:cs typeface="Lato"/>
              <a:sym typeface="Lato"/>
            </a:endParaRPr>
          </a:p>
          <a:p>
            <a:pPr indent="0" lvl="0" marL="0" rtl="0" algn="l">
              <a:spcBef>
                <a:spcPts val="0"/>
              </a:spcBef>
              <a:spcAft>
                <a:spcPts val="0"/>
              </a:spcAft>
              <a:buNone/>
            </a:pPr>
            <a:r>
              <a:t/>
            </a:r>
            <a:endParaRPr sz="2200">
              <a:solidFill>
                <a:schemeClr val="lt1"/>
              </a:solidFill>
              <a:latin typeface="Lato"/>
              <a:ea typeface="Lato"/>
              <a:cs typeface="Lato"/>
              <a:sym typeface="Lato"/>
            </a:endParaRPr>
          </a:p>
          <a:p>
            <a:pPr indent="0" lvl="0" marL="0" rtl="0" algn="l">
              <a:spcBef>
                <a:spcPts val="0"/>
              </a:spcBef>
              <a:spcAft>
                <a:spcPts val="0"/>
              </a:spcAft>
              <a:buNone/>
            </a:pPr>
            <a:r>
              <a:t/>
            </a:r>
            <a:endParaRPr sz="2200">
              <a:solidFill>
                <a:schemeClr val="lt1"/>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3"/>
          <p:cNvSpPr txBox="1"/>
          <p:nvPr>
            <p:ph type="title"/>
          </p:nvPr>
        </p:nvSpPr>
        <p:spPr>
          <a:xfrm>
            <a:off x="509550" y="1672650"/>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Part II:</a:t>
            </a:r>
            <a:endParaRPr/>
          </a:p>
          <a:p>
            <a:pPr indent="0" lvl="0" marL="0" rtl="0" algn="ctr">
              <a:spcBef>
                <a:spcPts val="0"/>
              </a:spcBef>
              <a:spcAft>
                <a:spcPts val="0"/>
              </a:spcAft>
              <a:buNone/>
            </a:pPr>
            <a:r>
              <a:rPr lang="en"/>
              <a:t>Categorical Outcome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4"/>
          <p:cNvSpPr txBox="1"/>
          <p:nvPr>
            <p:ph type="title"/>
          </p:nvPr>
        </p:nvSpPr>
        <p:spPr>
          <a:xfrm>
            <a:off x="311700" y="555600"/>
            <a:ext cx="4467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Rationale for Part </a:t>
            </a:r>
            <a:r>
              <a:rPr lang="en"/>
              <a:t>II</a:t>
            </a:r>
            <a:endParaRPr/>
          </a:p>
        </p:txBody>
      </p:sp>
      <p:sp>
        <p:nvSpPr>
          <p:cNvPr id="425" name="Google Shape;425;p64"/>
          <p:cNvSpPr txBox="1"/>
          <p:nvPr>
            <p:ph idx="1" type="body"/>
          </p:nvPr>
        </p:nvSpPr>
        <p:spPr>
          <a:xfrm>
            <a:off x="0" y="1311300"/>
            <a:ext cx="4467300" cy="3881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accent1"/>
              </a:buClr>
              <a:buSzPts val="1400"/>
              <a:buChar char="●"/>
            </a:pPr>
            <a:r>
              <a:rPr lang="en" sz="1400">
                <a:solidFill>
                  <a:schemeClr val="accent1"/>
                </a:solidFill>
              </a:rPr>
              <a:t>In additional to the multiple linear regression model we had in part I, we decided to also include a </a:t>
            </a:r>
            <a:r>
              <a:rPr lang="en" sz="1400">
                <a:solidFill>
                  <a:schemeClr val="accent5"/>
                </a:solidFill>
              </a:rPr>
              <a:t>multiple logistic regression</a:t>
            </a:r>
            <a:r>
              <a:rPr lang="en" sz="1400">
                <a:solidFill>
                  <a:schemeClr val="accent1"/>
                </a:solidFill>
              </a:rPr>
              <a:t> model.</a:t>
            </a:r>
            <a:endParaRPr sz="1400">
              <a:solidFill>
                <a:schemeClr val="accent1"/>
              </a:solidFill>
            </a:endParaRPr>
          </a:p>
          <a:p>
            <a:pPr indent="-317500" lvl="0" marL="457200" rtl="0" algn="l">
              <a:spcBef>
                <a:spcPts val="0"/>
              </a:spcBef>
              <a:spcAft>
                <a:spcPts val="0"/>
              </a:spcAft>
              <a:buClr>
                <a:schemeClr val="accent1"/>
              </a:buClr>
              <a:buSzPts val="1400"/>
              <a:buChar char="●"/>
            </a:pPr>
            <a:r>
              <a:rPr lang="en" sz="1400">
                <a:solidFill>
                  <a:schemeClr val="accent1"/>
                </a:solidFill>
              </a:rPr>
              <a:t>MLR provides a unit-based explanation of relationships between predictors and outcome variable. </a:t>
            </a:r>
            <a:endParaRPr sz="1400">
              <a:solidFill>
                <a:schemeClr val="accent1"/>
              </a:solidFill>
            </a:endParaRPr>
          </a:p>
          <a:p>
            <a:pPr indent="-317500" lvl="0" marL="457200" rtl="0" algn="l">
              <a:spcBef>
                <a:spcPts val="0"/>
              </a:spcBef>
              <a:spcAft>
                <a:spcPts val="0"/>
              </a:spcAft>
              <a:buClr>
                <a:schemeClr val="accent1"/>
              </a:buClr>
              <a:buSzPts val="1400"/>
              <a:buChar char="●"/>
            </a:pPr>
            <a:r>
              <a:rPr lang="en" sz="1400">
                <a:solidFill>
                  <a:schemeClr val="accent1"/>
                </a:solidFill>
              </a:rPr>
              <a:t>Since we also collected a categorical measure of imposter syndrome, a more intuitive approach is to use a multiple logistic regression to look at the </a:t>
            </a:r>
            <a:r>
              <a:rPr lang="en" sz="1400">
                <a:solidFill>
                  <a:schemeClr val="accent5"/>
                </a:solidFill>
              </a:rPr>
              <a:t>odds of a person selecting a certain answer</a:t>
            </a:r>
            <a:r>
              <a:rPr lang="en" sz="1400">
                <a:solidFill>
                  <a:schemeClr val="accent1"/>
                </a:solidFill>
              </a:rPr>
              <a:t> given their prior responses on other measures.</a:t>
            </a:r>
            <a:endParaRPr sz="1400">
              <a:solidFill>
                <a:schemeClr val="accent1"/>
              </a:solidFill>
            </a:endParaRPr>
          </a:p>
          <a:p>
            <a:pPr indent="-317500" lvl="0" marL="457200" rtl="0" algn="l">
              <a:spcBef>
                <a:spcPts val="0"/>
              </a:spcBef>
              <a:spcAft>
                <a:spcPts val="0"/>
              </a:spcAft>
              <a:buClr>
                <a:schemeClr val="accent1"/>
              </a:buClr>
              <a:buSzPts val="1400"/>
              <a:buChar char="●"/>
            </a:pPr>
            <a:r>
              <a:rPr lang="en" sz="1400">
                <a:solidFill>
                  <a:schemeClr val="accent1"/>
                </a:solidFill>
              </a:rPr>
              <a:t>To further simplify the model, we could also convert our predictors from </a:t>
            </a:r>
            <a:r>
              <a:rPr lang="en" sz="1400">
                <a:solidFill>
                  <a:schemeClr val="accent5"/>
                </a:solidFill>
              </a:rPr>
              <a:t>numerical</a:t>
            </a:r>
            <a:r>
              <a:rPr lang="en" sz="1400">
                <a:solidFill>
                  <a:schemeClr val="accent1"/>
                </a:solidFill>
              </a:rPr>
              <a:t> to </a:t>
            </a:r>
            <a:r>
              <a:rPr lang="en" sz="1400">
                <a:solidFill>
                  <a:schemeClr val="accent5"/>
                </a:solidFill>
              </a:rPr>
              <a:t>binary</a:t>
            </a:r>
            <a:r>
              <a:rPr lang="en" sz="1400">
                <a:solidFill>
                  <a:schemeClr val="accent1"/>
                </a:solidFill>
              </a:rPr>
              <a:t>.</a:t>
            </a:r>
            <a:endParaRPr sz="1400">
              <a:solidFill>
                <a:schemeClr val="accent1"/>
              </a:solidFill>
            </a:endParaRPr>
          </a:p>
        </p:txBody>
      </p:sp>
      <p:pic>
        <p:nvPicPr>
          <p:cNvPr id="426" name="Google Shape;426;p64"/>
          <p:cNvPicPr preferRelativeResize="0"/>
          <p:nvPr/>
        </p:nvPicPr>
        <p:blipFill>
          <a:blip r:embed="rId3">
            <a:alphaModFix/>
          </a:blip>
          <a:stretch>
            <a:fillRect/>
          </a:stretch>
        </p:blipFill>
        <p:spPr>
          <a:xfrm>
            <a:off x="4467300" y="1031609"/>
            <a:ext cx="4572001" cy="357856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5"/>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Categorical</a:t>
            </a:r>
            <a:r>
              <a:rPr lang="en"/>
              <a:t> Outcome Variable</a:t>
            </a:r>
            <a:endParaRPr/>
          </a:p>
        </p:txBody>
      </p:sp>
      <p:sp>
        <p:nvSpPr>
          <p:cNvPr id="437" name="Google Shape;437;p66"/>
          <p:cNvSpPr txBox="1"/>
          <p:nvPr>
            <p:ph idx="1" type="body"/>
          </p:nvPr>
        </p:nvSpPr>
        <p:spPr>
          <a:xfrm>
            <a:off x="311700" y="1152475"/>
            <a:ext cx="8520600" cy="532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32363A"/>
                </a:solidFill>
              </a:rPr>
              <a:t>Frequency table of response</a:t>
            </a:r>
            <a:endParaRPr sz="2000">
              <a:solidFill>
                <a:srgbClr val="32363A"/>
              </a:solidFill>
            </a:endParaRPr>
          </a:p>
        </p:txBody>
      </p:sp>
      <p:graphicFrame>
        <p:nvGraphicFramePr>
          <p:cNvPr id="438" name="Google Shape;438;p66"/>
          <p:cNvGraphicFramePr/>
          <p:nvPr/>
        </p:nvGraphicFramePr>
        <p:xfrm>
          <a:off x="2710838" y="2161525"/>
          <a:ext cx="3000000" cy="3000000"/>
        </p:xfrm>
        <a:graphic>
          <a:graphicData uri="http://schemas.openxmlformats.org/drawingml/2006/table">
            <a:tbl>
              <a:tblPr>
                <a:noFill/>
                <a:tableStyleId>{EB86A7AA-C368-4F6E-9E47-2589A26B309C}</a:tableStyleId>
              </a:tblPr>
              <a:tblGrid>
                <a:gridCol w="930575"/>
                <a:gridCol w="930575"/>
                <a:gridCol w="930575"/>
                <a:gridCol w="930575"/>
              </a:tblGrid>
              <a:tr h="410225">
                <a:tc>
                  <a:txBody>
                    <a:bodyPr/>
                    <a:lstStyle/>
                    <a:p>
                      <a:pPr indent="0" lvl="0" marL="0" rtl="0" algn="l">
                        <a:spcBef>
                          <a:spcPts val="0"/>
                        </a:spcBef>
                        <a:spcAft>
                          <a:spcPts val="0"/>
                        </a:spcAft>
                        <a:buNone/>
                      </a:pPr>
                      <a:r>
                        <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yes</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no</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maybe</a:t>
                      </a:r>
                      <a:endParaRPr>
                        <a:solidFill>
                          <a:srgbClr val="32363A"/>
                        </a:solidFill>
                        <a:latin typeface="Lato"/>
                        <a:ea typeface="Lato"/>
                        <a:cs typeface="Lato"/>
                        <a:sym typeface="Lato"/>
                      </a:endParaRPr>
                    </a:p>
                  </a:txBody>
                  <a:tcPr marT="91425" marB="91425" marR="91425" marL="91425"/>
                </a:tc>
              </a:tr>
              <a:tr h="410225">
                <a:tc>
                  <a:txBody>
                    <a:bodyPr/>
                    <a:lstStyle/>
                    <a:p>
                      <a:pPr indent="0" lvl="0" marL="0" rtl="0" algn="l">
                        <a:spcBef>
                          <a:spcPts val="0"/>
                        </a:spcBef>
                        <a:spcAft>
                          <a:spcPts val="0"/>
                        </a:spcAft>
                        <a:buNone/>
                      </a:pPr>
                      <a:r>
                        <a:rPr lang="en">
                          <a:solidFill>
                            <a:srgbClr val="32363A"/>
                          </a:solidFill>
                          <a:latin typeface="Lato"/>
                          <a:ea typeface="Lato"/>
                          <a:cs typeface="Lato"/>
                          <a:sym typeface="Lato"/>
                        </a:rPr>
                        <a:t>count</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31</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37</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21</a:t>
                      </a:r>
                      <a:endParaRPr>
                        <a:solidFill>
                          <a:srgbClr val="32363A"/>
                        </a:solidFill>
                        <a:latin typeface="Lato"/>
                        <a:ea typeface="Lato"/>
                        <a:cs typeface="Lato"/>
                        <a:sym typeface="Lato"/>
                      </a:endParaRPr>
                    </a:p>
                  </a:txBody>
                  <a:tcPr marT="91425" marB="91425" marR="91425" marL="91425"/>
                </a:tc>
              </a:tr>
            </a:tbl>
          </a:graphicData>
        </a:graphic>
      </p:graphicFrame>
      <p:sp>
        <p:nvSpPr>
          <p:cNvPr id="439" name="Google Shape;439;p66"/>
          <p:cNvSpPr txBox="1"/>
          <p:nvPr/>
        </p:nvSpPr>
        <p:spPr>
          <a:xfrm>
            <a:off x="1133703" y="3458525"/>
            <a:ext cx="6876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5"/>
                </a:solidFill>
                <a:latin typeface="Lato"/>
                <a:ea typeface="Lato"/>
                <a:cs typeface="Lato"/>
                <a:sym typeface="Lato"/>
              </a:rPr>
              <a:t>The </a:t>
            </a:r>
            <a:r>
              <a:rPr lang="en" sz="1800">
                <a:solidFill>
                  <a:schemeClr val="accent5"/>
                </a:solidFill>
                <a:latin typeface="Lato"/>
                <a:ea typeface="Lato"/>
                <a:cs typeface="Lato"/>
                <a:sym typeface="Lato"/>
              </a:rPr>
              <a:t>frequencies</a:t>
            </a:r>
            <a:r>
              <a:rPr lang="en" sz="1800">
                <a:solidFill>
                  <a:schemeClr val="accent5"/>
                </a:solidFill>
                <a:latin typeface="Lato"/>
                <a:ea typeface="Lato"/>
                <a:cs typeface="Lato"/>
                <a:sym typeface="Lato"/>
              </a:rPr>
              <a:t> are balanced, but to simplify the model and increase </a:t>
            </a:r>
            <a:r>
              <a:rPr lang="en" sz="1800">
                <a:solidFill>
                  <a:schemeClr val="accent5"/>
                </a:solidFill>
                <a:latin typeface="Lato"/>
                <a:ea typeface="Lato"/>
                <a:cs typeface="Lato"/>
                <a:sym typeface="Lato"/>
              </a:rPr>
              <a:t>interpretability</a:t>
            </a:r>
            <a:r>
              <a:rPr lang="en" sz="1800">
                <a:solidFill>
                  <a:schemeClr val="accent5"/>
                </a:solidFill>
                <a:latin typeface="Lato"/>
                <a:ea typeface="Lato"/>
                <a:cs typeface="Lato"/>
                <a:sym typeface="Lato"/>
              </a:rPr>
              <a:t>, we decided to convert the variable to binary (yes vs. no)</a:t>
            </a:r>
            <a:endParaRPr sz="1800">
              <a:solidFill>
                <a:schemeClr val="accent5"/>
              </a:solidFill>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Plot with Group Mean</a:t>
            </a:r>
            <a:endParaRPr/>
          </a:p>
        </p:txBody>
      </p:sp>
      <p:pic>
        <p:nvPicPr>
          <p:cNvPr id="445" name="Google Shape;445;p67"/>
          <p:cNvPicPr preferRelativeResize="0"/>
          <p:nvPr/>
        </p:nvPicPr>
        <p:blipFill>
          <a:blip r:embed="rId3">
            <a:alphaModFix/>
          </a:blip>
          <a:stretch>
            <a:fillRect/>
          </a:stretch>
        </p:blipFill>
        <p:spPr>
          <a:xfrm>
            <a:off x="147800" y="1512525"/>
            <a:ext cx="4424199" cy="3118200"/>
          </a:xfrm>
          <a:prstGeom prst="rect">
            <a:avLst/>
          </a:prstGeom>
          <a:noFill/>
          <a:ln>
            <a:noFill/>
          </a:ln>
        </p:spPr>
      </p:pic>
      <p:sp>
        <p:nvSpPr>
          <p:cNvPr id="446" name="Google Shape;446;p67"/>
          <p:cNvSpPr txBox="1"/>
          <p:nvPr>
            <p:ph idx="2" type="body"/>
          </p:nvPr>
        </p:nvSpPr>
        <p:spPr>
          <a:xfrm>
            <a:off x="4785000" y="2936325"/>
            <a:ext cx="4094700" cy="18687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Clr>
                <a:srgbClr val="32363A"/>
              </a:buClr>
              <a:buSzPct val="100000"/>
              <a:buChar char="●"/>
            </a:pPr>
            <a:r>
              <a:rPr lang="en" sz="1300">
                <a:solidFill>
                  <a:srgbClr val="32363A"/>
                </a:solidFill>
              </a:rPr>
              <a:t>At least one pair of means contains a </a:t>
            </a:r>
            <a:r>
              <a:rPr lang="en" sz="1300">
                <a:solidFill>
                  <a:srgbClr val="32363A"/>
                </a:solidFill>
              </a:rPr>
              <a:t>significant</a:t>
            </a:r>
            <a:r>
              <a:rPr lang="en" sz="1300">
                <a:solidFill>
                  <a:srgbClr val="32363A"/>
                </a:solidFill>
              </a:rPr>
              <a:t> </a:t>
            </a:r>
            <a:r>
              <a:rPr lang="en" sz="1300">
                <a:solidFill>
                  <a:srgbClr val="32363A"/>
                </a:solidFill>
              </a:rPr>
              <a:t>difference (</a:t>
            </a:r>
            <a:r>
              <a:rPr b="1" lang="en" sz="1300">
                <a:solidFill>
                  <a:schemeClr val="accent5"/>
                </a:solidFill>
              </a:rPr>
              <a:t>p-value = 1.37e-05; one-way ANOVA</a:t>
            </a:r>
            <a:r>
              <a:rPr lang="en" sz="1300">
                <a:solidFill>
                  <a:srgbClr val="32363A"/>
                </a:solidFill>
              </a:rPr>
              <a:t>). </a:t>
            </a:r>
            <a:endParaRPr sz="1300">
              <a:solidFill>
                <a:srgbClr val="32363A"/>
              </a:solidFill>
            </a:endParaRPr>
          </a:p>
          <a:p>
            <a:pPr indent="-304958" lvl="0" marL="457200" rtl="0" algn="l">
              <a:spcBef>
                <a:spcPts val="0"/>
              </a:spcBef>
              <a:spcAft>
                <a:spcPts val="0"/>
              </a:spcAft>
              <a:buClr>
                <a:srgbClr val="32363A"/>
              </a:buClr>
              <a:buSzPct val="100000"/>
              <a:buChar char="●"/>
            </a:pPr>
            <a:r>
              <a:rPr lang="en" sz="1300">
                <a:solidFill>
                  <a:srgbClr val="32363A"/>
                </a:solidFill>
              </a:rPr>
              <a:t>Tukey HSD results show that mean imposter syndrome score for people impacted by imposter syndrome is significantly higher than that of people who are not impacted by imposter syndrome or people who do not know whether they are impacted or not. </a:t>
            </a:r>
            <a:endParaRPr sz="1300">
              <a:solidFill>
                <a:srgbClr val="32363A"/>
              </a:solidFill>
            </a:endParaRPr>
          </a:p>
        </p:txBody>
      </p:sp>
      <p:graphicFrame>
        <p:nvGraphicFramePr>
          <p:cNvPr id="447" name="Google Shape;447;p67"/>
          <p:cNvGraphicFramePr/>
          <p:nvPr/>
        </p:nvGraphicFramePr>
        <p:xfrm>
          <a:off x="5097750" y="1106135"/>
          <a:ext cx="3000000" cy="3000000"/>
        </p:xfrm>
        <a:graphic>
          <a:graphicData uri="http://schemas.openxmlformats.org/drawingml/2006/table">
            <a:tbl>
              <a:tblPr>
                <a:noFill/>
                <a:tableStyleId>{EB86A7AA-C368-4F6E-9E47-2589A26B309C}</a:tableStyleId>
              </a:tblPr>
              <a:tblGrid>
                <a:gridCol w="1156400"/>
                <a:gridCol w="1156400"/>
                <a:gridCol w="1156400"/>
              </a:tblGrid>
              <a:tr h="3962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diff</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p</a:t>
                      </a:r>
                      <a:r>
                        <a:rPr lang="en">
                          <a:latin typeface="Lato"/>
                          <a:ea typeface="Lato"/>
                          <a:cs typeface="Lato"/>
                          <a:sym typeface="Lato"/>
                        </a:rPr>
                        <a:t> adjusted</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no - yes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-12.18919</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0.0000118</a:t>
                      </a:r>
                      <a:endParaRPr>
                        <a:latin typeface="Lato"/>
                        <a:ea typeface="Lato"/>
                        <a:cs typeface="Lato"/>
                        <a:sym typeface="Lato"/>
                      </a:endParaRPr>
                    </a:p>
                  </a:txBody>
                  <a:tcPr marT="91425" marB="91425" marR="91425" marL="91425"/>
                </a:tc>
              </a:tr>
              <a:tr h="373075">
                <a:tc>
                  <a:txBody>
                    <a:bodyPr/>
                    <a:lstStyle/>
                    <a:p>
                      <a:pPr indent="0" lvl="0" marL="0" rtl="0" algn="l">
                        <a:spcBef>
                          <a:spcPts val="0"/>
                        </a:spcBef>
                        <a:spcAft>
                          <a:spcPts val="0"/>
                        </a:spcAft>
                        <a:buNone/>
                      </a:pPr>
                      <a:r>
                        <a:rPr lang="en">
                          <a:latin typeface="Lato"/>
                          <a:ea typeface="Lato"/>
                          <a:cs typeface="Lato"/>
                          <a:sym typeface="Lato"/>
                        </a:rPr>
                        <a:t>maybe - yes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-9.52381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0.0037748</a:t>
                      </a:r>
                      <a:endParaRPr>
                        <a:latin typeface="Lato"/>
                        <a:ea typeface="Lato"/>
                        <a:cs typeface="Lato"/>
                        <a:sym typeface="Lato"/>
                      </a:endParaRPr>
                    </a:p>
                  </a:txBody>
                  <a:tcPr marT="91425" marB="91425" marR="91425" marL="91425"/>
                </a:tc>
              </a:tr>
              <a:tr h="343525">
                <a:tc>
                  <a:txBody>
                    <a:bodyPr/>
                    <a:lstStyle/>
                    <a:p>
                      <a:pPr indent="0" lvl="0" marL="0" rtl="0" algn="l">
                        <a:spcBef>
                          <a:spcPts val="0"/>
                        </a:spcBef>
                        <a:spcAft>
                          <a:spcPts val="0"/>
                        </a:spcAft>
                        <a:buNone/>
                      </a:pPr>
                      <a:r>
                        <a:rPr lang="en">
                          <a:latin typeface="Lato"/>
                          <a:ea typeface="Lato"/>
                          <a:cs typeface="Lato"/>
                          <a:sym typeface="Lato"/>
                        </a:rPr>
                        <a:t>maybe - no</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2.66538</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0.6037405</a:t>
                      </a:r>
                      <a:endParaRPr>
                        <a:latin typeface="Lato"/>
                        <a:ea typeface="Lato"/>
                        <a:cs typeface="Lato"/>
                        <a:sym typeface="Lato"/>
                      </a:endParaRPr>
                    </a:p>
                  </a:txBody>
                  <a:tcPr marT="91425" marB="91425" marR="91425" marL="91425"/>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Categorical Outcome Variable</a:t>
            </a:r>
            <a:endParaRPr/>
          </a:p>
        </p:txBody>
      </p:sp>
      <p:sp>
        <p:nvSpPr>
          <p:cNvPr id="453" name="Google Shape;453;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2363A"/>
              </a:buClr>
              <a:buSzPts val="1800"/>
              <a:buChar char="●"/>
            </a:pPr>
            <a:r>
              <a:rPr lang="en">
                <a:solidFill>
                  <a:srgbClr val="32363A"/>
                </a:solidFill>
              </a:rPr>
              <a:t>On one hand, it makes sense to group “no” and “maybe” together, since the two groups have similar mean imposter syndrome scores, so we have partial evidence to </a:t>
            </a:r>
            <a:r>
              <a:rPr lang="en">
                <a:solidFill>
                  <a:srgbClr val="32363A"/>
                </a:solidFill>
              </a:rPr>
              <a:t>support</a:t>
            </a:r>
            <a:r>
              <a:rPr lang="en">
                <a:solidFill>
                  <a:srgbClr val="32363A"/>
                </a:solidFill>
              </a:rPr>
              <a:t> that these two groups responded to survey questions in a similar fashion.</a:t>
            </a:r>
            <a:endParaRPr>
              <a:solidFill>
                <a:srgbClr val="32363A"/>
              </a:solidFill>
            </a:endParaRPr>
          </a:p>
          <a:p>
            <a:pPr indent="-342900" lvl="0" marL="457200" rtl="0" algn="l">
              <a:spcBef>
                <a:spcPts val="0"/>
              </a:spcBef>
              <a:spcAft>
                <a:spcPts val="0"/>
              </a:spcAft>
              <a:buClr>
                <a:srgbClr val="32363A"/>
              </a:buClr>
              <a:buSzPts val="1800"/>
              <a:buChar char="●"/>
            </a:pPr>
            <a:r>
              <a:rPr lang="en">
                <a:solidFill>
                  <a:srgbClr val="32363A"/>
                </a:solidFill>
              </a:rPr>
              <a:t>On the other hand, there may be systematic differences between people who chose the </a:t>
            </a:r>
            <a:r>
              <a:rPr lang="en">
                <a:solidFill>
                  <a:srgbClr val="32363A"/>
                </a:solidFill>
              </a:rPr>
              <a:t>definite answer “no” and those who were not sure about whether they had imposter syndrome or not. </a:t>
            </a:r>
            <a:endParaRPr>
              <a:solidFill>
                <a:srgbClr val="32363A"/>
              </a:solidFill>
            </a:endParaRPr>
          </a:p>
          <a:p>
            <a:pPr indent="-342900" lvl="0" marL="457200" rtl="0" algn="l">
              <a:spcBef>
                <a:spcPts val="0"/>
              </a:spcBef>
              <a:spcAft>
                <a:spcPts val="0"/>
              </a:spcAft>
              <a:buClr>
                <a:srgbClr val="32363A"/>
              </a:buClr>
              <a:buSzPts val="1800"/>
              <a:buChar char="●"/>
            </a:pPr>
            <a:r>
              <a:rPr lang="en">
                <a:solidFill>
                  <a:srgbClr val="32363A"/>
                </a:solidFill>
              </a:rPr>
              <a:t>We decided to </a:t>
            </a:r>
            <a:r>
              <a:rPr lang="en">
                <a:solidFill>
                  <a:schemeClr val="accent5"/>
                </a:solidFill>
              </a:rPr>
              <a:t>drop all “maybe” responses</a:t>
            </a:r>
            <a:r>
              <a:rPr lang="en">
                <a:solidFill>
                  <a:srgbClr val="32363A"/>
                </a:solidFill>
              </a:rPr>
              <a:t> from the data to ensure that people from one class of the binary outcome variable are distinctively different from those from the other class.</a:t>
            </a:r>
            <a:endParaRPr>
              <a:solidFill>
                <a:srgbClr val="32363A"/>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Categorical</a:t>
            </a:r>
            <a:r>
              <a:rPr lang="en"/>
              <a:t> Outcome Variable</a:t>
            </a:r>
            <a:endParaRPr/>
          </a:p>
        </p:txBody>
      </p:sp>
      <p:sp>
        <p:nvSpPr>
          <p:cNvPr id="459" name="Google Shape;459;p6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32363A"/>
                </a:solidFill>
              </a:rPr>
              <a:t>Frequency table of response</a:t>
            </a:r>
            <a:endParaRPr sz="2000">
              <a:solidFill>
                <a:srgbClr val="32363A"/>
              </a:solidFill>
            </a:endParaRPr>
          </a:p>
        </p:txBody>
      </p:sp>
      <p:graphicFrame>
        <p:nvGraphicFramePr>
          <p:cNvPr id="460" name="Google Shape;460;p69"/>
          <p:cNvGraphicFramePr/>
          <p:nvPr/>
        </p:nvGraphicFramePr>
        <p:xfrm>
          <a:off x="661313" y="1694850"/>
          <a:ext cx="3000000" cy="3000000"/>
        </p:xfrm>
        <a:graphic>
          <a:graphicData uri="http://schemas.openxmlformats.org/drawingml/2006/table">
            <a:tbl>
              <a:tblPr>
                <a:noFill/>
                <a:tableStyleId>{EB86A7AA-C368-4F6E-9E47-2589A26B309C}</a:tableStyleId>
              </a:tblPr>
              <a:tblGrid>
                <a:gridCol w="930575"/>
                <a:gridCol w="930575"/>
                <a:gridCol w="930575"/>
                <a:gridCol w="930575"/>
              </a:tblGrid>
              <a:tr h="410225">
                <a:tc>
                  <a:txBody>
                    <a:bodyPr/>
                    <a:lstStyle/>
                    <a:p>
                      <a:pPr indent="0" lvl="0" marL="0" rtl="0" algn="l">
                        <a:spcBef>
                          <a:spcPts val="0"/>
                        </a:spcBef>
                        <a:spcAft>
                          <a:spcPts val="0"/>
                        </a:spcAft>
                        <a:buNone/>
                      </a:pPr>
                      <a:r>
                        <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yes</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no</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maybe</a:t>
                      </a:r>
                      <a:endParaRPr>
                        <a:solidFill>
                          <a:srgbClr val="32363A"/>
                        </a:solidFill>
                        <a:latin typeface="Lato"/>
                        <a:ea typeface="Lato"/>
                        <a:cs typeface="Lato"/>
                        <a:sym typeface="Lato"/>
                      </a:endParaRPr>
                    </a:p>
                  </a:txBody>
                  <a:tcPr marT="91425" marB="91425" marR="91425" marL="91425"/>
                </a:tc>
              </a:tr>
              <a:tr h="410225">
                <a:tc>
                  <a:txBody>
                    <a:bodyPr/>
                    <a:lstStyle/>
                    <a:p>
                      <a:pPr indent="0" lvl="0" marL="0" rtl="0" algn="l">
                        <a:spcBef>
                          <a:spcPts val="0"/>
                        </a:spcBef>
                        <a:spcAft>
                          <a:spcPts val="0"/>
                        </a:spcAft>
                        <a:buNone/>
                      </a:pPr>
                      <a:r>
                        <a:rPr lang="en">
                          <a:solidFill>
                            <a:srgbClr val="32363A"/>
                          </a:solidFill>
                          <a:latin typeface="Lato"/>
                          <a:ea typeface="Lato"/>
                          <a:cs typeface="Lato"/>
                          <a:sym typeface="Lato"/>
                        </a:rPr>
                        <a:t>count</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31</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37</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21</a:t>
                      </a:r>
                      <a:endParaRPr>
                        <a:solidFill>
                          <a:srgbClr val="32363A"/>
                        </a:solidFill>
                        <a:latin typeface="Lato"/>
                        <a:ea typeface="Lato"/>
                        <a:cs typeface="Lato"/>
                        <a:sym typeface="Lato"/>
                      </a:endParaRPr>
                    </a:p>
                  </a:txBody>
                  <a:tcPr marT="91425" marB="91425" marR="91425" marL="91425"/>
                </a:tc>
              </a:tr>
            </a:tbl>
          </a:graphicData>
        </a:graphic>
      </p:graphicFrame>
      <p:sp>
        <p:nvSpPr>
          <p:cNvPr id="461" name="Google Shape;461;p69"/>
          <p:cNvSpPr txBox="1"/>
          <p:nvPr/>
        </p:nvSpPr>
        <p:spPr>
          <a:xfrm>
            <a:off x="-915822" y="4193075"/>
            <a:ext cx="6876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5"/>
                </a:solidFill>
                <a:latin typeface="Lato"/>
                <a:ea typeface="Lato"/>
                <a:cs typeface="Lato"/>
                <a:sym typeface="Lato"/>
              </a:rPr>
              <a:t>Balanced</a:t>
            </a:r>
            <a:endParaRPr sz="1800">
              <a:solidFill>
                <a:schemeClr val="accent5"/>
              </a:solidFill>
              <a:latin typeface="Lato"/>
              <a:ea typeface="Lato"/>
              <a:cs typeface="Lato"/>
              <a:sym typeface="Lato"/>
            </a:endParaRPr>
          </a:p>
        </p:txBody>
      </p:sp>
      <p:graphicFrame>
        <p:nvGraphicFramePr>
          <p:cNvPr id="462" name="Google Shape;462;p69"/>
          <p:cNvGraphicFramePr/>
          <p:nvPr/>
        </p:nvGraphicFramePr>
        <p:xfrm>
          <a:off x="1126600" y="3249050"/>
          <a:ext cx="3000000" cy="3000000"/>
        </p:xfrm>
        <a:graphic>
          <a:graphicData uri="http://schemas.openxmlformats.org/drawingml/2006/table">
            <a:tbl>
              <a:tblPr>
                <a:noFill/>
                <a:tableStyleId>{EB86A7AA-C368-4F6E-9E47-2589A26B309C}</a:tableStyleId>
              </a:tblPr>
              <a:tblGrid>
                <a:gridCol w="930575"/>
                <a:gridCol w="930575"/>
                <a:gridCol w="930575"/>
              </a:tblGrid>
              <a:tr h="410225">
                <a:tc>
                  <a:txBody>
                    <a:bodyPr/>
                    <a:lstStyle/>
                    <a:p>
                      <a:pPr indent="0" lvl="0" marL="0" rtl="0" algn="l">
                        <a:spcBef>
                          <a:spcPts val="0"/>
                        </a:spcBef>
                        <a:spcAft>
                          <a:spcPts val="0"/>
                        </a:spcAft>
                        <a:buNone/>
                      </a:pPr>
                      <a:r>
                        <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yes</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no</a:t>
                      </a:r>
                      <a:endParaRPr>
                        <a:solidFill>
                          <a:srgbClr val="32363A"/>
                        </a:solidFill>
                        <a:latin typeface="Lato"/>
                        <a:ea typeface="Lato"/>
                        <a:cs typeface="Lato"/>
                        <a:sym typeface="Lato"/>
                      </a:endParaRPr>
                    </a:p>
                  </a:txBody>
                  <a:tcPr marT="91425" marB="91425" marR="91425" marL="91425"/>
                </a:tc>
              </a:tr>
              <a:tr h="410225">
                <a:tc>
                  <a:txBody>
                    <a:bodyPr/>
                    <a:lstStyle/>
                    <a:p>
                      <a:pPr indent="0" lvl="0" marL="0" rtl="0" algn="l">
                        <a:spcBef>
                          <a:spcPts val="0"/>
                        </a:spcBef>
                        <a:spcAft>
                          <a:spcPts val="0"/>
                        </a:spcAft>
                        <a:buNone/>
                      </a:pPr>
                      <a:r>
                        <a:rPr lang="en">
                          <a:solidFill>
                            <a:srgbClr val="32363A"/>
                          </a:solidFill>
                          <a:latin typeface="Lato"/>
                          <a:ea typeface="Lato"/>
                          <a:cs typeface="Lato"/>
                          <a:sym typeface="Lato"/>
                        </a:rPr>
                        <a:t>count</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31</a:t>
                      </a:r>
                      <a:endParaRPr>
                        <a:solidFill>
                          <a:srgbClr val="32363A"/>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32363A"/>
                          </a:solidFill>
                          <a:latin typeface="Lato"/>
                          <a:ea typeface="Lato"/>
                          <a:cs typeface="Lato"/>
                          <a:sym typeface="Lato"/>
                        </a:rPr>
                        <a:t>37</a:t>
                      </a:r>
                      <a:endParaRPr>
                        <a:solidFill>
                          <a:srgbClr val="32363A"/>
                        </a:solidFill>
                        <a:latin typeface="Lato"/>
                        <a:ea typeface="Lato"/>
                        <a:cs typeface="Lato"/>
                        <a:sym typeface="Lato"/>
                      </a:endParaRPr>
                    </a:p>
                  </a:txBody>
                  <a:tcPr marT="91425" marB="91425" marR="91425" marL="91425"/>
                </a:tc>
              </a:tr>
            </a:tbl>
          </a:graphicData>
        </a:graphic>
      </p:graphicFrame>
      <p:sp>
        <p:nvSpPr>
          <p:cNvPr id="463" name="Google Shape;463;p69"/>
          <p:cNvSpPr/>
          <p:nvPr/>
        </p:nvSpPr>
        <p:spPr>
          <a:xfrm>
            <a:off x="2365700" y="2638863"/>
            <a:ext cx="313500" cy="4866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9"/>
          <p:cNvSpPr txBox="1"/>
          <p:nvPr>
            <p:ph idx="2" type="body"/>
          </p:nvPr>
        </p:nvSpPr>
        <p:spPr>
          <a:xfrm>
            <a:off x="4832400" y="1719225"/>
            <a:ext cx="3999900" cy="23259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Char char="●"/>
            </a:pPr>
            <a:r>
              <a:rPr lang="en" sz="1900">
                <a:solidFill>
                  <a:srgbClr val="000000"/>
                </a:solidFill>
              </a:rPr>
              <a:t>After we dropped all “maybe” responses, the new data set contains 68 samples in total.</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The outcome variable becomes a binary one with two balanced classes “yes” and “no”. </a:t>
            </a:r>
            <a:endParaRPr sz="19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Binarize Predictors</a:t>
            </a:r>
            <a:endParaRPr/>
          </a:p>
        </p:txBody>
      </p:sp>
      <p:graphicFrame>
        <p:nvGraphicFramePr>
          <p:cNvPr id="470" name="Google Shape;470;p70"/>
          <p:cNvGraphicFramePr/>
          <p:nvPr/>
        </p:nvGraphicFramePr>
        <p:xfrm>
          <a:off x="311700" y="891305"/>
          <a:ext cx="3000000" cy="3000000"/>
        </p:xfrm>
        <a:graphic>
          <a:graphicData uri="http://schemas.openxmlformats.org/drawingml/2006/table">
            <a:tbl>
              <a:tblPr>
                <a:noFill/>
                <a:tableStyleId>{EB86A7AA-C368-4F6E-9E47-2589A26B309C}</a:tableStyleId>
              </a:tblPr>
              <a:tblGrid>
                <a:gridCol w="594425"/>
                <a:gridCol w="401325"/>
                <a:gridCol w="401325"/>
                <a:gridCol w="401325"/>
                <a:gridCol w="401325"/>
                <a:gridCol w="401325"/>
                <a:gridCol w="401325"/>
                <a:gridCol w="401325"/>
              </a:tblGrid>
              <a:tr h="278700">
                <a:tc>
                  <a:txBody>
                    <a:bodyPr/>
                    <a:lstStyle/>
                    <a:p>
                      <a:pPr indent="0" lvl="0" marL="0" rtl="0" algn="l">
                        <a:spcBef>
                          <a:spcPts val="0"/>
                        </a:spcBef>
                        <a:spcAft>
                          <a:spcPts val="0"/>
                        </a:spcAft>
                        <a:buNone/>
                      </a:pPr>
                      <a:r>
                        <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latin typeface="Lato"/>
                          <a:ea typeface="Lato"/>
                          <a:cs typeface="Lato"/>
                          <a:sym typeface="Lato"/>
                        </a:rPr>
                        <a:t>1</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latin typeface="Lato"/>
                          <a:ea typeface="Lato"/>
                          <a:cs typeface="Lato"/>
                          <a:sym typeface="Lato"/>
                        </a:rPr>
                        <a:t>2</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latin typeface="Lato"/>
                          <a:ea typeface="Lato"/>
                          <a:cs typeface="Lato"/>
                          <a:sym typeface="Lato"/>
                        </a:rPr>
                        <a:t>3</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latin typeface="Lato"/>
                          <a:ea typeface="Lato"/>
                          <a:cs typeface="Lato"/>
                          <a:sym typeface="Lato"/>
                        </a:rPr>
                        <a:t>4</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latin typeface="Lato"/>
                          <a:ea typeface="Lato"/>
                          <a:cs typeface="Lato"/>
                          <a:sym typeface="Lato"/>
                        </a:rPr>
                        <a:t>5</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latin typeface="Lato"/>
                          <a:ea typeface="Lato"/>
                          <a:cs typeface="Lato"/>
                          <a:sym typeface="Lato"/>
                        </a:rPr>
                        <a:t>6</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latin typeface="Lato"/>
                          <a:ea typeface="Lato"/>
                          <a:cs typeface="Lato"/>
                          <a:sym typeface="Lato"/>
                        </a:rPr>
                        <a:t>7</a:t>
                      </a:r>
                      <a:endParaRPr b="1" sz="900">
                        <a:latin typeface="Lato"/>
                        <a:ea typeface="Lato"/>
                        <a:cs typeface="Lato"/>
                        <a:sym typeface="Lato"/>
                      </a:endParaRPr>
                    </a:p>
                  </a:txBody>
                  <a:tcPr marT="91425" marB="91425" marR="91425" marL="91425"/>
                </a:tc>
              </a:tr>
              <a:tr h="278700">
                <a:tc>
                  <a:txBody>
                    <a:bodyPr/>
                    <a:lstStyle/>
                    <a:p>
                      <a:pPr indent="0" lvl="0" marL="0" rtl="0" algn="l">
                        <a:spcBef>
                          <a:spcPts val="0"/>
                        </a:spcBef>
                        <a:spcAft>
                          <a:spcPts val="0"/>
                        </a:spcAft>
                        <a:buNone/>
                      </a:pPr>
                      <a:r>
                        <a:rPr b="1" lang="en" sz="900">
                          <a:latin typeface="Lato"/>
                          <a:ea typeface="Lato"/>
                          <a:cs typeface="Lato"/>
                          <a:sym typeface="Lato"/>
                        </a:rPr>
                        <a:t>Q2_1</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13</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10</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12</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9</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15</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3</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6</a:t>
                      </a:r>
                      <a:endParaRPr b="1" sz="900">
                        <a:solidFill>
                          <a:schemeClr val="accent5"/>
                        </a:solidFill>
                        <a:latin typeface="Lato"/>
                        <a:ea typeface="Lato"/>
                        <a:cs typeface="Lato"/>
                        <a:sym typeface="Lato"/>
                      </a:endParaRPr>
                    </a:p>
                  </a:txBody>
                  <a:tcPr marT="91425" marB="91425" marR="91425" marL="91425"/>
                </a:tc>
              </a:tr>
              <a:tr h="278700">
                <a:tc>
                  <a:txBody>
                    <a:bodyPr/>
                    <a:lstStyle/>
                    <a:p>
                      <a:pPr indent="0" lvl="0" marL="0" rtl="0" algn="l">
                        <a:spcBef>
                          <a:spcPts val="0"/>
                        </a:spcBef>
                        <a:spcAft>
                          <a:spcPts val="0"/>
                        </a:spcAft>
                        <a:buNone/>
                      </a:pPr>
                      <a:r>
                        <a:rPr b="1" lang="en" sz="900">
                          <a:latin typeface="Lato"/>
                          <a:ea typeface="Lato"/>
                          <a:cs typeface="Lato"/>
                          <a:sym typeface="Lato"/>
                        </a:rPr>
                        <a:t>Q2_2</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6</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15</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13</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13</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10</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4</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7</a:t>
                      </a:r>
                      <a:endParaRPr b="1" sz="900">
                        <a:solidFill>
                          <a:schemeClr val="accent5"/>
                        </a:solidFill>
                        <a:latin typeface="Lato"/>
                        <a:ea typeface="Lato"/>
                        <a:cs typeface="Lato"/>
                        <a:sym typeface="Lato"/>
                      </a:endParaRPr>
                    </a:p>
                  </a:txBody>
                  <a:tcPr marT="91425" marB="91425" marR="91425" marL="91425"/>
                </a:tc>
              </a:tr>
              <a:tr h="278700">
                <a:tc>
                  <a:txBody>
                    <a:bodyPr/>
                    <a:lstStyle/>
                    <a:p>
                      <a:pPr indent="0" lvl="0" marL="0" rtl="0" algn="l">
                        <a:spcBef>
                          <a:spcPts val="0"/>
                        </a:spcBef>
                        <a:spcAft>
                          <a:spcPts val="0"/>
                        </a:spcAft>
                        <a:buNone/>
                      </a:pPr>
                      <a:r>
                        <a:rPr b="1" lang="en" sz="900">
                          <a:latin typeface="Lato"/>
                          <a:ea typeface="Lato"/>
                          <a:cs typeface="Lato"/>
                          <a:sym typeface="Lato"/>
                        </a:rPr>
                        <a:t>Q2_3</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10</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10</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12</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7</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14</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7</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8</a:t>
                      </a:r>
                      <a:endParaRPr b="1" sz="900">
                        <a:solidFill>
                          <a:schemeClr val="accent5"/>
                        </a:solidFill>
                        <a:latin typeface="Lato"/>
                        <a:ea typeface="Lato"/>
                        <a:cs typeface="Lato"/>
                        <a:sym typeface="Lato"/>
                      </a:endParaRPr>
                    </a:p>
                  </a:txBody>
                  <a:tcPr marT="91425" marB="91425" marR="91425" marL="91425"/>
                </a:tc>
              </a:tr>
              <a:tr h="278700">
                <a:tc>
                  <a:txBody>
                    <a:bodyPr/>
                    <a:lstStyle/>
                    <a:p>
                      <a:pPr indent="0" lvl="0" marL="0" rtl="0" algn="l">
                        <a:spcBef>
                          <a:spcPts val="0"/>
                        </a:spcBef>
                        <a:spcAft>
                          <a:spcPts val="0"/>
                        </a:spcAft>
                        <a:buNone/>
                      </a:pPr>
                      <a:r>
                        <a:rPr b="1" lang="en" sz="900">
                          <a:latin typeface="Lato"/>
                          <a:ea typeface="Lato"/>
                          <a:cs typeface="Lato"/>
                          <a:sym typeface="Lato"/>
                        </a:rPr>
                        <a:t>Q2_4</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12</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12</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10</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5</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12</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10</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7</a:t>
                      </a:r>
                      <a:endParaRPr b="1" sz="900">
                        <a:solidFill>
                          <a:schemeClr val="accent5"/>
                        </a:solidFill>
                        <a:latin typeface="Lato"/>
                        <a:ea typeface="Lato"/>
                        <a:cs typeface="Lato"/>
                        <a:sym typeface="Lato"/>
                      </a:endParaRPr>
                    </a:p>
                  </a:txBody>
                  <a:tcPr marT="91425" marB="91425" marR="91425" marL="91425"/>
                </a:tc>
              </a:tr>
              <a:tr h="278700">
                <a:tc>
                  <a:txBody>
                    <a:bodyPr/>
                    <a:lstStyle/>
                    <a:p>
                      <a:pPr indent="0" lvl="0" marL="0" rtl="0" algn="l">
                        <a:spcBef>
                          <a:spcPts val="0"/>
                        </a:spcBef>
                        <a:spcAft>
                          <a:spcPts val="0"/>
                        </a:spcAft>
                        <a:buNone/>
                      </a:pPr>
                      <a:r>
                        <a:rPr b="1" lang="en" sz="900">
                          <a:latin typeface="Lato"/>
                          <a:ea typeface="Lato"/>
                          <a:cs typeface="Lato"/>
                          <a:sym typeface="Lato"/>
                        </a:rPr>
                        <a:t>Q2_5</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17</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12</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9</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5</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14</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5</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6</a:t>
                      </a:r>
                      <a:endParaRPr b="1" sz="900">
                        <a:solidFill>
                          <a:schemeClr val="accent5"/>
                        </a:solidFill>
                        <a:latin typeface="Lato"/>
                        <a:ea typeface="Lato"/>
                        <a:cs typeface="Lato"/>
                        <a:sym typeface="Lato"/>
                      </a:endParaRPr>
                    </a:p>
                  </a:txBody>
                  <a:tcPr marT="91425" marB="91425" marR="91425" marL="91425"/>
                </a:tc>
              </a:tr>
              <a:tr h="278700">
                <a:tc>
                  <a:txBody>
                    <a:bodyPr/>
                    <a:lstStyle/>
                    <a:p>
                      <a:pPr indent="0" lvl="0" marL="0" rtl="0" algn="l">
                        <a:spcBef>
                          <a:spcPts val="0"/>
                        </a:spcBef>
                        <a:spcAft>
                          <a:spcPts val="0"/>
                        </a:spcAft>
                        <a:buNone/>
                      </a:pPr>
                      <a:r>
                        <a:rPr b="1" lang="en" sz="900">
                          <a:latin typeface="Lato"/>
                          <a:ea typeface="Lato"/>
                          <a:cs typeface="Lato"/>
                          <a:sym typeface="Lato"/>
                        </a:rPr>
                        <a:t>Q2_6</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2</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7</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5</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6</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10</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24</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14</a:t>
                      </a:r>
                      <a:endParaRPr b="1" sz="900">
                        <a:solidFill>
                          <a:schemeClr val="accent5"/>
                        </a:solidFill>
                        <a:latin typeface="Lato"/>
                        <a:ea typeface="Lato"/>
                        <a:cs typeface="Lato"/>
                        <a:sym typeface="Lato"/>
                      </a:endParaRPr>
                    </a:p>
                  </a:txBody>
                  <a:tcPr marT="91425" marB="91425" marR="91425" marL="91425"/>
                </a:tc>
              </a:tr>
              <a:tr h="278700">
                <a:tc>
                  <a:txBody>
                    <a:bodyPr/>
                    <a:lstStyle/>
                    <a:p>
                      <a:pPr indent="0" lvl="0" marL="0" rtl="0" algn="l">
                        <a:spcBef>
                          <a:spcPts val="0"/>
                        </a:spcBef>
                        <a:spcAft>
                          <a:spcPts val="0"/>
                        </a:spcAft>
                        <a:buNone/>
                      </a:pPr>
                      <a:r>
                        <a:rPr b="1" lang="en" sz="900">
                          <a:latin typeface="Lato"/>
                          <a:ea typeface="Lato"/>
                          <a:cs typeface="Lato"/>
                          <a:sym typeface="Lato"/>
                        </a:rPr>
                        <a:t>Q2_7</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10</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12</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10</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6</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7</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11</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12</a:t>
                      </a:r>
                      <a:endParaRPr b="1" sz="900">
                        <a:solidFill>
                          <a:schemeClr val="accent5"/>
                        </a:solidFill>
                        <a:latin typeface="Lato"/>
                        <a:ea typeface="Lato"/>
                        <a:cs typeface="Lato"/>
                        <a:sym typeface="Lato"/>
                      </a:endParaRPr>
                    </a:p>
                  </a:txBody>
                  <a:tcPr marT="91425" marB="91425" marR="91425" marL="91425"/>
                </a:tc>
              </a:tr>
              <a:tr h="278700">
                <a:tc>
                  <a:txBody>
                    <a:bodyPr/>
                    <a:lstStyle/>
                    <a:p>
                      <a:pPr indent="0" lvl="0" marL="0" rtl="0" algn="l">
                        <a:spcBef>
                          <a:spcPts val="0"/>
                        </a:spcBef>
                        <a:spcAft>
                          <a:spcPts val="0"/>
                        </a:spcAft>
                        <a:buNone/>
                      </a:pPr>
                      <a:r>
                        <a:rPr b="1" lang="en" sz="900">
                          <a:latin typeface="Lato"/>
                          <a:ea typeface="Lato"/>
                          <a:cs typeface="Lato"/>
                          <a:sym typeface="Lato"/>
                        </a:rPr>
                        <a:t>Q2_8</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15</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16</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9</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12</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7</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3</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6</a:t>
                      </a:r>
                      <a:endParaRPr b="1" sz="900">
                        <a:solidFill>
                          <a:schemeClr val="accent5"/>
                        </a:solidFill>
                        <a:latin typeface="Lato"/>
                        <a:ea typeface="Lato"/>
                        <a:cs typeface="Lato"/>
                        <a:sym typeface="Lato"/>
                      </a:endParaRPr>
                    </a:p>
                  </a:txBody>
                  <a:tcPr marT="91425" marB="91425" marR="91425" marL="91425"/>
                </a:tc>
              </a:tr>
              <a:tr h="278700">
                <a:tc>
                  <a:txBody>
                    <a:bodyPr/>
                    <a:lstStyle/>
                    <a:p>
                      <a:pPr indent="0" lvl="0" marL="0" rtl="0" algn="l">
                        <a:spcBef>
                          <a:spcPts val="0"/>
                        </a:spcBef>
                        <a:spcAft>
                          <a:spcPts val="0"/>
                        </a:spcAft>
                        <a:buNone/>
                      </a:pPr>
                      <a:r>
                        <a:rPr b="1" lang="en" sz="900">
                          <a:latin typeface="Lato"/>
                          <a:ea typeface="Lato"/>
                          <a:cs typeface="Lato"/>
                          <a:sym typeface="Lato"/>
                        </a:rPr>
                        <a:t>Q2_9</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18</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23</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2</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8</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8</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2</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7</a:t>
                      </a:r>
                      <a:endParaRPr b="1" sz="900">
                        <a:solidFill>
                          <a:schemeClr val="accent5"/>
                        </a:solidFill>
                        <a:latin typeface="Lato"/>
                        <a:ea typeface="Lato"/>
                        <a:cs typeface="Lato"/>
                        <a:sym typeface="Lato"/>
                      </a:endParaRPr>
                    </a:p>
                  </a:txBody>
                  <a:tcPr marT="91425" marB="91425" marR="91425" marL="91425"/>
                </a:tc>
              </a:tr>
              <a:tr h="278700">
                <a:tc>
                  <a:txBody>
                    <a:bodyPr/>
                    <a:lstStyle/>
                    <a:p>
                      <a:pPr indent="0" lvl="0" marL="0" rtl="0" algn="l">
                        <a:spcBef>
                          <a:spcPts val="0"/>
                        </a:spcBef>
                        <a:spcAft>
                          <a:spcPts val="0"/>
                        </a:spcAft>
                        <a:buNone/>
                      </a:pPr>
                      <a:r>
                        <a:rPr b="1" lang="en" sz="900">
                          <a:latin typeface="Lato"/>
                          <a:ea typeface="Lato"/>
                          <a:cs typeface="Lato"/>
                          <a:sym typeface="Lato"/>
                        </a:rPr>
                        <a:t>Q2_10</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11</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16</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14</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11</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7</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5</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4</a:t>
                      </a:r>
                      <a:endParaRPr b="1" sz="900">
                        <a:solidFill>
                          <a:schemeClr val="accent5"/>
                        </a:solidFill>
                        <a:latin typeface="Lato"/>
                        <a:ea typeface="Lato"/>
                        <a:cs typeface="Lato"/>
                        <a:sym typeface="Lato"/>
                      </a:endParaRPr>
                    </a:p>
                  </a:txBody>
                  <a:tcPr marT="91425" marB="91425" marR="91425" marL="91425"/>
                </a:tc>
              </a:tr>
              <a:tr h="278700">
                <a:tc>
                  <a:txBody>
                    <a:bodyPr/>
                    <a:lstStyle/>
                    <a:p>
                      <a:pPr indent="0" lvl="0" marL="0" rtl="0" algn="l">
                        <a:spcBef>
                          <a:spcPts val="0"/>
                        </a:spcBef>
                        <a:spcAft>
                          <a:spcPts val="0"/>
                        </a:spcAft>
                        <a:buNone/>
                      </a:pPr>
                      <a:r>
                        <a:rPr b="1" lang="en" sz="900">
                          <a:latin typeface="Lato"/>
                          <a:ea typeface="Lato"/>
                          <a:cs typeface="Lato"/>
                          <a:sym typeface="Lato"/>
                        </a:rPr>
                        <a:t>Q2_11</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6</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18</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11</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11</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12</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6</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4</a:t>
                      </a:r>
                      <a:endParaRPr b="1" sz="900">
                        <a:solidFill>
                          <a:schemeClr val="accent5"/>
                        </a:solidFill>
                        <a:latin typeface="Lato"/>
                        <a:ea typeface="Lato"/>
                        <a:cs typeface="Lato"/>
                        <a:sym typeface="Lato"/>
                      </a:endParaRPr>
                    </a:p>
                  </a:txBody>
                  <a:tcPr marT="91425" marB="91425" marR="91425" marL="91425"/>
                </a:tc>
              </a:tr>
              <a:tr h="278700">
                <a:tc>
                  <a:txBody>
                    <a:bodyPr/>
                    <a:lstStyle/>
                    <a:p>
                      <a:pPr indent="0" lvl="0" marL="0" rtl="0" algn="l">
                        <a:spcBef>
                          <a:spcPts val="0"/>
                        </a:spcBef>
                        <a:spcAft>
                          <a:spcPts val="0"/>
                        </a:spcAft>
                        <a:buNone/>
                      </a:pPr>
                      <a:r>
                        <a:rPr b="1" lang="en" sz="900">
                          <a:latin typeface="Lato"/>
                          <a:ea typeface="Lato"/>
                          <a:cs typeface="Lato"/>
                          <a:sym typeface="Lato"/>
                        </a:rPr>
                        <a:t>Q2_12</a:t>
                      </a:r>
                      <a:endParaRPr b="1"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8</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8</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rgbClr val="4A86E8"/>
                          </a:solidFill>
                          <a:latin typeface="Lato"/>
                          <a:ea typeface="Lato"/>
                          <a:cs typeface="Lato"/>
                          <a:sym typeface="Lato"/>
                        </a:rPr>
                        <a:t>15</a:t>
                      </a:r>
                      <a:endParaRPr b="1" sz="900">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15</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10</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8</a:t>
                      </a:r>
                      <a:endParaRPr b="1" sz="900">
                        <a:solidFill>
                          <a:schemeClr val="accent5"/>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900">
                          <a:solidFill>
                            <a:schemeClr val="accent5"/>
                          </a:solidFill>
                          <a:latin typeface="Lato"/>
                          <a:ea typeface="Lato"/>
                          <a:cs typeface="Lato"/>
                          <a:sym typeface="Lato"/>
                        </a:rPr>
                        <a:t>4</a:t>
                      </a:r>
                      <a:endParaRPr b="1" sz="900">
                        <a:solidFill>
                          <a:schemeClr val="accent5"/>
                        </a:solidFill>
                        <a:latin typeface="Lato"/>
                        <a:ea typeface="Lato"/>
                        <a:cs typeface="Lato"/>
                        <a:sym typeface="Lato"/>
                      </a:endParaRPr>
                    </a:p>
                  </a:txBody>
                  <a:tcPr marT="91425" marB="91425" marR="91425" marL="91425"/>
                </a:tc>
              </a:tr>
            </a:tbl>
          </a:graphicData>
        </a:graphic>
      </p:graphicFrame>
      <p:graphicFrame>
        <p:nvGraphicFramePr>
          <p:cNvPr id="471" name="Google Shape;471;p70"/>
          <p:cNvGraphicFramePr/>
          <p:nvPr/>
        </p:nvGraphicFramePr>
        <p:xfrm>
          <a:off x="5350500" y="194508"/>
          <a:ext cx="3000000" cy="3000000"/>
        </p:xfrm>
        <a:graphic>
          <a:graphicData uri="http://schemas.openxmlformats.org/drawingml/2006/table">
            <a:tbl>
              <a:tblPr>
                <a:noFill/>
                <a:tableStyleId>{EB86A7AA-C368-4F6E-9E47-2589A26B309C}</a:tableStyleId>
              </a:tblPr>
              <a:tblGrid>
                <a:gridCol w="778575"/>
                <a:gridCol w="778575"/>
                <a:gridCol w="778575"/>
              </a:tblGrid>
              <a:tr h="320000">
                <a:tc>
                  <a:txBody>
                    <a:bodyPr/>
                    <a:lstStyle/>
                    <a:p>
                      <a:pPr indent="0" lvl="0" marL="0" rtl="0" algn="l">
                        <a:spcBef>
                          <a:spcPts val="0"/>
                        </a:spcBef>
                        <a:spcAft>
                          <a:spcPts val="0"/>
                        </a:spcAft>
                        <a:buNone/>
                      </a:pPr>
                      <a:r>
                        <a:t/>
                      </a:r>
                      <a:endParaRPr sz="1200">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Lato"/>
                          <a:ea typeface="Lato"/>
                          <a:cs typeface="Lato"/>
                          <a:sym typeface="Lato"/>
                        </a:rPr>
                        <a:t>low</a:t>
                      </a:r>
                      <a:endParaRPr sz="1200">
                        <a:latin typeface="Lato"/>
                        <a:ea typeface="Lato"/>
                        <a:cs typeface="Lato"/>
                        <a:sym typeface="La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latin typeface="Lato"/>
                          <a:ea typeface="Lato"/>
                          <a:cs typeface="Lato"/>
                          <a:sym typeface="Lato"/>
                        </a:rPr>
                        <a:t>high</a:t>
                      </a:r>
                      <a:endParaRPr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lang="en" sz="1200">
                          <a:latin typeface="Lato"/>
                          <a:ea typeface="Lato"/>
                          <a:cs typeface="Lato"/>
                          <a:sym typeface="Lato"/>
                        </a:rPr>
                        <a:t>Q2_1</a:t>
                      </a:r>
                      <a:endParaRPr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4A86E8"/>
                          </a:solidFill>
                          <a:latin typeface="Lato"/>
                          <a:ea typeface="Lato"/>
                          <a:cs typeface="Lato"/>
                          <a:sym typeface="Lato"/>
                        </a:rPr>
                        <a:t>35</a:t>
                      </a:r>
                      <a:endParaRPr sz="1200">
                        <a:solidFill>
                          <a:srgbClr val="4A86E8"/>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chemeClr val="accent5"/>
                          </a:solidFill>
                          <a:latin typeface="Lato"/>
                          <a:ea typeface="Lato"/>
                          <a:cs typeface="Lato"/>
                          <a:sym typeface="Lato"/>
                        </a:rPr>
                        <a:t>33</a:t>
                      </a:r>
                      <a:endParaRPr sz="1200">
                        <a:solidFill>
                          <a:schemeClr val="accent5"/>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lang="en" sz="1200">
                          <a:latin typeface="Lato"/>
                          <a:ea typeface="Lato"/>
                          <a:cs typeface="Lato"/>
                          <a:sym typeface="Lato"/>
                        </a:rPr>
                        <a:t>Q2_2</a:t>
                      </a:r>
                      <a:endParaRPr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4A86E8"/>
                          </a:solidFill>
                          <a:latin typeface="Lato"/>
                          <a:ea typeface="Lato"/>
                          <a:cs typeface="Lato"/>
                          <a:sym typeface="Lato"/>
                        </a:rPr>
                        <a:t>34</a:t>
                      </a:r>
                      <a:endParaRPr sz="1200">
                        <a:solidFill>
                          <a:srgbClr val="4A86E8"/>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chemeClr val="accent5"/>
                          </a:solidFill>
                          <a:latin typeface="Lato"/>
                          <a:ea typeface="Lato"/>
                          <a:cs typeface="Lato"/>
                          <a:sym typeface="Lato"/>
                        </a:rPr>
                        <a:t>34</a:t>
                      </a:r>
                      <a:endParaRPr sz="1200">
                        <a:solidFill>
                          <a:schemeClr val="accent5"/>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lang="en" sz="1200">
                          <a:latin typeface="Lato"/>
                          <a:ea typeface="Lato"/>
                          <a:cs typeface="Lato"/>
                          <a:sym typeface="Lato"/>
                        </a:rPr>
                        <a:t>Q2_3</a:t>
                      </a:r>
                      <a:endParaRPr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4A86E8"/>
                          </a:solidFill>
                          <a:latin typeface="Lato"/>
                          <a:ea typeface="Lato"/>
                          <a:cs typeface="Lato"/>
                          <a:sym typeface="Lato"/>
                        </a:rPr>
                        <a:t>32</a:t>
                      </a:r>
                      <a:endParaRPr sz="1200">
                        <a:solidFill>
                          <a:srgbClr val="4A86E8"/>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chemeClr val="accent5"/>
                          </a:solidFill>
                          <a:latin typeface="Lato"/>
                          <a:ea typeface="Lato"/>
                          <a:cs typeface="Lato"/>
                          <a:sym typeface="Lato"/>
                        </a:rPr>
                        <a:t>36</a:t>
                      </a:r>
                      <a:endParaRPr sz="1200">
                        <a:solidFill>
                          <a:schemeClr val="accent5"/>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lang="en" sz="1200">
                          <a:latin typeface="Lato"/>
                          <a:ea typeface="Lato"/>
                          <a:cs typeface="Lato"/>
                          <a:sym typeface="Lato"/>
                        </a:rPr>
                        <a:t>Q2_4</a:t>
                      </a:r>
                      <a:endParaRPr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4A86E8"/>
                          </a:solidFill>
                          <a:latin typeface="Lato"/>
                          <a:ea typeface="Lato"/>
                          <a:cs typeface="Lato"/>
                          <a:sym typeface="Lato"/>
                        </a:rPr>
                        <a:t>34</a:t>
                      </a:r>
                      <a:endParaRPr sz="1200">
                        <a:solidFill>
                          <a:srgbClr val="4A86E8"/>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chemeClr val="accent5"/>
                          </a:solidFill>
                          <a:latin typeface="Lato"/>
                          <a:ea typeface="Lato"/>
                          <a:cs typeface="Lato"/>
                          <a:sym typeface="Lato"/>
                        </a:rPr>
                        <a:t>34</a:t>
                      </a:r>
                      <a:endParaRPr sz="1200">
                        <a:solidFill>
                          <a:schemeClr val="accent5"/>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lang="en" sz="1200">
                          <a:latin typeface="Lato"/>
                          <a:ea typeface="Lato"/>
                          <a:cs typeface="Lato"/>
                          <a:sym typeface="Lato"/>
                        </a:rPr>
                        <a:t>Q2_5</a:t>
                      </a:r>
                      <a:endParaRPr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4A86E8"/>
                          </a:solidFill>
                          <a:latin typeface="Lato"/>
                          <a:ea typeface="Lato"/>
                          <a:cs typeface="Lato"/>
                          <a:sym typeface="Lato"/>
                        </a:rPr>
                        <a:t>38</a:t>
                      </a:r>
                      <a:endParaRPr sz="1200">
                        <a:solidFill>
                          <a:srgbClr val="4A86E8"/>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chemeClr val="accent5"/>
                          </a:solidFill>
                          <a:latin typeface="Lato"/>
                          <a:ea typeface="Lato"/>
                          <a:cs typeface="Lato"/>
                          <a:sym typeface="Lato"/>
                        </a:rPr>
                        <a:t>30</a:t>
                      </a:r>
                      <a:endParaRPr sz="1200">
                        <a:solidFill>
                          <a:schemeClr val="accent5"/>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lang="en" sz="1200">
                          <a:latin typeface="Lato"/>
                          <a:ea typeface="Lato"/>
                          <a:cs typeface="Lato"/>
                          <a:sym typeface="Lato"/>
                        </a:rPr>
                        <a:t>Q2_6</a:t>
                      </a:r>
                      <a:endParaRPr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4A86E8"/>
                          </a:solidFill>
                          <a:latin typeface="Lato"/>
                          <a:ea typeface="Lato"/>
                          <a:cs typeface="Lato"/>
                          <a:sym typeface="Lato"/>
                        </a:rPr>
                        <a:t>14</a:t>
                      </a:r>
                      <a:endParaRPr sz="1200">
                        <a:solidFill>
                          <a:srgbClr val="4A86E8"/>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chemeClr val="accent5"/>
                          </a:solidFill>
                          <a:latin typeface="Lato"/>
                          <a:ea typeface="Lato"/>
                          <a:cs typeface="Lato"/>
                          <a:sym typeface="Lato"/>
                        </a:rPr>
                        <a:t>54</a:t>
                      </a:r>
                      <a:endParaRPr sz="1200">
                        <a:solidFill>
                          <a:schemeClr val="accent5"/>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lang="en" sz="1200">
                          <a:latin typeface="Lato"/>
                          <a:ea typeface="Lato"/>
                          <a:cs typeface="Lato"/>
                          <a:sym typeface="Lato"/>
                        </a:rPr>
                        <a:t>Q2_7</a:t>
                      </a:r>
                      <a:endParaRPr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4A86E8"/>
                          </a:solidFill>
                          <a:latin typeface="Lato"/>
                          <a:ea typeface="Lato"/>
                          <a:cs typeface="Lato"/>
                          <a:sym typeface="Lato"/>
                        </a:rPr>
                        <a:t>32</a:t>
                      </a:r>
                      <a:endParaRPr sz="1200">
                        <a:solidFill>
                          <a:srgbClr val="4A86E8"/>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chemeClr val="accent5"/>
                          </a:solidFill>
                          <a:latin typeface="Lato"/>
                          <a:ea typeface="Lato"/>
                          <a:cs typeface="Lato"/>
                          <a:sym typeface="Lato"/>
                        </a:rPr>
                        <a:t>36</a:t>
                      </a:r>
                      <a:endParaRPr sz="1200">
                        <a:solidFill>
                          <a:schemeClr val="accent5"/>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lang="en" sz="1200">
                          <a:latin typeface="Lato"/>
                          <a:ea typeface="Lato"/>
                          <a:cs typeface="Lato"/>
                          <a:sym typeface="Lato"/>
                        </a:rPr>
                        <a:t>Q2_8</a:t>
                      </a:r>
                      <a:endParaRPr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4A86E8"/>
                          </a:solidFill>
                          <a:latin typeface="Lato"/>
                          <a:ea typeface="Lato"/>
                          <a:cs typeface="Lato"/>
                          <a:sym typeface="Lato"/>
                        </a:rPr>
                        <a:t>40</a:t>
                      </a:r>
                      <a:endParaRPr sz="1200">
                        <a:solidFill>
                          <a:srgbClr val="4A86E8"/>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chemeClr val="accent5"/>
                          </a:solidFill>
                          <a:latin typeface="Lato"/>
                          <a:ea typeface="Lato"/>
                          <a:cs typeface="Lato"/>
                          <a:sym typeface="Lato"/>
                        </a:rPr>
                        <a:t>28</a:t>
                      </a:r>
                      <a:endParaRPr sz="1200">
                        <a:solidFill>
                          <a:schemeClr val="accent5"/>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lang="en" sz="1200">
                          <a:latin typeface="Lato"/>
                          <a:ea typeface="Lato"/>
                          <a:cs typeface="Lato"/>
                          <a:sym typeface="Lato"/>
                        </a:rPr>
                        <a:t>Q2_9</a:t>
                      </a:r>
                      <a:endParaRPr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4A86E8"/>
                          </a:solidFill>
                          <a:latin typeface="Lato"/>
                          <a:ea typeface="Lato"/>
                          <a:cs typeface="Lato"/>
                          <a:sym typeface="Lato"/>
                        </a:rPr>
                        <a:t>43</a:t>
                      </a:r>
                      <a:endParaRPr sz="1200">
                        <a:solidFill>
                          <a:srgbClr val="4A86E8"/>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chemeClr val="accent5"/>
                          </a:solidFill>
                          <a:latin typeface="Lato"/>
                          <a:ea typeface="Lato"/>
                          <a:cs typeface="Lato"/>
                          <a:sym typeface="Lato"/>
                        </a:rPr>
                        <a:t>25</a:t>
                      </a:r>
                      <a:endParaRPr sz="1200">
                        <a:solidFill>
                          <a:schemeClr val="accent5"/>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lang="en" sz="1200">
                          <a:latin typeface="Lato"/>
                          <a:ea typeface="Lato"/>
                          <a:cs typeface="Lato"/>
                          <a:sym typeface="Lato"/>
                        </a:rPr>
                        <a:t>Q2_10</a:t>
                      </a:r>
                      <a:endParaRPr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4A86E8"/>
                          </a:solidFill>
                          <a:latin typeface="Lato"/>
                          <a:ea typeface="Lato"/>
                          <a:cs typeface="Lato"/>
                          <a:sym typeface="Lato"/>
                        </a:rPr>
                        <a:t>41</a:t>
                      </a:r>
                      <a:endParaRPr sz="1200">
                        <a:solidFill>
                          <a:srgbClr val="4A86E8"/>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chemeClr val="accent5"/>
                          </a:solidFill>
                          <a:latin typeface="Lato"/>
                          <a:ea typeface="Lato"/>
                          <a:cs typeface="Lato"/>
                          <a:sym typeface="Lato"/>
                        </a:rPr>
                        <a:t>27</a:t>
                      </a:r>
                      <a:endParaRPr sz="1200">
                        <a:solidFill>
                          <a:schemeClr val="accent5"/>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lang="en" sz="1200">
                          <a:latin typeface="Lato"/>
                          <a:ea typeface="Lato"/>
                          <a:cs typeface="Lato"/>
                          <a:sym typeface="Lato"/>
                        </a:rPr>
                        <a:t>Q2_11</a:t>
                      </a:r>
                      <a:endParaRPr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4A86E8"/>
                          </a:solidFill>
                          <a:latin typeface="Lato"/>
                          <a:ea typeface="Lato"/>
                          <a:cs typeface="Lato"/>
                          <a:sym typeface="Lato"/>
                        </a:rPr>
                        <a:t>35</a:t>
                      </a:r>
                      <a:endParaRPr sz="1200">
                        <a:solidFill>
                          <a:srgbClr val="4A86E8"/>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chemeClr val="accent5"/>
                          </a:solidFill>
                          <a:latin typeface="Lato"/>
                          <a:ea typeface="Lato"/>
                          <a:cs typeface="Lato"/>
                          <a:sym typeface="Lato"/>
                        </a:rPr>
                        <a:t>33</a:t>
                      </a:r>
                      <a:endParaRPr sz="1200">
                        <a:solidFill>
                          <a:schemeClr val="accent5"/>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lang="en" sz="1200">
                          <a:latin typeface="Lato"/>
                          <a:ea typeface="Lato"/>
                          <a:cs typeface="Lato"/>
                          <a:sym typeface="Lato"/>
                        </a:rPr>
                        <a:t>Q2_12</a:t>
                      </a:r>
                      <a:endParaRPr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4A86E8"/>
                          </a:solidFill>
                          <a:latin typeface="Lato"/>
                          <a:ea typeface="Lato"/>
                          <a:cs typeface="Lato"/>
                          <a:sym typeface="Lato"/>
                        </a:rPr>
                        <a:t>31</a:t>
                      </a:r>
                      <a:endParaRPr sz="1200">
                        <a:solidFill>
                          <a:srgbClr val="4A86E8"/>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chemeClr val="accent5"/>
                          </a:solidFill>
                          <a:latin typeface="Lato"/>
                          <a:ea typeface="Lato"/>
                          <a:cs typeface="Lato"/>
                          <a:sym typeface="Lato"/>
                        </a:rPr>
                        <a:t>37</a:t>
                      </a:r>
                      <a:endParaRPr sz="1200">
                        <a:solidFill>
                          <a:schemeClr val="accent5"/>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72" name="Google Shape;472;p70"/>
          <p:cNvSpPr/>
          <p:nvPr/>
        </p:nvSpPr>
        <p:spPr>
          <a:xfrm rot="-5400000">
            <a:off x="4415250" y="2328438"/>
            <a:ext cx="313500" cy="4866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70"/>
          <p:cNvSpPr txBox="1"/>
          <p:nvPr/>
        </p:nvSpPr>
        <p:spPr>
          <a:xfrm>
            <a:off x="4868153" y="2202300"/>
            <a:ext cx="6876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5"/>
                </a:solidFill>
                <a:latin typeface="Lato"/>
                <a:ea typeface="Lato"/>
                <a:cs typeface="Lato"/>
                <a:sym typeface="Lato"/>
              </a:rPr>
              <a:t>Mostly </a:t>
            </a:r>
            <a:endParaRPr sz="1800">
              <a:solidFill>
                <a:schemeClr val="accent5"/>
              </a:solidFill>
              <a:latin typeface="Lato"/>
              <a:ea typeface="Lato"/>
              <a:cs typeface="Lato"/>
              <a:sym typeface="Lato"/>
            </a:endParaRPr>
          </a:p>
          <a:p>
            <a:pPr indent="0" lvl="0" marL="0" rtl="0" algn="ctr">
              <a:spcBef>
                <a:spcPts val="0"/>
              </a:spcBef>
              <a:spcAft>
                <a:spcPts val="0"/>
              </a:spcAft>
              <a:buNone/>
            </a:pPr>
            <a:r>
              <a:rPr lang="en" sz="1800">
                <a:solidFill>
                  <a:schemeClr val="accent5"/>
                </a:solidFill>
                <a:latin typeface="Lato"/>
                <a:ea typeface="Lato"/>
                <a:cs typeface="Lato"/>
                <a:sym typeface="Lato"/>
              </a:rPr>
              <a:t>b</a:t>
            </a:r>
            <a:r>
              <a:rPr lang="en" sz="1800">
                <a:solidFill>
                  <a:schemeClr val="accent5"/>
                </a:solidFill>
                <a:latin typeface="Lato"/>
                <a:ea typeface="Lato"/>
                <a:cs typeface="Lato"/>
                <a:sym typeface="Lato"/>
              </a:rPr>
              <a:t>alanced</a:t>
            </a:r>
            <a:endParaRPr sz="1800">
              <a:solidFill>
                <a:schemeClr val="accent5"/>
              </a:solidFill>
              <a:latin typeface="Lato"/>
              <a:ea typeface="Lato"/>
              <a:cs typeface="Lato"/>
              <a:sym typeface="Lato"/>
            </a:endParaRPr>
          </a:p>
        </p:txBody>
      </p:sp>
      <p:sp>
        <p:nvSpPr>
          <p:cNvPr id="474" name="Google Shape;474;p70"/>
          <p:cNvSpPr txBox="1"/>
          <p:nvPr/>
        </p:nvSpPr>
        <p:spPr>
          <a:xfrm>
            <a:off x="3805000" y="3119475"/>
            <a:ext cx="145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latin typeface="Lato"/>
                <a:ea typeface="Lato"/>
                <a:cs typeface="Lato"/>
                <a:sym typeface="Lato"/>
              </a:rPr>
              <a:t>If rating &gt;= 4, convert to high.</a:t>
            </a:r>
            <a:endParaRPr>
              <a:solidFill>
                <a:schemeClr val="accent5"/>
              </a:solidFill>
              <a:latin typeface="Lato"/>
              <a:ea typeface="Lato"/>
              <a:cs typeface="Lato"/>
              <a:sym typeface="Lato"/>
            </a:endParaRPr>
          </a:p>
        </p:txBody>
      </p:sp>
      <p:sp>
        <p:nvSpPr>
          <p:cNvPr id="475" name="Google Shape;475;p70"/>
          <p:cNvSpPr txBox="1"/>
          <p:nvPr/>
        </p:nvSpPr>
        <p:spPr>
          <a:xfrm>
            <a:off x="3855550" y="1408425"/>
            <a:ext cx="135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latin typeface="Lato"/>
                <a:ea typeface="Lato"/>
                <a:cs typeface="Lato"/>
                <a:sym typeface="Lato"/>
              </a:rPr>
              <a:t>If rating &lt; 4, convert to low.</a:t>
            </a:r>
            <a:endParaRPr>
              <a:solidFill>
                <a:srgbClr val="4A86E8"/>
              </a:solidFill>
              <a:latin typeface="Lato"/>
              <a:ea typeface="Lato"/>
              <a:cs typeface="Lato"/>
              <a:sym typeface="La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Selection</a:t>
            </a:r>
            <a:endParaRPr/>
          </a:p>
        </p:txBody>
      </p:sp>
      <p:sp>
        <p:nvSpPr>
          <p:cNvPr id="481" name="Google Shape;481;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32363A"/>
              </a:buClr>
              <a:buSzPts val="2000"/>
              <a:buChar char="●"/>
            </a:pPr>
            <a:r>
              <a:rPr lang="en" sz="2000">
                <a:solidFill>
                  <a:srgbClr val="32363A"/>
                </a:solidFill>
              </a:rPr>
              <a:t>LASSO</a:t>
            </a:r>
            <a:endParaRPr sz="20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Best subset selection</a:t>
            </a:r>
            <a:endParaRPr sz="20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Model selection criteria</a:t>
            </a:r>
            <a:endParaRPr sz="2000">
              <a:solidFill>
                <a:srgbClr val="32363A"/>
              </a:solidFill>
            </a:endParaRPr>
          </a:p>
          <a:p>
            <a:pPr indent="-355600" lvl="1" marL="914400" rtl="0" algn="l">
              <a:spcBef>
                <a:spcPts val="0"/>
              </a:spcBef>
              <a:spcAft>
                <a:spcPts val="0"/>
              </a:spcAft>
              <a:buClr>
                <a:srgbClr val="32363A"/>
              </a:buClr>
              <a:buSzPts val="2000"/>
              <a:buChar char="○"/>
            </a:pPr>
            <a:r>
              <a:rPr lang="en" sz="2000">
                <a:solidFill>
                  <a:srgbClr val="32363A"/>
                </a:solidFill>
              </a:rPr>
              <a:t>AKaike’s Information Criteria (AIC)</a:t>
            </a:r>
            <a:endParaRPr sz="2000">
              <a:solidFill>
                <a:srgbClr val="32363A"/>
              </a:solidFill>
            </a:endParaRPr>
          </a:p>
          <a:p>
            <a:pPr indent="-355600" lvl="1" marL="914400" rtl="0" algn="l">
              <a:spcBef>
                <a:spcPts val="0"/>
              </a:spcBef>
              <a:spcAft>
                <a:spcPts val="0"/>
              </a:spcAft>
              <a:buClr>
                <a:srgbClr val="32363A"/>
              </a:buClr>
              <a:buSzPts val="2000"/>
              <a:buChar char="○"/>
            </a:pPr>
            <a:r>
              <a:rPr lang="en" sz="2000">
                <a:solidFill>
                  <a:srgbClr val="32363A"/>
                </a:solidFill>
              </a:rPr>
              <a:t>Bayesian</a:t>
            </a:r>
            <a:r>
              <a:rPr lang="en" sz="2000">
                <a:solidFill>
                  <a:srgbClr val="32363A"/>
                </a:solidFill>
              </a:rPr>
              <a:t> Information Criteria (BIC)</a:t>
            </a:r>
            <a:endParaRPr sz="20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Given our data set is shrunk to 68 observations, we decided to </a:t>
            </a:r>
            <a:r>
              <a:rPr lang="en" sz="2000">
                <a:solidFill>
                  <a:schemeClr val="accent5"/>
                </a:solidFill>
              </a:rPr>
              <a:t>remove all </a:t>
            </a:r>
            <a:r>
              <a:rPr lang="en" sz="2000">
                <a:solidFill>
                  <a:schemeClr val="accent5"/>
                </a:solidFill>
              </a:rPr>
              <a:t>imbalanced</a:t>
            </a:r>
            <a:r>
              <a:rPr lang="en" sz="2000">
                <a:solidFill>
                  <a:schemeClr val="accent5"/>
                </a:solidFill>
              </a:rPr>
              <a:t> grouping variables</a:t>
            </a:r>
            <a:r>
              <a:rPr lang="en" sz="2000">
                <a:solidFill>
                  <a:srgbClr val="32363A"/>
                </a:solidFill>
              </a:rPr>
              <a:t> from the data set </a:t>
            </a:r>
            <a:r>
              <a:rPr lang="en" sz="2000">
                <a:solidFill>
                  <a:srgbClr val="32363A"/>
                </a:solidFill>
              </a:rPr>
              <a:t>before performing any variable selection.</a:t>
            </a:r>
            <a:endParaRPr sz="2000">
              <a:solidFill>
                <a:srgbClr val="32363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509550" y="1133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Research Questions</a:t>
            </a:r>
            <a:endParaRPr/>
          </a:p>
        </p:txBody>
      </p:sp>
      <p:sp>
        <p:nvSpPr>
          <p:cNvPr id="92" name="Google Shape;92;p18"/>
          <p:cNvSpPr txBox="1"/>
          <p:nvPr/>
        </p:nvSpPr>
        <p:spPr>
          <a:xfrm>
            <a:off x="607050" y="1717975"/>
            <a:ext cx="7929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latin typeface="Lato"/>
                <a:ea typeface="Lato"/>
                <a:cs typeface="Lato"/>
                <a:sym typeface="Lato"/>
              </a:rPr>
              <a:t>Does the design of our project have high ecological validity? More specifically, do the results from our study match with what people think of imposter syndrome in reality?</a:t>
            </a:r>
            <a:endParaRPr sz="2200">
              <a:solidFill>
                <a:schemeClr val="lt1"/>
              </a:solidFill>
              <a:latin typeface="Lato"/>
              <a:ea typeface="Lato"/>
              <a:cs typeface="Lato"/>
              <a:sym typeface="Lato"/>
            </a:endParaRPr>
          </a:p>
          <a:p>
            <a:pPr indent="0" lvl="0" marL="0" rtl="0" algn="l">
              <a:spcBef>
                <a:spcPts val="0"/>
              </a:spcBef>
              <a:spcAft>
                <a:spcPts val="0"/>
              </a:spcAft>
              <a:buNone/>
            </a:pPr>
            <a:r>
              <a:t/>
            </a:r>
            <a:endParaRPr sz="2200">
              <a:solidFill>
                <a:schemeClr val="lt1"/>
              </a:solidFill>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graphicFrame>
        <p:nvGraphicFramePr>
          <p:cNvPr id="486" name="Google Shape;486;p72"/>
          <p:cNvGraphicFramePr/>
          <p:nvPr/>
        </p:nvGraphicFramePr>
        <p:xfrm>
          <a:off x="262750" y="719830"/>
          <a:ext cx="3000000" cy="3000000"/>
        </p:xfrm>
        <a:graphic>
          <a:graphicData uri="http://schemas.openxmlformats.org/drawingml/2006/table">
            <a:tbl>
              <a:tblPr>
                <a:noFill/>
                <a:tableStyleId>{EB86A7AA-C368-4F6E-9E47-2589A26B309C}</a:tableStyleId>
              </a:tblPr>
              <a:tblGrid>
                <a:gridCol w="950625"/>
                <a:gridCol w="844375"/>
              </a:tblGrid>
              <a:tr h="396175">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s1</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Intercept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1.054</a:t>
                      </a:r>
                      <a:endParaRPr>
                        <a:latin typeface="Lato"/>
                        <a:ea typeface="Lato"/>
                        <a:cs typeface="Lato"/>
                        <a:sym typeface="Lato"/>
                      </a:endParaRPr>
                    </a:p>
                  </a:txBody>
                  <a:tcPr marT="91425" marB="91425" marR="91425" marL="91425"/>
                </a:tc>
              </a:tr>
              <a:tr h="372975">
                <a:tc>
                  <a:txBody>
                    <a:bodyPr/>
                    <a:lstStyle/>
                    <a:p>
                      <a:pPr indent="0" lvl="0" marL="0" rtl="0" algn="l">
                        <a:spcBef>
                          <a:spcPts val="0"/>
                        </a:spcBef>
                        <a:spcAft>
                          <a:spcPts val="0"/>
                        </a:spcAft>
                        <a:buNone/>
                      </a:pPr>
                      <a:r>
                        <a:rPr lang="en">
                          <a:latin typeface="Lato"/>
                          <a:ea typeface="Lato"/>
                          <a:cs typeface="Lato"/>
                          <a:sym typeface="Lato"/>
                        </a:rPr>
                        <a:t>Q2_1low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72975">
                <a:tc>
                  <a:txBody>
                    <a:bodyPr/>
                    <a:lstStyle/>
                    <a:p>
                      <a:pPr indent="0" lvl="0" marL="0" rtl="0" algn="l">
                        <a:spcBef>
                          <a:spcPts val="0"/>
                        </a:spcBef>
                        <a:spcAft>
                          <a:spcPts val="0"/>
                        </a:spcAft>
                        <a:buNone/>
                      </a:pPr>
                      <a:r>
                        <a:rPr lang="en">
                          <a:latin typeface="Lato"/>
                          <a:ea typeface="Lato"/>
                          <a:cs typeface="Lato"/>
                          <a:sym typeface="Lato"/>
                        </a:rPr>
                        <a:t>Q2_2</a:t>
                      </a:r>
                      <a:r>
                        <a:rPr lang="en">
                          <a:latin typeface="Lato"/>
                          <a:ea typeface="Lato"/>
                          <a:cs typeface="Lato"/>
                          <a:sym typeface="Lato"/>
                        </a:rPr>
                        <a:t>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0.214</a:t>
                      </a:r>
                      <a:endParaRPr>
                        <a:latin typeface="Lato"/>
                        <a:ea typeface="Lato"/>
                        <a:cs typeface="Lato"/>
                        <a:sym typeface="Lato"/>
                      </a:endParaRPr>
                    </a:p>
                  </a:txBody>
                  <a:tcPr marT="91425" marB="91425" marR="91425" marL="91425"/>
                </a:tc>
              </a:tr>
              <a:tr h="372975">
                <a:tc>
                  <a:txBody>
                    <a:bodyPr/>
                    <a:lstStyle/>
                    <a:p>
                      <a:pPr indent="0" lvl="0" marL="0" rtl="0" algn="l">
                        <a:spcBef>
                          <a:spcPts val="0"/>
                        </a:spcBef>
                        <a:spcAft>
                          <a:spcPts val="0"/>
                        </a:spcAft>
                        <a:buNone/>
                      </a:pPr>
                      <a:r>
                        <a:rPr lang="en">
                          <a:latin typeface="Lato"/>
                          <a:ea typeface="Lato"/>
                          <a:cs typeface="Lato"/>
                          <a:sym typeface="Lato"/>
                        </a:rPr>
                        <a:t>Q2_3</a:t>
                      </a:r>
                      <a:r>
                        <a:rPr lang="en">
                          <a:latin typeface="Lato"/>
                          <a:ea typeface="Lato"/>
                          <a:cs typeface="Lato"/>
                          <a:sym typeface="Lato"/>
                        </a:rPr>
                        <a:t>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-0.061</a:t>
                      </a:r>
                      <a:endParaRPr>
                        <a:latin typeface="Lato"/>
                        <a:ea typeface="Lato"/>
                        <a:cs typeface="Lato"/>
                        <a:sym typeface="Lato"/>
                      </a:endParaRPr>
                    </a:p>
                  </a:txBody>
                  <a:tcPr marT="91425" marB="91425" marR="91425" marL="91425"/>
                </a:tc>
              </a:tr>
              <a:tr h="372975">
                <a:tc>
                  <a:txBody>
                    <a:bodyPr/>
                    <a:lstStyle/>
                    <a:p>
                      <a:pPr indent="0" lvl="0" marL="0" rtl="0" algn="l">
                        <a:spcBef>
                          <a:spcPts val="0"/>
                        </a:spcBef>
                        <a:spcAft>
                          <a:spcPts val="0"/>
                        </a:spcAft>
                        <a:buNone/>
                      </a:pPr>
                      <a:r>
                        <a:rPr lang="en">
                          <a:latin typeface="Lato"/>
                          <a:ea typeface="Lato"/>
                          <a:cs typeface="Lato"/>
                          <a:sym typeface="Lato"/>
                        </a:rPr>
                        <a:t>Q2_4</a:t>
                      </a:r>
                      <a:r>
                        <a:rPr lang="en">
                          <a:latin typeface="Lato"/>
                          <a:ea typeface="Lato"/>
                          <a:cs typeface="Lato"/>
                          <a:sym typeface="Lato"/>
                        </a:rPr>
                        <a:t>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-0.921</a:t>
                      </a:r>
                      <a:endParaRPr>
                        <a:latin typeface="Lato"/>
                        <a:ea typeface="Lato"/>
                        <a:cs typeface="Lato"/>
                        <a:sym typeface="Lato"/>
                      </a:endParaRPr>
                    </a:p>
                  </a:txBody>
                  <a:tcPr marT="91425" marB="91425" marR="91425" marL="91425"/>
                </a:tc>
              </a:tr>
              <a:tr h="372975">
                <a:tc>
                  <a:txBody>
                    <a:bodyPr/>
                    <a:lstStyle/>
                    <a:p>
                      <a:pPr indent="0" lvl="0" marL="0" rtl="0" algn="l">
                        <a:spcBef>
                          <a:spcPts val="0"/>
                        </a:spcBef>
                        <a:spcAft>
                          <a:spcPts val="0"/>
                        </a:spcAft>
                        <a:buNone/>
                      </a:pPr>
                      <a:r>
                        <a:rPr lang="en">
                          <a:latin typeface="Lato"/>
                          <a:ea typeface="Lato"/>
                          <a:cs typeface="Lato"/>
                          <a:sym typeface="Lato"/>
                        </a:rPr>
                        <a:t>Q2_5</a:t>
                      </a:r>
                      <a:r>
                        <a:rPr lang="en">
                          <a:latin typeface="Lato"/>
                          <a:ea typeface="Lato"/>
                          <a:cs typeface="Lato"/>
                          <a:sym typeface="Lato"/>
                        </a:rPr>
                        <a:t>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-0.121</a:t>
                      </a:r>
                      <a:endParaRPr>
                        <a:latin typeface="Lato"/>
                        <a:ea typeface="Lato"/>
                        <a:cs typeface="Lato"/>
                        <a:sym typeface="Lato"/>
                      </a:endParaRPr>
                    </a:p>
                  </a:txBody>
                  <a:tcPr marT="91425" marB="91425" marR="91425" marL="91425"/>
                </a:tc>
              </a:tr>
              <a:tr h="372975">
                <a:tc>
                  <a:txBody>
                    <a:bodyPr/>
                    <a:lstStyle/>
                    <a:p>
                      <a:pPr indent="0" lvl="0" marL="0" rtl="0" algn="l">
                        <a:spcBef>
                          <a:spcPts val="0"/>
                        </a:spcBef>
                        <a:spcAft>
                          <a:spcPts val="0"/>
                        </a:spcAft>
                        <a:buNone/>
                      </a:pPr>
                      <a:r>
                        <a:rPr lang="en">
                          <a:latin typeface="Lato"/>
                          <a:ea typeface="Lato"/>
                          <a:cs typeface="Lato"/>
                          <a:sym typeface="Lato"/>
                        </a:rPr>
                        <a:t>Q2_6</a:t>
                      </a:r>
                      <a:r>
                        <a:rPr lang="en">
                          <a:latin typeface="Lato"/>
                          <a:ea typeface="Lato"/>
                          <a:cs typeface="Lato"/>
                          <a:sym typeface="Lato"/>
                        </a:rPr>
                        <a:t>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-1.187</a:t>
                      </a:r>
                      <a:endParaRPr>
                        <a:latin typeface="Lato"/>
                        <a:ea typeface="Lato"/>
                        <a:cs typeface="Lato"/>
                        <a:sym typeface="Lato"/>
                      </a:endParaRPr>
                    </a:p>
                  </a:txBody>
                  <a:tcPr marT="91425" marB="91425" marR="91425" marL="91425"/>
                </a:tc>
              </a:tr>
              <a:tr h="372975">
                <a:tc>
                  <a:txBody>
                    <a:bodyPr/>
                    <a:lstStyle/>
                    <a:p>
                      <a:pPr indent="0" lvl="0" marL="0" rtl="0" algn="l">
                        <a:spcBef>
                          <a:spcPts val="0"/>
                        </a:spcBef>
                        <a:spcAft>
                          <a:spcPts val="0"/>
                        </a:spcAft>
                        <a:buNone/>
                      </a:pPr>
                      <a:r>
                        <a:rPr lang="en">
                          <a:latin typeface="Lato"/>
                          <a:ea typeface="Lato"/>
                          <a:cs typeface="Lato"/>
                          <a:sym typeface="Lato"/>
                        </a:rPr>
                        <a:t>Q2_7</a:t>
                      </a:r>
                      <a:r>
                        <a:rPr lang="en">
                          <a:latin typeface="Lato"/>
                          <a:ea typeface="Lato"/>
                          <a:cs typeface="Lato"/>
                          <a:sym typeface="Lato"/>
                        </a:rPr>
                        <a:t>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-1.176</a:t>
                      </a:r>
                      <a:endParaRPr>
                        <a:latin typeface="Lato"/>
                        <a:ea typeface="Lato"/>
                        <a:cs typeface="Lato"/>
                        <a:sym typeface="Lato"/>
                      </a:endParaRPr>
                    </a:p>
                  </a:txBody>
                  <a:tcPr marT="91425" marB="91425" marR="91425" marL="91425"/>
                </a:tc>
              </a:tr>
            </a:tbl>
          </a:graphicData>
        </a:graphic>
      </p:graphicFrame>
      <p:sp>
        <p:nvSpPr>
          <p:cNvPr id="487" name="Google Shape;487;p72"/>
          <p:cNvSpPr txBox="1"/>
          <p:nvPr/>
        </p:nvSpPr>
        <p:spPr>
          <a:xfrm>
            <a:off x="4572000" y="0"/>
            <a:ext cx="4394700" cy="5625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200">
                <a:solidFill>
                  <a:schemeClr val="lt1"/>
                </a:solidFill>
                <a:latin typeface="Lato"/>
                <a:ea typeface="Lato"/>
                <a:cs typeface="Lato"/>
                <a:sym typeface="Lato"/>
              </a:rPr>
              <a:t>Interpretation of LASSO coefficients</a:t>
            </a:r>
            <a:endParaRPr sz="1200">
              <a:solidFill>
                <a:schemeClr val="lt1"/>
              </a:solidFill>
              <a:latin typeface="Lato"/>
              <a:ea typeface="Lato"/>
              <a:cs typeface="Lato"/>
              <a:sym typeface="Lato"/>
            </a:endParaRPr>
          </a:p>
          <a:p>
            <a:pPr indent="-304800" lvl="0" marL="457200" rtl="0" algn="l">
              <a:lnSpc>
                <a:spcPct val="100000"/>
              </a:lnSpc>
              <a:spcBef>
                <a:spcPts val="1200"/>
              </a:spcBef>
              <a:spcAft>
                <a:spcPts val="0"/>
              </a:spcAft>
              <a:buClr>
                <a:schemeClr val="lt1"/>
              </a:buClr>
              <a:buSzPts val="1200"/>
              <a:buFont typeface="Lato"/>
              <a:buChar char="●"/>
            </a:pPr>
            <a:r>
              <a:rPr lang="en" sz="1200">
                <a:solidFill>
                  <a:schemeClr val="lt1"/>
                </a:solidFill>
                <a:latin typeface="Lato"/>
                <a:ea typeface="Lato"/>
                <a:cs typeface="Lato"/>
                <a:sym typeface="Lato"/>
              </a:rPr>
              <a:t>We removed all </a:t>
            </a:r>
            <a:r>
              <a:rPr lang="en" sz="1200">
                <a:solidFill>
                  <a:schemeClr val="lt1"/>
                </a:solidFill>
                <a:latin typeface="Lato"/>
                <a:ea typeface="Lato"/>
                <a:cs typeface="Lato"/>
                <a:sym typeface="Lato"/>
              </a:rPr>
              <a:t>imbalance</a:t>
            </a:r>
            <a:r>
              <a:rPr lang="en" sz="1200">
                <a:solidFill>
                  <a:schemeClr val="lt1"/>
                </a:solidFill>
                <a:latin typeface="Lato"/>
                <a:ea typeface="Lato"/>
                <a:cs typeface="Lato"/>
                <a:sym typeface="Lato"/>
              </a:rPr>
              <a:t> grouping variables.</a:t>
            </a:r>
            <a:endParaRPr sz="1200">
              <a:solidFill>
                <a:schemeClr val="lt1"/>
              </a:solidFill>
              <a:latin typeface="Lato"/>
              <a:ea typeface="Lato"/>
              <a:cs typeface="Lato"/>
              <a:sym typeface="Lato"/>
            </a:endParaRPr>
          </a:p>
          <a:p>
            <a:pPr indent="-304800" lvl="1" marL="914400" rtl="0" algn="l">
              <a:lnSpc>
                <a:spcPct val="10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The only ones being retained are gender, major, and GPA.</a:t>
            </a:r>
            <a:endParaRPr sz="1200">
              <a:solidFill>
                <a:schemeClr val="lt1"/>
              </a:solidFill>
              <a:latin typeface="Lato"/>
              <a:ea typeface="Lato"/>
              <a:cs typeface="Lato"/>
              <a:sym typeface="Lato"/>
            </a:endParaRPr>
          </a:p>
          <a:p>
            <a:pPr indent="-304800" lvl="1" marL="914400" rtl="0" algn="l">
              <a:lnSpc>
                <a:spcPct val="10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Major is not technically a balanced grouping variable, so the inclusion of major is an arbitrary choice. Variable selection should be able to handle the question of whether we should include it or not.</a:t>
            </a:r>
            <a:endParaRPr sz="1200">
              <a:solidFill>
                <a:schemeClr val="lt1"/>
              </a:solidFill>
              <a:latin typeface="Lato"/>
              <a:ea typeface="Lato"/>
              <a:cs typeface="Lato"/>
              <a:sym typeface="Lato"/>
            </a:endParaRPr>
          </a:p>
          <a:p>
            <a:pPr indent="-304800" lvl="1" marL="914400" rtl="0" algn="l">
              <a:lnSpc>
                <a:spcPct val="10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Age was removed because other methods for variable selection used for Part II would output results with low </a:t>
            </a:r>
            <a:r>
              <a:rPr lang="en" sz="1200">
                <a:solidFill>
                  <a:schemeClr val="lt1"/>
                </a:solidFill>
                <a:latin typeface="Lato"/>
                <a:ea typeface="Lato"/>
                <a:cs typeface="Lato"/>
                <a:sym typeface="Lato"/>
              </a:rPr>
              <a:t>interpretability</a:t>
            </a:r>
            <a:r>
              <a:rPr lang="en" sz="1200">
                <a:solidFill>
                  <a:schemeClr val="lt1"/>
                </a:solidFill>
                <a:latin typeface="Lato"/>
                <a:ea typeface="Lato"/>
                <a:cs typeface="Lato"/>
                <a:sym typeface="Lato"/>
              </a:rPr>
              <a:t>.  And it was previously shown not to be an important predictor.</a:t>
            </a:r>
            <a:endParaRPr sz="1200">
              <a:solidFill>
                <a:schemeClr val="lt1"/>
              </a:solidFill>
              <a:latin typeface="Lato"/>
              <a:ea typeface="Lato"/>
              <a:cs typeface="Lato"/>
              <a:sym typeface="Lato"/>
            </a:endParaRPr>
          </a:p>
          <a:p>
            <a:pPr indent="-304800" lvl="0" marL="457200" rtl="0" algn="l">
              <a:lnSpc>
                <a:spcPct val="100000"/>
              </a:lnSpc>
              <a:spcBef>
                <a:spcPts val="0"/>
              </a:spcBef>
              <a:spcAft>
                <a:spcPts val="0"/>
              </a:spcAft>
              <a:buClr>
                <a:schemeClr val="lt1"/>
              </a:buClr>
              <a:buSzPts val="1200"/>
              <a:buFont typeface="Lato"/>
              <a:buChar char="●"/>
            </a:pPr>
            <a:r>
              <a:rPr lang="en" sz="1200" u="sng">
                <a:solidFill>
                  <a:schemeClr val="lt1"/>
                </a:solidFill>
                <a:latin typeface="Lato"/>
                <a:ea typeface="Lato"/>
                <a:cs typeface="Lato"/>
                <a:sym typeface="Lato"/>
              </a:rPr>
              <a:t>Q2_2, Q2_3, Q2_4, Q2_5, Q2_6, Q2_7, and gender</a:t>
            </a:r>
            <a:r>
              <a:rPr lang="en" sz="1200">
                <a:solidFill>
                  <a:schemeClr val="lt1"/>
                </a:solidFill>
                <a:latin typeface="Lato"/>
                <a:ea typeface="Lato"/>
                <a:cs typeface="Lato"/>
                <a:sym typeface="Lato"/>
              </a:rPr>
              <a:t> are the most important predictors selected by LASSO.</a:t>
            </a:r>
            <a:endParaRPr sz="1200">
              <a:solidFill>
                <a:schemeClr val="lt1"/>
              </a:solidFill>
              <a:latin typeface="Lato"/>
              <a:ea typeface="Lato"/>
              <a:cs typeface="Lato"/>
              <a:sym typeface="Lato"/>
            </a:endParaRPr>
          </a:p>
          <a:p>
            <a:pPr indent="-304800" lvl="1" marL="914400" rtl="0" algn="l">
              <a:lnSpc>
                <a:spcPct val="10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However, the coefficients of Q2_3, Q2_5, and gender are relatively low compared to those of other important predictors.</a:t>
            </a:r>
            <a:endParaRPr sz="1200">
              <a:solidFill>
                <a:schemeClr val="lt1"/>
              </a:solidFill>
              <a:latin typeface="Lato"/>
              <a:ea typeface="Lato"/>
              <a:cs typeface="Lato"/>
              <a:sym typeface="Lato"/>
            </a:endParaRPr>
          </a:p>
          <a:p>
            <a:pPr indent="-304800" lvl="1" marL="914400" rtl="0" algn="l">
              <a:lnSpc>
                <a:spcPct val="10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We decided to</a:t>
            </a:r>
            <a:r>
              <a:rPr lang="en" sz="1200" u="sng">
                <a:solidFill>
                  <a:schemeClr val="lt1"/>
                </a:solidFill>
                <a:latin typeface="Lato"/>
                <a:ea typeface="Lato"/>
                <a:cs typeface="Lato"/>
                <a:sym typeface="Lato"/>
              </a:rPr>
              <a:t> drop Q2_3 and Q2_5 </a:t>
            </a:r>
            <a:r>
              <a:rPr lang="en" sz="1200">
                <a:solidFill>
                  <a:schemeClr val="lt1"/>
                </a:solidFill>
                <a:latin typeface="Lato"/>
                <a:ea typeface="Lato"/>
                <a:cs typeface="Lato"/>
                <a:sym typeface="Lato"/>
              </a:rPr>
              <a:t>because of their low importance.</a:t>
            </a:r>
            <a:endParaRPr sz="1200">
              <a:solidFill>
                <a:schemeClr val="lt1"/>
              </a:solidFill>
              <a:latin typeface="Lato"/>
              <a:ea typeface="Lato"/>
              <a:cs typeface="Lato"/>
              <a:sym typeface="Lato"/>
            </a:endParaRPr>
          </a:p>
          <a:p>
            <a:pPr indent="-304800" lvl="1" marL="914400" rtl="0" algn="l">
              <a:lnSpc>
                <a:spcPct val="10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We </a:t>
            </a:r>
            <a:r>
              <a:rPr lang="en" sz="1200" u="sng">
                <a:solidFill>
                  <a:schemeClr val="lt1"/>
                </a:solidFill>
                <a:latin typeface="Lato"/>
                <a:ea typeface="Lato"/>
                <a:cs typeface="Lato"/>
                <a:sym typeface="Lato"/>
              </a:rPr>
              <a:t>retained gender</a:t>
            </a:r>
            <a:r>
              <a:rPr lang="en" sz="1200">
                <a:solidFill>
                  <a:schemeClr val="lt1"/>
                </a:solidFill>
                <a:latin typeface="Lato"/>
                <a:ea typeface="Lato"/>
                <a:cs typeface="Lato"/>
                <a:sym typeface="Lato"/>
              </a:rPr>
              <a:t> for its potential interaction with age.</a:t>
            </a:r>
            <a:endParaRPr sz="1200">
              <a:solidFill>
                <a:schemeClr val="lt1"/>
              </a:solidFill>
              <a:latin typeface="Lato"/>
              <a:ea typeface="Lato"/>
              <a:cs typeface="Lato"/>
              <a:sym typeface="Lato"/>
            </a:endParaRPr>
          </a:p>
          <a:p>
            <a:pPr indent="0" lvl="0" marL="914400" rtl="0" algn="l">
              <a:lnSpc>
                <a:spcPct val="100000"/>
              </a:lnSpc>
              <a:spcBef>
                <a:spcPts val="1200"/>
              </a:spcBef>
              <a:spcAft>
                <a:spcPts val="0"/>
              </a:spcAft>
              <a:buNone/>
            </a:pPr>
            <a:r>
              <a:t/>
            </a:r>
            <a:endParaRPr sz="12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t/>
            </a:r>
            <a:endParaRPr sz="1000">
              <a:solidFill>
                <a:schemeClr val="lt1"/>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
        <p:nvSpPr>
          <p:cNvPr id="488" name="Google Shape;488;p72"/>
          <p:cNvSpPr/>
          <p:nvPr/>
        </p:nvSpPr>
        <p:spPr>
          <a:xfrm>
            <a:off x="4897150" y="4473450"/>
            <a:ext cx="689700" cy="49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9" name="Google Shape;489;p72"/>
          <p:cNvGraphicFramePr/>
          <p:nvPr/>
        </p:nvGraphicFramePr>
        <p:xfrm>
          <a:off x="2230125" y="719825"/>
          <a:ext cx="3000000" cy="3000000"/>
        </p:xfrm>
        <a:graphic>
          <a:graphicData uri="http://schemas.openxmlformats.org/drawingml/2006/table">
            <a:tbl>
              <a:tblPr>
                <a:noFill/>
                <a:tableStyleId>{EB86A7AA-C368-4F6E-9E47-2589A26B309C}</a:tableStyleId>
              </a:tblPr>
              <a:tblGrid>
                <a:gridCol w="1301275"/>
                <a:gridCol w="735100"/>
              </a:tblGrid>
              <a:tr h="3962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s1</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Q2_8low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Q2_9low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Q2_10low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Q2_11low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Q2_12low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Q2_5male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-0.121</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Q2_10stem</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latin typeface="Lato"/>
                          <a:ea typeface="Lato"/>
                          <a:cs typeface="Lato"/>
                          <a:sym typeface="Lato"/>
                        </a:rPr>
                        <a:t>Q11below 3.5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txBody>
                  <a:tcPr marT="91425" marB="91425" marR="91425" marL="91425"/>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Selection Continued</a:t>
            </a:r>
            <a:endParaRPr/>
          </a:p>
        </p:txBody>
      </p:sp>
      <p:graphicFrame>
        <p:nvGraphicFramePr>
          <p:cNvPr id="495" name="Google Shape;495;p73"/>
          <p:cNvGraphicFramePr/>
          <p:nvPr/>
        </p:nvGraphicFramePr>
        <p:xfrm>
          <a:off x="351200" y="1582300"/>
          <a:ext cx="3000000" cy="3000000"/>
        </p:xfrm>
        <a:graphic>
          <a:graphicData uri="http://schemas.openxmlformats.org/drawingml/2006/table">
            <a:tbl>
              <a:tblPr>
                <a:noFill/>
                <a:tableStyleId>{EB86A7AA-C368-4F6E-9E47-2589A26B309C}</a:tableStyleId>
              </a:tblPr>
              <a:tblGrid>
                <a:gridCol w="1357475"/>
                <a:gridCol w="1010175"/>
                <a:gridCol w="1183825"/>
                <a:gridCol w="1183825"/>
                <a:gridCol w="1183825"/>
              </a:tblGrid>
              <a:tr h="374850">
                <a:tc>
                  <a:txBody>
                    <a:bodyPr/>
                    <a:lstStyle/>
                    <a:p>
                      <a:pPr indent="0" lvl="0" marL="0" rtl="0" algn="l">
                        <a:spcBef>
                          <a:spcPts val="0"/>
                        </a:spcBef>
                        <a:spcAft>
                          <a:spcPts val="0"/>
                        </a:spcAft>
                        <a:buNone/>
                      </a:pPr>
                      <a:r>
                        <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Estimate</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Std. Error</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z value</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p value</a:t>
                      </a:r>
                      <a:endParaRPr sz="1300">
                        <a:latin typeface="Lato"/>
                        <a:ea typeface="Lato"/>
                        <a:cs typeface="Lato"/>
                        <a:sym typeface="Lato"/>
                      </a:endParaRPr>
                    </a:p>
                  </a:txBody>
                  <a:tcPr marT="91425" marB="91425" marR="91425" marL="91425"/>
                </a:tc>
              </a:tr>
              <a:tr h="374850">
                <a:tc>
                  <a:txBody>
                    <a:bodyPr/>
                    <a:lstStyle/>
                    <a:p>
                      <a:pPr indent="0" lvl="0" marL="0" rtl="0" algn="l">
                        <a:spcBef>
                          <a:spcPts val="0"/>
                        </a:spcBef>
                        <a:spcAft>
                          <a:spcPts val="0"/>
                        </a:spcAft>
                        <a:buNone/>
                      </a:pPr>
                      <a:r>
                        <a:rPr lang="en" sz="1300">
                          <a:latin typeface="Lato"/>
                          <a:ea typeface="Lato"/>
                          <a:cs typeface="Lato"/>
                          <a:sym typeface="Lato"/>
                        </a:rPr>
                        <a:t>(Intercept)</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1.392558</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0.5562825</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2.503330</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0.012303</a:t>
                      </a:r>
                      <a:endParaRPr sz="1300">
                        <a:latin typeface="Lato"/>
                        <a:ea typeface="Lato"/>
                        <a:cs typeface="Lato"/>
                        <a:sym typeface="Lato"/>
                      </a:endParaRPr>
                    </a:p>
                  </a:txBody>
                  <a:tcPr marT="91425" marB="91425" marR="91425" marL="91425"/>
                </a:tc>
              </a:tr>
              <a:tr h="374850">
                <a:tc>
                  <a:txBody>
                    <a:bodyPr/>
                    <a:lstStyle/>
                    <a:p>
                      <a:pPr indent="0" lvl="0" marL="0" rtl="0" algn="l">
                        <a:spcBef>
                          <a:spcPts val="0"/>
                        </a:spcBef>
                        <a:spcAft>
                          <a:spcPts val="0"/>
                        </a:spcAft>
                        <a:buNone/>
                      </a:pPr>
                      <a:r>
                        <a:rPr lang="en" sz="1300">
                          <a:latin typeface="Lato"/>
                          <a:ea typeface="Lato"/>
                          <a:cs typeface="Lato"/>
                          <a:sym typeface="Lato"/>
                        </a:rPr>
                        <a:t>Q2_2low</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2.555847</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1.2256978</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2.085218</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0.037050</a:t>
                      </a:r>
                      <a:endParaRPr sz="1300">
                        <a:latin typeface="Lato"/>
                        <a:ea typeface="Lato"/>
                        <a:cs typeface="Lato"/>
                        <a:sym typeface="Lato"/>
                      </a:endParaRPr>
                    </a:p>
                  </a:txBody>
                  <a:tcPr marT="91425" marB="91425" marR="91425" marL="91425"/>
                </a:tc>
              </a:tr>
              <a:tr h="374850">
                <a:tc>
                  <a:txBody>
                    <a:bodyPr/>
                    <a:lstStyle/>
                    <a:p>
                      <a:pPr indent="0" lvl="0" marL="0" rtl="0" algn="l">
                        <a:spcBef>
                          <a:spcPts val="0"/>
                        </a:spcBef>
                        <a:spcAft>
                          <a:spcPts val="0"/>
                        </a:spcAft>
                        <a:buNone/>
                      </a:pPr>
                      <a:r>
                        <a:rPr lang="en" sz="1300">
                          <a:latin typeface="Lato"/>
                          <a:ea typeface="Lato"/>
                          <a:cs typeface="Lato"/>
                          <a:sym typeface="Lato"/>
                        </a:rPr>
                        <a:t>Q2_4low</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-1.751027</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0.8294555</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-2.111056</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0.034767</a:t>
                      </a:r>
                      <a:endParaRPr sz="1300">
                        <a:latin typeface="Lato"/>
                        <a:ea typeface="Lato"/>
                        <a:cs typeface="Lato"/>
                        <a:sym typeface="Lato"/>
                      </a:endParaRPr>
                    </a:p>
                  </a:txBody>
                  <a:tcPr marT="91425" marB="91425" marR="91425" marL="91425"/>
                </a:tc>
              </a:tr>
              <a:tr h="374850">
                <a:tc>
                  <a:txBody>
                    <a:bodyPr/>
                    <a:lstStyle/>
                    <a:p>
                      <a:pPr indent="0" lvl="0" marL="0" rtl="0" algn="l">
                        <a:spcBef>
                          <a:spcPts val="0"/>
                        </a:spcBef>
                        <a:spcAft>
                          <a:spcPts val="0"/>
                        </a:spcAft>
                        <a:buNone/>
                      </a:pPr>
                      <a:r>
                        <a:rPr lang="en" sz="1300">
                          <a:latin typeface="Lato"/>
                          <a:ea typeface="Lato"/>
                          <a:cs typeface="Lato"/>
                          <a:sym typeface="Lato"/>
                        </a:rPr>
                        <a:t>Q2_6low</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-2.607491</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1.2197435</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-2.137737</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0.032538</a:t>
                      </a:r>
                      <a:endParaRPr sz="1300">
                        <a:latin typeface="Lato"/>
                        <a:ea typeface="Lato"/>
                        <a:cs typeface="Lato"/>
                        <a:sym typeface="Lato"/>
                      </a:endParaRPr>
                    </a:p>
                  </a:txBody>
                  <a:tcPr marT="91425" marB="91425" marR="91425" marL="91425"/>
                </a:tc>
              </a:tr>
              <a:tr h="374850">
                <a:tc>
                  <a:txBody>
                    <a:bodyPr/>
                    <a:lstStyle/>
                    <a:p>
                      <a:pPr indent="0" lvl="0" marL="0" rtl="0" algn="l">
                        <a:spcBef>
                          <a:spcPts val="0"/>
                        </a:spcBef>
                        <a:spcAft>
                          <a:spcPts val="0"/>
                        </a:spcAft>
                        <a:buNone/>
                      </a:pPr>
                      <a:r>
                        <a:rPr lang="en" sz="1300">
                          <a:latin typeface="Lato"/>
                          <a:ea typeface="Lato"/>
                          <a:cs typeface="Lato"/>
                          <a:sym typeface="Lato"/>
                        </a:rPr>
                        <a:t>Q2_7low</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-1.552439</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0.7925527</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-1.958784</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0.050138</a:t>
                      </a:r>
                      <a:endParaRPr sz="1300">
                        <a:latin typeface="Lato"/>
                        <a:ea typeface="Lato"/>
                        <a:cs typeface="Lato"/>
                        <a:sym typeface="Lato"/>
                      </a:endParaRPr>
                    </a:p>
                  </a:txBody>
                  <a:tcPr marT="91425" marB="91425" marR="91425" marL="91425"/>
                </a:tc>
              </a:tr>
              <a:tr h="374850">
                <a:tc>
                  <a:txBody>
                    <a:bodyPr/>
                    <a:lstStyle/>
                    <a:p>
                      <a:pPr indent="0" lvl="0" marL="0" rtl="0" algn="l">
                        <a:spcBef>
                          <a:spcPts val="0"/>
                        </a:spcBef>
                        <a:spcAft>
                          <a:spcPts val="0"/>
                        </a:spcAft>
                        <a:buNone/>
                      </a:pPr>
                      <a:r>
                        <a:rPr lang="en" sz="1300">
                          <a:latin typeface="Lato"/>
                          <a:ea typeface="Lato"/>
                          <a:cs typeface="Lato"/>
                          <a:sym typeface="Lato"/>
                        </a:rPr>
                        <a:t>Q2_8low</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-1.723294</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1.1995878</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-1.436572</a:t>
                      </a:r>
                      <a:endParaRPr sz="13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latin typeface="Lato"/>
                          <a:ea typeface="Lato"/>
                          <a:cs typeface="Lato"/>
                          <a:sym typeface="Lato"/>
                        </a:rPr>
                        <a:t>0.150840</a:t>
                      </a:r>
                      <a:endParaRPr sz="1300">
                        <a:latin typeface="Lato"/>
                        <a:ea typeface="Lato"/>
                        <a:cs typeface="Lato"/>
                        <a:sym typeface="Lato"/>
                      </a:endParaRPr>
                    </a:p>
                  </a:txBody>
                  <a:tcPr marT="91425" marB="91425" marR="91425" marL="91425"/>
                </a:tc>
              </a:tr>
            </a:tbl>
          </a:graphicData>
        </a:graphic>
      </p:graphicFrame>
      <p:sp>
        <p:nvSpPr>
          <p:cNvPr id="496" name="Google Shape;496;p73"/>
          <p:cNvSpPr txBox="1"/>
          <p:nvPr/>
        </p:nvSpPr>
        <p:spPr>
          <a:xfrm>
            <a:off x="311700" y="1089700"/>
            <a:ext cx="303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5"/>
                </a:solidFill>
                <a:latin typeface="Lato"/>
                <a:ea typeface="Lato"/>
                <a:cs typeface="Lato"/>
                <a:sym typeface="Lato"/>
              </a:rPr>
              <a:t>AIC</a:t>
            </a:r>
            <a:r>
              <a:rPr lang="en" sz="2000">
                <a:solidFill>
                  <a:schemeClr val="accent5"/>
                </a:solidFill>
                <a:latin typeface="Lato"/>
                <a:ea typeface="Lato"/>
                <a:cs typeface="Lato"/>
                <a:sym typeface="Lato"/>
              </a:rPr>
              <a:t> selection</a:t>
            </a:r>
            <a:endParaRPr sz="2000">
              <a:solidFill>
                <a:schemeClr val="accent5"/>
              </a:solidFill>
              <a:latin typeface="Lato"/>
              <a:ea typeface="Lato"/>
              <a:cs typeface="Lato"/>
              <a:sym typeface="Lato"/>
            </a:endParaRPr>
          </a:p>
        </p:txBody>
      </p:sp>
      <p:sp>
        <p:nvSpPr>
          <p:cNvPr id="497" name="Google Shape;497;p73"/>
          <p:cNvSpPr txBox="1"/>
          <p:nvPr/>
        </p:nvSpPr>
        <p:spPr>
          <a:xfrm>
            <a:off x="6526525" y="2317450"/>
            <a:ext cx="2696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2"/>
                </a:solidFill>
                <a:latin typeface="Lato"/>
                <a:ea typeface="Lato"/>
                <a:cs typeface="Lato"/>
                <a:sym typeface="Lato"/>
              </a:rPr>
              <a:t>Only </a:t>
            </a:r>
            <a:r>
              <a:rPr lang="en" sz="1600">
                <a:solidFill>
                  <a:schemeClr val="accent5"/>
                </a:solidFill>
                <a:latin typeface="Lato"/>
                <a:ea typeface="Lato"/>
                <a:cs typeface="Lato"/>
                <a:sym typeface="Lato"/>
              </a:rPr>
              <a:t>Q2_2</a:t>
            </a:r>
            <a:r>
              <a:rPr lang="en" sz="1600">
                <a:solidFill>
                  <a:srgbClr val="32363A"/>
                </a:solidFill>
                <a:latin typeface="Lato"/>
                <a:ea typeface="Lato"/>
                <a:cs typeface="Lato"/>
                <a:sym typeface="Lato"/>
              </a:rPr>
              <a:t>,</a:t>
            </a:r>
            <a:r>
              <a:rPr lang="en" sz="1600">
                <a:solidFill>
                  <a:schemeClr val="accent5"/>
                </a:solidFill>
                <a:latin typeface="Lato"/>
                <a:ea typeface="Lato"/>
                <a:cs typeface="Lato"/>
                <a:sym typeface="Lato"/>
              </a:rPr>
              <a:t> </a:t>
            </a:r>
            <a:r>
              <a:rPr lang="en" sz="1600">
                <a:solidFill>
                  <a:schemeClr val="accent5"/>
                </a:solidFill>
                <a:latin typeface="Lato"/>
                <a:ea typeface="Lato"/>
                <a:cs typeface="Lato"/>
                <a:sym typeface="Lato"/>
              </a:rPr>
              <a:t>Q2_4 </a:t>
            </a:r>
            <a:r>
              <a:rPr lang="en" sz="1600">
                <a:solidFill>
                  <a:srgbClr val="32363A"/>
                </a:solidFill>
                <a:latin typeface="Lato"/>
                <a:ea typeface="Lato"/>
                <a:cs typeface="Lato"/>
                <a:sym typeface="Lato"/>
              </a:rPr>
              <a:t>,</a:t>
            </a:r>
            <a:r>
              <a:rPr lang="en" sz="1600">
                <a:solidFill>
                  <a:schemeClr val="accent5"/>
                </a:solidFill>
                <a:latin typeface="Lato"/>
                <a:ea typeface="Lato"/>
                <a:cs typeface="Lato"/>
                <a:sym typeface="Lato"/>
              </a:rPr>
              <a:t> Q2_6</a:t>
            </a:r>
            <a:r>
              <a:rPr lang="en" sz="1600">
                <a:solidFill>
                  <a:srgbClr val="32363A"/>
                </a:solidFill>
                <a:latin typeface="Lato"/>
                <a:ea typeface="Lato"/>
                <a:cs typeface="Lato"/>
                <a:sym typeface="Lato"/>
              </a:rPr>
              <a:t>,</a:t>
            </a:r>
            <a:r>
              <a:rPr lang="en" sz="1600">
                <a:solidFill>
                  <a:schemeClr val="accent5"/>
                </a:solidFill>
                <a:latin typeface="Lato"/>
                <a:ea typeface="Lato"/>
                <a:cs typeface="Lato"/>
                <a:sym typeface="Lato"/>
              </a:rPr>
              <a:t> Q2_7</a:t>
            </a:r>
            <a:r>
              <a:rPr lang="en" sz="1600">
                <a:solidFill>
                  <a:srgbClr val="32363A"/>
                </a:solidFill>
                <a:latin typeface="Lato"/>
                <a:ea typeface="Lato"/>
                <a:cs typeface="Lato"/>
                <a:sym typeface="Lato"/>
              </a:rPr>
              <a:t>, </a:t>
            </a:r>
            <a:r>
              <a:rPr lang="en" sz="1600">
                <a:solidFill>
                  <a:schemeClr val="accent2"/>
                </a:solidFill>
                <a:latin typeface="Lato"/>
                <a:ea typeface="Lato"/>
                <a:cs typeface="Lato"/>
                <a:sym typeface="Lato"/>
              </a:rPr>
              <a:t>and </a:t>
            </a:r>
            <a:r>
              <a:rPr lang="en" sz="1600">
                <a:solidFill>
                  <a:schemeClr val="accent5"/>
                </a:solidFill>
                <a:latin typeface="Lato"/>
                <a:ea typeface="Lato"/>
                <a:cs typeface="Lato"/>
                <a:sym typeface="Lato"/>
              </a:rPr>
              <a:t>Q2_8</a:t>
            </a:r>
            <a:r>
              <a:rPr lang="en" sz="1600">
                <a:solidFill>
                  <a:schemeClr val="accent2"/>
                </a:solidFill>
                <a:latin typeface="Lato"/>
                <a:ea typeface="Lato"/>
                <a:cs typeface="Lato"/>
                <a:sym typeface="Lato"/>
              </a:rPr>
              <a:t> are selected, but Q2_8 is not significant.</a:t>
            </a:r>
            <a:endParaRPr sz="1600">
              <a:solidFill>
                <a:schemeClr val="accent2"/>
              </a:solidFill>
              <a:latin typeface="Lato"/>
              <a:ea typeface="Lato"/>
              <a:cs typeface="Lato"/>
              <a:sym typeface="La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Selection Continued</a:t>
            </a:r>
            <a:endParaRPr/>
          </a:p>
        </p:txBody>
      </p:sp>
      <p:graphicFrame>
        <p:nvGraphicFramePr>
          <p:cNvPr id="503" name="Google Shape;503;p74"/>
          <p:cNvGraphicFramePr/>
          <p:nvPr/>
        </p:nvGraphicFramePr>
        <p:xfrm>
          <a:off x="390600" y="1822050"/>
          <a:ext cx="3000000" cy="3000000"/>
        </p:xfrm>
        <a:graphic>
          <a:graphicData uri="http://schemas.openxmlformats.org/drawingml/2006/table">
            <a:tbl>
              <a:tblPr>
                <a:noFill/>
                <a:tableStyleId>{EB86A7AA-C368-4F6E-9E47-2589A26B309C}</a:tableStyleId>
              </a:tblPr>
              <a:tblGrid>
                <a:gridCol w="1357475"/>
                <a:gridCol w="1010175"/>
                <a:gridCol w="1183825"/>
                <a:gridCol w="1183825"/>
                <a:gridCol w="1183825"/>
              </a:tblGrid>
              <a:tr h="374850">
                <a:tc>
                  <a:txBody>
                    <a:bodyPr/>
                    <a:lstStyle/>
                    <a:p>
                      <a:pPr indent="0" lvl="0" marL="0" rtl="0" algn="l">
                        <a:spcBef>
                          <a:spcPts val="0"/>
                        </a:spcBef>
                        <a:spcAft>
                          <a:spcPts val="0"/>
                        </a:spcAft>
                        <a:buNone/>
                      </a:pPr>
                      <a:r>
                        <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Estimate</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Std. Error</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z</a:t>
                      </a:r>
                      <a:r>
                        <a:rPr lang="en" sz="1200">
                          <a:latin typeface="Lato"/>
                          <a:ea typeface="Lato"/>
                          <a:cs typeface="Lato"/>
                          <a:sym typeface="Lato"/>
                        </a:rPr>
                        <a:t> </a:t>
                      </a:r>
                      <a:r>
                        <a:rPr lang="en" sz="1200">
                          <a:latin typeface="Lato"/>
                          <a:ea typeface="Lato"/>
                          <a:cs typeface="Lato"/>
                          <a:sym typeface="Lato"/>
                        </a:rPr>
                        <a:t>value</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p value</a:t>
                      </a:r>
                      <a:endParaRPr sz="1200">
                        <a:latin typeface="Lato"/>
                        <a:ea typeface="Lato"/>
                        <a:cs typeface="Lato"/>
                        <a:sym typeface="Lato"/>
                      </a:endParaRPr>
                    </a:p>
                  </a:txBody>
                  <a:tcPr marT="91425" marB="91425" marR="91425" marL="91425"/>
                </a:tc>
              </a:tr>
              <a:tr h="374850">
                <a:tc>
                  <a:txBody>
                    <a:bodyPr/>
                    <a:lstStyle/>
                    <a:p>
                      <a:pPr indent="0" lvl="0" marL="0" rtl="0" algn="l">
                        <a:spcBef>
                          <a:spcPts val="0"/>
                        </a:spcBef>
                        <a:spcAft>
                          <a:spcPts val="0"/>
                        </a:spcAft>
                        <a:buNone/>
                      </a:pPr>
                      <a:r>
                        <a:rPr lang="en" sz="1200">
                          <a:latin typeface="Lato"/>
                          <a:ea typeface="Lato"/>
                          <a:cs typeface="Lato"/>
                          <a:sym typeface="Lato"/>
                        </a:rPr>
                        <a:t>(Intercept)</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1.263595</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0.4281335</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2.951405</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0.003163</a:t>
                      </a:r>
                      <a:endParaRPr sz="1200">
                        <a:latin typeface="Lato"/>
                        <a:ea typeface="Lato"/>
                        <a:cs typeface="Lato"/>
                        <a:sym typeface="Lato"/>
                      </a:endParaRPr>
                    </a:p>
                  </a:txBody>
                  <a:tcPr marT="91425" marB="91425" marR="91425" marL="91425"/>
                </a:tc>
              </a:tr>
              <a:tr h="374850">
                <a:tc>
                  <a:txBody>
                    <a:bodyPr/>
                    <a:lstStyle/>
                    <a:p>
                      <a:pPr indent="0" lvl="0" marL="0" rtl="0" algn="l">
                        <a:spcBef>
                          <a:spcPts val="0"/>
                        </a:spcBef>
                        <a:spcAft>
                          <a:spcPts val="0"/>
                        </a:spcAft>
                        <a:buNone/>
                      </a:pPr>
                      <a:r>
                        <a:rPr lang="en" sz="1200">
                          <a:latin typeface="Lato"/>
                          <a:ea typeface="Lato"/>
                          <a:cs typeface="Lato"/>
                          <a:sym typeface="Lato"/>
                        </a:rPr>
                        <a:t>Q2_4low</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-2.876361</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1.1374537</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-2.528772</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0.011446</a:t>
                      </a:r>
                      <a:endParaRPr sz="1200">
                        <a:latin typeface="Lato"/>
                        <a:ea typeface="Lato"/>
                        <a:cs typeface="Lato"/>
                        <a:sym typeface="Lato"/>
                      </a:endParaRPr>
                    </a:p>
                  </a:txBody>
                  <a:tcPr marT="91425" marB="91425" marR="91425" marL="91425"/>
                </a:tc>
              </a:tr>
              <a:tr h="374850">
                <a:tc>
                  <a:txBody>
                    <a:bodyPr/>
                    <a:lstStyle/>
                    <a:p>
                      <a:pPr indent="0" lvl="0" marL="0" rtl="0" algn="l">
                        <a:spcBef>
                          <a:spcPts val="0"/>
                        </a:spcBef>
                        <a:spcAft>
                          <a:spcPts val="0"/>
                        </a:spcAft>
                        <a:buNone/>
                      </a:pPr>
                      <a:r>
                        <a:rPr lang="en" sz="1200">
                          <a:latin typeface="Lato"/>
                          <a:ea typeface="Lato"/>
                          <a:cs typeface="Lato"/>
                          <a:sym typeface="Lato"/>
                        </a:rPr>
                        <a:t>Q2_6low</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-2.343506</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0.6288221</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-3.726820</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0.000193</a:t>
                      </a:r>
                      <a:endParaRPr sz="1200">
                        <a:latin typeface="Lato"/>
                        <a:ea typeface="Lato"/>
                        <a:cs typeface="Lato"/>
                        <a:sym typeface="Lato"/>
                      </a:endParaRPr>
                    </a:p>
                  </a:txBody>
                  <a:tcPr marT="91425" marB="91425" marR="91425" marL="91425"/>
                </a:tc>
              </a:tr>
            </a:tbl>
          </a:graphicData>
        </a:graphic>
      </p:graphicFrame>
      <p:sp>
        <p:nvSpPr>
          <p:cNvPr id="504" name="Google Shape;504;p74"/>
          <p:cNvSpPr txBox="1"/>
          <p:nvPr/>
        </p:nvSpPr>
        <p:spPr>
          <a:xfrm>
            <a:off x="390600" y="1241525"/>
            <a:ext cx="303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5"/>
                </a:solidFill>
                <a:latin typeface="Lato"/>
                <a:ea typeface="Lato"/>
                <a:cs typeface="Lato"/>
                <a:sym typeface="Lato"/>
              </a:rPr>
              <a:t>BIC selection</a:t>
            </a:r>
            <a:endParaRPr sz="2000">
              <a:solidFill>
                <a:schemeClr val="accent5"/>
              </a:solidFill>
              <a:latin typeface="Lato"/>
              <a:ea typeface="Lato"/>
              <a:cs typeface="Lato"/>
              <a:sym typeface="Lato"/>
            </a:endParaRPr>
          </a:p>
        </p:txBody>
      </p:sp>
      <p:sp>
        <p:nvSpPr>
          <p:cNvPr id="505" name="Google Shape;505;p74"/>
          <p:cNvSpPr txBox="1"/>
          <p:nvPr/>
        </p:nvSpPr>
        <p:spPr>
          <a:xfrm>
            <a:off x="6608175" y="2110050"/>
            <a:ext cx="2289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Only </a:t>
            </a:r>
            <a:r>
              <a:rPr lang="en" sz="1600">
                <a:solidFill>
                  <a:schemeClr val="accent5"/>
                </a:solidFill>
                <a:latin typeface="Lato"/>
                <a:ea typeface="Lato"/>
                <a:cs typeface="Lato"/>
                <a:sym typeface="Lato"/>
              </a:rPr>
              <a:t>Q2_4</a:t>
            </a:r>
            <a:r>
              <a:rPr lang="en" sz="1600">
                <a:solidFill>
                  <a:schemeClr val="accent1"/>
                </a:solidFill>
                <a:latin typeface="Lato"/>
                <a:ea typeface="Lato"/>
                <a:cs typeface="Lato"/>
                <a:sym typeface="Lato"/>
              </a:rPr>
              <a:t> and </a:t>
            </a:r>
            <a:r>
              <a:rPr lang="en" sz="1600">
                <a:solidFill>
                  <a:schemeClr val="accent5"/>
                </a:solidFill>
                <a:latin typeface="Lato"/>
                <a:ea typeface="Lato"/>
                <a:cs typeface="Lato"/>
                <a:sym typeface="Lato"/>
              </a:rPr>
              <a:t>Q2_6</a:t>
            </a:r>
            <a:r>
              <a:rPr lang="en" sz="1600">
                <a:solidFill>
                  <a:schemeClr val="accent1"/>
                </a:solidFill>
                <a:latin typeface="Lato"/>
                <a:ea typeface="Lato"/>
                <a:cs typeface="Lato"/>
                <a:sym typeface="Lato"/>
              </a:rPr>
              <a:t> are selected, and both are significant.</a:t>
            </a:r>
            <a:endParaRPr sz="1600">
              <a:solidFill>
                <a:schemeClr val="accent1"/>
              </a:solidFill>
              <a:latin typeface="Lato"/>
              <a:ea typeface="Lato"/>
              <a:cs typeface="Lato"/>
              <a:sym typeface="La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Output</a:t>
            </a:r>
            <a:endParaRPr/>
          </a:p>
        </p:txBody>
      </p:sp>
      <p:graphicFrame>
        <p:nvGraphicFramePr>
          <p:cNvPr id="511" name="Google Shape;511;p75"/>
          <p:cNvGraphicFramePr/>
          <p:nvPr/>
        </p:nvGraphicFramePr>
        <p:xfrm>
          <a:off x="1024400" y="1383125"/>
          <a:ext cx="3000000" cy="3000000"/>
        </p:xfrm>
        <a:graphic>
          <a:graphicData uri="http://schemas.openxmlformats.org/drawingml/2006/table">
            <a:tbl>
              <a:tblPr>
                <a:noFill/>
                <a:tableStyleId>{EB86A7AA-C368-4F6E-9E47-2589A26B309C}</a:tableStyleId>
              </a:tblPr>
              <a:tblGrid>
                <a:gridCol w="1383475"/>
                <a:gridCol w="1029525"/>
                <a:gridCol w="1206500"/>
                <a:gridCol w="1206500"/>
                <a:gridCol w="1206500"/>
                <a:gridCol w="1062700"/>
              </a:tblGrid>
              <a:tr h="3810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Estimate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Std. Error</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z</a:t>
                      </a:r>
                      <a:r>
                        <a:rPr lang="en">
                          <a:latin typeface="Lato"/>
                          <a:ea typeface="Lato"/>
                          <a:cs typeface="Lato"/>
                          <a:sym typeface="Lato"/>
                        </a:rPr>
                        <a:t> value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p value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Sig. Level</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(Intercept)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1.1947</a:t>
                      </a:r>
                      <a:endParaRPr/>
                    </a:p>
                  </a:txBody>
                  <a:tcPr marT="91425" marB="91425" marR="91425" marL="91425"/>
                </a:tc>
                <a:tc>
                  <a:txBody>
                    <a:bodyPr/>
                    <a:lstStyle/>
                    <a:p>
                      <a:pPr indent="0" lvl="0" marL="0" rtl="0" algn="l">
                        <a:spcBef>
                          <a:spcPts val="0"/>
                        </a:spcBef>
                        <a:spcAft>
                          <a:spcPts val="0"/>
                        </a:spcAft>
                        <a:buNone/>
                      </a:pPr>
                      <a:r>
                        <a:rPr lang="en"/>
                        <a:t>0.5145</a:t>
                      </a:r>
                      <a:endParaRPr/>
                    </a:p>
                  </a:txBody>
                  <a:tcPr marT="91425" marB="91425" marR="91425" marL="91425"/>
                </a:tc>
                <a:tc>
                  <a:txBody>
                    <a:bodyPr/>
                    <a:lstStyle/>
                    <a:p>
                      <a:pPr indent="0" lvl="0" marL="0" rtl="0" algn="l">
                        <a:spcBef>
                          <a:spcPts val="0"/>
                        </a:spcBef>
                        <a:spcAft>
                          <a:spcPts val="0"/>
                        </a:spcAft>
                        <a:buNone/>
                      </a:pPr>
                      <a:r>
                        <a:rPr lang="en"/>
                        <a:t>2.322</a:t>
                      </a:r>
                      <a:endParaRPr/>
                    </a:p>
                  </a:txBody>
                  <a:tcPr marT="91425" marB="91425" marR="91425" marL="91425"/>
                </a:tc>
                <a:tc>
                  <a:txBody>
                    <a:bodyPr/>
                    <a:lstStyle/>
                    <a:p>
                      <a:pPr indent="0" lvl="0" marL="0" rtl="0" algn="l">
                        <a:spcBef>
                          <a:spcPts val="0"/>
                        </a:spcBef>
                        <a:spcAft>
                          <a:spcPts val="0"/>
                        </a:spcAft>
                        <a:buNone/>
                      </a:pPr>
                      <a:r>
                        <a:rPr lang="en"/>
                        <a:t>0.02024</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Q2_2low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1.4448</a:t>
                      </a:r>
                      <a:endParaRPr/>
                    </a:p>
                  </a:txBody>
                  <a:tcPr marT="91425" marB="91425" marR="91425" marL="91425"/>
                </a:tc>
                <a:tc>
                  <a:txBody>
                    <a:bodyPr/>
                    <a:lstStyle/>
                    <a:p>
                      <a:pPr indent="0" lvl="0" marL="0" rtl="0" algn="l">
                        <a:spcBef>
                          <a:spcPts val="0"/>
                        </a:spcBef>
                        <a:spcAft>
                          <a:spcPts val="0"/>
                        </a:spcAft>
                        <a:buNone/>
                      </a:pPr>
                      <a:r>
                        <a:rPr lang="en"/>
                        <a:t>0.7953</a:t>
                      </a:r>
                      <a:endParaRPr/>
                    </a:p>
                  </a:txBody>
                  <a:tcPr marT="91425" marB="91425" marR="91425" marL="91425"/>
                </a:tc>
                <a:tc>
                  <a:txBody>
                    <a:bodyPr/>
                    <a:lstStyle/>
                    <a:p>
                      <a:pPr indent="0" lvl="0" marL="0" rtl="0" algn="l">
                        <a:spcBef>
                          <a:spcPts val="0"/>
                        </a:spcBef>
                        <a:spcAft>
                          <a:spcPts val="0"/>
                        </a:spcAft>
                        <a:buNone/>
                      </a:pPr>
                      <a:r>
                        <a:rPr lang="en"/>
                        <a:t>1.817</a:t>
                      </a:r>
                      <a:endParaRPr/>
                    </a:p>
                  </a:txBody>
                  <a:tcPr marT="91425" marB="91425" marR="91425" marL="91425"/>
                </a:tc>
                <a:tc>
                  <a:txBody>
                    <a:bodyPr/>
                    <a:lstStyle/>
                    <a:p>
                      <a:pPr indent="0" lvl="0" marL="0" rtl="0" algn="l">
                        <a:spcBef>
                          <a:spcPts val="0"/>
                        </a:spcBef>
                        <a:spcAft>
                          <a:spcPts val="0"/>
                        </a:spcAft>
                        <a:buNone/>
                      </a:pPr>
                      <a:r>
                        <a:rPr lang="en"/>
                        <a:t>0.06927</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Q2_4low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-1.8132</a:t>
                      </a:r>
                      <a:endParaRPr/>
                    </a:p>
                  </a:txBody>
                  <a:tcPr marT="91425" marB="91425" marR="91425" marL="91425"/>
                </a:tc>
                <a:tc>
                  <a:txBody>
                    <a:bodyPr/>
                    <a:lstStyle/>
                    <a:p>
                      <a:pPr indent="0" lvl="0" marL="0" rtl="0" algn="l">
                        <a:spcBef>
                          <a:spcPts val="0"/>
                        </a:spcBef>
                        <a:spcAft>
                          <a:spcPts val="0"/>
                        </a:spcAft>
                        <a:buNone/>
                      </a:pPr>
                      <a:r>
                        <a:rPr lang="en"/>
                        <a:t>0.8063</a:t>
                      </a:r>
                      <a:endParaRPr/>
                    </a:p>
                  </a:txBody>
                  <a:tcPr marT="91425" marB="91425" marR="91425" marL="91425"/>
                </a:tc>
                <a:tc>
                  <a:txBody>
                    <a:bodyPr/>
                    <a:lstStyle/>
                    <a:p>
                      <a:pPr indent="0" lvl="0" marL="0" rtl="0" algn="l">
                        <a:spcBef>
                          <a:spcPts val="0"/>
                        </a:spcBef>
                        <a:spcAft>
                          <a:spcPts val="0"/>
                        </a:spcAft>
                        <a:buNone/>
                      </a:pPr>
                      <a:r>
                        <a:rPr lang="en"/>
                        <a:t>-2.249</a:t>
                      </a:r>
                      <a:endParaRPr/>
                    </a:p>
                  </a:txBody>
                  <a:tcPr marT="91425" marB="91425" marR="91425" marL="91425"/>
                </a:tc>
                <a:tc>
                  <a:txBody>
                    <a:bodyPr/>
                    <a:lstStyle/>
                    <a:p>
                      <a:pPr indent="0" lvl="0" marL="0" rtl="0" algn="l">
                        <a:spcBef>
                          <a:spcPts val="0"/>
                        </a:spcBef>
                        <a:spcAft>
                          <a:spcPts val="0"/>
                        </a:spcAft>
                        <a:buNone/>
                      </a:pPr>
                      <a:r>
                        <a:rPr lang="en"/>
                        <a:t>0.02453</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Q2_6low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-2.7583</a:t>
                      </a:r>
                      <a:endParaRPr/>
                    </a:p>
                  </a:txBody>
                  <a:tcPr marT="91425" marB="91425" marR="91425" marL="91425"/>
                </a:tc>
                <a:tc>
                  <a:txBody>
                    <a:bodyPr/>
                    <a:lstStyle/>
                    <a:p>
                      <a:pPr indent="0" lvl="0" marL="0" rtl="0" algn="l">
                        <a:spcBef>
                          <a:spcPts val="0"/>
                        </a:spcBef>
                        <a:spcAft>
                          <a:spcPts val="0"/>
                        </a:spcAft>
                        <a:buNone/>
                      </a:pPr>
                      <a:r>
                        <a:rPr lang="en"/>
                        <a:t>1.2478</a:t>
                      </a:r>
                      <a:endParaRPr/>
                    </a:p>
                  </a:txBody>
                  <a:tcPr marT="91425" marB="91425" marR="91425" marL="91425"/>
                </a:tc>
                <a:tc>
                  <a:txBody>
                    <a:bodyPr/>
                    <a:lstStyle/>
                    <a:p>
                      <a:pPr indent="0" lvl="0" marL="0" rtl="0" algn="l">
                        <a:spcBef>
                          <a:spcPts val="0"/>
                        </a:spcBef>
                        <a:spcAft>
                          <a:spcPts val="0"/>
                        </a:spcAft>
                        <a:buNone/>
                      </a:pPr>
                      <a:r>
                        <a:rPr lang="en"/>
                        <a:t>-2.211</a:t>
                      </a:r>
                      <a:endParaRPr/>
                    </a:p>
                  </a:txBody>
                  <a:tcPr marT="91425" marB="91425" marR="91425" marL="91425"/>
                </a:tc>
                <a:tc>
                  <a:txBody>
                    <a:bodyPr/>
                    <a:lstStyle/>
                    <a:p>
                      <a:pPr indent="0" lvl="0" marL="0" rtl="0" algn="l">
                        <a:spcBef>
                          <a:spcPts val="0"/>
                        </a:spcBef>
                        <a:spcAft>
                          <a:spcPts val="0"/>
                        </a:spcAft>
                        <a:buNone/>
                      </a:pPr>
                      <a:r>
                        <a:rPr lang="en"/>
                        <a:t>0.02707</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Q2_7low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-1.9234</a:t>
                      </a:r>
                      <a:endParaRPr/>
                    </a:p>
                  </a:txBody>
                  <a:tcPr marT="91425" marB="91425" marR="91425" marL="91425"/>
                </a:tc>
                <a:tc>
                  <a:txBody>
                    <a:bodyPr/>
                    <a:lstStyle/>
                    <a:p>
                      <a:pPr indent="0" lvl="0" marL="0" rtl="0" algn="l">
                        <a:spcBef>
                          <a:spcPts val="0"/>
                        </a:spcBef>
                        <a:spcAft>
                          <a:spcPts val="0"/>
                        </a:spcAft>
                        <a:buNone/>
                      </a:pPr>
                      <a:r>
                        <a:rPr lang="en"/>
                        <a:t>0.7369</a:t>
                      </a:r>
                      <a:endParaRPr/>
                    </a:p>
                  </a:txBody>
                  <a:tcPr marT="91425" marB="91425" marR="91425" marL="91425"/>
                </a:tc>
                <a:tc>
                  <a:txBody>
                    <a:bodyPr/>
                    <a:lstStyle/>
                    <a:p>
                      <a:pPr indent="0" lvl="0" marL="0" rtl="0" algn="l">
                        <a:spcBef>
                          <a:spcPts val="0"/>
                        </a:spcBef>
                        <a:spcAft>
                          <a:spcPts val="0"/>
                        </a:spcAft>
                        <a:buNone/>
                      </a:pPr>
                      <a:r>
                        <a:rPr lang="en"/>
                        <a:t>-2.610</a:t>
                      </a:r>
                      <a:endParaRPr/>
                    </a:p>
                  </a:txBody>
                  <a:tcPr marT="91425" marB="91425" marR="91425" marL="91425"/>
                </a:tc>
                <a:tc>
                  <a:txBody>
                    <a:bodyPr/>
                    <a:lstStyle/>
                    <a:p>
                      <a:pPr indent="0" lvl="0" marL="0" rtl="0" algn="l">
                        <a:spcBef>
                          <a:spcPts val="0"/>
                        </a:spcBef>
                        <a:spcAft>
                          <a:spcPts val="0"/>
                        </a:spcAft>
                        <a:buNone/>
                      </a:pPr>
                      <a:r>
                        <a:rPr lang="en"/>
                        <a:t>0.009505</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Output Interpretation</a:t>
            </a:r>
            <a:endParaRPr/>
          </a:p>
        </p:txBody>
      </p:sp>
      <p:sp>
        <p:nvSpPr>
          <p:cNvPr id="517" name="Google Shape;517;p76"/>
          <p:cNvSpPr txBox="1"/>
          <p:nvPr>
            <p:ph idx="1" type="body"/>
          </p:nvPr>
        </p:nvSpPr>
        <p:spPr>
          <a:xfrm>
            <a:off x="311700" y="1152475"/>
            <a:ext cx="8520600" cy="38136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Clr>
                <a:srgbClr val="32363A"/>
              </a:buClr>
              <a:buSzPts val="2000"/>
              <a:buChar char="●"/>
            </a:pPr>
            <a:r>
              <a:rPr lang="en" sz="2000">
                <a:solidFill>
                  <a:srgbClr val="32363A"/>
                </a:solidFill>
              </a:rPr>
              <a:t>Q2_2: “ I feel like people like myself are underrepresented at UCLA”</a:t>
            </a:r>
            <a:endParaRPr sz="2000">
              <a:solidFill>
                <a:srgbClr val="32363A"/>
              </a:solidFill>
            </a:endParaRPr>
          </a:p>
          <a:p>
            <a:pPr indent="-342385" lvl="1" marL="914400" rtl="0" algn="l">
              <a:spcBef>
                <a:spcPts val="0"/>
              </a:spcBef>
              <a:spcAft>
                <a:spcPts val="0"/>
              </a:spcAft>
              <a:buClr>
                <a:srgbClr val="32363A"/>
              </a:buClr>
              <a:buSzPts val="1792"/>
              <a:buChar char="○"/>
            </a:pPr>
            <a:r>
              <a:rPr lang="en" sz="1791">
                <a:solidFill>
                  <a:srgbClr val="32363A"/>
                </a:solidFill>
              </a:rPr>
              <a:t>Lack of </a:t>
            </a:r>
            <a:r>
              <a:rPr lang="en" sz="1791">
                <a:solidFill>
                  <a:schemeClr val="accent5"/>
                </a:solidFill>
              </a:rPr>
              <a:t>diversity</a:t>
            </a:r>
            <a:r>
              <a:rPr lang="en" sz="1791">
                <a:solidFill>
                  <a:srgbClr val="32363A"/>
                </a:solidFill>
              </a:rPr>
              <a:t>.</a:t>
            </a:r>
            <a:endParaRPr sz="1791">
              <a:solidFill>
                <a:srgbClr val="32363A"/>
              </a:solidFill>
            </a:endParaRPr>
          </a:p>
          <a:p>
            <a:pPr indent="-342385" lvl="1" marL="914400" rtl="0" algn="l">
              <a:spcBef>
                <a:spcPts val="0"/>
              </a:spcBef>
              <a:spcAft>
                <a:spcPts val="0"/>
              </a:spcAft>
              <a:buClr>
                <a:srgbClr val="32363A"/>
              </a:buClr>
              <a:buSzPts val="1792"/>
              <a:buChar char="○"/>
            </a:pPr>
            <a:r>
              <a:rPr lang="en" sz="1791">
                <a:solidFill>
                  <a:srgbClr val="32363A"/>
                </a:solidFill>
              </a:rPr>
              <a:t>Not statistically significant, but close to the significance level. </a:t>
            </a:r>
            <a:endParaRPr sz="1791">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Q2_4: “I doubt if I can repeat my academic successes.”</a:t>
            </a:r>
            <a:endParaRPr sz="2000">
              <a:solidFill>
                <a:srgbClr val="32363A"/>
              </a:solidFill>
            </a:endParaRPr>
          </a:p>
          <a:p>
            <a:pPr indent="-342900" lvl="1" marL="914400" rtl="0" algn="l">
              <a:spcBef>
                <a:spcPts val="0"/>
              </a:spcBef>
              <a:spcAft>
                <a:spcPts val="0"/>
              </a:spcAft>
              <a:buClr>
                <a:srgbClr val="32363A"/>
              </a:buClr>
              <a:buSzPts val="1800"/>
              <a:buChar char="○"/>
            </a:pPr>
            <a:r>
              <a:rPr lang="en" sz="1800">
                <a:solidFill>
                  <a:srgbClr val="32363A"/>
                </a:solidFill>
              </a:rPr>
              <a:t>Feelings of </a:t>
            </a:r>
            <a:r>
              <a:rPr lang="en" sz="1800">
                <a:solidFill>
                  <a:schemeClr val="accent5"/>
                </a:solidFill>
              </a:rPr>
              <a:t>academic fraudulence</a:t>
            </a:r>
            <a:r>
              <a:rPr lang="en" sz="1800">
                <a:solidFill>
                  <a:srgbClr val="32363A"/>
                </a:solidFill>
              </a:rPr>
              <a:t>.</a:t>
            </a:r>
            <a:endParaRPr sz="18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Q2_6: “I tend to compare myself with others.”</a:t>
            </a:r>
            <a:endParaRPr sz="2000">
              <a:solidFill>
                <a:srgbClr val="32363A"/>
              </a:solidFill>
            </a:endParaRPr>
          </a:p>
          <a:p>
            <a:pPr indent="-342900" lvl="1" marL="914400" rtl="0" algn="l">
              <a:spcBef>
                <a:spcPts val="0"/>
              </a:spcBef>
              <a:spcAft>
                <a:spcPts val="0"/>
              </a:spcAft>
              <a:buClr>
                <a:srgbClr val="32363A"/>
              </a:buClr>
              <a:buSzPts val="1800"/>
              <a:buChar char="○"/>
            </a:pPr>
            <a:r>
              <a:rPr lang="en" sz="1800">
                <a:solidFill>
                  <a:srgbClr val="32363A"/>
                </a:solidFill>
              </a:rPr>
              <a:t>Tendency to </a:t>
            </a:r>
            <a:r>
              <a:rPr lang="en" sz="1800">
                <a:solidFill>
                  <a:schemeClr val="accent5"/>
                </a:solidFill>
              </a:rPr>
              <a:t>compare</a:t>
            </a:r>
            <a:r>
              <a:rPr lang="en" sz="1800">
                <a:solidFill>
                  <a:srgbClr val="32363A"/>
                </a:solidFill>
              </a:rPr>
              <a:t>.</a:t>
            </a:r>
            <a:endParaRPr sz="18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Q2_7: “I think most people are more academically competent than myself.”</a:t>
            </a:r>
            <a:endParaRPr sz="2000">
              <a:solidFill>
                <a:srgbClr val="32363A"/>
              </a:solidFill>
            </a:endParaRPr>
          </a:p>
          <a:p>
            <a:pPr indent="-342900" lvl="1" marL="914400" rtl="0" algn="l">
              <a:spcBef>
                <a:spcPts val="0"/>
              </a:spcBef>
              <a:spcAft>
                <a:spcPts val="0"/>
              </a:spcAft>
              <a:buClr>
                <a:srgbClr val="32363A"/>
              </a:buClr>
              <a:buSzPts val="1800"/>
              <a:buChar char="○"/>
            </a:pPr>
            <a:r>
              <a:rPr lang="en" sz="1800">
                <a:solidFill>
                  <a:srgbClr val="32363A"/>
                </a:solidFill>
              </a:rPr>
              <a:t>Feelings of </a:t>
            </a:r>
            <a:r>
              <a:rPr lang="en" sz="1800">
                <a:solidFill>
                  <a:schemeClr val="accent5"/>
                </a:solidFill>
              </a:rPr>
              <a:t>academic inferiority</a:t>
            </a:r>
            <a:r>
              <a:rPr lang="en" sz="1800">
                <a:solidFill>
                  <a:srgbClr val="32363A"/>
                </a:solidFill>
              </a:rPr>
              <a:t>. </a:t>
            </a:r>
            <a:endParaRPr sz="1800">
              <a:solidFill>
                <a:srgbClr val="32363A"/>
              </a:solidFill>
            </a:endParaRPr>
          </a:p>
          <a:p>
            <a:pPr indent="0" lvl="0" marL="0" rtl="0" algn="l">
              <a:spcBef>
                <a:spcPts val="1200"/>
              </a:spcBef>
              <a:spcAft>
                <a:spcPts val="0"/>
              </a:spcAft>
              <a:buNone/>
            </a:pPr>
            <a:r>
              <a:t/>
            </a:r>
            <a:endParaRPr>
              <a:solidFill>
                <a:srgbClr val="32363A"/>
              </a:solidFill>
            </a:endParaRPr>
          </a:p>
          <a:p>
            <a:pPr indent="0" lvl="0" marL="0" rtl="0" algn="l">
              <a:spcBef>
                <a:spcPts val="1200"/>
              </a:spcBef>
              <a:spcAft>
                <a:spcPts val="1200"/>
              </a:spcAft>
              <a:buNone/>
            </a:pPr>
            <a:r>
              <a:t/>
            </a:r>
            <a:endParaRPr>
              <a:solidFill>
                <a:srgbClr val="32363A"/>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Accuracy</a:t>
            </a:r>
            <a:endParaRPr/>
          </a:p>
        </p:txBody>
      </p:sp>
      <p:pic>
        <p:nvPicPr>
          <p:cNvPr id="523" name="Google Shape;523;p77"/>
          <p:cNvPicPr preferRelativeResize="0"/>
          <p:nvPr/>
        </p:nvPicPr>
        <p:blipFill>
          <a:blip r:embed="rId3">
            <a:alphaModFix/>
          </a:blip>
          <a:stretch>
            <a:fillRect/>
          </a:stretch>
        </p:blipFill>
        <p:spPr>
          <a:xfrm>
            <a:off x="311700" y="1294175"/>
            <a:ext cx="4263026" cy="3221300"/>
          </a:xfrm>
          <a:prstGeom prst="rect">
            <a:avLst/>
          </a:prstGeom>
          <a:noFill/>
          <a:ln>
            <a:noFill/>
          </a:ln>
        </p:spPr>
      </p:pic>
      <p:sp>
        <p:nvSpPr>
          <p:cNvPr id="524" name="Google Shape;524;p77"/>
          <p:cNvSpPr txBox="1"/>
          <p:nvPr/>
        </p:nvSpPr>
        <p:spPr>
          <a:xfrm>
            <a:off x="5027100" y="2307450"/>
            <a:ext cx="3805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Error rate = (6 + 6) / (31 + 25 + 6 + 6) = </a:t>
            </a:r>
            <a:r>
              <a:rPr lang="en" sz="1600">
                <a:solidFill>
                  <a:schemeClr val="accent5"/>
                </a:solidFill>
                <a:latin typeface="Lato"/>
                <a:ea typeface="Lato"/>
                <a:cs typeface="Lato"/>
                <a:sym typeface="Lato"/>
              </a:rPr>
              <a:t>0.1764706</a:t>
            </a:r>
            <a:endParaRPr sz="1600">
              <a:solidFill>
                <a:schemeClr val="accent5"/>
              </a:solidFill>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Model accuracy = 1 - error rate = </a:t>
            </a:r>
            <a:r>
              <a:rPr lang="en" sz="1600">
                <a:solidFill>
                  <a:schemeClr val="accent5"/>
                </a:solidFill>
                <a:latin typeface="Lato"/>
                <a:ea typeface="Lato"/>
                <a:cs typeface="Lato"/>
                <a:sym typeface="Lato"/>
              </a:rPr>
              <a:t>0.8235294</a:t>
            </a:r>
            <a:endParaRPr sz="1600">
              <a:solidFill>
                <a:schemeClr val="accent5"/>
              </a:solidFill>
              <a:latin typeface="Lato"/>
              <a:ea typeface="Lato"/>
              <a:cs typeface="Lato"/>
              <a:sym typeface="La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Output with Interaction</a:t>
            </a:r>
            <a:endParaRPr/>
          </a:p>
        </p:txBody>
      </p:sp>
      <p:graphicFrame>
        <p:nvGraphicFramePr>
          <p:cNvPr id="530" name="Google Shape;530;p78"/>
          <p:cNvGraphicFramePr/>
          <p:nvPr/>
        </p:nvGraphicFramePr>
        <p:xfrm>
          <a:off x="1024400" y="1095525"/>
          <a:ext cx="3000000" cy="3000000"/>
        </p:xfrm>
        <a:graphic>
          <a:graphicData uri="http://schemas.openxmlformats.org/drawingml/2006/table">
            <a:tbl>
              <a:tblPr>
                <a:noFill/>
                <a:tableStyleId>{EB86A7AA-C368-4F6E-9E47-2589A26B309C}</a:tableStyleId>
              </a:tblPr>
              <a:tblGrid>
                <a:gridCol w="1383475"/>
                <a:gridCol w="1029525"/>
                <a:gridCol w="1206500"/>
                <a:gridCol w="1206500"/>
                <a:gridCol w="1206500"/>
                <a:gridCol w="1062700"/>
              </a:tblGrid>
              <a:tr h="3810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Estimate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Std. Error</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z value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p value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Sig. Level</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(Intercept)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1.62707</a:t>
                      </a:r>
                      <a:endParaRPr/>
                    </a:p>
                  </a:txBody>
                  <a:tcPr marT="91425" marB="91425" marR="91425" marL="91425"/>
                </a:tc>
                <a:tc>
                  <a:txBody>
                    <a:bodyPr/>
                    <a:lstStyle/>
                    <a:p>
                      <a:pPr indent="0" lvl="0" marL="0" rtl="0" algn="l">
                        <a:spcBef>
                          <a:spcPts val="0"/>
                        </a:spcBef>
                        <a:spcAft>
                          <a:spcPts val="0"/>
                        </a:spcAft>
                        <a:buNone/>
                      </a:pPr>
                      <a:r>
                        <a:rPr lang="en"/>
                        <a:t>0.69375</a:t>
                      </a:r>
                      <a:endParaRPr/>
                    </a:p>
                  </a:txBody>
                  <a:tcPr marT="91425" marB="91425" marR="91425" marL="91425"/>
                </a:tc>
                <a:tc>
                  <a:txBody>
                    <a:bodyPr/>
                    <a:lstStyle/>
                    <a:p>
                      <a:pPr indent="0" lvl="0" marL="0" rtl="0" algn="l">
                        <a:spcBef>
                          <a:spcPts val="0"/>
                        </a:spcBef>
                        <a:spcAft>
                          <a:spcPts val="0"/>
                        </a:spcAft>
                        <a:buNone/>
                      </a:pPr>
                      <a:r>
                        <a:rPr lang="en"/>
                        <a:t>2.345</a:t>
                      </a:r>
                      <a:endParaRPr/>
                    </a:p>
                  </a:txBody>
                  <a:tcPr marT="91425" marB="91425" marR="91425" marL="91425"/>
                </a:tc>
                <a:tc>
                  <a:txBody>
                    <a:bodyPr/>
                    <a:lstStyle/>
                    <a:p>
                      <a:pPr indent="0" lvl="0" marL="0" rtl="0" algn="l">
                        <a:spcBef>
                          <a:spcPts val="0"/>
                        </a:spcBef>
                        <a:spcAft>
                          <a:spcPts val="0"/>
                        </a:spcAft>
                        <a:buNone/>
                      </a:pPr>
                      <a:r>
                        <a:rPr lang="en"/>
                        <a:t>0.01901</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Q2_2low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1.51709</a:t>
                      </a:r>
                      <a:endParaRPr/>
                    </a:p>
                  </a:txBody>
                  <a:tcPr marT="91425" marB="91425" marR="91425" marL="91425"/>
                </a:tc>
                <a:tc>
                  <a:txBody>
                    <a:bodyPr/>
                    <a:lstStyle/>
                    <a:p>
                      <a:pPr indent="0" lvl="0" marL="0" rtl="0" algn="l">
                        <a:spcBef>
                          <a:spcPts val="0"/>
                        </a:spcBef>
                        <a:spcAft>
                          <a:spcPts val="0"/>
                        </a:spcAft>
                        <a:buNone/>
                      </a:pPr>
                      <a:r>
                        <a:rPr lang="en"/>
                        <a:t>0.84666</a:t>
                      </a:r>
                      <a:endParaRPr/>
                    </a:p>
                  </a:txBody>
                  <a:tcPr marT="91425" marB="91425" marR="91425" marL="91425"/>
                </a:tc>
                <a:tc>
                  <a:txBody>
                    <a:bodyPr/>
                    <a:lstStyle/>
                    <a:p>
                      <a:pPr indent="0" lvl="0" marL="0" rtl="0" algn="l">
                        <a:spcBef>
                          <a:spcPts val="0"/>
                        </a:spcBef>
                        <a:spcAft>
                          <a:spcPts val="0"/>
                        </a:spcAft>
                        <a:buNone/>
                      </a:pPr>
                      <a:r>
                        <a:rPr lang="en"/>
                        <a:t>1.792</a:t>
                      </a:r>
                      <a:endParaRPr/>
                    </a:p>
                  </a:txBody>
                  <a:tcPr marT="91425" marB="91425" marR="91425" marL="91425"/>
                </a:tc>
                <a:tc>
                  <a:txBody>
                    <a:bodyPr/>
                    <a:lstStyle/>
                    <a:p>
                      <a:pPr indent="0" lvl="0" marL="0" rtl="0" algn="l">
                        <a:spcBef>
                          <a:spcPts val="0"/>
                        </a:spcBef>
                        <a:spcAft>
                          <a:spcPts val="0"/>
                        </a:spcAft>
                        <a:buNone/>
                      </a:pPr>
                      <a:r>
                        <a:rPr lang="en"/>
                        <a:t>0.07316</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Q2_4low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-1.80376</a:t>
                      </a:r>
                      <a:endParaRPr/>
                    </a:p>
                  </a:txBody>
                  <a:tcPr marT="91425" marB="91425" marR="91425" marL="91425"/>
                </a:tc>
                <a:tc>
                  <a:txBody>
                    <a:bodyPr/>
                    <a:lstStyle/>
                    <a:p>
                      <a:pPr indent="0" lvl="0" marL="0" rtl="0" algn="l">
                        <a:spcBef>
                          <a:spcPts val="0"/>
                        </a:spcBef>
                        <a:spcAft>
                          <a:spcPts val="0"/>
                        </a:spcAft>
                        <a:buNone/>
                      </a:pPr>
                      <a:r>
                        <a:rPr lang="en"/>
                        <a:t>0.83456</a:t>
                      </a:r>
                      <a:endParaRPr/>
                    </a:p>
                  </a:txBody>
                  <a:tcPr marT="91425" marB="91425" marR="91425" marL="91425"/>
                </a:tc>
                <a:tc>
                  <a:txBody>
                    <a:bodyPr/>
                    <a:lstStyle/>
                    <a:p>
                      <a:pPr indent="0" lvl="0" marL="0" rtl="0" algn="l">
                        <a:spcBef>
                          <a:spcPts val="0"/>
                        </a:spcBef>
                        <a:spcAft>
                          <a:spcPts val="0"/>
                        </a:spcAft>
                        <a:buNone/>
                      </a:pPr>
                      <a:r>
                        <a:rPr lang="en"/>
                        <a:t>-2.161</a:t>
                      </a:r>
                      <a:endParaRPr/>
                    </a:p>
                  </a:txBody>
                  <a:tcPr marT="91425" marB="91425" marR="91425" marL="91425"/>
                </a:tc>
                <a:tc>
                  <a:txBody>
                    <a:bodyPr/>
                    <a:lstStyle/>
                    <a:p>
                      <a:pPr indent="0" lvl="0" marL="0" rtl="0" algn="l">
                        <a:spcBef>
                          <a:spcPts val="0"/>
                        </a:spcBef>
                        <a:spcAft>
                          <a:spcPts val="0"/>
                        </a:spcAft>
                        <a:buNone/>
                      </a:pPr>
                      <a:r>
                        <a:rPr lang="en"/>
                        <a:t>0.03067</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Q2_6low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-2.80850</a:t>
                      </a:r>
                      <a:endParaRPr/>
                    </a:p>
                  </a:txBody>
                  <a:tcPr marT="91425" marB="91425" marR="91425" marL="91425"/>
                </a:tc>
                <a:tc>
                  <a:txBody>
                    <a:bodyPr/>
                    <a:lstStyle/>
                    <a:p>
                      <a:pPr indent="0" lvl="0" marL="0" rtl="0" algn="l">
                        <a:spcBef>
                          <a:spcPts val="0"/>
                        </a:spcBef>
                        <a:spcAft>
                          <a:spcPts val="0"/>
                        </a:spcAft>
                        <a:buNone/>
                      </a:pPr>
                      <a:r>
                        <a:rPr lang="en"/>
                        <a:t>1.23344</a:t>
                      </a:r>
                      <a:endParaRPr/>
                    </a:p>
                  </a:txBody>
                  <a:tcPr marT="91425" marB="91425" marR="91425" marL="91425"/>
                </a:tc>
                <a:tc>
                  <a:txBody>
                    <a:bodyPr/>
                    <a:lstStyle/>
                    <a:p>
                      <a:pPr indent="0" lvl="0" marL="0" rtl="0" algn="l">
                        <a:spcBef>
                          <a:spcPts val="0"/>
                        </a:spcBef>
                        <a:spcAft>
                          <a:spcPts val="0"/>
                        </a:spcAft>
                        <a:buNone/>
                      </a:pPr>
                      <a:r>
                        <a:rPr lang="en"/>
                        <a:t>-2.277</a:t>
                      </a:r>
                      <a:endParaRPr/>
                    </a:p>
                  </a:txBody>
                  <a:tcPr marT="91425" marB="91425" marR="91425" marL="91425"/>
                </a:tc>
                <a:tc>
                  <a:txBody>
                    <a:bodyPr/>
                    <a:lstStyle/>
                    <a:p>
                      <a:pPr indent="0" lvl="0" marL="0" rtl="0" algn="l">
                        <a:spcBef>
                          <a:spcPts val="0"/>
                        </a:spcBef>
                        <a:spcAft>
                          <a:spcPts val="0"/>
                        </a:spcAft>
                        <a:buNone/>
                      </a:pPr>
                      <a:r>
                        <a:rPr lang="en"/>
                        <a:t>0.02779</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Q2_7low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-2.00401</a:t>
                      </a:r>
                      <a:endParaRPr/>
                    </a:p>
                  </a:txBody>
                  <a:tcPr marT="91425" marB="91425" marR="91425" marL="91425"/>
                </a:tc>
                <a:tc>
                  <a:txBody>
                    <a:bodyPr/>
                    <a:lstStyle/>
                    <a:p>
                      <a:pPr indent="0" lvl="0" marL="0" rtl="0" algn="l">
                        <a:spcBef>
                          <a:spcPts val="0"/>
                        </a:spcBef>
                        <a:spcAft>
                          <a:spcPts val="0"/>
                        </a:spcAft>
                        <a:buNone/>
                      </a:pPr>
                      <a:r>
                        <a:rPr lang="en"/>
                        <a:t>0.77117</a:t>
                      </a:r>
                      <a:endParaRPr/>
                    </a:p>
                  </a:txBody>
                  <a:tcPr marT="91425" marB="91425" marR="91425" marL="91425"/>
                </a:tc>
                <a:tc>
                  <a:txBody>
                    <a:bodyPr/>
                    <a:lstStyle/>
                    <a:p>
                      <a:pPr indent="0" lvl="0" marL="0" rtl="0" algn="l">
                        <a:spcBef>
                          <a:spcPts val="0"/>
                        </a:spcBef>
                        <a:spcAft>
                          <a:spcPts val="0"/>
                        </a:spcAft>
                        <a:buNone/>
                      </a:pPr>
                      <a:r>
                        <a:rPr lang="en"/>
                        <a:t>-2.599</a:t>
                      </a:r>
                      <a:endParaRPr/>
                    </a:p>
                  </a:txBody>
                  <a:tcPr marT="91425" marB="91425" marR="91425" marL="91425"/>
                </a:tc>
                <a:tc>
                  <a:txBody>
                    <a:bodyPr/>
                    <a:lstStyle/>
                    <a:p>
                      <a:pPr indent="0" lvl="0" marL="0" rtl="0" algn="l">
                        <a:spcBef>
                          <a:spcPts val="0"/>
                        </a:spcBef>
                        <a:spcAft>
                          <a:spcPts val="0"/>
                        </a:spcAft>
                        <a:buNone/>
                      </a:pPr>
                      <a:r>
                        <a:rPr lang="en"/>
                        <a:t>0.00936</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Q5male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-0.89261</a:t>
                      </a:r>
                      <a:endParaRPr/>
                    </a:p>
                  </a:txBody>
                  <a:tcPr marT="91425" marB="91425" marR="91425" marL="91425"/>
                </a:tc>
                <a:tc>
                  <a:txBody>
                    <a:bodyPr/>
                    <a:lstStyle/>
                    <a:p>
                      <a:pPr indent="0" lvl="0" marL="0" rtl="0" algn="l">
                        <a:spcBef>
                          <a:spcPts val="0"/>
                        </a:spcBef>
                        <a:spcAft>
                          <a:spcPts val="0"/>
                        </a:spcAft>
                        <a:buNone/>
                      </a:pPr>
                      <a:r>
                        <a:rPr lang="en"/>
                        <a:t>0.76231</a:t>
                      </a:r>
                      <a:endParaRPr/>
                    </a:p>
                  </a:txBody>
                  <a:tcPr marT="91425" marB="91425" marR="91425" marL="91425"/>
                </a:tc>
                <a:tc>
                  <a:txBody>
                    <a:bodyPr/>
                    <a:lstStyle/>
                    <a:p>
                      <a:pPr indent="0" lvl="0" marL="0" rtl="0" algn="l">
                        <a:spcBef>
                          <a:spcPts val="0"/>
                        </a:spcBef>
                        <a:spcAft>
                          <a:spcPts val="0"/>
                        </a:spcAft>
                        <a:buNone/>
                      </a:pPr>
                      <a:r>
                        <a:rPr lang="en"/>
                        <a:t>-1.171</a:t>
                      </a:r>
                      <a:endParaRPr/>
                    </a:p>
                  </a:txBody>
                  <a:tcPr marT="91425" marB="91425" marR="91425" marL="91425"/>
                </a:tc>
                <a:tc>
                  <a:txBody>
                    <a:bodyPr/>
                    <a:lstStyle/>
                    <a:p>
                      <a:pPr indent="0" lvl="0" marL="0" rtl="0" algn="l">
                        <a:spcBef>
                          <a:spcPts val="0"/>
                        </a:spcBef>
                        <a:spcAft>
                          <a:spcPts val="0"/>
                        </a:spcAft>
                        <a:buNone/>
                      </a:pPr>
                      <a:r>
                        <a:rPr lang="en"/>
                        <a:t>0.24163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Q11below 3.5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0.07276</a:t>
                      </a:r>
                      <a:endParaRPr/>
                    </a:p>
                  </a:txBody>
                  <a:tcPr marT="91425" marB="91425" marR="91425" marL="91425"/>
                </a:tc>
                <a:tc>
                  <a:txBody>
                    <a:bodyPr/>
                    <a:lstStyle/>
                    <a:p>
                      <a:pPr indent="0" lvl="0" marL="0" rtl="0" algn="l">
                        <a:spcBef>
                          <a:spcPts val="0"/>
                        </a:spcBef>
                        <a:spcAft>
                          <a:spcPts val="0"/>
                        </a:spcAft>
                        <a:buNone/>
                      </a:pPr>
                      <a:r>
                        <a:rPr lang="en"/>
                        <a:t>1.44944</a:t>
                      </a:r>
                      <a:endParaRPr/>
                    </a:p>
                  </a:txBody>
                  <a:tcPr marT="91425" marB="91425" marR="91425" marL="91425"/>
                </a:tc>
                <a:tc>
                  <a:txBody>
                    <a:bodyPr/>
                    <a:lstStyle/>
                    <a:p>
                      <a:pPr indent="0" lvl="0" marL="0" rtl="0" algn="l">
                        <a:spcBef>
                          <a:spcPts val="0"/>
                        </a:spcBef>
                        <a:spcAft>
                          <a:spcPts val="0"/>
                        </a:spcAft>
                        <a:buNone/>
                      </a:pPr>
                      <a:r>
                        <a:rPr lang="en"/>
                        <a:t>0.050</a:t>
                      </a:r>
                      <a:endParaRPr/>
                    </a:p>
                  </a:txBody>
                  <a:tcPr marT="91425" marB="91425" marR="91425" marL="91425"/>
                </a:tc>
                <a:tc>
                  <a:txBody>
                    <a:bodyPr/>
                    <a:lstStyle/>
                    <a:p>
                      <a:pPr indent="0" lvl="0" marL="0" rtl="0" algn="l">
                        <a:spcBef>
                          <a:spcPts val="0"/>
                        </a:spcBef>
                        <a:spcAft>
                          <a:spcPts val="0"/>
                        </a:spcAft>
                        <a:buNone/>
                      </a:pPr>
                      <a:r>
                        <a:rPr lang="en"/>
                        <a:t>0.95996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Q5male:Q11 below 3.5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0.20236</a:t>
                      </a:r>
                      <a:endParaRPr/>
                    </a:p>
                  </a:txBody>
                  <a:tcPr marT="91425" marB="91425" marR="91425" marL="91425"/>
                </a:tc>
                <a:tc>
                  <a:txBody>
                    <a:bodyPr/>
                    <a:lstStyle/>
                    <a:p>
                      <a:pPr indent="0" lvl="0" marL="0" rtl="0" algn="l">
                        <a:spcBef>
                          <a:spcPts val="0"/>
                        </a:spcBef>
                        <a:spcAft>
                          <a:spcPts val="0"/>
                        </a:spcAft>
                        <a:buNone/>
                      </a:pPr>
                      <a:r>
                        <a:rPr lang="en"/>
                        <a:t>1.86577</a:t>
                      </a:r>
                      <a:endParaRPr/>
                    </a:p>
                  </a:txBody>
                  <a:tcPr marT="91425" marB="91425" marR="91425" marL="91425"/>
                </a:tc>
                <a:tc>
                  <a:txBody>
                    <a:bodyPr/>
                    <a:lstStyle/>
                    <a:p>
                      <a:pPr indent="0" lvl="0" marL="0" rtl="0" algn="l">
                        <a:spcBef>
                          <a:spcPts val="0"/>
                        </a:spcBef>
                        <a:spcAft>
                          <a:spcPts val="0"/>
                        </a:spcAft>
                        <a:buNone/>
                      </a:pPr>
                      <a:r>
                        <a:rPr lang="en"/>
                        <a:t>0.108</a:t>
                      </a:r>
                      <a:endParaRPr/>
                    </a:p>
                  </a:txBody>
                  <a:tcPr marT="91425" marB="91425" marR="91425" marL="91425"/>
                </a:tc>
                <a:tc>
                  <a:txBody>
                    <a:bodyPr/>
                    <a:lstStyle/>
                    <a:p>
                      <a:pPr indent="0" lvl="0" marL="0" rtl="0" algn="l">
                        <a:spcBef>
                          <a:spcPts val="0"/>
                        </a:spcBef>
                        <a:spcAft>
                          <a:spcPts val="0"/>
                        </a:spcAft>
                        <a:buNone/>
                      </a:pPr>
                      <a:r>
                        <a:rPr lang="en"/>
                        <a:t>0.91363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Accuracy with Interaction</a:t>
            </a:r>
            <a:endParaRPr/>
          </a:p>
        </p:txBody>
      </p:sp>
      <p:pic>
        <p:nvPicPr>
          <p:cNvPr id="536" name="Google Shape;536;p79"/>
          <p:cNvPicPr preferRelativeResize="0"/>
          <p:nvPr/>
        </p:nvPicPr>
        <p:blipFill>
          <a:blip r:embed="rId3">
            <a:alphaModFix/>
          </a:blip>
          <a:stretch>
            <a:fillRect/>
          </a:stretch>
        </p:blipFill>
        <p:spPr>
          <a:xfrm>
            <a:off x="311700" y="1294175"/>
            <a:ext cx="4263026" cy="3221300"/>
          </a:xfrm>
          <a:prstGeom prst="rect">
            <a:avLst/>
          </a:prstGeom>
          <a:noFill/>
          <a:ln>
            <a:noFill/>
          </a:ln>
        </p:spPr>
      </p:pic>
      <p:sp>
        <p:nvSpPr>
          <p:cNvPr id="537" name="Google Shape;537;p79"/>
          <p:cNvSpPr txBox="1"/>
          <p:nvPr/>
        </p:nvSpPr>
        <p:spPr>
          <a:xfrm>
            <a:off x="5027100" y="2307450"/>
            <a:ext cx="3805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Error rate = (6 + 6) / (31 + 25 + 6 + 6) = </a:t>
            </a:r>
            <a:r>
              <a:rPr lang="en" sz="1600">
                <a:solidFill>
                  <a:schemeClr val="accent5"/>
                </a:solidFill>
                <a:latin typeface="Lato"/>
                <a:ea typeface="Lato"/>
                <a:cs typeface="Lato"/>
                <a:sym typeface="Lato"/>
              </a:rPr>
              <a:t>0.1764706</a:t>
            </a:r>
            <a:endParaRPr sz="1600">
              <a:solidFill>
                <a:schemeClr val="accent5"/>
              </a:solidFill>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Model accuracy = 1 - error rate = </a:t>
            </a:r>
            <a:r>
              <a:rPr lang="en" sz="1600">
                <a:solidFill>
                  <a:schemeClr val="accent5"/>
                </a:solidFill>
                <a:latin typeface="Lato"/>
                <a:ea typeface="Lato"/>
                <a:cs typeface="Lato"/>
                <a:sym typeface="Lato"/>
              </a:rPr>
              <a:t>0.8235294</a:t>
            </a:r>
            <a:endParaRPr sz="1600">
              <a:solidFill>
                <a:schemeClr val="accent5"/>
              </a:solidFill>
              <a:latin typeface="Lato"/>
              <a:ea typeface="Lato"/>
              <a:cs typeface="Lato"/>
              <a:sym typeface="La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8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Accuracy with Interaction</a:t>
            </a:r>
            <a:endParaRPr/>
          </a:p>
        </p:txBody>
      </p:sp>
      <p:pic>
        <p:nvPicPr>
          <p:cNvPr id="543" name="Google Shape;543;p80"/>
          <p:cNvPicPr preferRelativeResize="0"/>
          <p:nvPr/>
        </p:nvPicPr>
        <p:blipFill>
          <a:blip r:embed="rId3">
            <a:alphaModFix/>
          </a:blip>
          <a:stretch>
            <a:fillRect/>
          </a:stretch>
        </p:blipFill>
        <p:spPr>
          <a:xfrm>
            <a:off x="406800" y="1017450"/>
            <a:ext cx="4227874" cy="3853375"/>
          </a:xfrm>
          <a:prstGeom prst="rect">
            <a:avLst/>
          </a:prstGeom>
          <a:noFill/>
          <a:ln>
            <a:noFill/>
          </a:ln>
        </p:spPr>
      </p:pic>
      <p:sp>
        <p:nvSpPr>
          <p:cNvPr id="544" name="Google Shape;544;p80"/>
          <p:cNvSpPr txBox="1"/>
          <p:nvPr/>
        </p:nvSpPr>
        <p:spPr>
          <a:xfrm>
            <a:off x="4855925" y="1866675"/>
            <a:ext cx="38658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The interaction term is </a:t>
            </a:r>
            <a:r>
              <a:rPr lang="en" sz="1600">
                <a:solidFill>
                  <a:schemeClr val="accent5"/>
                </a:solidFill>
                <a:latin typeface="Lato"/>
                <a:ea typeface="Lato"/>
                <a:cs typeface="Lato"/>
                <a:sym typeface="Lato"/>
              </a:rPr>
              <a:t>not significant</a:t>
            </a:r>
            <a:r>
              <a:rPr lang="en" sz="1600">
                <a:solidFill>
                  <a:schemeClr val="accent1"/>
                </a:solidFill>
                <a:latin typeface="Lato"/>
                <a:ea typeface="Lato"/>
                <a:cs typeface="Lato"/>
                <a:sym typeface="Lato"/>
              </a:rPr>
              <a:t>, and the two parallel lines in the interaction plot also indicates no interaction. Since adding the interaction effect to the model has </a:t>
            </a:r>
            <a:r>
              <a:rPr lang="en" sz="1600">
                <a:solidFill>
                  <a:schemeClr val="accent5"/>
                </a:solidFill>
                <a:latin typeface="Lato"/>
                <a:ea typeface="Lato"/>
                <a:cs typeface="Lato"/>
                <a:sym typeface="Lato"/>
              </a:rPr>
              <a:t>no influence</a:t>
            </a:r>
            <a:r>
              <a:rPr lang="en" sz="1600">
                <a:solidFill>
                  <a:schemeClr val="accent1"/>
                </a:solidFill>
                <a:latin typeface="Lato"/>
                <a:ea typeface="Lato"/>
                <a:cs typeface="Lato"/>
                <a:sym typeface="Lato"/>
              </a:rPr>
              <a:t> on the model’s accuracy, we should probably go with the simpler model </a:t>
            </a:r>
            <a:r>
              <a:rPr lang="en" sz="1600">
                <a:solidFill>
                  <a:schemeClr val="accent5"/>
                </a:solidFill>
                <a:latin typeface="Lato"/>
                <a:ea typeface="Lato"/>
                <a:cs typeface="Lato"/>
                <a:sym typeface="Lato"/>
              </a:rPr>
              <a:t>without interaction </a:t>
            </a:r>
            <a:r>
              <a:rPr lang="en" sz="1600">
                <a:solidFill>
                  <a:schemeClr val="accent1"/>
                </a:solidFill>
                <a:latin typeface="Lato"/>
                <a:ea typeface="Lato"/>
                <a:cs typeface="Lato"/>
                <a:sym typeface="Lato"/>
              </a:rPr>
              <a:t>term.</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8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Output</a:t>
            </a:r>
            <a:endParaRPr/>
          </a:p>
        </p:txBody>
      </p:sp>
      <p:graphicFrame>
        <p:nvGraphicFramePr>
          <p:cNvPr id="550" name="Google Shape;550;p81"/>
          <p:cNvGraphicFramePr/>
          <p:nvPr/>
        </p:nvGraphicFramePr>
        <p:xfrm>
          <a:off x="684500" y="1210208"/>
          <a:ext cx="3000000" cy="3000000"/>
        </p:xfrm>
        <a:graphic>
          <a:graphicData uri="http://schemas.openxmlformats.org/drawingml/2006/table">
            <a:tbl>
              <a:tblPr>
                <a:noFill/>
                <a:tableStyleId>{EB86A7AA-C368-4F6E-9E47-2589A26B309C}</a:tableStyleId>
              </a:tblPr>
              <a:tblGrid>
                <a:gridCol w="1219725"/>
                <a:gridCol w="907650"/>
                <a:gridCol w="907650"/>
                <a:gridCol w="907650"/>
                <a:gridCol w="1063700"/>
                <a:gridCol w="1063700"/>
                <a:gridCol w="1063700"/>
                <a:gridCol w="936900"/>
              </a:tblGrid>
              <a:tr h="51445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Estimate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2.5% CI</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97.5% CI</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Std. Error</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z value</a:t>
                      </a:r>
                      <a:endParaRPr>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p value</a:t>
                      </a:r>
                      <a:endParaRPr>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Sig. Level</a:t>
                      </a:r>
                      <a:endParaRPr>
                        <a:latin typeface="Lato"/>
                        <a:ea typeface="Lato"/>
                        <a:cs typeface="Lato"/>
                        <a:sym typeface="Lato"/>
                      </a:endParaRPr>
                    </a:p>
                  </a:txBody>
                  <a:tcPr marT="91425" marB="91425" marR="91425" marL="91425"/>
                </a:tc>
              </a:tr>
              <a:tr h="441725">
                <a:tc>
                  <a:txBody>
                    <a:bodyPr/>
                    <a:lstStyle/>
                    <a:p>
                      <a:pPr indent="0" lvl="0" marL="0" rtl="0" algn="l">
                        <a:spcBef>
                          <a:spcPts val="0"/>
                        </a:spcBef>
                        <a:spcAft>
                          <a:spcPts val="0"/>
                        </a:spcAft>
                        <a:buNone/>
                      </a:pPr>
                      <a:r>
                        <a:rPr lang="en">
                          <a:latin typeface="Lato"/>
                          <a:ea typeface="Lato"/>
                          <a:cs typeface="Lato"/>
                          <a:sym typeface="Lato"/>
                        </a:rPr>
                        <a:t>(Intercept)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1.1947</a:t>
                      </a:r>
                      <a:endParaRPr/>
                    </a:p>
                  </a:txBody>
                  <a:tcPr marT="91425" marB="91425" marR="91425" marL="91425"/>
                </a:tc>
                <a:tc>
                  <a:txBody>
                    <a:bodyPr/>
                    <a:lstStyle/>
                    <a:p>
                      <a:pPr indent="0" lvl="0" marL="0" rtl="0" algn="l">
                        <a:spcBef>
                          <a:spcPts val="0"/>
                        </a:spcBef>
                        <a:spcAft>
                          <a:spcPts val="0"/>
                        </a:spcAft>
                        <a:buNone/>
                      </a:pPr>
                      <a:r>
                        <a:rPr lang="en"/>
                        <a:t>0.2410</a:t>
                      </a:r>
                      <a:endParaRPr/>
                    </a:p>
                  </a:txBody>
                  <a:tcPr marT="91425" marB="91425" marR="91425" marL="91425"/>
                </a:tc>
                <a:tc>
                  <a:txBody>
                    <a:bodyPr/>
                    <a:lstStyle/>
                    <a:p>
                      <a:pPr indent="0" lvl="0" marL="0" rtl="0" algn="l">
                        <a:spcBef>
                          <a:spcPts val="0"/>
                        </a:spcBef>
                        <a:spcAft>
                          <a:spcPts val="0"/>
                        </a:spcAft>
                        <a:buNone/>
                      </a:pPr>
                      <a:r>
                        <a:rPr lang="en"/>
                        <a:t>2.2911</a:t>
                      </a:r>
                      <a:endParaRPr/>
                    </a:p>
                  </a:txBody>
                  <a:tcPr marT="91425" marB="91425" marR="91425" marL="91425"/>
                </a:tc>
                <a:tc>
                  <a:txBody>
                    <a:bodyPr/>
                    <a:lstStyle/>
                    <a:p>
                      <a:pPr indent="0" lvl="0" marL="0" rtl="0" algn="l">
                        <a:spcBef>
                          <a:spcPts val="0"/>
                        </a:spcBef>
                        <a:spcAft>
                          <a:spcPts val="0"/>
                        </a:spcAft>
                        <a:buNone/>
                      </a:pPr>
                      <a:r>
                        <a:rPr lang="en"/>
                        <a:t>0.5145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2.322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0.02024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tcPr>
                </a:tc>
              </a:tr>
              <a:tr h="441725">
                <a:tc>
                  <a:txBody>
                    <a:bodyPr/>
                    <a:lstStyle/>
                    <a:p>
                      <a:pPr indent="0" lvl="0" marL="0" rtl="0" algn="l">
                        <a:spcBef>
                          <a:spcPts val="0"/>
                        </a:spcBef>
                        <a:spcAft>
                          <a:spcPts val="0"/>
                        </a:spcAft>
                        <a:buNone/>
                      </a:pPr>
                      <a:r>
                        <a:rPr lang="en">
                          <a:latin typeface="Lato"/>
                          <a:ea typeface="Lato"/>
                          <a:cs typeface="Lato"/>
                          <a:sym typeface="Lato"/>
                        </a:rPr>
                        <a:t>Q2_2low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1.4448</a:t>
                      </a:r>
                      <a:endParaRPr/>
                    </a:p>
                  </a:txBody>
                  <a:tcPr marT="91425" marB="91425" marR="91425" marL="91425"/>
                </a:tc>
                <a:tc>
                  <a:txBody>
                    <a:bodyPr/>
                    <a:lstStyle/>
                    <a:p>
                      <a:pPr indent="0" lvl="0" marL="0" rtl="0" algn="l">
                        <a:spcBef>
                          <a:spcPts val="0"/>
                        </a:spcBef>
                        <a:spcAft>
                          <a:spcPts val="0"/>
                        </a:spcAft>
                        <a:buNone/>
                      </a:pPr>
                      <a:r>
                        <a:rPr lang="en"/>
                        <a:t>0.0060</a:t>
                      </a:r>
                      <a:endParaRPr/>
                    </a:p>
                  </a:txBody>
                  <a:tcPr marT="91425" marB="91425" marR="91425" marL="91425"/>
                </a:tc>
                <a:tc>
                  <a:txBody>
                    <a:bodyPr/>
                    <a:lstStyle/>
                    <a:p>
                      <a:pPr indent="0" lvl="0" marL="0" rtl="0" algn="l">
                        <a:spcBef>
                          <a:spcPts val="0"/>
                        </a:spcBef>
                        <a:spcAft>
                          <a:spcPts val="0"/>
                        </a:spcAft>
                        <a:buNone/>
                      </a:pPr>
                      <a:r>
                        <a:rPr lang="en"/>
                        <a:t>3.2041</a:t>
                      </a:r>
                      <a:endParaRPr/>
                    </a:p>
                  </a:txBody>
                  <a:tcPr marT="91425" marB="91425" marR="91425" marL="91425"/>
                </a:tc>
                <a:tc>
                  <a:txBody>
                    <a:bodyPr/>
                    <a:lstStyle/>
                    <a:p>
                      <a:pPr indent="0" lvl="0" marL="0" rtl="0" algn="l">
                        <a:spcBef>
                          <a:spcPts val="0"/>
                        </a:spcBef>
                        <a:spcAft>
                          <a:spcPts val="0"/>
                        </a:spcAft>
                        <a:buNone/>
                      </a:pPr>
                      <a:r>
                        <a:rPr lang="en"/>
                        <a:t>0.7953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1.817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0.06927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tcPr>
                </a:tc>
              </a:tr>
              <a:tr h="441725">
                <a:tc>
                  <a:txBody>
                    <a:bodyPr/>
                    <a:lstStyle/>
                    <a:p>
                      <a:pPr indent="0" lvl="0" marL="0" rtl="0" algn="l">
                        <a:spcBef>
                          <a:spcPts val="0"/>
                        </a:spcBef>
                        <a:spcAft>
                          <a:spcPts val="0"/>
                        </a:spcAft>
                        <a:buNone/>
                      </a:pPr>
                      <a:r>
                        <a:rPr lang="en">
                          <a:latin typeface="Lato"/>
                          <a:ea typeface="Lato"/>
                          <a:cs typeface="Lato"/>
                          <a:sym typeface="Lato"/>
                        </a:rPr>
                        <a:t>Q2_4low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-1.8132</a:t>
                      </a:r>
                      <a:endParaRPr/>
                    </a:p>
                  </a:txBody>
                  <a:tcPr marT="91425" marB="91425" marR="91425" marL="91425"/>
                </a:tc>
                <a:tc>
                  <a:txBody>
                    <a:bodyPr/>
                    <a:lstStyle/>
                    <a:p>
                      <a:pPr indent="0" lvl="0" marL="0" rtl="0" algn="l">
                        <a:spcBef>
                          <a:spcPts val="0"/>
                        </a:spcBef>
                        <a:spcAft>
                          <a:spcPts val="0"/>
                        </a:spcAft>
                        <a:buNone/>
                      </a:pPr>
                      <a:r>
                        <a:rPr lang="en"/>
                        <a:t>-3.5543</a:t>
                      </a:r>
                      <a:endParaRPr/>
                    </a:p>
                  </a:txBody>
                  <a:tcPr marT="91425" marB="91425" marR="91425" marL="91425"/>
                </a:tc>
                <a:tc>
                  <a:txBody>
                    <a:bodyPr/>
                    <a:lstStyle/>
                    <a:p>
                      <a:pPr indent="0" lvl="0" marL="0" rtl="0" algn="l">
                        <a:spcBef>
                          <a:spcPts val="0"/>
                        </a:spcBef>
                        <a:spcAft>
                          <a:spcPts val="0"/>
                        </a:spcAft>
                        <a:buNone/>
                      </a:pPr>
                      <a:r>
                        <a:rPr lang="en"/>
                        <a:t>-0.2948</a:t>
                      </a:r>
                      <a:endParaRPr/>
                    </a:p>
                  </a:txBody>
                  <a:tcPr marT="91425" marB="91425" marR="91425" marL="91425"/>
                </a:tc>
                <a:tc>
                  <a:txBody>
                    <a:bodyPr/>
                    <a:lstStyle/>
                    <a:p>
                      <a:pPr indent="0" lvl="0" marL="0" rtl="0" algn="l">
                        <a:spcBef>
                          <a:spcPts val="0"/>
                        </a:spcBef>
                        <a:spcAft>
                          <a:spcPts val="0"/>
                        </a:spcAft>
                        <a:buNone/>
                      </a:pPr>
                      <a:r>
                        <a:rPr lang="en"/>
                        <a:t>0.8063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-2.249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0.02453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tcPr>
                </a:tc>
              </a:tr>
              <a:tr h="441725">
                <a:tc>
                  <a:txBody>
                    <a:bodyPr/>
                    <a:lstStyle/>
                    <a:p>
                      <a:pPr indent="0" lvl="0" marL="0" rtl="0" algn="l">
                        <a:spcBef>
                          <a:spcPts val="0"/>
                        </a:spcBef>
                        <a:spcAft>
                          <a:spcPts val="0"/>
                        </a:spcAft>
                        <a:buNone/>
                      </a:pPr>
                      <a:r>
                        <a:rPr lang="en">
                          <a:latin typeface="Lato"/>
                          <a:ea typeface="Lato"/>
                          <a:cs typeface="Lato"/>
                          <a:sym typeface="Lato"/>
                        </a:rPr>
                        <a:t>Q2_6low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-2.7583</a:t>
                      </a:r>
                      <a:endParaRPr/>
                    </a:p>
                  </a:txBody>
                  <a:tcPr marT="91425" marB="91425" marR="91425" marL="91425"/>
                </a:tc>
                <a:tc>
                  <a:txBody>
                    <a:bodyPr/>
                    <a:lstStyle/>
                    <a:p>
                      <a:pPr indent="0" lvl="0" marL="0" rtl="0" algn="l">
                        <a:spcBef>
                          <a:spcPts val="0"/>
                        </a:spcBef>
                        <a:spcAft>
                          <a:spcPts val="0"/>
                        </a:spcAft>
                        <a:buNone/>
                      </a:pPr>
                      <a:r>
                        <a:rPr lang="en"/>
                        <a:t>-5.9241</a:t>
                      </a:r>
                      <a:endParaRPr/>
                    </a:p>
                  </a:txBody>
                  <a:tcPr marT="91425" marB="91425" marR="91425" marL="91425"/>
                </a:tc>
                <a:tc>
                  <a:txBody>
                    <a:bodyPr/>
                    <a:lstStyle/>
                    <a:p>
                      <a:pPr indent="0" lvl="0" marL="0" rtl="0" algn="l">
                        <a:spcBef>
                          <a:spcPts val="0"/>
                        </a:spcBef>
                        <a:spcAft>
                          <a:spcPts val="0"/>
                        </a:spcAft>
                        <a:buNone/>
                      </a:pPr>
                      <a:r>
                        <a:rPr lang="en"/>
                        <a:t>-0.6763</a:t>
                      </a:r>
                      <a:endParaRPr/>
                    </a:p>
                  </a:txBody>
                  <a:tcPr marT="91425" marB="91425" marR="91425" marL="91425"/>
                </a:tc>
                <a:tc>
                  <a:txBody>
                    <a:bodyPr/>
                    <a:lstStyle/>
                    <a:p>
                      <a:pPr indent="0" lvl="0" marL="0" rtl="0" algn="l">
                        <a:spcBef>
                          <a:spcPts val="0"/>
                        </a:spcBef>
                        <a:spcAft>
                          <a:spcPts val="0"/>
                        </a:spcAft>
                        <a:buNone/>
                      </a:pPr>
                      <a:r>
                        <a:rPr lang="en"/>
                        <a:t>1.2478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-2.211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0.02707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tcPr>
                </a:tc>
              </a:tr>
              <a:tr h="441725">
                <a:tc>
                  <a:txBody>
                    <a:bodyPr/>
                    <a:lstStyle/>
                    <a:p>
                      <a:pPr indent="0" lvl="0" marL="0" rtl="0" algn="l">
                        <a:spcBef>
                          <a:spcPts val="0"/>
                        </a:spcBef>
                        <a:spcAft>
                          <a:spcPts val="0"/>
                        </a:spcAft>
                        <a:buNone/>
                      </a:pPr>
                      <a:r>
                        <a:rPr lang="en">
                          <a:latin typeface="Lato"/>
                          <a:ea typeface="Lato"/>
                          <a:cs typeface="Lato"/>
                          <a:sym typeface="Lato"/>
                        </a:rPr>
                        <a:t>Q2_7low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-1.9234</a:t>
                      </a:r>
                      <a:endParaRPr/>
                    </a:p>
                  </a:txBody>
                  <a:tcPr marT="91425" marB="91425" marR="91425" marL="91425"/>
                </a:tc>
                <a:tc>
                  <a:txBody>
                    <a:bodyPr/>
                    <a:lstStyle/>
                    <a:p>
                      <a:pPr indent="0" lvl="0" marL="0" rtl="0" algn="l">
                        <a:spcBef>
                          <a:spcPts val="0"/>
                        </a:spcBef>
                        <a:spcAft>
                          <a:spcPts val="0"/>
                        </a:spcAft>
                        <a:buNone/>
                      </a:pPr>
                      <a:r>
                        <a:rPr lang="en"/>
                        <a:t>-3.4700</a:t>
                      </a:r>
                      <a:endParaRPr/>
                    </a:p>
                  </a:txBody>
                  <a:tcPr marT="91425" marB="91425" marR="91425" marL="91425"/>
                </a:tc>
                <a:tc>
                  <a:txBody>
                    <a:bodyPr/>
                    <a:lstStyle/>
                    <a:p>
                      <a:pPr indent="0" lvl="0" marL="0" rtl="0" algn="l">
                        <a:spcBef>
                          <a:spcPts val="0"/>
                        </a:spcBef>
                        <a:spcAft>
                          <a:spcPts val="0"/>
                        </a:spcAft>
                        <a:buNone/>
                      </a:pPr>
                      <a:r>
                        <a:rPr lang="en"/>
                        <a:t>-0.5248</a:t>
                      </a:r>
                      <a:endParaRPr/>
                    </a:p>
                  </a:txBody>
                  <a:tcPr marT="91425" marB="91425" marR="91425" marL="91425"/>
                </a:tc>
                <a:tc>
                  <a:txBody>
                    <a:bodyPr/>
                    <a:lstStyle/>
                    <a:p>
                      <a:pPr indent="0" lvl="0" marL="0" rtl="0" algn="l">
                        <a:spcBef>
                          <a:spcPts val="0"/>
                        </a:spcBef>
                        <a:spcAft>
                          <a:spcPts val="0"/>
                        </a:spcAft>
                        <a:buNone/>
                      </a:pPr>
                      <a:r>
                        <a:rPr lang="en"/>
                        <a:t>0.7369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-2.610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0.009505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551" name="Google Shape;551;p81"/>
          <p:cNvSpPr txBox="1"/>
          <p:nvPr/>
        </p:nvSpPr>
        <p:spPr>
          <a:xfrm>
            <a:off x="684500" y="4126025"/>
            <a:ext cx="661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Lato"/>
                <a:ea typeface="Lato"/>
                <a:cs typeface="Lato"/>
                <a:sym typeface="Lato"/>
              </a:rPr>
              <a:t>Classification accuracy = 0.8235294</a:t>
            </a:r>
            <a:endParaRPr sz="1600">
              <a:solidFill>
                <a:schemeClr val="accent5"/>
              </a:solidFill>
              <a:latin typeface="Lato"/>
              <a:ea typeface="Lato"/>
              <a:cs typeface="Lato"/>
              <a:sym typeface="Lato"/>
            </a:endParaRPr>
          </a:p>
          <a:p>
            <a:pPr indent="0" lvl="0" marL="0" rtl="0" algn="l">
              <a:spcBef>
                <a:spcPts val="0"/>
              </a:spcBef>
              <a:spcAft>
                <a:spcPts val="0"/>
              </a:spcAft>
              <a:buNone/>
            </a:pPr>
            <a:r>
              <a:t/>
            </a:r>
            <a:endParaRPr b="1">
              <a:solidFill>
                <a:schemeClr val="accent5"/>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Survey</a:t>
            </a:r>
            <a:r>
              <a:rPr lang="en"/>
              <a:t> Distribution</a:t>
            </a:r>
            <a:endParaRPr/>
          </a:p>
        </p:txBody>
      </p:sp>
      <p:sp>
        <p:nvSpPr>
          <p:cNvPr id="98" name="Google Shape;98;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The survey was distributed to students enrolled in STATS 140XP, PSYCH 124C, and SOC 101.</a:t>
            </a:r>
            <a:endParaRPr/>
          </a:p>
          <a:p>
            <a:pPr indent="-342900" lvl="0" marL="457200" rtl="0" algn="l">
              <a:spcBef>
                <a:spcPts val="0"/>
              </a:spcBef>
              <a:spcAft>
                <a:spcPts val="0"/>
              </a:spcAft>
              <a:buSzPts val="1800"/>
              <a:buChar char="●"/>
            </a:pPr>
            <a:r>
              <a:rPr lang="en"/>
              <a:t>We collected </a:t>
            </a:r>
            <a:r>
              <a:rPr lang="en" u="sng"/>
              <a:t>89</a:t>
            </a:r>
            <a:r>
              <a:rPr lang="en"/>
              <a:t> complete responses.</a:t>
            </a:r>
            <a:endParaRPr/>
          </a:p>
          <a:p>
            <a:pPr indent="-342900" lvl="0" marL="457200" rtl="0" algn="l">
              <a:spcBef>
                <a:spcPts val="0"/>
              </a:spcBef>
              <a:spcAft>
                <a:spcPts val="0"/>
              </a:spcAft>
              <a:buSzPts val="1800"/>
              <a:buChar char="●"/>
            </a:pPr>
            <a:r>
              <a:rPr lang="en"/>
              <a:t>Participation was </a:t>
            </a:r>
            <a:r>
              <a:rPr lang="en" u="sng"/>
              <a:t>voluntary</a:t>
            </a:r>
            <a:r>
              <a:rPr lang="en"/>
              <a:t>, and </a:t>
            </a:r>
            <a:r>
              <a:rPr lang="en"/>
              <a:t>participants was able to leave some questions blank if they didn’t wish to answer.</a:t>
            </a:r>
            <a:endParaRPr/>
          </a:p>
        </p:txBody>
      </p:sp>
      <p:sp>
        <p:nvSpPr>
          <p:cNvPr id="99" name="Google Shape;99;p19"/>
          <p:cNvSpPr/>
          <p:nvPr/>
        </p:nvSpPr>
        <p:spPr>
          <a:xfrm>
            <a:off x="4897150" y="4473450"/>
            <a:ext cx="689700" cy="49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9"/>
          <p:cNvPicPr preferRelativeResize="0"/>
          <p:nvPr/>
        </p:nvPicPr>
        <p:blipFill>
          <a:blip r:embed="rId3">
            <a:alphaModFix/>
          </a:blip>
          <a:stretch>
            <a:fillRect/>
          </a:stretch>
        </p:blipFill>
        <p:spPr>
          <a:xfrm>
            <a:off x="1264525" y="2918900"/>
            <a:ext cx="2047150" cy="20471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Influential Plots and Marginal Model Plot</a:t>
            </a:r>
            <a:endParaRPr/>
          </a:p>
        </p:txBody>
      </p:sp>
      <p:pic>
        <p:nvPicPr>
          <p:cNvPr id="557" name="Google Shape;557;p82"/>
          <p:cNvPicPr preferRelativeResize="0"/>
          <p:nvPr/>
        </p:nvPicPr>
        <p:blipFill>
          <a:blip r:embed="rId3">
            <a:alphaModFix/>
          </a:blip>
          <a:stretch>
            <a:fillRect/>
          </a:stretch>
        </p:blipFill>
        <p:spPr>
          <a:xfrm>
            <a:off x="201675" y="937525"/>
            <a:ext cx="2439051" cy="4073276"/>
          </a:xfrm>
          <a:prstGeom prst="rect">
            <a:avLst/>
          </a:prstGeom>
          <a:noFill/>
          <a:ln>
            <a:noFill/>
          </a:ln>
        </p:spPr>
      </p:pic>
      <p:sp>
        <p:nvSpPr>
          <p:cNvPr id="558" name="Google Shape;558;p82"/>
          <p:cNvSpPr txBox="1"/>
          <p:nvPr/>
        </p:nvSpPr>
        <p:spPr>
          <a:xfrm>
            <a:off x="5035225" y="911663"/>
            <a:ext cx="4039800" cy="4125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The influential plots show that observations 17 and 59 are </a:t>
            </a:r>
            <a:r>
              <a:rPr lang="en" sz="1600">
                <a:solidFill>
                  <a:schemeClr val="accent5"/>
                </a:solidFill>
                <a:latin typeface="Lato"/>
                <a:ea typeface="Lato"/>
                <a:cs typeface="Lato"/>
                <a:sym typeface="Lato"/>
              </a:rPr>
              <a:t>high leverage </a:t>
            </a:r>
            <a:r>
              <a:rPr lang="en" sz="1600">
                <a:latin typeface="Lato"/>
                <a:ea typeface="Lato"/>
                <a:cs typeface="Lato"/>
                <a:sym typeface="Lato"/>
              </a:rPr>
              <a:t>points.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However, removing these two observations changed the standard error of the coefficient of Q2_6 in the multiple logistic regression </a:t>
            </a:r>
            <a:r>
              <a:rPr lang="en" sz="1600">
                <a:latin typeface="Lato"/>
                <a:ea typeface="Lato"/>
                <a:cs typeface="Lato"/>
                <a:sym typeface="Lato"/>
              </a:rPr>
              <a:t>model</a:t>
            </a:r>
            <a:r>
              <a:rPr lang="en" sz="1600">
                <a:latin typeface="Lato"/>
                <a:ea typeface="Lato"/>
                <a:cs typeface="Lato"/>
                <a:sym typeface="Lato"/>
              </a:rPr>
              <a:t>  from </a:t>
            </a:r>
            <a:r>
              <a:rPr lang="en" sz="1600">
                <a:solidFill>
                  <a:schemeClr val="accent5"/>
                </a:solidFill>
                <a:latin typeface="Lato"/>
                <a:ea typeface="Lato"/>
                <a:cs typeface="Lato"/>
                <a:sym typeface="Lato"/>
              </a:rPr>
              <a:t>1.2478</a:t>
            </a:r>
            <a:r>
              <a:rPr lang="en" sz="1600">
                <a:latin typeface="Lato"/>
                <a:ea typeface="Lato"/>
                <a:cs typeface="Lato"/>
                <a:sym typeface="Lato"/>
              </a:rPr>
              <a:t> to </a:t>
            </a:r>
            <a:r>
              <a:rPr lang="en" sz="1600">
                <a:solidFill>
                  <a:schemeClr val="accent5"/>
                </a:solidFill>
                <a:latin typeface="Lato"/>
                <a:ea typeface="Lato"/>
                <a:cs typeface="Lato"/>
                <a:sym typeface="Lato"/>
              </a:rPr>
              <a:t>1730.6908</a:t>
            </a:r>
            <a:r>
              <a:rPr lang="en" sz="1600">
                <a:latin typeface="Lato"/>
                <a:ea typeface="Lato"/>
                <a:cs typeface="Lato"/>
                <a:sym typeface="Lato"/>
              </a:rPr>
              <a:t>, which by no means is a normal pattern.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Without removing the two leverage points, the marginal model plot shows that our multiple logistic regression model seems to </a:t>
            </a:r>
            <a:r>
              <a:rPr lang="en" sz="1600">
                <a:solidFill>
                  <a:schemeClr val="accent5"/>
                </a:solidFill>
                <a:latin typeface="Lato"/>
                <a:ea typeface="Lato"/>
                <a:cs typeface="Lato"/>
                <a:sym typeface="Lato"/>
              </a:rPr>
              <a:t>capture the patterns</a:t>
            </a:r>
            <a:r>
              <a:rPr lang="en" sz="1600">
                <a:latin typeface="Lato"/>
                <a:ea typeface="Lato"/>
                <a:cs typeface="Lato"/>
                <a:sym typeface="Lato"/>
              </a:rPr>
              <a:t> in the data set.</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In the end, the observations 17 and 59 </a:t>
            </a:r>
            <a:r>
              <a:rPr lang="en" sz="1600">
                <a:solidFill>
                  <a:schemeClr val="accent5"/>
                </a:solidFill>
                <a:latin typeface="Lato"/>
                <a:ea typeface="Lato"/>
                <a:cs typeface="Lato"/>
                <a:sym typeface="Lato"/>
              </a:rPr>
              <a:t>were not removed</a:t>
            </a:r>
            <a:r>
              <a:rPr lang="en" sz="1600">
                <a:latin typeface="Lato"/>
                <a:ea typeface="Lato"/>
                <a:cs typeface="Lato"/>
                <a:sym typeface="Lato"/>
              </a:rPr>
              <a:t> from the model.</a:t>
            </a:r>
            <a:endParaRPr sz="1600">
              <a:latin typeface="Lato"/>
              <a:ea typeface="Lato"/>
              <a:cs typeface="Lato"/>
              <a:sym typeface="Lato"/>
            </a:endParaRPr>
          </a:p>
        </p:txBody>
      </p:sp>
      <p:pic>
        <p:nvPicPr>
          <p:cNvPr id="559" name="Google Shape;559;p82"/>
          <p:cNvPicPr preferRelativeResize="0"/>
          <p:nvPr/>
        </p:nvPicPr>
        <p:blipFill>
          <a:blip r:embed="rId4">
            <a:alphaModFix/>
          </a:blip>
          <a:stretch>
            <a:fillRect/>
          </a:stretch>
        </p:blipFill>
        <p:spPr>
          <a:xfrm>
            <a:off x="2493126" y="1438625"/>
            <a:ext cx="2736709" cy="26166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Output Exponentiated</a:t>
            </a:r>
            <a:endParaRPr/>
          </a:p>
        </p:txBody>
      </p:sp>
      <p:graphicFrame>
        <p:nvGraphicFramePr>
          <p:cNvPr id="565" name="Google Shape;565;p83"/>
          <p:cNvGraphicFramePr/>
          <p:nvPr/>
        </p:nvGraphicFramePr>
        <p:xfrm>
          <a:off x="1600363" y="1387570"/>
          <a:ext cx="3000000" cy="3000000"/>
        </p:xfrm>
        <a:graphic>
          <a:graphicData uri="http://schemas.openxmlformats.org/drawingml/2006/table">
            <a:tbl>
              <a:tblPr>
                <a:noFill/>
                <a:tableStyleId>{EB86A7AA-C368-4F6E-9E47-2589A26B309C}</a:tableStyleId>
              </a:tblPr>
              <a:tblGrid>
                <a:gridCol w="1219725"/>
                <a:gridCol w="907650"/>
                <a:gridCol w="907650"/>
                <a:gridCol w="907650"/>
                <a:gridCol w="1063700"/>
                <a:gridCol w="936900"/>
              </a:tblGrid>
              <a:tr h="51445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Estimate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2.5% CI</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97.5% CI</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p value</a:t>
                      </a:r>
                      <a:endParaRPr>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Sig. Level</a:t>
                      </a:r>
                      <a:endParaRPr>
                        <a:latin typeface="Lato"/>
                        <a:ea typeface="Lato"/>
                        <a:cs typeface="Lato"/>
                        <a:sym typeface="Lato"/>
                      </a:endParaRPr>
                    </a:p>
                  </a:txBody>
                  <a:tcPr marT="91425" marB="91425" marR="91425" marL="91425"/>
                </a:tc>
              </a:tr>
              <a:tr h="441725">
                <a:tc>
                  <a:txBody>
                    <a:bodyPr/>
                    <a:lstStyle/>
                    <a:p>
                      <a:pPr indent="0" lvl="0" marL="0" rtl="0" algn="l">
                        <a:spcBef>
                          <a:spcPts val="0"/>
                        </a:spcBef>
                        <a:spcAft>
                          <a:spcPts val="0"/>
                        </a:spcAft>
                        <a:buNone/>
                      </a:pPr>
                      <a:r>
                        <a:rPr lang="en">
                          <a:latin typeface="Lato"/>
                          <a:ea typeface="Lato"/>
                          <a:cs typeface="Lato"/>
                          <a:sym typeface="Lato"/>
                        </a:rPr>
                        <a:t>(Intercept)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3.3026</a:t>
                      </a:r>
                      <a:endParaRPr/>
                    </a:p>
                  </a:txBody>
                  <a:tcPr marT="91425" marB="91425" marR="91425" marL="91425"/>
                </a:tc>
                <a:tc>
                  <a:txBody>
                    <a:bodyPr/>
                    <a:lstStyle/>
                    <a:p>
                      <a:pPr indent="0" lvl="0" marL="0" rtl="0" algn="l">
                        <a:spcBef>
                          <a:spcPts val="0"/>
                        </a:spcBef>
                        <a:spcAft>
                          <a:spcPts val="0"/>
                        </a:spcAft>
                        <a:buNone/>
                      </a:pPr>
                      <a:r>
                        <a:rPr lang="en"/>
                        <a:t>1.2726</a:t>
                      </a:r>
                      <a:endParaRPr/>
                    </a:p>
                  </a:txBody>
                  <a:tcPr marT="91425" marB="91425" marR="91425" marL="91425"/>
                </a:tc>
                <a:tc>
                  <a:txBody>
                    <a:bodyPr/>
                    <a:lstStyle/>
                    <a:p>
                      <a:pPr indent="0" lvl="0" marL="0" rtl="0" algn="l">
                        <a:spcBef>
                          <a:spcPts val="0"/>
                        </a:spcBef>
                        <a:spcAft>
                          <a:spcPts val="0"/>
                        </a:spcAft>
                        <a:buNone/>
                      </a:pPr>
                      <a:r>
                        <a:rPr lang="en"/>
                        <a:t>9.8860</a:t>
                      </a:r>
                      <a:endParaRPr/>
                    </a:p>
                  </a:txBody>
                  <a:tcPr marT="91425" marB="91425" marR="91425" marL="91425"/>
                </a:tc>
                <a:tc>
                  <a:txBody>
                    <a:bodyPr/>
                    <a:lstStyle/>
                    <a:p>
                      <a:pPr indent="0" lvl="0" marL="0" rtl="0" algn="l">
                        <a:spcBef>
                          <a:spcPts val="0"/>
                        </a:spcBef>
                        <a:spcAft>
                          <a:spcPts val="0"/>
                        </a:spcAft>
                        <a:buNone/>
                      </a:pPr>
                      <a:r>
                        <a:rPr lang="en"/>
                        <a:t>0.02024</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tcPr>
                </a:tc>
              </a:tr>
              <a:tr h="441725">
                <a:tc>
                  <a:txBody>
                    <a:bodyPr/>
                    <a:lstStyle/>
                    <a:p>
                      <a:pPr indent="0" lvl="0" marL="0" rtl="0" algn="l">
                        <a:spcBef>
                          <a:spcPts val="0"/>
                        </a:spcBef>
                        <a:spcAft>
                          <a:spcPts val="0"/>
                        </a:spcAft>
                        <a:buNone/>
                      </a:pPr>
                      <a:r>
                        <a:rPr lang="en">
                          <a:latin typeface="Lato"/>
                          <a:ea typeface="Lato"/>
                          <a:cs typeface="Lato"/>
                          <a:sym typeface="Lato"/>
                        </a:rPr>
                        <a:t>Q2_2low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4.2410</a:t>
                      </a:r>
                      <a:endParaRPr/>
                    </a:p>
                  </a:txBody>
                  <a:tcPr marT="91425" marB="91425" marR="91425" marL="91425"/>
                </a:tc>
                <a:tc>
                  <a:txBody>
                    <a:bodyPr/>
                    <a:lstStyle/>
                    <a:p>
                      <a:pPr indent="0" lvl="0" marL="0" rtl="0" algn="l">
                        <a:spcBef>
                          <a:spcPts val="0"/>
                        </a:spcBef>
                        <a:spcAft>
                          <a:spcPts val="0"/>
                        </a:spcAft>
                        <a:buNone/>
                      </a:pPr>
                      <a:r>
                        <a:rPr lang="en"/>
                        <a:t>1.0061</a:t>
                      </a:r>
                      <a:endParaRPr/>
                    </a:p>
                  </a:txBody>
                  <a:tcPr marT="91425" marB="91425" marR="91425" marL="91425"/>
                </a:tc>
                <a:tc>
                  <a:txBody>
                    <a:bodyPr/>
                    <a:lstStyle/>
                    <a:p>
                      <a:pPr indent="0" lvl="0" marL="0" rtl="0" algn="l">
                        <a:spcBef>
                          <a:spcPts val="0"/>
                        </a:spcBef>
                        <a:spcAft>
                          <a:spcPts val="0"/>
                        </a:spcAft>
                        <a:buNone/>
                      </a:pPr>
                      <a:r>
                        <a:rPr lang="en"/>
                        <a:t>24.6339</a:t>
                      </a:r>
                      <a:endParaRPr/>
                    </a:p>
                  </a:txBody>
                  <a:tcPr marT="91425" marB="91425" marR="91425" marL="91425"/>
                </a:tc>
                <a:tc>
                  <a:txBody>
                    <a:bodyPr/>
                    <a:lstStyle/>
                    <a:p>
                      <a:pPr indent="0" lvl="0" marL="0" rtl="0" algn="l">
                        <a:spcBef>
                          <a:spcPts val="0"/>
                        </a:spcBef>
                        <a:spcAft>
                          <a:spcPts val="0"/>
                        </a:spcAft>
                        <a:buNone/>
                      </a:pPr>
                      <a:r>
                        <a:rPr lang="en"/>
                        <a:t>0.06927</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tcPr>
                </a:tc>
              </a:tr>
              <a:tr h="441725">
                <a:tc>
                  <a:txBody>
                    <a:bodyPr/>
                    <a:lstStyle/>
                    <a:p>
                      <a:pPr indent="0" lvl="0" marL="0" rtl="0" algn="l">
                        <a:spcBef>
                          <a:spcPts val="0"/>
                        </a:spcBef>
                        <a:spcAft>
                          <a:spcPts val="0"/>
                        </a:spcAft>
                        <a:buNone/>
                      </a:pPr>
                      <a:r>
                        <a:rPr lang="en">
                          <a:latin typeface="Lato"/>
                          <a:ea typeface="Lato"/>
                          <a:cs typeface="Lato"/>
                          <a:sym typeface="Lato"/>
                        </a:rPr>
                        <a:t>Q2_4low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0.1631</a:t>
                      </a:r>
                      <a:endParaRPr/>
                    </a:p>
                  </a:txBody>
                  <a:tcPr marT="91425" marB="91425" marR="91425" marL="91425"/>
                </a:tc>
                <a:tc>
                  <a:txBody>
                    <a:bodyPr/>
                    <a:lstStyle/>
                    <a:p>
                      <a:pPr indent="0" lvl="0" marL="0" rtl="0" algn="l">
                        <a:spcBef>
                          <a:spcPts val="0"/>
                        </a:spcBef>
                        <a:spcAft>
                          <a:spcPts val="0"/>
                        </a:spcAft>
                        <a:buNone/>
                      </a:pPr>
                      <a:r>
                        <a:rPr lang="en"/>
                        <a:t>0.0286</a:t>
                      </a:r>
                      <a:endParaRPr/>
                    </a:p>
                  </a:txBody>
                  <a:tcPr marT="91425" marB="91425" marR="91425" marL="91425"/>
                </a:tc>
                <a:tc>
                  <a:txBody>
                    <a:bodyPr/>
                    <a:lstStyle/>
                    <a:p>
                      <a:pPr indent="0" lvl="0" marL="0" rtl="0" algn="l">
                        <a:spcBef>
                          <a:spcPts val="0"/>
                        </a:spcBef>
                        <a:spcAft>
                          <a:spcPts val="0"/>
                        </a:spcAft>
                        <a:buNone/>
                      </a:pPr>
                      <a:r>
                        <a:rPr lang="en"/>
                        <a:t>0.7447</a:t>
                      </a:r>
                      <a:endParaRPr/>
                    </a:p>
                  </a:txBody>
                  <a:tcPr marT="91425" marB="91425" marR="91425" marL="91425"/>
                </a:tc>
                <a:tc>
                  <a:txBody>
                    <a:bodyPr/>
                    <a:lstStyle/>
                    <a:p>
                      <a:pPr indent="0" lvl="0" marL="0" rtl="0" algn="l">
                        <a:spcBef>
                          <a:spcPts val="0"/>
                        </a:spcBef>
                        <a:spcAft>
                          <a:spcPts val="0"/>
                        </a:spcAft>
                        <a:buNone/>
                      </a:pPr>
                      <a:r>
                        <a:rPr lang="en"/>
                        <a:t>0.02453</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tcPr>
                </a:tc>
              </a:tr>
              <a:tr h="441725">
                <a:tc>
                  <a:txBody>
                    <a:bodyPr/>
                    <a:lstStyle/>
                    <a:p>
                      <a:pPr indent="0" lvl="0" marL="0" rtl="0" algn="l">
                        <a:spcBef>
                          <a:spcPts val="0"/>
                        </a:spcBef>
                        <a:spcAft>
                          <a:spcPts val="0"/>
                        </a:spcAft>
                        <a:buNone/>
                      </a:pPr>
                      <a:r>
                        <a:rPr lang="en">
                          <a:latin typeface="Lato"/>
                          <a:ea typeface="Lato"/>
                          <a:cs typeface="Lato"/>
                          <a:sym typeface="Lato"/>
                        </a:rPr>
                        <a:t>Q2_6low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0.0634</a:t>
                      </a:r>
                      <a:endParaRPr/>
                    </a:p>
                  </a:txBody>
                  <a:tcPr marT="91425" marB="91425" marR="91425" marL="91425"/>
                </a:tc>
                <a:tc>
                  <a:txBody>
                    <a:bodyPr/>
                    <a:lstStyle/>
                    <a:p>
                      <a:pPr indent="0" lvl="0" marL="0" rtl="0" algn="l">
                        <a:spcBef>
                          <a:spcPts val="0"/>
                        </a:spcBef>
                        <a:spcAft>
                          <a:spcPts val="0"/>
                        </a:spcAft>
                        <a:buNone/>
                      </a:pPr>
                      <a:r>
                        <a:rPr lang="en"/>
                        <a:t>0.0027</a:t>
                      </a:r>
                      <a:endParaRPr/>
                    </a:p>
                  </a:txBody>
                  <a:tcPr marT="91425" marB="91425" marR="91425" marL="91425"/>
                </a:tc>
                <a:tc>
                  <a:txBody>
                    <a:bodyPr/>
                    <a:lstStyle/>
                    <a:p>
                      <a:pPr indent="0" lvl="0" marL="0" rtl="0" algn="l">
                        <a:spcBef>
                          <a:spcPts val="0"/>
                        </a:spcBef>
                        <a:spcAft>
                          <a:spcPts val="0"/>
                        </a:spcAft>
                        <a:buNone/>
                      </a:pPr>
                      <a:r>
                        <a:rPr lang="en"/>
                        <a:t>0.5085</a:t>
                      </a:r>
                      <a:endParaRPr/>
                    </a:p>
                  </a:txBody>
                  <a:tcPr marT="91425" marB="91425" marR="91425" marL="91425"/>
                </a:tc>
                <a:tc>
                  <a:txBody>
                    <a:bodyPr/>
                    <a:lstStyle/>
                    <a:p>
                      <a:pPr indent="0" lvl="0" marL="0" rtl="0" algn="l">
                        <a:spcBef>
                          <a:spcPts val="0"/>
                        </a:spcBef>
                        <a:spcAft>
                          <a:spcPts val="0"/>
                        </a:spcAft>
                        <a:buNone/>
                      </a:pPr>
                      <a:r>
                        <a:rPr lang="en"/>
                        <a:t>0.02707</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tcPr>
                </a:tc>
              </a:tr>
              <a:tr h="441725">
                <a:tc>
                  <a:txBody>
                    <a:bodyPr/>
                    <a:lstStyle/>
                    <a:p>
                      <a:pPr indent="0" lvl="0" marL="0" rtl="0" algn="l">
                        <a:spcBef>
                          <a:spcPts val="0"/>
                        </a:spcBef>
                        <a:spcAft>
                          <a:spcPts val="0"/>
                        </a:spcAft>
                        <a:buNone/>
                      </a:pPr>
                      <a:r>
                        <a:rPr lang="en">
                          <a:latin typeface="Lato"/>
                          <a:ea typeface="Lato"/>
                          <a:cs typeface="Lato"/>
                          <a:sym typeface="Lato"/>
                        </a:rPr>
                        <a:t>Q2_7low</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0.1461</a:t>
                      </a:r>
                      <a:endParaRPr/>
                    </a:p>
                  </a:txBody>
                  <a:tcPr marT="91425" marB="91425" marR="91425" marL="91425"/>
                </a:tc>
                <a:tc>
                  <a:txBody>
                    <a:bodyPr/>
                    <a:lstStyle/>
                    <a:p>
                      <a:pPr indent="0" lvl="0" marL="0" rtl="0" algn="l">
                        <a:spcBef>
                          <a:spcPts val="0"/>
                        </a:spcBef>
                        <a:spcAft>
                          <a:spcPts val="0"/>
                        </a:spcAft>
                        <a:buNone/>
                      </a:pPr>
                      <a:r>
                        <a:rPr lang="en"/>
                        <a:t>0.0311</a:t>
                      </a:r>
                      <a:endParaRPr/>
                    </a:p>
                  </a:txBody>
                  <a:tcPr marT="91425" marB="91425" marR="91425" marL="91425"/>
                </a:tc>
                <a:tc>
                  <a:txBody>
                    <a:bodyPr/>
                    <a:lstStyle/>
                    <a:p>
                      <a:pPr indent="0" lvl="0" marL="0" rtl="0" algn="l">
                        <a:spcBef>
                          <a:spcPts val="0"/>
                        </a:spcBef>
                        <a:spcAft>
                          <a:spcPts val="0"/>
                        </a:spcAft>
                        <a:buNone/>
                      </a:pPr>
                      <a:r>
                        <a:rPr lang="en"/>
                        <a:t>0.5917</a:t>
                      </a:r>
                      <a:endParaRPr/>
                    </a:p>
                  </a:txBody>
                  <a:tcPr marT="91425" marB="91425" marR="91425" marL="91425"/>
                </a:tc>
                <a:tc>
                  <a:txBody>
                    <a:bodyPr/>
                    <a:lstStyle/>
                    <a:p>
                      <a:pPr indent="0" lvl="0" marL="0" rtl="0" algn="l">
                        <a:spcBef>
                          <a:spcPts val="0"/>
                        </a:spcBef>
                        <a:spcAft>
                          <a:spcPts val="0"/>
                        </a:spcAft>
                        <a:buNone/>
                      </a:pPr>
                      <a:r>
                        <a:rPr lang="en"/>
                        <a:t>0.009505</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Output Interpretation</a:t>
            </a:r>
            <a:endParaRPr/>
          </a:p>
        </p:txBody>
      </p:sp>
      <p:sp>
        <p:nvSpPr>
          <p:cNvPr id="571" name="Google Shape;571;p84"/>
          <p:cNvSpPr txBox="1"/>
          <p:nvPr>
            <p:ph idx="1" type="body"/>
          </p:nvPr>
        </p:nvSpPr>
        <p:spPr>
          <a:xfrm>
            <a:off x="311700" y="1152475"/>
            <a:ext cx="8520600" cy="38136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Clr>
                <a:srgbClr val="32363A"/>
              </a:buClr>
              <a:buSzPts val="2000"/>
              <a:buChar char="●"/>
            </a:pPr>
            <a:r>
              <a:rPr lang="en" sz="2000">
                <a:solidFill>
                  <a:srgbClr val="32363A"/>
                </a:solidFill>
              </a:rPr>
              <a:t>Q2_2: “ I feel like people like myself are underrepresented at UCLA”</a:t>
            </a:r>
            <a:endParaRPr sz="2000">
              <a:solidFill>
                <a:srgbClr val="32363A"/>
              </a:solidFill>
            </a:endParaRPr>
          </a:p>
          <a:p>
            <a:pPr indent="-342385" lvl="1" marL="914400" rtl="0" algn="l">
              <a:spcBef>
                <a:spcPts val="0"/>
              </a:spcBef>
              <a:spcAft>
                <a:spcPts val="0"/>
              </a:spcAft>
              <a:buClr>
                <a:srgbClr val="32363A"/>
              </a:buClr>
              <a:buSzPts val="1792"/>
              <a:buChar char="○"/>
            </a:pPr>
            <a:r>
              <a:rPr lang="en" sz="1791">
                <a:solidFill>
                  <a:srgbClr val="32363A"/>
                </a:solidFill>
              </a:rPr>
              <a:t>Perception</a:t>
            </a:r>
            <a:r>
              <a:rPr lang="en" sz="1791">
                <a:solidFill>
                  <a:srgbClr val="32363A"/>
                </a:solidFill>
              </a:rPr>
              <a:t> of </a:t>
            </a:r>
            <a:r>
              <a:rPr lang="en" sz="1791">
                <a:solidFill>
                  <a:schemeClr val="accent5"/>
                </a:solidFill>
              </a:rPr>
              <a:t>diversity</a:t>
            </a:r>
            <a:r>
              <a:rPr lang="en" sz="1791">
                <a:solidFill>
                  <a:srgbClr val="32363A"/>
                </a:solidFill>
              </a:rPr>
              <a:t>.</a:t>
            </a:r>
            <a:endParaRPr sz="1791">
              <a:solidFill>
                <a:srgbClr val="32363A"/>
              </a:solidFill>
            </a:endParaRPr>
          </a:p>
          <a:p>
            <a:pPr indent="-342385" lvl="1" marL="914400" rtl="0" algn="l">
              <a:spcBef>
                <a:spcPts val="0"/>
              </a:spcBef>
              <a:spcAft>
                <a:spcPts val="0"/>
              </a:spcAft>
              <a:buClr>
                <a:srgbClr val="32363A"/>
              </a:buClr>
              <a:buSzPts val="1792"/>
              <a:buChar char="○"/>
            </a:pPr>
            <a:r>
              <a:rPr lang="en" sz="1791">
                <a:solidFill>
                  <a:srgbClr val="32363A"/>
                </a:solidFill>
              </a:rPr>
              <a:t>Not statistically significant, but close to the significance level. </a:t>
            </a:r>
            <a:endParaRPr sz="1791">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Q2_4: “I doubt if I can repeat my academic successes.”</a:t>
            </a:r>
            <a:endParaRPr sz="2000">
              <a:solidFill>
                <a:srgbClr val="32363A"/>
              </a:solidFill>
            </a:endParaRPr>
          </a:p>
          <a:p>
            <a:pPr indent="-342900" lvl="1" marL="914400" rtl="0" algn="l">
              <a:spcBef>
                <a:spcPts val="0"/>
              </a:spcBef>
              <a:spcAft>
                <a:spcPts val="0"/>
              </a:spcAft>
              <a:buClr>
                <a:srgbClr val="32363A"/>
              </a:buClr>
              <a:buSzPts val="1800"/>
              <a:buChar char="○"/>
            </a:pPr>
            <a:r>
              <a:rPr lang="en" sz="1800">
                <a:solidFill>
                  <a:srgbClr val="32363A"/>
                </a:solidFill>
              </a:rPr>
              <a:t>Feelings of </a:t>
            </a:r>
            <a:r>
              <a:rPr lang="en" sz="1800">
                <a:solidFill>
                  <a:schemeClr val="accent5"/>
                </a:solidFill>
              </a:rPr>
              <a:t>academic</a:t>
            </a:r>
            <a:r>
              <a:rPr lang="en" sz="1800">
                <a:solidFill>
                  <a:srgbClr val="32363A"/>
                </a:solidFill>
              </a:rPr>
              <a:t> </a:t>
            </a:r>
            <a:r>
              <a:rPr lang="en" sz="1800">
                <a:solidFill>
                  <a:schemeClr val="accent5"/>
                </a:solidFill>
              </a:rPr>
              <a:t>fraudulence</a:t>
            </a:r>
            <a:r>
              <a:rPr lang="en" sz="1800">
                <a:solidFill>
                  <a:srgbClr val="32363A"/>
                </a:solidFill>
              </a:rPr>
              <a:t>.</a:t>
            </a:r>
            <a:endParaRPr sz="18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Q2_6: “I tend to compare myself with others.”</a:t>
            </a:r>
            <a:endParaRPr sz="2000">
              <a:solidFill>
                <a:srgbClr val="32363A"/>
              </a:solidFill>
            </a:endParaRPr>
          </a:p>
          <a:p>
            <a:pPr indent="-342900" lvl="1" marL="914400" rtl="0" algn="l">
              <a:spcBef>
                <a:spcPts val="0"/>
              </a:spcBef>
              <a:spcAft>
                <a:spcPts val="0"/>
              </a:spcAft>
              <a:buClr>
                <a:srgbClr val="32363A"/>
              </a:buClr>
              <a:buSzPts val="1800"/>
              <a:buChar char="○"/>
            </a:pPr>
            <a:r>
              <a:rPr lang="en" sz="1800">
                <a:solidFill>
                  <a:srgbClr val="32363A"/>
                </a:solidFill>
              </a:rPr>
              <a:t>Tendency to </a:t>
            </a:r>
            <a:r>
              <a:rPr lang="en" sz="1800">
                <a:solidFill>
                  <a:schemeClr val="accent5"/>
                </a:solidFill>
              </a:rPr>
              <a:t>compare</a:t>
            </a:r>
            <a:r>
              <a:rPr lang="en" sz="1800">
                <a:solidFill>
                  <a:srgbClr val="32363A"/>
                </a:solidFill>
              </a:rPr>
              <a:t>.</a:t>
            </a:r>
            <a:endParaRPr sz="1800">
              <a:solidFill>
                <a:srgbClr val="32363A"/>
              </a:solidFill>
            </a:endParaRPr>
          </a:p>
          <a:p>
            <a:pPr indent="-355600" lvl="0" marL="457200" rtl="0" algn="l">
              <a:spcBef>
                <a:spcPts val="0"/>
              </a:spcBef>
              <a:spcAft>
                <a:spcPts val="0"/>
              </a:spcAft>
              <a:buClr>
                <a:srgbClr val="32363A"/>
              </a:buClr>
              <a:buSzPts val="2000"/>
              <a:buChar char="●"/>
            </a:pPr>
            <a:r>
              <a:rPr lang="en" sz="2000">
                <a:solidFill>
                  <a:srgbClr val="32363A"/>
                </a:solidFill>
              </a:rPr>
              <a:t>Q2_7: “I think most people are more academically competent than myself.”</a:t>
            </a:r>
            <a:endParaRPr sz="2000">
              <a:solidFill>
                <a:srgbClr val="32363A"/>
              </a:solidFill>
            </a:endParaRPr>
          </a:p>
          <a:p>
            <a:pPr indent="-342900" lvl="1" marL="914400" rtl="0" algn="l">
              <a:spcBef>
                <a:spcPts val="0"/>
              </a:spcBef>
              <a:spcAft>
                <a:spcPts val="0"/>
              </a:spcAft>
              <a:buClr>
                <a:srgbClr val="32363A"/>
              </a:buClr>
              <a:buSzPts val="1800"/>
              <a:buChar char="○"/>
            </a:pPr>
            <a:r>
              <a:rPr lang="en" sz="1800">
                <a:solidFill>
                  <a:srgbClr val="32363A"/>
                </a:solidFill>
              </a:rPr>
              <a:t>Feelings of </a:t>
            </a:r>
            <a:r>
              <a:rPr lang="en" sz="1800">
                <a:solidFill>
                  <a:schemeClr val="accent5"/>
                </a:solidFill>
              </a:rPr>
              <a:t>academic inferiority</a:t>
            </a:r>
            <a:r>
              <a:rPr lang="en" sz="1800">
                <a:solidFill>
                  <a:srgbClr val="32363A"/>
                </a:solidFill>
              </a:rPr>
              <a:t>. </a:t>
            </a:r>
            <a:endParaRPr sz="1800">
              <a:solidFill>
                <a:srgbClr val="32363A"/>
              </a:solidFill>
            </a:endParaRPr>
          </a:p>
          <a:p>
            <a:pPr indent="0" lvl="0" marL="0" rtl="0" algn="l">
              <a:spcBef>
                <a:spcPts val="1200"/>
              </a:spcBef>
              <a:spcAft>
                <a:spcPts val="0"/>
              </a:spcAft>
              <a:buNone/>
            </a:pPr>
            <a:r>
              <a:t/>
            </a:r>
            <a:endParaRPr>
              <a:solidFill>
                <a:srgbClr val="32363A"/>
              </a:solidFill>
            </a:endParaRPr>
          </a:p>
          <a:p>
            <a:pPr indent="0" lvl="0" marL="0" rtl="0" algn="l">
              <a:spcBef>
                <a:spcPts val="1200"/>
              </a:spcBef>
              <a:spcAft>
                <a:spcPts val="1200"/>
              </a:spcAft>
              <a:buNone/>
            </a:pPr>
            <a:r>
              <a:t/>
            </a:r>
            <a:endParaRPr>
              <a:solidFill>
                <a:srgbClr val="32363A"/>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Output Interpretation</a:t>
            </a:r>
            <a:endParaRPr/>
          </a:p>
        </p:txBody>
      </p:sp>
      <p:sp>
        <p:nvSpPr>
          <p:cNvPr id="577" name="Google Shape;577;p85"/>
          <p:cNvSpPr txBox="1"/>
          <p:nvPr>
            <p:ph idx="1" type="body"/>
          </p:nvPr>
        </p:nvSpPr>
        <p:spPr>
          <a:xfrm>
            <a:off x="311700" y="1152475"/>
            <a:ext cx="8520600" cy="3813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000">
                <a:solidFill>
                  <a:srgbClr val="32363A"/>
                </a:solidFill>
              </a:rPr>
              <a:t>Keeping </a:t>
            </a:r>
            <a:r>
              <a:rPr lang="en" sz="2000">
                <a:solidFill>
                  <a:srgbClr val="32363A"/>
                </a:solidFill>
              </a:rPr>
              <a:t>everything</a:t>
            </a:r>
            <a:r>
              <a:rPr lang="en" sz="2000">
                <a:solidFill>
                  <a:srgbClr val="32363A"/>
                </a:solidFill>
              </a:rPr>
              <a:t> else constant:</a:t>
            </a:r>
            <a:endParaRPr sz="2000">
              <a:solidFill>
                <a:srgbClr val="32363A"/>
              </a:solidFill>
            </a:endParaRPr>
          </a:p>
          <a:p>
            <a:pPr indent="-346075" lvl="0" marL="457200" rtl="0" algn="l">
              <a:spcBef>
                <a:spcPts val="1200"/>
              </a:spcBef>
              <a:spcAft>
                <a:spcPts val="0"/>
              </a:spcAft>
              <a:buClr>
                <a:srgbClr val="32363A"/>
              </a:buClr>
              <a:buSzPct val="100000"/>
              <a:buChar char="●"/>
            </a:pPr>
            <a:r>
              <a:rPr lang="en" sz="2000">
                <a:solidFill>
                  <a:srgbClr val="32363A"/>
                </a:solidFill>
              </a:rPr>
              <a:t>The odds of </a:t>
            </a:r>
            <a:r>
              <a:rPr lang="en" sz="2000">
                <a:solidFill>
                  <a:schemeClr val="accent5"/>
                </a:solidFill>
              </a:rPr>
              <a:t>having</a:t>
            </a:r>
            <a:r>
              <a:rPr lang="en" sz="2000">
                <a:solidFill>
                  <a:srgbClr val="32363A"/>
                </a:solidFill>
              </a:rPr>
              <a:t> imposter </a:t>
            </a:r>
            <a:r>
              <a:rPr lang="en" sz="2000">
                <a:solidFill>
                  <a:srgbClr val="32363A"/>
                </a:solidFill>
              </a:rPr>
              <a:t>syndrome is </a:t>
            </a:r>
            <a:r>
              <a:rPr lang="en" sz="2000">
                <a:solidFill>
                  <a:schemeClr val="accent5"/>
                </a:solidFill>
              </a:rPr>
              <a:t>83.69% less</a:t>
            </a:r>
            <a:r>
              <a:rPr lang="en" sz="2000">
                <a:solidFill>
                  <a:srgbClr val="32363A"/>
                </a:solidFill>
              </a:rPr>
              <a:t> for people with </a:t>
            </a:r>
            <a:r>
              <a:rPr lang="en" sz="2000">
                <a:solidFill>
                  <a:schemeClr val="accent5"/>
                </a:solidFill>
              </a:rPr>
              <a:t>low</a:t>
            </a:r>
            <a:r>
              <a:rPr lang="en" sz="2000">
                <a:solidFill>
                  <a:srgbClr val="32363A"/>
                </a:solidFill>
              </a:rPr>
              <a:t> perception of academic fraudulence compared to people with </a:t>
            </a:r>
            <a:r>
              <a:rPr lang="en" sz="2000">
                <a:solidFill>
                  <a:schemeClr val="accent5"/>
                </a:solidFill>
              </a:rPr>
              <a:t>high</a:t>
            </a:r>
            <a:r>
              <a:rPr lang="en" sz="2000">
                <a:solidFill>
                  <a:srgbClr val="32363A"/>
                </a:solidFill>
              </a:rPr>
              <a:t> perception of academic fraudulence. </a:t>
            </a:r>
            <a:endParaRPr sz="2000">
              <a:solidFill>
                <a:srgbClr val="32363A"/>
              </a:solidFill>
            </a:endParaRPr>
          </a:p>
          <a:p>
            <a:pPr indent="-346075" lvl="0" marL="457200" rtl="0" algn="l">
              <a:spcBef>
                <a:spcPts val="0"/>
              </a:spcBef>
              <a:spcAft>
                <a:spcPts val="0"/>
              </a:spcAft>
              <a:buClr>
                <a:srgbClr val="32363A"/>
              </a:buClr>
              <a:buSzPct val="100000"/>
              <a:buChar char="●"/>
            </a:pPr>
            <a:r>
              <a:rPr lang="en" sz="2000">
                <a:solidFill>
                  <a:srgbClr val="32363A"/>
                </a:solidFill>
              </a:rPr>
              <a:t>The odds of </a:t>
            </a:r>
            <a:r>
              <a:rPr lang="en" sz="2000">
                <a:solidFill>
                  <a:schemeClr val="accent5"/>
                </a:solidFill>
              </a:rPr>
              <a:t>having</a:t>
            </a:r>
            <a:r>
              <a:rPr lang="en" sz="2000">
                <a:solidFill>
                  <a:srgbClr val="32363A"/>
                </a:solidFill>
              </a:rPr>
              <a:t> imposter syndrome is </a:t>
            </a:r>
            <a:r>
              <a:rPr lang="en" sz="2000">
                <a:solidFill>
                  <a:schemeClr val="accent5"/>
                </a:solidFill>
              </a:rPr>
              <a:t>93.66% less</a:t>
            </a:r>
            <a:r>
              <a:rPr lang="en" sz="2000">
                <a:solidFill>
                  <a:srgbClr val="32363A"/>
                </a:solidFill>
              </a:rPr>
              <a:t> for people with </a:t>
            </a:r>
            <a:r>
              <a:rPr lang="en" sz="2000">
                <a:solidFill>
                  <a:schemeClr val="accent5"/>
                </a:solidFill>
              </a:rPr>
              <a:t>low </a:t>
            </a:r>
            <a:r>
              <a:rPr lang="en" sz="2000">
                <a:solidFill>
                  <a:srgbClr val="32363A"/>
                </a:solidFill>
              </a:rPr>
              <a:t>tendency to compare themselves with other compared to people with </a:t>
            </a:r>
            <a:r>
              <a:rPr lang="en" sz="2000">
                <a:solidFill>
                  <a:schemeClr val="accent5"/>
                </a:solidFill>
              </a:rPr>
              <a:t>high</a:t>
            </a:r>
            <a:r>
              <a:rPr lang="en" sz="2000">
                <a:solidFill>
                  <a:srgbClr val="32363A"/>
                </a:solidFill>
              </a:rPr>
              <a:t> tendency to compare. </a:t>
            </a:r>
            <a:endParaRPr sz="2000">
              <a:solidFill>
                <a:srgbClr val="32363A"/>
              </a:solidFill>
            </a:endParaRPr>
          </a:p>
          <a:p>
            <a:pPr indent="-346075" lvl="0" marL="457200" rtl="0" algn="l">
              <a:spcBef>
                <a:spcPts val="0"/>
              </a:spcBef>
              <a:spcAft>
                <a:spcPts val="0"/>
              </a:spcAft>
              <a:buClr>
                <a:srgbClr val="32363A"/>
              </a:buClr>
              <a:buSzPct val="100000"/>
              <a:buChar char="●"/>
            </a:pPr>
            <a:r>
              <a:rPr lang="en" sz="2000">
                <a:solidFill>
                  <a:srgbClr val="32363A"/>
                </a:solidFill>
              </a:rPr>
              <a:t>The odds of </a:t>
            </a:r>
            <a:r>
              <a:rPr lang="en" sz="2000">
                <a:solidFill>
                  <a:schemeClr val="accent5"/>
                </a:solidFill>
              </a:rPr>
              <a:t>having</a:t>
            </a:r>
            <a:r>
              <a:rPr lang="en" sz="2000">
                <a:solidFill>
                  <a:srgbClr val="32363A"/>
                </a:solidFill>
              </a:rPr>
              <a:t> imposter syndrome is </a:t>
            </a:r>
            <a:r>
              <a:rPr lang="en" sz="2000">
                <a:solidFill>
                  <a:schemeClr val="accent5"/>
                </a:solidFill>
              </a:rPr>
              <a:t>85.39% less</a:t>
            </a:r>
            <a:r>
              <a:rPr lang="en" sz="2000">
                <a:solidFill>
                  <a:srgbClr val="32363A"/>
                </a:solidFill>
              </a:rPr>
              <a:t> for people with </a:t>
            </a:r>
            <a:r>
              <a:rPr lang="en" sz="2000">
                <a:solidFill>
                  <a:schemeClr val="accent5"/>
                </a:solidFill>
              </a:rPr>
              <a:t>low</a:t>
            </a:r>
            <a:r>
              <a:rPr lang="en" sz="2000">
                <a:solidFill>
                  <a:srgbClr val="32363A"/>
                </a:solidFill>
              </a:rPr>
              <a:t> perception of academic inferiority compared to people with </a:t>
            </a:r>
            <a:r>
              <a:rPr lang="en" sz="2000">
                <a:solidFill>
                  <a:schemeClr val="accent5"/>
                </a:solidFill>
              </a:rPr>
              <a:t>high</a:t>
            </a:r>
            <a:r>
              <a:rPr lang="en" sz="2000">
                <a:solidFill>
                  <a:srgbClr val="32363A"/>
                </a:solidFill>
              </a:rPr>
              <a:t> perception of academic inferiority . </a:t>
            </a:r>
            <a:endParaRPr sz="2000">
              <a:solidFill>
                <a:srgbClr val="32363A"/>
              </a:solidFill>
            </a:endParaRPr>
          </a:p>
          <a:p>
            <a:pPr indent="0" lvl="0" marL="0" rtl="0" algn="l">
              <a:spcBef>
                <a:spcPts val="1200"/>
              </a:spcBef>
              <a:spcAft>
                <a:spcPts val="0"/>
              </a:spcAft>
              <a:buNone/>
            </a:pPr>
            <a:r>
              <a:t/>
            </a:r>
            <a:endParaRPr>
              <a:solidFill>
                <a:srgbClr val="32363A"/>
              </a:solidFill>
            </a:endParaRPr>
          </a:p>
          <a:p>
            <a:pPr indent="0" lvl="0" marL="0" rtl="0" algn="l">
              <a:spcBef>
                <a:spcPts val="1200"/>
              </a:spcBef>
              <a:spcAft>
                <a:spcPts val="1200"/>
              </a:spcAft>
              <a:buNone/>
            </a:pPr>
            <a:r>
              <a:t/>
            </a:r>
            <a:endParaRPr>
              <a:solidFill>
                <a:srgbClr val="32363A"/>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of the Model Output</a:t>
            </a:r>
            <a:endParaRPr/>
          </a:p>
        </p:txBody>
      </p:sp>
      <p:pic>
        <p:nvPicPr>
          <p:cNvPr id="583" name="Google Shape;583;p86"/>
          <p:cNvPicPr preferRelativeResize="0"/>
          <p:nvPr/>
        </p:nvPicPr>
        <p:blipFill>
          <a:blip r:embed="rId3">
            <a:alphaModFix/>
          </a:blip>
          <a:stretch>
            <a:fillRect/>
          </a:stretch>
        </p:blipFill>
        <p:spPr>
          <a:xfrm>
            <a:off x="152400" y="1169850"/>
            <a:ext cx="5420747" cy="3821250"/>
          </a:xfrm>
          <a:prstGeom prst="rect">
            <a:avLst/>
          </a:prstGeom>
          <a:noFill/>
          <a:ln>
            <a:noFill/>
          </a:ln>
        </p:spPr>
      </p:pic>
      <p:sp>
        <p:nvSpPr>
          <p:cNvPr id="584" name="Google Shape;584;p86"/>
          <p:cNvSpPr txBox="1"/>
          <p:nvPr/>
        </p:nvSpPr>
        <p:spPr>
          <a:xfrm>
            <a:off x="5705275" y="1497750"/>
            <a:ext cx="33402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The dotted line indicates a odds ratio of 1, or even odds.  All of the significant predictors have confidence intervals that do not </a:t>
            </a:r>
            <a:r>
              <a:rPr lang="en" sz="1700">
                <a:latin typeface="Lato"/>
                <a:ea typeface="Lato"/>
                <a:cs typeface="Lato"/>
                <a:sym typeface="Lato"/>
              </a:rPr>
              <a:t>capture</a:t>
            </a:r>
            <a:r>
              <a:rPr lang="en" sz="1700">
                <a:latin typeface="Lato"/>
                <a:ea typeface="Lato"/>
                <a:cs typeface="Lato"/>
                <a:sym typeface="Lato"/>
              </a:rPr>
              <a:t> 0. </a:t>
            </a:r>
            <a:r>
              <a:rPr lang="en" sz="1700">
                <a:latin typeface="Lato"/>
                <a:ea typeface="Lato"/>
                <a:cs typeface="Lato"/>
                <a:sym typeface="Lato"/>
              </a:rPr>
              <a:t>Because</a:t>
            </a:r>
            <a:r>
              <a:rPr lang="en" sz="1700">
                <a:latin typeface="Lato"/>
                <a:ea typeface="Lato"/>
                <a:cs typeface="Lato"/>
                <a:sym typeface="Lato"/>
              </a:rPr>
              <a:t> these intervals are on the left of the even odds line, they show that the odds of having imposter syndrome will be less for those who have low perceptions of these measures.</a:t>
            </a:r>
            <a:endParaRPr sz="1700">
              <a:latin typeface="Lato"/>
              <a:ea typeface="Lato"/>
              <a:cs typeface="Lato"/>
              <a:sym typeface="Lat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7"/>
          <p:cNvSpPr txBox="1"/>
          <p:nvPr>
            <p:ph type="title"/>
          </p:nvPr>
        </p:nvSpPr>
        <p:spPr>
          <a:xfrm>
            <a:off x="509550" y="1133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Research Questions</a:t>
            </a:r>
            <a:endParaRPr/>
          </a:p>
        </p:txBody>
      </p:sp>
      <p:sp>
        <p:nvSpPr>
          <p:cNvPr id="590" name="Google Shape;590;p87"/>
          <p:cNvSpPr txBox="1"/>
          <p:nvPr/>
        </p:nvSpPr>
        <p:spPr>
          <a:xfrm>
            <a:off x="607050" y="1442050"/>
            <a:ext cx="7929900" cy="40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1"/>
                </a:solidFill>
                <a:latin typeface="Lato"/>
                <a:ea typeface="Lato"/>
                <a:cs typeface="Lato"/>
                <a:sym typeface="Lato"/>
              </a:rPr>
              <a:t>Can we predict the odds of a person being impacted by imposter syndrome using statements from the newly developed scale that contains statements pertaining specifically to their experiences at UCLA?</a:t>
            </a:r>
            <a:endParaRPr sz="2300">
              <a:solidFill>
                <a:schemeClr val="lt1"/>
              </a:solidFill>
              <a:latin typeface="Lato"/>
              <a:ea typeface="Lato"/>
              <a:cs typeface="Lato"/>
              <a:sym typeface="Lato"/>
            </a:endParaRPr>
          </a:p>
          <a:p>
            <a:pPr indent="0" lvl="0" marL="0" rtl="0" algn="l">
              <a:spcBef>
                <a:spcPts val="0"/>
              </a:spcBef>
              <a:spcAft>
                <a:spcPts val="0"/>
              </a:spcAft>
              <a:buNone/>
            </a:pPr>
            <a:r>
              <a:t/>
            </a:r>
            <a:endParaRPr sz="2300">
              <a:solidFill>
                <a:schemeClr val="lt1"/>
              </a:solidFill>
              <a:latin typeface="Lato"/>
              <a:ea typeface="Lato"/>
              <a:cs typeface="Lato"/>
              <a:sym typeface="Lato"/>
            </a:endParaRPr>
          </a:p>
          <a:p>
            <a:pPr indent="0" lvl="0" marL="0" rtl="0" algn="l">
              <a:spcBef>
                <a:spcPts val="0"/>
              </a:spcBef>
              <a:spcAft>
                <a:spcPts val="0"/>
              </a:spcAft>
              <a:buNone/>
            </a:pPr>
            <a:r>
              <a:rPr lang="en" sz="2300">
                <a:solidFill>
                  <a:schemeClr val="lt1"/>
                </a:solidFill>
                <a:latin typeface="Lato"/>
                <a:ea typeface="Lato"/>
                <a:cs typeface="Lato"/>
                <a:sym typeface="Lato"/>
              </a:rPr>
              <a:t>Answer: Yes! Using </a:t>
            </a:r>
            <a:r>
              <a:rPr lang="en" sz="2300" u="sng">
                <a:solidFill>
                  <a:schemeClr val="lt1"/>
                </a:solidFill>
                <a:latin typeface="Lato"/>
                <a:ea typeface="Lato"/>
                <a:cs typeface="Lato"/>
                <a:sym typeface="Lato"/>
              </a:rPr>
              <a:t>feelings of fraudulence, tendency to compare, and feelings of academic inferiority</a:t>
            </a:r>
            <a:r>
              <a:rPr lang="en" sz="2300">
                <a:solidFill>
                  <a:schemeClr val="lt1"/>
                </a:solidFill>
                <a:latin typeface="Lato"/>
                <a:ea typeface="Lato"/>
                <a:cs typeface="Lato"/>
                <a:sym typeface="Lato"/>
              </a:rPr>
              <a:t>, we are able to make correct predictions about whether a person has imposter syndrome or not </a:t>
            </a:r>
            <a:r>
              <a:rPr lang="en" sz="2300" u="sng">
                <a:solidFill>
                  <a:schemeClr val="lt1"/>
                </a:solidFill>
                <a:latin typeface="Lato"/>
                <a:ea typeface="Lato"/>
                <a:cs typeface="Lato"/>
                <a:sym typeface="Lato"/>
              </a:rPr>
              <a:t>82.35%</a:t>
            </a:r>
            <a:r>
              <a:rPr lang="en" sz="2300">
                <a:solidFill>
                  <a:schemeClr val="lt1"/>
                </a:solidFill>
                <a:latin typeface="Lato"/>
                <a:ea typeface="Lato"/>
                <a:cs typeface="Lato"/>
                <a:sym typeface="Lato"/>
              </a:rPr>
              <a:t> of the time.</a:t>
            </a:r>
            <a:endParaRPr sz="2300">
              <a:solidFill>
                <a:schemeClr val="lt1"/>
              </a:solidFill>
              <a:latin typeface="Lato"/>
              <a:ea typeface="Lato"/>
              <a:cs typeface="Lato"/>
              <a:sym typeface="Lato"/>
            </a:endParaRPr>
          </a:p>
          <a:p>
            <a:pPr indent="0" lvl="0" marL="0" rtl="0" algn="l">
              <a:spcBef>
                <a:spcPts val="0"/>
              </a:spcBef>
              <a:spcAft>
                <a:spcPts val="0"/>
              </a:spcAft>
              <a:buNone/>
            </a:pPr>
            <a:r>
              <a:t/>
            </a:r>
            <a:endParaRPr sz="2200">
              <a:solidFill>
                <a:schemeClr val="lt1"/>
              </a:solidFill>
              <a:latin typeface="Lato"/>
              <a:ea typeface="Lato"/>
              <a:cs typeface="Lato"/>
              <a:sym typeface="Lato"/>
            </a:endParaRPr>
          </a:p>
          <a:p>
            <a:pPr indent="0" lvl="0" marL="0" rtl="0" algn="l">
              <a:spcBef>
                <a:spcPts val="0"/>
              </a:spcBef>
              <a:spcAft>
                <a:spcPts val="0"/>
              </a:spcAft>
              <a:buNone/>
            </a:pPr>
            <a:r>
              <a:t/>
            </a:r>
            <a:endParaRPr sz="2200">
              <a:solidFill>
                <a:schemeClr val="lt1"/>
              </a:solidFill>
              <a:latin typeface="Lato"/>
              <a:ea typeface="Lato"/>
              <a:cs typeface="Lato"/>
              <a:sym typeface="Lat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8"/>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Part III:</a:t>
            </a:r>
            <a:endParaRPr/>
          </a:p>
          <a:p>
            <a:pPr indent="0" lvl="0" marL="0" rtl="0" algn="ctr">
              <a:spcBef>
                <a:spcPts val="0"/>
              </a:spcBef>
              <a:spcAft>
                <a:spcPts val="0"/>
              </a:spcAft>
              <a:buNone/>
            </a:pPr>
            <a:r>
              <a:rPr lang="en"/>
              <a:t>Text Analysis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a:t>
            </a:r>
            <a:endParaRPr/>
          </a:p>
        </p:txBody>
      </p:sp>
      <p:sp>
        <p:nvSpPr>
          <p:cNvPr id="601" name="Google Shape;601;p89"/>
          <p:cNvSpPr txBox="1"/>
          <p:nvPr>
            <p:ph idx="1" type="body"/>
          </p:nvPr>
        </p:nvSpPr>
        <p:spPr>
          <a:xfrm>
            <a:off x="311700" y="1152475"/>
            <a:ext cx="8520600" cy="3803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2184">
                <a:solidFill>
                  <a:srgbClr val="3C4043"/>
                </a:solidFill>
                <a:highlight>
                  <a:srgbClr val="FFFFFF"/>
                </a:highlight>
              </a:rPr>
              <a:t>We took the </a:t>
            </a:r>
            <a:r>
              <a:rPr lang="en" sz="2184">
                <a:solidFill>
                  <a:schemeClr val="accent5"/>
                </a:solidFill>
                <a:highlight>
                  <a:srgbClr val="FFFFFF"/>
                </a:highlight>
              </a:rPr>
              <a:t>text data</a:t>
            </a:r>
            <a:r>
              <a:rPr lang="en" sz="2184">
                <a:solidFill>
                  <a:srgbClr val="3C4043"/>
                </a:solidFill>
                <a:highlight>
                  <a:srgbClr val="FFFFFF"/>
                </a:highlight>
              </a:rPr>
              <a:t> from Q4, which asked respondents to describe a time when they were impacted by imposter syndrome, and to identify two potential reasons that made them feel like an imposter in the situation they just described.</a:t>
            </a:r>
            <a:endParaRPr sz="2184">
              <a:solidFill>
                <a:srgbClr val="3C4043"/>
              </a:solidFill>
              <a:highlight>
                <a:srgbClr val="FFFFFF"/>
              </a:highlight>
            </a:endParaRPr>
          </a:p>
          <a:p>
            <a:pPr indent="0" lvl="0" marL="0" rtl="0" algn="l">
              <a:spcBef>
                <a:spcPts val="0"/>
              </a:spcBef>
              <a:spcAft>
                <a:spcPts val="0"/>
              </a:spcAft>
              <a:buNone/>
            </a:pPr>
            <a:r>
              <a:rPr lang="en" sz="2184">
                <a:solidFill>
                  <a:srgbClr val="3C4043"/>
                </a:solidFill>
                <a:highlight>
                  <a:srgbClr val="FFFFFF"/>
                </a:highlight>
              </a:rPr>
              <a:t> </a:t>
            </a:r>
            <a:endParaRPr sz="2184">
              <a:solidFill>
                <a:srgbClr val="3C4043"/>
              </a:solidFill>
              <a:highlight>
                <a:srgbClr val="FFFFFF"/>
              </a:highlight>
            </a:endParaRPr>
          </a:p>
          <a:p>
            <a:pPr indent="0" lvl="0" marL="0" rtl="0" algn="l">
              <a:spcBef>
                <a:spcPts val="0"/>
              </a:spcBef>
              <a:spcAft>
                <a:spcPts val="0"/>
              </a:spcAft>
              <a:buNone/>
            </a:pPr>
            <a:r>
              <a:rPr lang="en" sz="2184">
                <a:solidFill>
                  <a:srgbClr val="3C4043"/>
                </a:solidFill>
                <a:highlight>
                  <a:srgbClr val="FFFFFF"/>
                </a:highlight>
              </a:rPr>
              <a:t>We </a:t>
            </a:r>
            <a:r>
              <a:rPr lang="en" sz="2184">
                <a:solidFill>
                  <a:schemeClr val="accent5"/>
                </a:solidFill>
                <a:highlight>
                  <a:srgbClr val="FFFFFF"/>
                </a:highlight>
              </a:rPr>
              <a:t>grouped the data</a:t>
            </a:r>
            <a:r>
              <a:rPr lang="en" sz="2184">
                <a:solidFill>
                  <a:srgbClr val="3C4043"/>
                </a:solidFill>
                <a:highlight>
                  <a:srgbClr val="FFFFFF"/>
                </a:highlight>
              </a:rPr>
              <a:t> based on whether the respondent answered “yes” “no” and “maybe” to Q3, which asked if they think they were impacted by impostor syndrome. We then generated a word cloud for each.</a:t>
            </a:r>
            <a:endParaRPr sz="2184">
              <a:solidFill>
                <a:srgbClr val="3C4043"/>
              </a:solidFill>
              <a:highlight>
                <a:srgbClr val="FFFFFF"/>
              </a:highlight>
            </a:endParaRPr>
          </a:p>
          <a:p>
            <a:pPr indent="0" lvl="0" marL="0" rtl="0" algn="l">
              <a:spcBef>
                <a:spcPts val="0"/>
              </a:spcBef>
              <a:spcAft>
                <a:spcPts val="0"/>
              </a:spcAft>
              <a:buNone/>
            </a:pPr>
            <a:r>
              <a:rPr lang="en" sz="2076">
                <a:solidFill>
                  <a:srgbClr val="3C4043"/>
                </a:solidFill>
                <a:highlight>
                  <a:srgbClr val="FFFFFF"/>
                </a:highlight>
              </a:rPr>
              <a:t> </a:t>
            </a:r>
            <a:endParaRPr sz="2076">
              <a:solidFill>
                <a:srgbClr val="3C4043"/>
              </a:solidFill>
              <a:highlight>
                <a:srgbClr val="FFFFFF"/>
              </a:highlight>
            </a:endParaRPr>
          </a:p>
          <a:p>
            <a:pPr indent="0" lvl="0" marL="0" rtl="0" algn="l">
              <a:spcBef>
                <a:spcPts val="0"/>
              </a:spcBef>
              <a:spcAft>
                <a:spcPts val="0"/>
              </a:spcAft>
              <a:buNone/>
            </a:pPr>
            <a:r>
              <a:t/>
            </a:r>
            <a:endParaRPr sz="2076">
              <a:solidFill>
                <a:srgbClr val="3C4043"/>
              </a:solidFill>
              <a:highlight>
                <a:srgbClr val="FFFFFF"/>
              </a:highlight>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9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Clouds by Imposter Syndrome Status</a:t>
            </a:r>
            <a:endParaRPr/>
          </a:p>
        </p:txBody>
      </p:sp>
      <p:pic>
        <p:nvPicPr>
          <p:cNvPr id="607" name="Google Shape;607;p90"/>
          <p:cNvPicPr preferRelativeResize="0"/>
          <p:nvPr/>
        </p:nvPicPr>
        <p:blipFill rotWithShape="1">
          <a:blip r:embed="rId3">
            <a:alphaModFix/>
          </a:blip>
          <a:srcRect b="2353" l="11449" r="11916" t="0"/>
          <a:stretch/>
        </p:blipFill>
        <p:spPr>
          <a:xfrm>
            <a:off x="68975" y="1212025"/>
            <a:ext cx="3086200" cy="3130599"/>
          </a:xfrm>
          <a:prstGeom prst="rect">
            <a:avLst/>
          </a:prstGeom>
          <a:noFill/>
          <a:ln>
            <a:noFill/>
          </a:ln>
        </p:spPr>
      </p:pic>
      <p:pic>
        <p:nvPicPr>
          <p:cNvPr id="608" name="Google Shape;608;p90"/>
          <p:cNvPicPr preferRelativeResize="0"/>
          <p:nvPr/>
        </p:nvPicPr>
        <p:blipFill rotWithShape="1">
          <a:blip r:embed="rId4">
            <a:alphaModFix/>
          </a:blip>
          <a:srcRect b="0" l="10820" r="11726" t="0"/>
          <a:stretch/>
        </p:blipFill>
        <p:spPr>
          <a:xfrm>
            <a:off x="3049125" y="1292174"/>
            <a:ext cx="3045757" cy="3130599"/>
          </a:xfrm>
          <a:prstGeom prst="rect">
            <a:avLst/>
          </a:prstGeom>
          <a:noFill/>
          <a:ln>
            <a:noFill/>
          </a:ln>
        </p:spPr>
      </p:pic>
      <p:pic>
        <p:nvPicPr>
          <p:cNvPr id="609" name="Google Shape;609;p90"/>
          <p:cNvPicPr preferRelativeResize="0"/>
          <p:nvPr/>
        </p:nvPicPr>
        <p:blipFill rotWithShape="1">
          <a:blip r:embed="rId5">
            <a:alphaModFix/>
          </a:blip>
          <a:srcRect b="0" l="12340" r="12685" t="0"/>
          <a:stretch/>
        </p:blipFill>
        <p:spPr>
          <a:xfrm>
            <a:off x="5971200" y="1172963"/>
            <a:ext cx="3172800" cy="3369030"/>
          </a:xfrm>
          <a:prstGeom prst="rect">
            <a:avLst/>
          </a:prstGeom>
          <a:noFill/>
          <a:ln>
            <a:noFill/>
          </a:ln>
        </p:spPr>
      </p:pic>
      <p:sp>
        <p:nvSpPr>
          <p:cNvPr id="610" name="Google Shape;610;p90"/>
          <p:cNvSpPr txBox="1"/>
          <p:nvPr/>
        </p:nvSpPr>
        <p:spPr>
          <a:xfrm>
            <a:off x="813925" y="4453775"/>
            <a:ext cx="1596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Lato"/>
                <a:ea typeface="Lato"/>
                <a:cs typeface="Lato"/>
                <a:sym typeface="Lato"/>
              </a:rPr>
              <a:t>YES</a:t>
            </a:r>
            <a:endParaRPr b="1" sz="2100">
              <a:latin typeface="Lato"/>
              <a:ea typeface="Lato"/>
              <a:cs typeface="Lato"/>
              <a:sym typeface="Lato"/>
            </a:endParaRPr>
          </a:p>
        </p:txBody>
      </p:sp>
      <p:sp>
        <p:nvSpPr>
          <p:cNvPr id="611" name="Google Shape;611;p90"/>
          <p:cNvSpPr txBox="1"/>
          <p:nvPr/>
        </p:nvSpPr>
        <p:spPr>
          <a:xfrm>
            <a:off x="3882950" y="4453775"/>
            <a:ext cx="1596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Lato"/>
                <a:ea typeface="Lato"/>
                <a:cs typeface="Lato"/>
                <a:sym typeface="Lato"/>
              </a:rPr>
              <a:t>NO</a:t>
            </a:r>
            <a:endParaRPr b="1" sz="2100">
              <a:latin typeface="Lato"/>
              <a:ea typeface="Lato"/>
              <a:cs typeface="Lato"/>
              <a:sym typeface="Lato"/>
            </a:endParaRPr>
          </a:p>
        </p:txBody>
      </p:sp>
      <p:sp>
        <p:nvSpPr>
          <p:cNvPr id="612" name="Google Shape;612;p90"/>
          <p:cNvSpPr txBox="1"/>
          <p:nvPr/>
        </p:nvSpPr>
        <p:spPr>
          <a:xfrm>
            <a:off x="6833725" y="4453775"/>
            <a:ext cx="1596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Lato"/>
                <a:ea typeface="Lato"/>
                <a:cs typeface="Lato"/>
                <a:sym typeface="Lato"/>
              </a:rPr>
              <a:t>MAYBE</a:t>
            </a:r>
            <a:endParaRPr b="1" sz="2100">
              <a:latin typeface="Lato"/>
              <a:ea typeface="Lato"/>
              <a:cs typeface="Lato"/>
              <a:sym typeface="Lat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9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Clouds by Imposter Syndrome Status</a:t>
            </a:r>
            <a:endParaRPr/>
          </a:p>
        </p:txBody>
      </p:sp>
      <p:pic>
        <p:nvPicPr>
          <p:cNvPr id="618" name="Google Shape;618;p91"/>
          <p:cNvPicPr preferRelativeResize="0"/>
          <p:nvPr/>
        </p:nvPicPr>
        <p:blipFill rotWithShape="1">
          <a:blip r:embed="rId3">
            <a:alphaModFix/>
          </a:blip>
          <a:srcRect b="2353" l="11449" r="11916" t="0"/>
          <a:stretch/>
        </p:blipFill>
        <p:spPr>
          <a:xfrm>
            <a:off x="661213" y="1017450"/>
            <a:ext cx="1901724" cy="1929074"/>
          </a:xfrm>
          <a:prstGeom prst="rect">
            <a:avLst/>
          </a:prstGeom>
          <a:noFill/>
          <a:ln>
            <a:noFill/>
          </a:ln>
        </p:spPr>
      </p:pic>
      <p:pic>
        <p:nvPicPr>
          <p:cNvPr id="619" name="Google Shape;619;p91"/>
          <p:cNvPicPr preferRelativeResize="0"/>
          <p:nvPr/>
        </p:nvPicPr>
        <p:blipFill rotWithShape="1">
          <a:blip r:embed="rId4">
            <a:alphaModFix/>
          </a:blip>
          <a:srcRect b="0" l="10820" r="11726" t="0"/>
          <a:stretch/>
        </p:blipFill>
        <p:spPr>
          <a:xfrm>
            <a:off x="3621025" y="1007237"/>
            <a:ext cx="1901951" cy="1949501"/>
          </a:xfrm>
          <a:prstGeom prst="rect">
            <a:avLst/>
          </a:prstGeom>
          <a:noFill/>
          <a:ln>
            <a:noFill/>
          </a:ln>
        </p:spPr>
      </p:pic>
      <p:pic>
        <p:nvPicPr>
          <p:cNvPr id="620" name="Google Shape;620;p91"/>
          <p:cNvPicPr preferRelativeResize="0"/>
          <p:nvPr/>
        </p:nvPicPr>
        <p:blipFill rotWithShape="1">
          <a:blip r:embed="rId5">
            <a:alphaModFix/>
          </a:blip>
          <a:srcRect b="0" l="12340" r="12685" t="0"/>
          <a:stretch/>
        </p:blipFill>
        <p:spPr>
          <a:xfrm>
            <a:off x="6680900" y="973950"/>
            <a:ext cx="1901951" cy="2016070"/>
          </a:xfrm>
          <a:prstGeom prst="rect">
            <a:avLst/>
          </a:prstGeom>
          <a:noFill/>
          <a:ln>
            <a:noFill/>
          </a:ln>
        </p:spPr>
      </p:pic>
      <p:sp>
        <p:nvSpPr>
          <p:cNvPr id="621" name="Google Shape;621;p91"/>
          <p:cNvSpPr txBox="1"/>
          <p:nvPr/>
        </p:nvSpPr>
        <p:spPr>
          <a:xfrm>
            <a:off x="999325" y="2946525"/>
            <a:ext cx="1225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Lato"/>
                <a:ea typeface="Lato"/>
                <a:cs typeface="Lato"/>
                <a:sym typeface="Lato"/>
              </a:rPr>
              <a:t>YES</a:t>
            </a:r>
            <a:endParaRPr b="1" sz="1200">
              <a:latin typeface="Lato"/>
              <a:ea typeface="Lato"/>
              <a:cs typeface="Lato"/>
              <a:sym typeface="Lato"/>
            </a:endParaRPr>
          </a:p>
        </p:txBody>
      </p:sp>
      <p:sp>
        <p:nvSpPr>
          <p:cNvPr id="622" name="Google Shape;622;p91"/>
          <p:cNvSpPr txBox="1"/>
          <p:nvPr/>
        </p:nvSpPr>
        <p:spPr>
          <a:xfrm>
            <a:off x="3773850" y="2946525"/>
            <a:ext cx="1596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Lato"/>
                <a:ea typeface="Lato"/>
                <a:cs typeface="Lato"/>
                <a:sym typeface="Lato"/>
              </a:rPr>
              <a:t>NO</a:t>
            </a:r>
            <a:endParaRPr b="1" sz="1200">
              <a:latin typeface="Lato"/>
              <a:ea typeface="Lato"/>
              <a:cs typeface="Lato"/>
              <a:sym typeface="Lato"/>
            </a:endParaRPr>
          </a:p>
        </p:txBody>
      </p:sp>
      <p:sp>
        <p:nvSpPr>
          <p:cNvPr id="623" name="Google Shape;623;p91"/>
          <p:cNvSpPr txBox="1"/>
          <p:nvPr/>
        </p:nvSpPr>
        <p:spPr>
          <a:xfrm>
            <a:off x="6833725" y="2946525"/>
            <a:ext cx="1596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Lato"/>
                <a:ea typeface="Lato"/>
                <a:cs typeface="Lato"/>
                <a:sym typeface="Lato"/>
              </a:rPr>
              <a:t>M</a:t>
            </a:r>
            <a:r>
              <a:rPr b="1" lang="en" sz="1200">
                <a:latin typeface="Lato"/>
                <a:ea typeface="Lato"/>
                <a:cs typeface="Lato"/>
                <a:sym typeface="Lato"/>
              </a:rPr>
              <a:t>AYBE</a:t>
            </a:r>
            <a:endParaRPr b="1" sz="1200">
              <a:latin typeface="Lato"/>
              <a:ea typeface="Lato"/>
              <a:cs typeface="Lato"/>
              <a:sym typeface="Lato"/>
            </a:endParaRPr>
          </a:p>
        </p:txBody>
      </p:sp>
      <p:sp>
        <p:nvSpPr>
          <p:cNvPr id="624" name="Google Shape;624;p91"/>
          <p:cNvSpPr txBox="1"/>
          <p:nvPr/>
        </p:nvSpPr>
        <p:spPr>
          <a:xfrm>
            <a:off x="700350" y="3384175"/>
            <a:ext cx="7743300" cy="161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76">
                <a:solidFill>
                  <a:srgbClr val="3C4043"/>
                </a:solidFill>
                <a:highlight>
                  <a:srgbClr val="FFFFFF"/>
                </a:highlight>
                <a:latin typeface="Lato"/>
                <a:ea typeface="Lato"/>
                <a:cs typeface="Lato"/>
                <a:sym typeface="Lato"/>
              </a:rPr>
              <a:t>All 3 word clouds demonstrate roughly the same words as the most frequent. However, we noticed that the word “</a:t>
            </a:r>
            <a:r>
              <a:rPr lang="en" sz="1376">
                <a:solidFill>
                  <a:schemeClr val="accent5"/>
                </a:solidFill>
                <a:highlight>
                  <a:srgbClr val="FFFFFF"/>
                </a:highlight>
                <a:latin typeface="Lato"/>
                <a:ea typeface="Lato"/>
                <a:cs typeface="Lato"/>
                <a:sym typeface="Lato"/>
              </a:rPr>
              <a:t>others</a:t>
            </a:r>
            <a:r>
              <a:rPr lang="en" sz="1376">
                <a:solidFill>
                  <a:srgbClr val="3C4043"/>
                </a:solidFill>
                <a:highlight>
                  <a:srgbClr val="FFFFFF"/>
                </a:highlight>
                <a:latin typeface="Lato"/>
                <a:ea typeface="Lato"/>
                <a:cs typeface="Lato"/>
                <a:sym typeface="Lato"/>
              </a:rPr>
              <a:t>” was included in the “yes” cloud but not in any of the other word clouds. This finding suggests that among those who believe they have been impacted by impostor syndrome, </a:t>
            </a:r>
            <a:r>
              <a:rPr lang="en" sz="1376">
                <a:solidFill>
                  <a:schemeClr val="accent5"/>
                </a:solidFill>
                <a:highlight>
                  <a:srgbClr val="FFFFFF"/>
                </a:highlight>
                <a:latin typeface="Lato"/>
                <a:ea typeface="Lato"/>
                <a:cs typeface="Lato"/>
                <a:sym typeface="Lato"/>
              </a:rPr>
              <a:t>thoughts regarding other people</a:t>
            </a:r>
            <a:r>
              <a:rPr lang="en" sz="1376">
                <a:solidFill>
                  <a:srgbClr val="3C4043"/>
                </a:solidFill>
                <a:highlight>
                  <a:srgbClr val="FFFFFF"/>
                </a:highlight>
                <a:latin typeface="Lato"/>
                <a:ea typeface="Lato"/>
                <a:cs typeface="Lato"/>
                <a:sym typeface="Lato"/>
              </a:rPr>
              <a:t> may be more frequent among those who believe they have been impacted by imposter syndrome than in other groups. This is consistent with our finding that </a:t>
            </a:r>
            <a:r>
              <a:rPr lang="en" sz="1376">
                <a:solidFill>
                  <a:schemeClr val="accent5"/>
                </a:solidFill>
                <a:highlight>
                  <a:srgbClr val="FFFFFF"/>
                </a:highlight>
                <a:latin typeface="Lato"/>
                <a:ea typeface="Lato"/>
                <a:cs typeface="Lato"/>
                <a:sym typeface="Lato"/>
              </a:rPr>
              <a:t>comparing oneself to others</a:t>
            </a:r>
            <a:r>
              <a:rPr lang="en" sz="1376">
                <a:solidFill>
                  <a:srgbClr val="3C4043"/>
                </a:solidFill>
                <a:highlight>
                  <a:srgbClr val="FFFFFF"/>
                </a:highlight>
                <a:latin typeface="Lato"/>
                <a:ea typeface="Lato"/>
                <a:cs typeface="Lato"/>
                <a:sym typeface="Lato"/>
              </a:rPr>
              <a:t> is one of the most important predictors of impostor syndrome.</a:t>
            </a:r>
            <a:endParaRPr sz="7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Numerical Imposter Syndrome Measure</a:t>
            </a:r>
            <a:endParaRPr/>
          </a:p>
        </p:txBody>
      </p:sp>
      <p:sp>
        <p:nvSpPr>
          <p:cNvPr id="106" name="Google Shape;106;p20"/>
          <p:cNvSpPr txBox="1"/>
          <p:nvPr>
            <p:ph idx="1" type="body"/>
          </p:nvPr>
        </p:nvSpPr>
        <p:spPr>
          <a:xfrm>
            <a:off x="311700" y="1017450"/>
            <a:ext cx="3991200" cy="3827400"/>
          </a:xfrm>
          <a:prstGeom prst="rect">
            <a:avLst/>
          </a:prstGeom>
        </p:spPr>
        <p:txBody>
          <a:bodyPr anchorCtr="0" anchor="t" bIns="91425" lIns="91425" spcFirstLastPara="1" rIns="91425" wrap="square" tIns="91425">
            <a:normAutofit fontScale="77500" lnSpcReduction="20000"/>
          </a:bodyPr>
          <a:lstStyle/>
          <a:p>
            <a:pPr indent="-327025" lvl="0" marL="457200" rtl="0" algn="l">
              <a:spcBef>
                <a:spcPts val="0"/>
              </a:spcBef>
              <a:spcAft>
                <a:spcPts val="0"/>
              </a:spcAft>
              <a:buClr>
                <a:srgbClr val="32363A"/>
              </a:buClr>
              <a:buSzPct val="100000"/>
              <a:buChar char="●"/>
            </a:pPr>
            <a:r>
              <a:rPr lang="en" sz="2000">
                <a:solidFill>
                  <a:srgbClr val="32363A"/>
                </a:solidFill>
              </a:rPr>
              <a:t>12 statements were included for </a:t>
            </a:r>
            <a:r>
              <a:rPr lang="en" sz="2000">
                <a:solidFill>
                  <a:srgbClr val="32363A"/>
                </a:solidFill>
              </a:rPr>
              <a:t>calculating</a:t>
            </a:r>
            <a:r>
              <a:rPr lang="en" sz="2000">
                <a:solidFill>
                  <a:srgbClr val="32363A"/>
                </a:solidFill>
              </a:rPr>
              <a:t> a </a:t>
            </a:r>
            <a:r>
              <a:rPr lang="en" sz="2000">
                <a:solidFill>
                  <a:schemeClr val="accent5"/>
                </a:solidFill>
              </a:rPr>
              <a:t>numerical</a:t>
            </a:r>
            <a:r>
              <a:rPr lang="en" sz="2000">
                <a:solidFill>
                  <a:schemeClr val="accent5"/>
                </a:solidFill>
              </a:rPr>
              <a:t> measure</a:t>
            </a:r>
            <a:r>
              <a:rPr lang="en" sz="2000">
                <a:solidFill>
                  <a:srgbClr val="32363A"/>
                </a:solidFill>
              </a:rPr>
              <a:t> of imposter syndrome.</a:t>
            </a:r>
            <a:endParaRPr sz="2000">
              <a:solidFill>
                <a:srgbClr val="32363A"/>
              </a:solidFill>
            </a:endParaRPr>
          </a:p>
          <a:p>
            <a:pPr indent="-307340" lvl="1" marL="914400" rtl="0" algn="l">
              <a:spcBef>
                <a:spcPts val="0"/>
              </a:spcBef>
              <a:spcAft>
                <a:spcPts val="0"/>
              </a:spcAft>
              <a:buClr>
                <a:srgbClr val="32363A"/>
              </a:buClr>
              <a:buSzPct val="100000"/>
              <a:buChar char="○"/>
            </a:pPr>
            <a:r>
              <a:rPr lang="en" sz="1600">
                <a:solidFill>
                  <a:srgbClr val="32363A"/>
                </a:solidFill>
              </a:rPr>
              <a:t>Consists of statements paraphrased from </a:t>
            </a:r>
            <a:r>
              <a:rPr lang="en" sz="1600">
                <a:solidFill>
                  <a:schemeClr val="accent5"/>
                </a:solidFill>
              </a:rPr>
              <a:t>the Clance Imposter Phenomenon Scale</a:t>
            </a:r>
            <a:r>
              <a:rPr lang="en" sz="1600">
                <a:solidFill>
                  <a:srgbClr val="32363A"/>
                </a:solidFill>
              </a:rPr>
              <a:t> (CIPS; Clance, 1985) and those summarized from </a:t>
            </a:r>
            <a:r>
              <a:rPr lang="en" sz="1600">
                <a:solidFill>
                  <a:schemeClr val="accent5"/>
                </a:solidFill>
              </a:rPr>
              <a:t>interviews with students at UCLA</a:t>
            </a:r>
            <a:r>
              <a:rPr lang="en" sz="1600">
                <a:solidFill>
                  <a:srgbClr val="32363A"/>
                </a:solidFill>
              </a:rPr>
              <a:t>.</a:t>
            </a:r>
            <a:endParaRPr sz="1600">
              <a:solidFill>
                <a:srgbClr val="32363A"/>
              </a:solidFill>
            </a:endParaRPr>
          </a:p>
          <a:p>
            <a:pPr indent="-307340" lvl="1" marL="914400" rtl="0" algn="l">
              <a:spcBef>
                <a:spcPts val="0"/>
              </a:spcBef>
              <a:spcAft>
                <a:spcPts val="0"/>
              </a:spcAft>
              <a:buClr>
                <a:srgbClr val="32363A"/>
              </a:buClr>
              <a:buSzPct val="100000"/>
              <a:buChar char="○"/>
            </a:pPr>
            <a:r>
              <a:rPr lang="en" sz="1600">
                <a:solidFill>
                  <a:srgbClr val="32363A"/>
                </a:solidFill>
              </a:rPr>
              <a:t>Contains statements from three dimensions: social, behavioral, and self-perceptual.</a:t>
            </a:r>
            <a:endParaRPr sz="1600">
              <a:solidFill>
                <a:srgbClr val="32363A"/>
              </a:solidFill>
            </a:endParaRPr>
          </a:p>
          <a:p>
            <a:pPr indent="-307340" lvl="1" marL="914400" rtl="0" algn="l">
              <a:spcBef>
                <a:spcPts val="0"/>
              </a:spcBef>
              <a:spcAft>
                <a:spcPts val="0"/>
              </a:spcAft>
              <a:buClr>
                <a:srgbClr val="32363A"/>
              </a:buClr>
              <a:buSzPct val="100000"/>
              <a:buChar char="○"/>
            </a:pPr>
            <a:r>
              <a:rPr lang="en" sz="1600">
                <a:solidFill>
                  <a:srgbClr val="32363A"/>
                </a:solidFill>
              </a:rPr>
              <a:t>Each statement is rated from </a:t>
            </a:r>
            <a:r>
              <a:rPr lang="en" sz="1600">
                <a:solidFill>
                  <a:schemeClr val="accent5"/>
                </a:solidFill>
              </a:rPr>
              <a:t>1 to 7</a:t>
            </a:r>
            <a:r>
              <a:rPr lang="en" sz="1600">
                <a:solidFill>
                  <a:srgbClr val="32363A"/>
                </a:solidFill>
              </a:rPr>
              <a:t>, where 1 indicates strongly disagree and 7 indicates strongly agree.</a:t>
            </a:r>
            <a:endParaRPr sz="1600">
              <a:solidFill>
                <a:srgbClr val="32363A"/>
              </a:solidFill>
            </a:endParaRPr>
          </a:p>
          <a:p>
            <a:pPr indent="-327025" lvl="0" marL="457200" rtl="0" algn="l">
              <a:spcBef>
                <a:spcPts val="0"/>
              </a:spcBef>
              <a:spcAft>
                <a:spcPts val="0"/>
              </a:spcAft>
              <a:buClr>
                <a:srgbClr val="32363A"/>
              </a:buClr>
              <a:buSzPct val="100000"/>
              <a:buChar char="●"/>
            </a:pPr>
            <a:r>
              <a:rPr lang="en" sz="2000">
                <a:solidFill>
                  <a:srgbClr val="32363A"/>
                </a:solidFill>
              </a:rPr>
              <a:t>Final score is calculated by summing scores on all 12 questions</a:t>
            </a:r>
            <a:endParaRPr sz="2000">
              <a:solidFill>
                <a:srgbClr val="32363A"/>
              </a:solidFill>
            </a:endParaRPr>
          </a:p>
          <a:p>
            <a:pPr indent="-307340" lvl="1" marL="914400" rtl="0" algn="l">
              <a:spcBef>
                <a:spcPts val="0"/>
              </a:spcBef>
              <a:spcAft>
                <a:spcPts val="0"/>
              </a:spcAft>
              <a:buClr>
                <a:srgbClr val="32363A"/>
              </a:buClr>
              <a:buSzPct val="100000"/>
              <a:buChar char="○"/>
            </a:pPr>
            <a:r>
              <a:rPr lang="en" sz="1600">
                <a:solidFill>
                  <a:srgbClr val="32363A"/>
                </a:solidFill>
              </a:rPr>
              <a:t>Final score ranges from </a:t>
            </a:r>
            <a:r>
              <a:rPr lang="en" sz="1600">
                <a:solidFill>
                  <a:schemeClr val="accent5"/>
                </a:solidFill>
              </a:rPr>
              <a:t>7 to 84</a:t>
            </a:r>
            <a:r>
              <a:rPr lang="en" sz="1600">
                <a:solidFill>
                  <a:srgbClr val="32363A"/>
                </a:solidFill>
              </a:rPr>
              <a:t>. A </a:t>
            </a:r>
            <a:r>
              <a:rPr lang="en" sz="1600">
                <a:solidFill>
                  <a:schemeClr val="accent5"/>
                </a:solidFill>
              </a:rPr>
              <a:t>higher score </a:t>
            </a:r>
            <a:r>
              <a:rPr lang="en" sz="1600">
                <a:solidFill>
                  <a:srgbClr val="32363A"/>
                </a:solidFill>
              </a:rPr>
              <a:t>means a person is </a:t>
            </a:r>
            <a:r>
              <a:rPr lang="en" sz="1600">
                <a:solidFill>
                  <a:schemeClr val="accent5"/>
                </a:solidFill>
              </a:rPr>
              <a:t>more </a:t>
            </a:r>
            <a:r>
              <a:rPr lang="en" sz="1600">
                <a:solidFill>
                  <a:schemeClr val="accent5"/>
                </a:solidFill>
              </a:rPr>
              <a:t>severely</a:t>
            </a:r>
            <a:r>
              <a:rPr lang="en" sz="1600">
                <a:solidFill>
                  <a:schemeClr val="accent5"/>
                </a:solidFill>
              </a:rPr>
              <a:t> affected</a:t>
            </a:r>
            <a:r>
              <a:rPr lang="en" sz="1600">
                <a:solidFill>
                  <a:srgbClr val="32363A"/>
                </a:solidFill>
              </a:rPr>
              <a:t> by imposter syndrome. </a:t>
            </a:r>
            <a:endParaRPr sz="1600">
              <a:solidFill>
                <a:srgbClr val="32363A"/>
              </a:solidFill>
            </a:endParaRPr>
          </a:p>
        </p:txBody>
      </p:sp>
      <p:pic>
        <p:nvPicPr>
          <p:cNvPr id="107" name="Google Shape;107;p20"/>
          <p:cNvPicPr preferRelativeResize="0"/>
          <p:nvPr/>
        </p:nvPicPr>
        <p:blipFill>
          <a:blip r:embed="rId3">
            <a:alphaModFix/>
          </a:blip>
          <a:stretch>
            <a:fillRect/>
          </a:stretch>
        </p:blipFill>
        <p:spPr>
          <a:xfrm>
            <a:off x="4302900" y="1017450"/>
            <a:ext cx="4646094" cy="3827399"/>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9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 from Word </a:t>
            </a:r>
            <a:r>
              <a:rPr lang="en"/>
              <a:t>Clouds</a:t>
            </a:r>
            <a:endParaRPr/>
          </a:p>
        </p:txBody>
      </p:sp>
      <p:sp>
        <p:nvSpPr>
          <p:cNvPr id="630" name="Google Shape;630;p92"/>
          <p:cNvSpPr txBox="1"/>
          <p:nvPr>
            <p:ph idx="1" type="body"/>
          </p:nvPr>
        </p:nvSpPr>
        <p:spPr>
          <a:xfrm>
            <a:off x="311700" y="909150"/>
            <a:ext cx="8520600" cy="16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3C4043"/>
                </a:solidFill>
                <a:highlight>
                  <a:srgbClr val="FFFFFF"/>
                </a:highlight>
              </a:rPr>
              <a:t>The word clouds shares the following </a:t>
            </a:r>
            <a:r>
              <a:rPr lang="en" sz="1450">
                <a:solidFill>
                  <a:schemeClr val="accent5"/>
                </a:solidFill>
                <a:highlight>
                  <a:srgbClr val="FFFFFF"/>
                </a:highlight>
              </a:rPr>
              <a:t>similarities</a:t>
            </a:r>
            <a:r>
              <a:rPr lang="en" sz="1450">
                <a:solidFill>
                  <a:srgbClr val="3C4043"/>
                </a:solidFill>
                <a:highlight>
                  <a:srgbClr val="FFFFFF"/>
                </a:highlight>
              </a:rPr>
              <a:t>:</a:t>
            </a:r>
            <a:endParaRPr sz="1450">
              <a:solidFill>
                <a:srgbClr val="3C4043"/>
              </a:solidFill>
              <a:highlight>
                <a:srgbClr val="FFFFFF"/>
              </a:highlight>
            </a:endParaRPr>
          </a:p>
          <a:p>
            <a:pPr indent="-320675" lvl="0" marL="457200" rtl="0" algn="l">
              <a:spcBef>
                <a:spcPts val="0"/>
              </a:spcBef>
              <a:spcAft>
                <a:spcPts val="0"/>
              </a:spcAft>
              <a:buClr>
                <a:srgbClr val="3C4043"/>
              </a:buClr>
              <a:buSzPts val="1450"/>
              <a:buChar char="●"/>
            </a:pPr>
            <a:r>
              <a:rPr lang="en" sz="1450">
                <a:solidFill>
                  <a:srgbClr val="3C4043"/>
                </a:solidFill>
                <a:highlight>
                  <a:srgbClr val="FFFFFF"/>
                </a:highlight>
              </a:rPr>
              <a:t>The most frequent words are the same: “feel”, “like”:</a:t>
            </a:r>
            <a:endParaRPr sz="1450">
              <a:solidFill>
                <a:srgbClr val="3C4043"/>
              </a:solidFill>
              <a:highlight>
                <a:srgbClr val="FFFFFF"/>
              </a:highlight>
            </a:endParaRPr>
          </a:p>
          <a:p>
            <a:pPr indent="-320675" lvl="1" marL="914400" rtl="0" algn="l">
              <a:spcBef>
                <a:spcPts val="0"/>
              </a:spcBef>
              <a:spcAft>
                <a:spcPts val="0"/>
              </a:spcAft>
              <a:buSzPts val="1450"/>
              <a:buChar char="○"/>
            </a:pPr>
            <a:r>
              <a:rPr lang="en" sz="1450">
                <a:solidFill>
                  <a:srgbClr val="3C4043"/>
                </a:solidFill>
                <a:highlight>
                  <a:srgbClr val="FFFFFF"/>
                </a:highlight>
              </a:rPr>
              <a:t>The responses focuses on respondent’s </a:t>
            </a:r>
            <a:r>
              <a:rPr lang="en" sz="1450">
                <a:solidFill>
                  <a:schemeClr val="accent5"/>
                </a:solidFill>
                <a:highlight>
                  <a:srgbClr val="FFFFFF"/>
                </a:highlight>
              </a:rPr>
              <a:t>emotions and perceptions</a:t>
            </a:r>
            <a:r>
              <a:rPr lang="en" sz="1450">
                <a:solidFill>
                  <a:srgbClr val="3C4043"/>
                </a:solidFill>
                <a:highlight>
                  <a:srgbClr val="FFFFFF"/>
                </a:highlight>
              </a:rPr>
              <a:t>.</a:t>
            </a:r>
            <a:endParaRPr sz="1450">
              <a:solidFill>
                <a:srgbClr val="3C4043"/>
              </a:solidFill>
              <a:highlight>
                <a:srgbClr val="FFFFFF"/>
              </a:highlight>
            </a:endParaRPr>
          </a:p>
          <a:p>
            <a:pPr indent="-320675" lvl="0" marL="457200" rtl="0" algn="l">
              <a:spcBef>
                <a:spcPts val="0"/>
              </a:spcBef>
              <a:spcAft>
                <a:spcPts val="0"/>
              </a:spcAft>
              <a:buClr>
                <a:srgbClr val="3C4043"/>
              </a:buClr>
              <a:buSzPts val="1450"/>
              <a:buChar char="●"/>
            </a:pPr>
            <a:r>
              <a:rPr lang="en" sz="1450">
                <a:solidFill>
                  <a:srgbClr val="3C4043"/>
                </a:solidFill>
                <a:highlight>
                  <a:srgbClr val="FFFFFF"/>
                </a:highlight>
              </a:rPr>
              <a:t>All mentioned “</a:t>
            </a:r>
            <a:r>
              <a:rPr lang="en" sz="1450">
                <a:solidFill>
                  <a:schemeClr val="accent5"/>
                </a:solidFill>
                <a:highlight>
                  <a:srgbClr val="FFFFFF"/>
                </a:highlight>
              </a:rPr>
              <a:t>UCLA</a:t>
            </a:r>
            <a:r>
              <a:rPr lang="en" sz="1450">
                <a:solidFill>
                  <a:srgbClr val="3C4043"/>
                </a:solidFill>
                <a:highlight>
                  <a:srgbClr val="FFFFFF"/>
                </a:highlight>
              </a:rPr>
              <a:t>”:</a:t>
            </a:r>
            <a:endParaRPr sz="1450">
              <a:solidFill>
                <a:srgbClr val="3C4043"/>
              </a:solidFill>
              <a:highlight>
                <a:srgbClr val="FFFFFF"/>
              </a:highlight>
            </a:endParaRPr>
          </a:p>
          <a:p>
            <a:pPr indent="-320675" lvl="1" marL="914400" rtl="0" algn="l">
              <a:spcBef>
                <a:spcPts val="0"/>
              </a:spcBef>
              <a:spcAft>
                <a:spcPts val="0"/>
              </a:spcAft>
              <a:buClr>
                <a:srgbClr val="3C4043"/>
              </a:buClr>
              <a:buSzPts val="1450"/>
              <a:buChar char="○"/>
            </a:pPr>
            <a:r>
              <a:rPr lang="en" sz="1450">
                <a:solidFill>
                  <a:srgbClr val="3C4043"/>
                </a:solidFill>
                <a:highlight>
                  <a:srgbClr val="FFFFFF"/>
                </a:highlight>
              </a:rPr>
              <a:t>No matter how the respondents feel about whether they are affected by imposter syndrome, they all use UCLA as a criterion.</a:t>
            </a:r>
            <a:endParaRPr sz="1450">
              <a:solidFill>
                <a:srgbClr val="3C4043"/>
              </a:solidFill>
              <a:highlight>
                <a:srgbClr val="FFFFFF"/>
              </a:highlight>
            </a:endParaRPr>
          </a:p>
          <a:p>
            <a:pPr indent="0" lvl="0" marL="0" rtl="0" algn="l">
              <a:spcBef>
                <a:spcPts val="0"/>
              </a:spcBef>
              <a:spcAft>
                <a:spcPts val="0"/>
              </a:spcAft>
              <a:buNone/>
            </a:pPr>
            <a:r>
              <a:t/>
            </a:r>
            <a:endParaRPr sz="1350">
              <a:solidFill>
                <a:srgbClr val="3C4043"/>
              </a:solidFill>
              <a:highlight>
                <a:srgbClr val="FFFFFF"/>
              </a:highlight>
              <a:latin typeface="Roboto"/>
              <a:ea typeface="Roboto"/>
              <a:cs typeface="Roboto"/>
              <a:sym typeface="Roboto"/>
            </a:endParaRPr>
          </a:p>
        </p:txBody>
      </p:sp>
      <p:sp>
        <p:nvSpPr>
          <p:cNvPr id="631" name="Google Shape;631;p92"/>
          <p:cNvSpPr txBox="1"/>
          <p:nvPr/>
        </p:nvSpPr>
        <p:spPr>
          <a:xfrm>
            <a:off x="264300" y="2494650"/>
            <a:ext cx="8615400" cy="246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solidFill>
                  <a:srgbClr val="3C4043"/>
                </a:solidFill>
                <a:highlight>
                  <a:srgbClr val="FFFFFF"/>
                </a:highlight>
                <a:latin typeface="Lato"/>
                <a:ea typeface="Lato"/>
                <a:cs typeface="Lato"/>
                <a:sym typeface="Lato"/>
              </a:rPr>
              <a:t>And they are </a:t>
            </a:r>
            <a:r>
              <a:rPr lang="en" sz="1450">
                <a:solidFill>
                  <a:schemeClr val="accent5"/>
                </a:solidFill>
                <a:highlight>
                  <a:srgbClr val="FFFFFF"/>
                </a:highlight>
                <a:latin typeface="Lato"/>
                <a:ea typeface="Lato"/>
                <a:cs typeface="Lato"/>
                <a:sym typeface="Lato"/>
              </a:rPr>
              <a:t>different</a:t>
            </a:r>
            <a:r>
              <a:rPr lang="en" sz="1450">
                <a:solidFill>
                  <a:srgbClr val="3C4043"/>
                </a:solidFill>
                <a:highlight>
                  <a:srgbClr val="FFFFFF"/>
                </a:highlight>
                <a:latin typeface="Lato"/>
                <a:ea typeface="Lato"/>
                <a:cs typeface="Lato"/>
                <a:sym typeface="Lato"/>
              </a:rPr>
              <a:t> in terms of:</a:t>
            </a:r>
            <a:endParaRPr sz="1450">
              <a:solidFill>
                <a:srgbClr val="3C4043"/>
              </a:solidFill>
              <a:highlight>
                <a:srgbClr val="FFFFFF"/>
              </a:highlight>
              <a:latin typeface="Lato"/>
              <a:ea typeface="Lato"/>
              <a:cs typeface="Lato"/>
              <a:sym typeface="Lato"/>
            </a:endParaRPr>
          </a:p>
          <a:p>
            <a:pPr indent="-320675" lvl="0" marL="457200" rtl="0" algn="l">
              <a:lnSpc>
                <a:spcPct val="115000"/>
              </a:lnSpc>
              <a:spcBef>
                <a:spcPts val="0"/>
              </a:spcBef>
              <a:spcAft>
                <a:spcPts val="0"/>
              </a:spcAft>
              <a:buClr>
                <a:srgbClr val="3C4043"/>
              </a:buClr>
              <a:buSzPts val="1450"/>
              <a:buFont typeface="Lato"/>
              <a:buChar char="●"/>
            </a:pPr>
            <a:r>
              <a:rPr lang="en" sz="1450">
                <a:solidFill>
                  <a:srgbClr val="3C4043"/>
                </a:solidFill>
                <a:highlight>
                  <a:srgbClr val="FFFFFF"/>
                </a:highlight>
                <a:latin typeface="Lato"/>
                <a:ea typeface="Lato"/>
                <a:cs typeface="Lato"/>
                <a:sym typeface="Lato"/>
              </a:rPr>
              <a:t>The word cloud for people who identify as impacted by imposter syndrome contains relatively-high frequency words like “</a:t>
            </a:r>
            <a:r>
              <a:rPr lang="en" sz="1450">
                <a:solidFill>
                  <a:schemeClr val="accent5"/>
                </a:solidFill>
                <a:highlight>
                  <a:srgbClr val="FFFFFF"/>
                </a:highlight>
                <a:latin typeface="Lato"/>
                <a:ea typeface="Lato"/>
                <a:cs typeface="Lato"/>
                <a:sym typeface="Lato"/>
              </a:rPr>
              <a:t>compare</a:t>
            </a:r>
            <a:r>
              <a:rPr lang="en" sz="1450">
                <a:solidFill>
                  <a:srgbClr val="3C4043"/>
                </a:solidFill>
                <a:highlight>
                  <a:srgbClr val="FFFFFF"/>
                </a:highlight>
                <a:latin typeface="Lato"/>
                <a:ea typeface="Lato"/>
                <a:cs typeface="Lato"/>
                <a:sym typeface="Lato"/>
              </a:rPr>
              <a:t>”, “</a:t>
            </a:r>
            <a:r>
              <a:rPr lang="en" sz="1450">
                <a:solidFill>
                  <a:schemeClr val="accent5"/>
                </a:solidFill>
                <a:highlight>
                  <a:srgbClr val="FFFFFF"/>
                </a:highlight>
                <a:latin typeface="Lato"/>
                <a:ea typeface="Lato"/>
                <a:cs typeface="Lato"/>
                <a:sym typeface="Lato"/>
              </a:rPr>
              <a:t>around</a:t>
            </a:r>
            <a:r>
              <a:rPr lang="en" sz="1450">
                <a:solidFill>
                  <a:srgbClr val="3C4043"/>
                </a:solidFill>
                <a:highlight>
                  <a:srgbClr val="FFFFFF"/>
                </a:highlight>
                <a:latin typeface="Lato"/>
                <a:ea typeface="Lato"/>
                <a:cs typeface="Lato"/>
                <a:sym typeface="Lato"/>
              </a:rPr>
              <a:t>”, and “</a:t>
            </a:r>
            <a:r>
              <a:rPr lang="en" sz="1450">
                <a:solidFill>
                  <a:schemeClr val="accent5"/>
                </a:solidFill>
                <a:highlight>
                  <a:srgbClr val="FFFFFF"/>
                </a:highlight>
                <a:latin typeface="Lato"/>
                <a:ea typeface="Lato"/>
                <a:cs typeface="Lato"/>
                <a:sym typeface="Lato"/>
              </a:rPr>
              <a:t>achievements</a:t>
            </a:r>
            <a:r>
              <a:rPr lang="en" sz="1450">
                <a:solidFill>
                  <a:srgbClr val="3C4043"/>
                </a:solidFill>
                <a:highlight>
                  <a:srgbClr val="FFFFFF"/>
                </a:highlight>
                <a:latin typeface="Lato"/>
                <a:ea typeface="Lato"/>
                <a:cs typeface="Lato"/>
                <a:sym typeface="Lato"/>
              </a:rPr>
              <a:t>” that the other two graphs does not:</a:t>
            </a:r>
            <a:endParaRPr sz="1450">
              <a:solidFill>
                <a:srgbClr val="3C4043"/>
              </a:solidFill>
              <a:highlight>
                <a:srgbClr val="FFFFFF"/>
              </a:highlight>
              <a:latin typeface="Lato"/>
              <a:ea typeface="Lato"/>
              <a:cs typeface="Lato"/>
              <a:sym typeface="Lato"/>
            </a:endParaRPr>
          </a:p>
          <a:p>
            <a:pPr indent="-320675" lvl="1" marL="914400" rtl="0" algn="l">
              <a:lnSpc>
                <a:spcPct val="115000"/>
              </a:lnSpc>
              <a:spcBef>
                <a:spcPts val="0"/>
              </a:spcBef>
              <a:spcAft>
                <a:spcPts val="0"/>
              </a:spcAft>
              <a:buClr>
                <a:srgbClr val="3C4043"/>
              </a:buClr>
              <a:buSzPts val="1450"/>
              <a:buFont typeface="Lato"/>
              <a:buChar char="○"/>
            </a:pPr>
            <a:r>
              <a:rPr lang="en" sz="1450">
                <a:solidFill>
                  <a:srgbClr val="3C4043"/>
                </a:solidFill>
                <a:highlight>
                  <a:srgbClr val="FFFFFF"/>
                </a:highlight>
                <a:latin typeface="Lato"/>
                <a:ea typeface="Lato"/>
                <a:cs typeface="Lato"/>
                <a:sym typeface="Lato"/>
              </a:rPr>
              <a:t>People who are constantly comparing themselves with other people near them will tend to </a:t>
            </a:r>
            <a:r>
              <a:rPr lang="en" sz="1450">
                <a:solidFill>
                  <a:schemeClr val="accent5"/>
                </a:solidFill>
                <a:highlight>
                  <a:srgbClr val="FFFFFF"/>
                </a:highlight>
                <a:latin typeface="Lato"/>
                <a:ea typeface="Lato"/>
                <a:cs typeface="Lato"/>
                <a:sym typeface="Lato"/>
              </a:rPr>
              <a:t>suffer more</a:t>
            </a:r>
            <a:r>
              <a:rPr lang="en" sz="1450">
                <a:solidFill>
                  <a:srgbClr val="3C4043"/>
                </a:solidFill>
                <a:highlight>
                  <a:srgbClr val="FFFFFF"/>
                </a:highlight>
                <a:latin typeface="Lato"/>
                <a:ea typeface="Lato"/>
                <a:cs typeface="Lato"/>
                <a:sym typeface="Lato"/>
              </a:rPr>
              <a:t> from imposter syndrome.</a:t>
            </a:r>
            <a:endParaRPr sz="1450">
              <a:solidFill>
                <a:srgbClr val="3C4043"/>
              </a:solidFill>
              <a:highlight>
                <a:srgbClr val="FFFFFF"/>
              </a:highlight>
              <a:latin typeface="Lato"/>
              <a:ea typeface="Lato"/>
              <a:cs typeface="Lato"/>
              <a:sym typeface="Lato"/>
            </a:endParaRPr>
          </a:p>
          <a:p>
            <a:pPr indent="-320675" lvl="0" marL="457200" rtl="0" algn="l">
              <a:lnSpc>
                <a:spcPct val="115000"/>
              </a:lnSpc>
              <a:spcBef>
                <a:spcPts val="0"/>
              </a:spcBef>
              <a:spcAft>
                <a:spcPts val="0"/>
              </a:spcAft>
              <a:buClr>
                <a:srgbClr val="3C4043"/>
              </a:buClr>
              <a:buSzPts val="1450"/>
              <a:buFont typeface="Lato"/>
              <a:buChar char="●"/>
            </a:pPr>
            <a:r>
              <a:rPr lang="en" sz="1450">
                <a:solidFill>
                  <a:srgbClr val="3C4043"/>
                </a:solidFill>
                <a:highlight>
                  <a:srgbClr val="FFFFFF"/>
                </a:highlight>
                <a:latin typeface="Lato"/>
                <a:ea typeface="Lato"/>
                <a:cs typeface="Lato"/>
                <a:sym typeface="Lato"/>
              </a:rPr>
              <a:t>In the word cloud for “yes”, there are also words like “anxiety”, “confidence”, “role”, and “doubt” that do not appear on the other two graphs:</a:t>
            </a:r>
            <a:endParaRPr sz="1450">
              <a:solidFill>
                <a:srgbClr val="3C4043"/>
              </a:solidFill>
              <a:highlight>
                <a:srgbClr val="FFFFFF"/>
              </a:highlight>
              <a:latin typeface="Lato"/>
              <a:ea typeface="Lato"/>
              <a:cs typeface="Lato"/>
              <a:sym typeface="Lato"/>
            </a:endParaRPr>
          </a:p>
          <a:p>
            <a:pPr indent="-320675" lvl="1" marL="914400" rtl="0" algn="l">
              <a:lnSpc>
                <a:spcPct val="115000"/>
              </a:lnSpc>
              <a:spcBef>
                <a:spcPts val="0"/>
              </a:spcBef>
              <a:spcAft>
                <a:spcPts val="0"/>
              </a:spcAft>
              <a:buClr>
                <a:srgbClr val="3C4043"/>
              </a:buClr>
              <a:buSzPts val="1450"/>
              <a:buFont typeface="Lato"/>
              <a:buChar char="○"/>
            </a:pPr>
            <a:r>
              <a:rPr lang="en" sz="1450">
                <a:solidFill>
                  <a:srgbClr val="3C4043"/>
                </a:solidFill>
                <a:highlight>
                  <a:srgbClr val="FFFFFF"/>
                </a:highlight>
                <a:latin typeface="Lato"/>
                <a:ea typeface="Lato"/>
                <a:cs typeface="Lato"/>
                <a:sym typeface="Lato"/>
              </a:rPr>
              <a:t>We interpret this as accounts of how students are likely to feel when experiencing imposter syndrome.</a:t>
            </a:r>
            <a:endParaRPr sz="1500">
              <a:solidFill>
                <a:srgbClr val="3C4043"/>
              </a:solidFill>
              <a:latin typeface="Lato"/>
              <a:ea typeface="Lato"/>
              <a:cs typeface="Lato"/>
              <a:sym typeface="La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93"/>
          <p:cNvSpPr txBox="1"/>
          <p:nvPr>
            <p:ph type="title"/>
          </p:nvPr>
        </p:nvSpPr>
        <p:spPr>
          <a:xfrm>
            <a:off x="509550" y="1133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Research Questions</a:t>
            </a:r>
            <a:endParaRPr/>
          </a:p>
        </p:txBody>
      </p:sp>
      <p:sp>
        <p:nvSpPr>
          <p:cNvPr id="637" name="Google Shape;637;p93"/>
          <p:cNvSpPr txBox="1"/>
          <p:nvPr/>
        </p:nvSpPr>
        <p:spPr>
          <a:xfrm>
            <a:off x="607050" y="1501200"/>
            <a:ext cx="7929900" cy="327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1"/>
                </a:solidFill>
                <a:latin typeface="Lato"/>
                <a:ea typeface="Lato"/>
                <a:cs typeface="Lato"/>
                <a:sym typeface="Lato"/>
              </a:rPr>
              <a:t>Does the design of our project have high ecological validity? More specifically, do the results from our study match with what people think of imposter syndrome in reality?</a:t>
            </a:r>
            <a:endParaRPr sz="1900">
              <a:solidFill>
                <a:schemeClr val="lt1"/>
              </a:solidFill>
              <a:latin typeface="Lato"/>
              <a:ea typeface="Lato"/>
              <a:cs typeface="Lato"/>
              <a:sym typeface="Lato"/>
            </a:endParaRPr>
          </a:p>
          <a:p>
            <a:pPr indent="0" lvl="0" marL="0" rtl="0" algn="l">
              <a:spcBef>
                <a:spcPts val="0"/>
              </a:spcBef>
              <a:spcAft>
                <a:spcPts val="0"/>
              </a:spcAft>
              <a:buNone/>
            </a:pPr>
            <a:r>
              <a:t/>
            </a:r>
            <a:endParaRPr sz="2200">
              <a:solidFill>
                <a:schemeClr val="lt1"/>
              </a:solidFill>
              <a:latin typeface="Lato"/>
              <a:ea typeface="Lato"/>
              <a:cs typeface="Lato"/>
              <a:sym typeface="Lato"/>
            </a:endParaRPr>
          </a:p>
          <a:p>
            <a:pPr indent="0" lvl="0" marL="0" rtl="0" algn="l">
              <a:spcBef>
                <a:spcPts val="0"/>
              </a:spcBef>
              <a:spcAft>
                <a:spcPts val="0"/>
              </a:spcAft>
              <a:buNone/>
            </a:pPr>
            <a:r>
              <a:rPr lang="en" sz="2200">
                <a:solidFill>
                  <a:schemeClr val="lt1"/>
                </a:solidFill>
                <a:latin typeface="Lato"/>
                <a:ea typeface="Lato"/>
                <a:cs typeface="Lato"/>
                <a:sym typeface="Lato"/>
              </a:rPr>
              <a:t>Answer: Yes! We found people who thought they had imposter syndrome mentioned </a:t>
            </a:r>
            <a:r>
              <a:rPr lang="en" sz="2200" u="sng">
                <a:solidFill>
                  <a:schemeClr val="lt1"/>
                </a:solidFill>
                <a:latin typeface="Lato"/>
                <a:ea typeface="Lato"/>
                <a:cs typeface="Lato"/>
                <a:sym typeface="Lato"/>
              </a:rPr>
              <a:t>comparisons</a:t>
            </a:r>
            <a:r>
              <a:rPr lang="en" sz="2200">
                <a:solidFill>
                  <a:schemeClr val="lt1"/>
                </a:solidFill>
                <a:latin typeface="Lato"/>
                <a:ea typeface="Lato"/>
                <a:cs typeface="Lato"/>
                <a:sym typeface="Lato"/>
              </a:rPr>
              <a:t> and </a:t>
            </a:r>
            <a:r>
              <a:rPr lang="en" sz="2200" u="sng">
                <a:solidFill>
                  <a:schemeClr val="lt1"/>
                </a:solidFill>
                <a:latin typeface="Lato"/>
                <a:ea typeface="Lato"/>
                <a:cs typeface="Lato"/>
                <a:sym typeface="Lato"/>
              </a:rPr>
              <a:t>thoughts regarding other people</a:t>
            </a:r>
            <a:r>
              <a:rPr lang="en" sz="2200">
                <a:solidFill>
                  <a:schemeClr val="lt1"/>
                </a:solidFill>
                <a:latin typeface="Lato"/>
                <a:ea typeface="Lato"/>
                <a:cs typeface="Lato"/>
                <a:sym typeface="Lato"/>
              </a:rPr>
              <a:t> more often than those from the other two groups. This result matches our statistical analysis that </a:t>
            </a:r>
            <a:r>
              <a:rPr lang="en" sz="2200" u="sng">
                <a:solidFill>
                  <a:schemeClr val="lt1"/>
                </a:solidFill>
                <a:latin typeface="Lato"/>
                <a:ea typeface="Lato"/>
                <a:cs typeface="Lato"/>
                <a:sym typeface="Lato"/>
              </a:rPr>
              <a:t>comparison related predictors</a:t>
            </a:r>
            <a:r>
              <a:rPr lang="en" sz="2200">
                <a:solidFill>
                  <a:schemeClr val="lt1"/>
                </a:solidFill>
                <a:latin typeface="Lato"/>
                <a:ea typeface="Lato"/>
                <a:cs typeface="Lato"/>
                <a:sym typeface="Lato"/>
              </a:rPr>
              <a:t> tend to be more important. </a:t>
            </a:r>
            <a:endParaRPr sz="2200">
              <a:solidFill>
                <a:schemeClr val="lt1"/>
              </a:solidFill>
              <a:latin typeface="Lato"/>
              <a:ea typeface="Lato"/>
              <a:cs typeface="Lato"/>
              <a:sym typeface="La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9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643" name="Google Shape;643;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7820" lvl="0" marL="457200" rtl="0" algn="l">
              <a:lnSpc>
                <a:spcPct val="100000"/>
              </a:lnSpc>
              <a:spcBef>
                <a:spcPts val="0"/>
              </a:spcBef>
              <a:spcAft>
                <a:spcPts val="0"/>
              </a:spcAft>
              <a:buClr>
                <a:srgbClr val="32363A"/>
              </a:buClr>
              <a:buSzPts val="1720"/>
              <a:buChar char="●"/>
            </a:pPr>
            <a:r>
              <a:rPr lang="en" sz="1720">
                <a:solidFill>
                  <a:srgbClr val="32363A"/>
                </a:solidFill>
              </a:rPr>
              <a:t>People seem to have a good judgment about whether they have imposter syndrome or not.</a:t>
            </a:r>
            <a:endParaRPr sz="1720">
              <a:solidFill>
                <a:srgbClr val="32363A"/>
              </a:solidFill>
            </a:endParaRPr>
          </a:p>
          <a:p>
            <a:pPr indent="-337819" lvl="1" marL="914400" rtl="0" algn="l">
              <a:lnSpc>
                <a:spcPct val="100000"/>
              </a:lnSpc>
              <a:spcBef>
                <a:spcPts val="0"/>
              </a:spcBef>
              <a:spcAft>
                <a:spcPts val="0"/>
              </a:spcAft>
              <a:buClr>
                <a:srgbClr val="32363A"/>
              </a:buClr>
              <a:buSzPts val="1720"/>
              <a:buChar char="○"/>
            </a:pPr>
            <a:r>
              <a:rPr lang="en" sz="1720">
                <a:solidFill>
                  <a:srgbClr val="32363A"/>
                </a:solidFill>
              </a:rPr>
              <a:t>People reported to have imposter syndrome scored significantly higher than people who didn’t. </a:t>
            </a:r>
            <a:endParaRPr sz="1720">
              <a:solidFill>
                <a:srgbClr val="32363A"/>
              </a:solidFill>
            </a:endParaRPr>
          </a:p>
          <a:p>
            <a:pPr indent="-337820" lvl="0" marL="457200" rtl="0" algn="l">
              <a:lnSpc>
                <a:spcPct val="100000"/>
              </a:lnSpc>
              <a:spcBef>
                <a:spcPts val="0"/>
              </a:spcBef>
              <a:spcAft>
                <a:spcPts val="0"/>
              </a:spcAft>
              <a:buClr>
                <a:srgbClr val="32363A"/>
              </a:buClr>
              <a:buSzPts val="1720"/>
              <a:buChar char="●"/>
            </a:pPr>
            <a:r>
              <a:rPr lang="en" sz="1720">
                <a:solidFill>
                  <a:srgbClr val="32363A"/>
                </a:solidFill>
              </a:rPr>
              <a:t>Using feelings of </a:t>
            </a:r>
            <a:r>
              <a:rPr lang="en" sz="1720">
                <a:solidFill>
                  <a:schemeClr val="accent5"/>
                </a:solidFill>
              </a:rPr>
              <a:t>academic fraudulence, tendency to compare, feelings of estrangement, and GPA</a:t>
            </a:r>
            <a:r>
              <a:rPr lang="en" sz="1720">
                <a:solidFill>
                  <a:srgbClr val="32363A"/>
                </a:solidFill>
              </a:rPr>
              <a:t> as our numerical predictors, we are able to explain 67.35% of the total variation in imposter syndrome scores.</a:t>
            </a:r>
            <a:endParaRPr sz="1720">
              <a:solidFill>
                <a:srgbClr val="32363A"/>
              </a:solidFill>
            </a:endParaRPr>
          </a:p>
          <a:p>
            <a:pPr indent="-337820" lvl="0" marL="457200" rtl="0" algn="l">
              <a:lnSpc>
                <a:spcPct val="100000"/>
              </a:lnSpc>
              <a:spcBef>
                <a:spcPts val="0"/>
              </a:spcBef>
              <a:spcAft>
                <a:spcPts val="0"/>
              </a:spcAft>
              <a:buClr>
                <a:srgbClr val="32363A"/>
              </a:buClr>
              <a:buSzPts val="1720"/>
              <a:buChar char="●"/>
            </a:pPr>
            <a:r>
              <a:rPr lang="en" sz="1720">
                <a:solidFill>
                  <a:srgbClr val="32363A"/>
                </a:solidFill>
              </a:rPr>
              <a:t>Using</a:t>
            </a:r>
            <a:r>
              <a:rPr lang="en" sz="1720">
                <a:solidFill>
                  <a:schemeClr val="accent5"/>
                </a:solidFill>
              </a:rPr>
              <a:t> feelings of fraudulence, tendency to compare, and feelings of academic inferiority</a:t>
            </a:r>
            <a:r>
              <a:rPr lang="en" sz="1720">
                <a:solidFill>
                  <a:srgbClr val="32363A"/>
                </a:solidFill>
              </a:rPr>
              <a:t> as our categorical predictors,  we are able to make correct predictions about whether a person has imposter syndrome or not 82.35% of the time.</a:t>
            </a:r>
            <a:endParaRPr sz="1720">
              <a:solidFill>
                <a:srgbClr val="32363A"/>
              </a:solidFill>
            </a:endParaRPr>
          </a:p>
          <a:p>
            <a:pPr indent="-337820" lvl="0" marL="457200" rtl="0" algn="l">
              <a:lnSpc>
                <a:spcPct val="100000"/>
              </a:lnSpc>
              <a:spcBef>
                <a:spcPts val="0"/>
              </a:spcBef>
              <a:spcAft>
                <a:spcPts val="0"/>
              </a:spcAft>
              <a:buClr>
                <a:srgbClr val="32363A"/>
              </a:buClr>
              <a:buSzPts val="1720"/>
              <a:buChar char="●"/>
            </a:pPr>
            <a:r>
              <a:rPr lang="en" sz="1720">
                <a:solidFill>
                  <a:srgbClr val="32363A"/>
                </a:solidFill>
              </a:rPr>
              <a:t>The interaction between gender and GPA is marginally significant. More specifically women with high achievements tend to have higher imposter syndrome scores.</a:t>
            </a:r>
            <a:endParaRPr sz="2000">
              <a:solidFill>
                <a:srgbClr val="32363A"/>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9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Zero-In</a:t>
            </a:r>
            <a:endParaRPr/>
          </a:p>
        </p:txBody>
      </p:sp>
      <p:sp>
        <p:nvSpPr>
          <p:cNvPr id="649" name="Google Shape;649;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2363A"/>
              </a:buClr>
              <a:buSzPts val="1800"/>
              <a:buChar char="●"/>
            </a:pPr>
            <a:r>
              <a:rPr lang="en">
                <a:solidFill>
                  <a:srgbClr val="32363A"/>
                </a:solidFill>
              </a:rPr>
              <a:t>Feelings of </a:t>
            </a:r>
            <a:r>
              <a:rPr lang="en">
                <a:solidFill>
                  <a:schemeClr val="accent5"/>
                </a:solidFill>
              </a:rPr>
              <a:t>estrangement</a:t>
            </a:r>
            <a:r>
              <a:rPr lang="en">
                <a:solidFill>
                  <a:srgbClr val="32363A"/>
                </a:solidFill>
              </a:rPr>
              <a:t> or lack of sense of belonging contributes to imposter syndrome.</a:t>
            </a:r>
            <a:endParaRPr>
              <a:solidFill>
                <a:srgbClr val="32363A"/>
              </a:solidFill>
            </a:endParaRPr>
          </a:p>
          <a:p>
            <a:pPr indent="-323850" lvl="1" marL="914400" rtl="0" algn="l">
              <a:spcBef>
                <a:spcPts val="0"/>
              </a:spcBef>
              <a:spcAft>
                <a:spcPts val="0"/>
              </a:spcAft>
              <a:buClr>
                <a:srgbClr val="32363A"/>
              </a:buClr>
              <a:buSzPts val="1500"/>
              <a:buChar char="○"/>
            </a:pPr>
            <a:r>
              <a:rPr lang="en" sz="1500">
                <a:solidFill>
                  <a:srgbClr val="32363A"/>
                </a:solidFill>
              </a:rPr>
              <a:t>Educate faculty and students about the </a:t>
            </a:r>
            <a:r>
              <a:rPr lang="en" sz="1500">
                <a:solidFill>
                  <a:srgbClr val="32363A"/>
                </a:solidFill>
              </a:rPr>
              <a:t>significance of </a:t>
            </a:r>
            <a:r>
              <a:rPr lang="en" sz="1500">
                <a:solidFill>
                  <a:schemeClr val="accent5"/>
                </a:solidFill>
              </a:rPr>
              <a:t>diversity and inclusion</a:t>
            </a:r>
            <a:r>
              <a:rPr lang="en" sz="1500">
                <a:solidFill>
                  <a:srgbClr val="32363A"/>
                </a:solidFill>
              </a:rPr>
              <a:t> and create diverse and inclusive environments to cultivate sense of belonging.</a:t>
            </a:r>
            <a:endParaRPr sz="1500">
              <a:solidFill>
                <a:srgbClr val="32363A"/>
              </a:solidFill>
            </a:endParaRPr>
          </a:p>
          <a:p>
            <a:pPr indent="-323850" lvl="1" marL="914400" rtl="0" algn="l">
              <a:spcBef>
                <a:spcPts val="0"/>
              </a:spcBef>
              <a:spcAft>
                <a:spcPts val="0"/>
              </a:spcAft>
              <a:buClr>
                <a:srgbClr val="32363A"/>
              </a:buClr>
              <a:buSzPts val="1500"/>
              <a:buChar char="○"/>
            </a:pPr>
            <a:r>
              <a:rPr lang="en" sz="1500">
                <a:solidFill>
                  <a:srgbClr val="32363A"/>
                </a:solidFill>
              </a:rPr>
              <a:t>Introduce students to </a:t>
            </a:r>
            <a:r>
              <a:rPr lang="en" sz="1500">
                <a:solidFill>
                  <a:schemeClr val="accent5"/>
                </a:solidFill>
              </a:rPr>
              <a:t>support services</a:t>
            </a:r>
            <a:r>
              <a:rPr lang="en" sz="1500">
                <a:solidFill>
                  <a:srgbClr val="32363A"/>
                </a:solidFill>
              </a:rPr>
              <a:t> offered on campus and make these services accessible.</a:t>
            </a:r>
            <a:endParaRPr sz="1500">
              <a:solidFill>
                <a:srgbClr val="32363A"/>
              </a:solidFill>
            </a:endParaRPr>
          </a:p>
          <a:p>
            <a:pPr indent="-323850" lvl="1" marL="914400" rtl="0" algn="l">
              <a:spcBef>
                <a:spcPts val="0"/>
              </a:spcBef>
              <a:spcAft>
                <a:spcPts val="0"/>
              </a:spcAft>
              <a:buClr>
                <a:srgbClr val="32363A"/>
              </a:buClr>
              <a:buSzPts val="1500"/>
              <a:buChar char="○"/>
            </a:pPr>
            <a:r>
              <a:rPr lang="en" sz="1500">
                <a:solidFill>
                  <a:srgbClr val="32363A"/>
                </a:solidFill>
              </a:rPr>
              <a:t>Foster</a:t>
            </a:r>
            <a:r>
              <a:rPr lang="en" sz="1500">
                <a:solidFill>
                  <a:schemeClr val="accent5"/>
                </a:solidFill>
              </a:rPr>
              <a:t> a sense of community</a:t>
            </a:r>
            <a:r>
              <a:rPr lang="en" sz="1500">
                <a:solidFill>
                  <a:srgbClr val="32363A"/>
                </a:solidFill>
              </a:rPr>
              <a:t> in classes through promoting student-student and student-faculty interactions. </a:t>
            </a:r>
            <a:endParaRPr sz="1500">
              <a:solidFill>
                <a:srgbClr val="32363A"/>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9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Zero-In</a:t>
            </a:r>
            <a:endParaRPr/>
          </a:p>
        </p:txBody>
      </p:sp>
      <p:sp>
        <p:nvSpPr>
          <p:cNvPr id="655" name="Google Shape;655;p96"/>
          <p:cNvSpPr txBox="1"/>
          <p:nvPr>
            <p:ph idx="1" type="body"/>
          </p:nvPr>
        </p:nvSpPr>
        <p:spPr>
          <a:xfrm>
            <a:off x="311700" y="1152475"/>
            <a:ext cx="8520600" cy="367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2363A"/>
              </a:buClr>
              <a:buSzPts val="1800"/>
              <a:buChar char="●"/>
            </a:pPr>
            <a:r>
              <a:rPr lang="en">
                <a:solidFill>
                  <a:srgbClr val="32363A"/>
                </a:solidFill>
              </a:rPr>
              <a:t>The tendency to </a:t>
            </a:r>
            <a:r>
              <a:rPr lang="en">
                <a:solidFill>
                  <a:schemeClr val="accent5"/>
                </a:solidFill>
              </a:rPr>
              <a:t>compare </a:t>
            </a:r>
            <a:r>
              <a:rPr lang="en">
                <a:solidFill>
                  <a:srgbClr val="32363A"/>
                </a:solidFill>
              </a:rPr>
              <a:t>oneself with others and the resulting perception of academic inferiority are the key components of </a:t>
            </a:r>
            <a:r>
              <a:rPr lang="en">
                <a:solidFill>
                  <a:srgbClr val="32363A"/>
                </a:solidFill>
              </a:rPr>
              <a:t>imposter</a:t>
            </a:r>
            <a:r>
              <a:rPr lang="en">
                <a:solidFill>
                  <a:srgbClr val="32363A"/>
                </a:solidFill>
              </a:rPr>
              <a:t> syndrome. </a:t>
            </a:r>
            <a:endParaRPr>
              <a:solidFill>
                <a:srgbClr val="32363A"/>
              </a:solidFill>
            </a:endParaRPr>
          </a:p>
          <a:p>
            <a:pPr indent="-323850" lvl="1" marL="914400" rtl="0" algn="l">
              <a:spcBef>
                <a:spcPts val="0"/>
              </a:spcBef>
              <a:spcAft>
                <a:spcPts val="0"/>
              </a:spcAft>
              <a:buClr>
                <a:srgbClr val="32363A"/>
              </a:buClr>
              <a:buSzPts val="1500"/>
              <a:buChar char="○"/>
            </a:pPr>
            <a:r>
              <a:rPr lang="en" sz="1500">
                <a:solidFill>
                  <a:srgbClr val="32363A"/>
                </a:solidFill>
              </a:rPr>
              <a:t>Shift the focus of </a:t>
            </a:r>
            <a:r>
              <a:rPr lang="en" sz="1500">
                <a:solidFill>
                  <a:srgbClr val="32363A"/>
                </a:solidFill>
              </a:rPr>
              <a:t>comparison</a:t>
            </a:r>
            <a:r>
              <a:rPr lang="en" sz="1500">
                <a:solidFill>
                  <a:srgbClr val="32363A"/>
                </a:solidFill>
              </a:rPr>
              <a:t> to </a:t>
            </a:r>
            <a:r>
              <a:rPr lang="en" sz="1500">
                <a:solidFill>
                  <a:schemeClr val="accent5"/>
                </a:solidFill>
              </a:rPr>
              <a:t>personal growth</a:t>
            </a:r>
            <a:r>
              <a:rPr lang="en" sz="1500">
                <a:solidFill>
                  <a:srgbClr val="32363A"/>
                </a:solidFill>
              </a:rPr>
              <a:t>. Grading systems can include a “personal improvement”component that is specific to each </a:t>
            </a:r>
            <a:r>
              <a:rPr lang="en" sz="1500">
                <a:solidFill>
                  <a:srgbClr val="32363A"/>
                </a:solidFill>
              </a:rPr>
              <a:t>individual</a:t>
            </a:r>
            <a:r>
              <a:rPr lang="en" sz="1500">
                <a:solidFill>
                  <a:srgbClr val="32363A"/>
                </a:solidFill>
              </a:rPr>
              <a:t>. For </a:t>
            </a:r>
            <a:r>
              <a:rPr lang="en" sz="1500">
                <a:solidFill>
                  <a:srgbClr val="32363A"/>
                </a:solidFill>
              </a:rPr>
              <a:t>instance</a:t>
            </a:r>
            <a:r>
              <a:rPr lang="en" sz="1500">
                <a:solidFill>
                  <a:srgbClr val="32363A"/>
                </a:solidFill>
              </a:rPr>
              <a:t>, writing courses </a:t>
            </a:r>
            <a:r>
              <a:rPr lang="en" sz="1500">
                <a:solidFill>
                  <a:schemeClr val="accent5"/>
                </a:solidFill>
              </a:rPr>
              <a:t>take into account each student’s starting point</a:t>
            </a:r>
            <a:r>
              <a:rPr lang="en" sz="1500">
                <a:solidFill>
                  <a:srgbClr val="32363A"/>
                </a:solidFill>
              </a:rPr>
              <a:t> and mainly use personal progress to evaluate </a:t>
            </a:r>
            <a:r>
              <a:rPr lang="en" sz="1500">
                <a:solidFill>
                  <a:srgbClr val="32363A"/>
                </a:solidFill>
              </a:rPr>
              <a:t>performance.</a:t>
            </a:r>
            <a:endParaRPr sz="1500">
              <a:solidFill>
                <a:srgbClr val="32363A"/>
              </a:solidFill>
            </a:endParaRPr>
          </a:p>
          <a:p>
            <a:pPr indent="-323850" lvl="1" marL="914400" rtl="0" algn="l">
              <a:spcBef>
                <a:spcPts val="0"/>
              </a:spcBef>
              <a:spcAft>
                <a:spcPts val="0"/>
              </a:spcAft>
              <a:buClr>
                <a:srgbClr val="32363A"/>
              </a:buClr>
              <a:buSzPts val="1500"/>
              <a:buChar char="○"/>
            </a:pPr>
            <a:r>
              <a:rPr lang="en" sz="1500">
                <a:solidFill>
                  <a:srgbClr val="32363A"/>
                </a:solidFill>
              </a:rPr>
              <a:t>Using absolute grading scales instead of the curving method to avoid direct ranking of students. </a:t>
            </a:r>
            <a:endParaRPr sz="1500">
              <a:solidFill>
                <a:srgbClr val="32363A"/>
              </a:solidFill>
            </a:endParaRPr>
          </a:p>
          <a:p>
            <a:pPr indent="-323850" lvl="1" marL="914400" rtl="0" algn="l">
              <a:spcBef>
                <a:spcPts val="0"/>
              </a:spcBef>
              <a:spcAft>
                <a:spcPts val="0"/>
              </a:spcAft>
              <a:buClr>
                <a:srgbClr val="32363A"/>
              </a:buClr>
              <a:buSzPts val="1500"/>
              <a:buChar char="○"/>
            </a:pPr>
            <a:r>
              <a:rPr lang="en" sz="1500">
                <a:solidFill>
                  <a:srgbClr val="32363A"/>
                </a:solidFill>
              </a:rPr>
              <a:t>Promote </a:t>
            </a:r>
            <a:r>
              <a:rPr lang="en" sz="1500">
                <a:solidFill>
                  <a:schemeClr val="accent5"/>
                </a:solidFill>
              </a:rPr>
              <a:t>collaborative </a:t>
            </a:r>
            <a:r>
              <a:rPr lang="en" sz="1500">
                <a:solidFill>
                  <a:schemeClr val="accent5"/>
                </a:solidFill>
              </a:rPr>
              <a:t>interaction</a:t>
            </a:r>
            <a:r>
              <a:rPr lang="en" sz="1500">
                <a:solidFill>
                  <a:srgbClr val="32363A"/>
                </a:solidFill>
              </a:rPr>
              <a:t> or group work between students to loosen the competitive atmosphere.</a:t>
            </a:r>
            <a:endParaRPr sz="1500">
              <a:solidFill>
                <a:srgbClr val="32363A"/>
              </a:solidFill>
            </a:endParaRPr>
          </a:p>
          <a:p>
            <a:pPr indent="-323850" lvl="1" marL="914400" rtl="0" algn="l">
              <a:spcBef>
                <a:spcPts val="0"/>
              </a:spcBef>
              <a:spcAft>
                <a:spcPts val="0"/>
              </a:spcAft>
              <a:buClr>
                <a:srgbClr val="32363A"/>
              </a:buClr>
              <a:buSzPts val="1500"/>
              <a:buChar char="○"/>
            </a:pPr>
            <a:r>
              <a:rPr lang="en" sz="1500">
                <a:solidFill>
                  <a:srgbClr val="32363A"/>
                </a:solidFill>
              </a:rPr>
              <a:t>Students can learn to look at comparisons from a </a:t>
            </a:r>
            <a:r>
              <a:rPr lang="en" sz="1500">
                <a:solidFill>
                  <a:srgbClr val="32363A"/>
                </a:solidFill>
              </a:rPr>
              <a:t>different</a:t>
            </a:r>
            <a:r>
              <a:rPr lang="en" sz="1500">
                <a:solidFill>
                  <a:srgbClr val="32363A"/>
                </a:solidFill>
              </a:rPr>
              <a:t> len. For instance, instead of using comparisons as a means to degrade our achievements, focus on how we can </a:t>
            </a:r>
            <a:r>
              <a:rPr lang="en" sz="1500">
                <a:solidFill>
                  <a:schemeClr val="accent5"/>
                </a:solidFill>
              </a:rPr>
              <a:t>improve and learn</a:t>
            </a:r>
            <a:r>
              <a:rPr lang="en" sz="1500">
                <a:solidFill>
                  <a:srgbClr val="32363A"/>
                </a:solidFill>
              </a:rPr>
              <a:t> from </a:t>
            </a:r>
            <a:r>
              <a:rPr lang="en" sz="1500">
                <a:solidFill>
                  <a:srgbClr val="32363A"/>
                </a:solidFill>
              </a:rPr>
              <a:t>people who we think are better than us. </a:t>
            </a:r>
            <a:endParaRPr sz="1500">
              <a:solidFill>
                <a:srgbClr val="32363A"/>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9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Zero-In</a:t>
            </a:r>
            <a:endParaRPr/>
          </a:p>
        </p:txBody>
      </p:sp>
      <p:sp>
        <p:nvSpPr>
          <p:cNvPr id="661" name="Google Shape;661;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2363A"/>
              </a:buClr>
              <a:buSzPts val="1800"/>
              <a:buChar char="●"/>
            </a:pPr>
            <a:r>
              <a:rPr lang="en">
                <a:solidFill>
                  <a:srgbClr val="32363A"/>
                </a:solidFill>
              </a:rPr>
              <a:t>Among </a:t>
            </a:r>
            <a:r>
              <a:rPr lang="en">
                <a:solidFill>
                  <a:srgbClr val="32363A"/>
                </a:solidFill>
              </a:rPr>
              <a:t>different</a:t>
            </a:r>
            <a:r>
              <a:rPr lang="en">
                <a:solidFill>
                  <a:srgbClr val="32363A"/>
                </a:solidFill>
              </a:rPr>
              <a:t> measures of feelings of fraudulence, the most important </a:t>
            </a:r>
            <a:r>
              <a:rPr lang="en">
                <a:solidFill>
                  <a:srgbClr val="32363A"/>
                </a:solidFill>
              </a:rPr>
              <a:t>element is whether one can </a:t>
            </a:r>
            <a:r>
              <a:rPr lang="en">
                <a:solidFill>
                  <a:schemeClr val="accent5"/>
                </a:solidFill>
              </a:rPr>
              <a:t>repeat their academic successes</a:t>
            </a:r>
            <a:r>
              <a:rPr lang="en">
                <a:solidFill>
                  <a:srgbClr val="32363A"/>
                </a:solidFill>
              </a:rPr>
              <a:t>. </a:t>
            </a:r>
            <a:endParaRPr>
              <a:solidFill>
                <a:srgbClr val="32363A"/>
              </a:solidFill>
            </a:endParaRPr>
          </a:p>
          <a:p>
            <a:pPr indent="-323850" lvl="1" marL="914400" rtl="0" algn="l">
              <a:spcBef>
                <a:spcPts val="0"/>
              </a:spcBef>
              <a:spcAft>
                <a:spcPts val="0"/>
              </a:spcAft>
              <a:buClr>
                <a:srgbClr val="32363A"/>
              </a:buClr>
              <a:buSzPts val="1500"/>
              <a:buChar char="○"/>
            </a:pPr>
            <a:r>
              <a:rPr lang="en" sz="1500">
                <a:solidFill>
                  <a:srgbClr val="32363A"/>
                </a:solidFill>
              </a:rPr>
              <a:t>Assessment standards need to yield </a:t>
            </a:r>
            <a:r>
              <a:rPr lang="en" sz="1500">
                <a:solidFill>
                  <a:schemeClr val="accent5"/>
                </a:solidFill>
              </a:rPr>
              <a:t>consistent results</a:t>
            </a:r>
            <a:r>
              <a:rPr lang="en" sz="1500">
                <a:solidFill>
                  <a:srgbClr val="32363A"/>
                </a:solidFill>
              </a:rPr>
              <a:t> of one’s academic abilities and </a:t>
            </a:r>
            <a:r>
              <a:rPr lang="en" sz="1500">
                <a:solidFill>
                  <a:schemeClr val="accent5"/>
                </a:solidFill>
              </a:rPr>
              <a:t>minimize the role of luck</a:t>
            </a:r>
            <a:r>
              <a:rPr lang="en" sz="1500">
                <a:solidFill>
                  <a:srgbClr val="32363A"/>
                </a:solidFill>
              </a:rPr>
              <a:t> in scoring. For example, quizzes and exams should maintain similar levels of difficulty and contain similar type of questions. </a:t>
            </a:r>
            <a:endParaRPr sz="1500">
              <a:solidFill>
                <a:srgbClr val="32363A"/>
              </a:solidFill>
            </a:endParaRPr>
          </a:p>
          <a:p>
            <a:pPr indent="-323850" lvl="1" marL="914400" rtl="0" algn="l">
              <a:spcBef>
                <a:spcPts val="0"/>
              </a:spcBef>
              <a:spcAft>
                <a:spcPts val="0"/>
              </a:spcAft>
              <a:buClr>
                <a:srgbClr val="32363A"/>
              </a:buClr>
              <a:buSzPts val="1500"/>
              <a:buChar char="○"/>
            </a:pPr>
            <a:r>
              <a:rPr lang="en" sz="1500">
                <a:solidFill>
                  <a:srgbClr val="32363A"/>
                </a:solidFill>
              </a:rPr>
              <a:t>Offer </a:t>
            </a:r>
            <a:r>
              <a:rPr lang="en" sz="1500">
                <a:solidFill>
                  <a:schemeClr val="accent5"/>
                </a:solidFill>
              </a:rPr>
              <a:t>more opportunities for feedback and assessment </a:t>
            </a:r>
            <a:r>
              <a:rPr lang="en" sz="1500">
                <a:solidFill>
                  <a:srgbClr val="32363A"/>
                </a:solidFill>
              </a:rPr>
              <a:t>might be helpful. For instance, the midterm-final system can be broken down into more frequent and less stressful assessments. On one hand, students will have more opportunities to repeat their academic successes. On the other hand, students can keep track of their personal progress and effort and </a:t>
            </a:r>
            <a:r>
              <a:rPr lang="en" sz="1500">
                <a:solidFill>
                  <a:schemeClr val="accent5"/>
                </a:solidFill>
              </a:rPr>
              <a:t>avoid arbitrary attributing successes to luck.</a:t>
            </a:r>
            <a:r>
              <a:rPr lang="en" sz="1500">
                <a:solidFill>
                  <a:srgbClr val="32363A"/>
                </a:solidFill>
              </a:rPr>
              <a:t> </a:t>
            </a:r>
            <a:endParaRPr sz="1500">
              <a:solidFill>
                <a:srgbClr val="32363A"/>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9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667" name="Google Shape;667;p98"/>
          <p:cNvSpPr txBox="1"/>
          <p:nvPr>
            <p:ph idx="1" type="body"/>
          </p:nvPr>
        </p:nvSpPr>
        <p:spPr>
          <a:xfrm>
            <a:off x="311700" y="1152475"/>
            <a:ext cx="8520600" cy="3734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2363A"/>
              </a:buClr>
              <a:buSzPts val="1800"/>
              <a:buChar char="●"/>
            </a:pPr>
            <a:r>
              <a:rPr lang="en">
                <a:solidFill>
                  <a:srgbClr val="32363A"/>
                </a:solidFill>
              </a:rPr>
              <a:t>The study overall suffered from small sample size.</a:t>
            </a:r>
            <a:endParaRPr>
              <a:solidFill>
                <a:srgbClr val="32363A"/>
              </a:solidFill>
            </a:endParaRPr>
          </a:p>
          <a:p>
            <a:pPr indent="-342900" lvl="0" marL="457200" rtl="0" algn="l">
              <a:spcBef>
                <a:spcPts val="0"/>
              </a:spcBef>
              <a:spcAft>
                <a:spcPts val="0"/>
              </a:spcAft>
              <a:buClr>
                <a:srgbClr val="32363A"/>
              </a:buClr>
              <a:buSzPts val="1800"/>
              <a:buChar char="●"/>
            </a:pPr>
            <a:r>
              <a:rPr lang="en">
                <a:solidFill>
                  <a:srgbClr val="32363A"/>
                </a:solidFill>
              </a:rPr>
              <a:t>The data came mostly from Asian and STEM-majoring participants, which limits the study’s generalizability.</a:t>
            </a:r>
            <a:endParaRPr>
              <a:solidFill>
                <a:srgbClr val="32363A"/>
              </a:solidFill>
            </a:endParaRPr>
          </a:p>
          <a:p>
            <a:pPr indent="-342900" lvl="0" marL="457200" rtl="0" algn="l">
              <a:spcBef>
                <a:spcPts val="0"/>
              </a:spcBef>
              <a:spcAft>
                <a:spcPts val="0"/>
              </a:spcAft>
              <a:buClr>
                <a:srgbClr val="32363A"/>
              </a:buClr>
              <a:buSzPts val="1800"/>
              <a:buChar char="●"/>
            </a:pPr>
            <a:r>
              <a:rPr lang="en">
                <a:solidFill>
                  <a:srgbClr val="32363A"/>
                </a:solidFill>
              </a:rPr>
              <a:t>Models were constructed exclusively to understand the data in-hand, and prediction accuracy was not the focus of the study. Therefore, the results may have high variability.</a:t>
            </a:r>
            <a:endParaRPr>
              <a:solidFill>
                <a:srgbClr val="32363A"/>
              </a:solidFill>
            </a:endParaRPr>
          </a:p>
          <a:p>
            <a:pPr indent="-342900" lvl="0" marL="457200" rtl="0" algn="l">
              <a:spcBef>
                <a:spcPts val="0"/>
              </a:spcBef>
              <a:spcAft>
                <a:spcPts val="0"/>
              </a:spcAft>
              <a:buClr>
                <a:srgbClr val="32363A"/>
              </a:buClr>
              <a:buSzPts val="1800"/>
              <a:buChar char="●"/>
            </a:pPr>
            <a:r>
              <a:rPr lang="en">
                <a:solidFill>
                  <a:srgbClr val="32363A"/>
                </a:solidFill>
              </a:rPr>
              <a:t>Overemphasizing interpretability may lead to bias in variable selection.</a:t>
            </a:r>
            <a:endParaRPr>
              <a:solidFill>
                <a:srgbClr val="32363A"/>
              </a:solidFill>
            </a:endParaRPr>
          </a:p>
          <a:p>
            <a:pPr indent="-342900" lvl="0" marL="457200" rtl="0" algn="l">
              <a:spcBef>
                <a:spcPts val="0"/>
              </a:spcBef>
              <a:spcAft>
                <a:spcPts val="0"/>
              </a:spcAft>
              <a:buClr>
                <a:srgbClr val="32363A"/>
              </a:buClr>
              <a:buSzPts val="1800"/>
              <a:buChar char="●"/>
            </a:pPr>
            <a:r>
              <a:rPr lang="en">
                <a:solidFill>
                  <a:srgbClr val="32363A"/>
                </a:solidFill>
              </a:rPr>
              <a:t>Voluntary response allowed </a:t>
            </a:r>
            <a:r>
              <a:rPr lang="en">
                <a:solidFill>
                  <a:srgbClr val="32363A"/>
                </a:solidFill>
              </a:rPr>
              <a:t>participants</a:t>
            </a:r>
            <a:r>
              <a:rPr lang="en">
                <a:solidFill>
                  <a:srgbClr val="32363A"/>
                </a:solidFill>
              </a:rPr>
              <a:t> to skip questions, which resulted in loss of observations that may possess specific characteristics. </a:t>
            </a:r>
            <a:endParaRPr>
              <a:solidFill>
                <a:srgbClr val="32363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Statements from the Survey</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32363A"/>
              </a:buClr>
              <a:buSzPts val="2400"/>
              <a:buChar char="●"/>
            </a:pPr>
            <a:r>
              <a:rPr lang="en" sz="2400">
                <a:solidFill>
                  <a:srgbClr val="32363A"/>
                </a:solidFill>
              </a:rPr>
              <a:t>“I feel anxious about being judged by others.”</a:t>
            </a:r>
            <a:endParaRPr sz="2400">
              <a:solidFill>
                <a:srgbClr val="32363A"/>
              </a:solidFill>
            </a:endParaRPr>
          </a:p>
          <a:p>
            <a:pPr indent="-355600" lvl="1" marL="914400" rtl="0" algn="l">
              <a:spcBef>
                <a:spcPts val="0"/>
              </a:spcBef>
              <a:spcAft>
                <a:spcPts val="0"/>
              </a:spcAft>
              <a:buClr>
                <a:srgbClr val="32363A"/>
              </a:buClr>
              <a:buSzPts val="2000"/>
              <a:buChar char="○"/>
            </a:pPr>
            <a:r>
              <a:rPr lang="en" sz="2000">
                <a:solidFill>
                  <a:srgbClr val="32363A"/>
                </a:solidFill>
              </a:rPr>
              <a:t>Example from the </a:t>
            </a:r>
            <a:r>
              <a:rPr lang="en" sz="2000" u="sng">
                <a:solidFill>
                  <a:srgbClr val="32363A"/>
                </a:solidFill>
              </a:rPr>
              <a:t>social</a:t>
            </a:r>
            <a:r>
              <a:rPr lang="en" sz="2000">
                <a:solidFill>
                  <a:srgbClr val="32363A"/>
                </a:solidFill>
              </a:rPr>
              <a:t> cohort.</a:t>
            </a:r>
            <a:endParaRPr sz="2000">
              <a:solidFill>
                <a:srgbClr val="32363A"/>
              </a:solidFill>
            </a:endParaRPr>
          </a:p>
          <a:p>
            <a:pPr indent="-381000" lvl="0" marL="457200" rtl="0" algn="l">
              <a:spcBef>
                <a:spcPts val="0"/>
              </a:spcBef>
              <a:spcAft>
                <a:spcPts val="0"/>
              </a:spcAft>
              <a:buClr>
                <a:srgbClr val="32363A"/>
              </a:buClr>
              <a:buSzPts val="2400"/>
              <a:buChar char="●"/>
            </a:pPr>
            <a:r>
              <a:rPr lang="en" sz="2400">
                <a:solidFill>
                  <a:srgbClr val="32363A"/>
                </a:solidFill>
              </a:rPr>
              <a:t>“I tend to avoid challenging tasks.”</a:t>
            </a:r>
            <a:endParaRPr sz="2400">
              <a:solidFill>
                <a:srgbClr val="32363A"/>
              </a:solidFill>
            </a:endParaRPr>
          </a:p>
          <a:p>
            <a:pPr indent="-355600" lvl="1" marL="914400" rtl="0" algn="l">
              <a:spcBef>
                <a:spcPts val="0"/>
              </a:spcBef>
              <a:spcAft>
                <a:spcPts val="0"/>
              </a:spcAft>
              <a:buClr>
                <a:srgbClr val="32363A"/>
              </a:buClr>
              <a:buSzPts val="2000"/>
              <a:buChar char="○"/>
            </a:pPr>
            <a:r>
              <a:rPr lang="en" sz="2000">
                <a:solidFill>
                  <a:srgbClr val="32363A"/>
                </a:solidFill>
              </a:rPr>
              <a:t>Example from the </a:t>
            </a:r>
            <a:r>
              <a:rPr lang="en" sz="2000" u="sng">
                <a:solidFill>
                  <a:srgbClr val="32363A"/>
                </a:solidFill>
              </a:rPr>
              <a:t>behavioral</a:t>
            </a:r>
            <a:r>
              <a:rPr lang="en" sz="2000">
                <a:solidFill>
                  <a:srgbClr val="32363A"/>
                </a:solidFill>
              </a:rPr>
              <a:t> cohort.</a:t>
            </a:r>
            <a:endParaRPr sz="2000">
              <a:solidFill>
                <a:srgbClr val="32363A"/>
              </a:solidFill>
            </a:endParaRPr>
          </a:p>
          <a:p>
            <a:pPr indent="-381000" lvl="0" marL="457200" rtl="0" algn="l">
              <a:spcBef>
                <a:spcPts val="0"/>
              </a:spcBef>
              <a:spcAft>
                <a:spcPts val="0"/>
              </a:spcAft>
              <a:buClr>
                <a:srgbClr val="32363A"/>
              </a:buClr>
              <a:buSzPts val="2400"/>
              <a:buChar char="●"/>
            </a:pPr>
            <a:r>
              <a:rPr lang="en" sz="2400">
                <a:solidFill>
                  <a:srgbClr val="32363A"/>
                </a:solidFill>
              </a:rPr>
              <a:t>“I have high expectations of myself.”</a:t>
            </a:r>
            <a:endParaRPr sz="2400">
              <a:solidFill>
                <a:srgbClr val="32363A"/>
              </a:solidFill>
            </a:endParaRPr>
          </a:p>
          <a:p>
            <a:pPr indent="-355600" lvl="1" marL="914400" rtl="0" algn="l">
              <a:spcBef>
                <a:spcPts val="0"/>
              </a:spcBef>
              <a:spcAft>
                <a:spcPts val="0"/>
              </a:spcAft>
              <a:buClr>
                <a:srgbClr val="32363A"/>
              </a:buClr>
              <a:buSzPts val="2000"/>
              <a:buChar char="○"/>
            </a:pPr>
            <a:r>
              <a:rPr lang="en" sz="2000">
                <a:solidFill>
                  <a:srgbClr val="32363A"/>
                </a:solidFill>
              </a:rPr>
              <a:t>Example from the </a:t>
            </a:r>
            <a:r>
              <a:rPr lang="en" sz="2000" u="sng">
                <a:solidFill>
                  <a:srgbClr val="32363A"/>
                </a:solidFill>
              </a:rPr>
              <a:t>self-perceptual</a:t>
            </a:r>
            <a:r>
              <a:rPr lang="en" sz="2000">
                <a:solidFill>
                  <a:srgbClr val="32363A"/>
                </a:solidFill>
              </a:rPr>
              <a:t> cohort.</a:t>
            </a:r>
            <a:endParaRPr sz="2000">
              <a:solidFill>
                <a:srgbClr val="32363A"/>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