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matic SC"/>
      <p:regular r:id="rId24"/>
      <p:bold r:id="rId25"/>
    </p:embeddedFont>
    <p:embeddedFont>
      <p:font typeface="Lato"/>
      <p:regular r:id="rId26"/>
      <p:bold r:id="rId27"/>
      <p:italic r:id="rId28"/>
      <p:boldItalic r:id="rId29"/>
    </p:embeddedFont>
    <p:embeddedFont>
      <p:font typeface="Source Code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8D8C29-BC5C-4733-A93F-24CFD818E371}">
  <a:tblStyle styleId="{C28D8C29-BC5C-4733-A93F-24CFD818E3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F2C8F21-0A1C-402C-81EE-62EC4F26FEB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maticSC-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AmaticSC-bold.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5.xml"/><Relationship Id="rId33" Type="http://schemas.openxmlformats.org/officeDocument/2006/relationships/font" Target="fonts/SourceCodePro-boldItalic.fntdata"/><Relationship Id="rId10" Type="http://schemas.openxmlformats.org/officeDocument/2006/relationships/slide" Target="slides/slide4.xml"/><Relationship Id="rId32" Type="http://schemas.openxmlformats.org/officeDocument/2006/relationships/font" Target="fonts/SourceCodePr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24438e0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24438e0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24438e09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24438e09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24438e09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24438e0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24438e09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24438e09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24438e0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24438e0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24438e09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24438e09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24438e0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24438e0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24438e09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624438e09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624438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624438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24438e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624438e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24438e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24438e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24438e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24438e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24438e0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24438e0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624438e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624438e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24438e0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24438e0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24438e0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24438e0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7" name="Google Shape;57;p13"/>
          <p:cNvSpPr txBox="1"/>
          <p:nvPr>
            <p:ph type="ctrTitle"/>
          </p:nvPr>
        </p:nvSpPr>
        <p:spPr>
          <a:xfrm>
            <a:off x="3075025" y="172050"/>
            <a:ext cx="7578600" cy="176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sz="5300">
                <a:solidFill>
                  <a:schemeClr val="lt1"/>
                </a:solidFill>
                <a:highlight>
                  <a:srgbClr val="E06666"/>
                </a:highlight>
              </a:rPr>
              <a:t>Heart Disease Classifier</a:t>
            </a:r>
            <a:endParaRPr sz="5300">
              <a:solidFill>
                <a:schemeClr val="lt1"/>
              </a:solidFill>
              <a:highlight>
                <a:srgbClr val="E06666"/>
              </a:highlight>
            </a:endParaRPr>
          </a:p>
        </p:txBody>
      </p:sp>
      <p:sp>
        <p:nvSpPr>
          <p:cNvPr id="58" name="Google Shape;58;p13"/>
          <p:cNvSpPr/>
          <p:nvPr/>
        </p:nvSpPr>
        <p:spPr>
          <a:xfrm>
            <a:off x="0" y="3957500"/>
            <a:ext cx="9144000" cy="11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idx="1" type="subTitle"/>
          </p:nvPr>
        </p:nvSpPr>
        <p:spPr>
          <a:xfrm>
            <a:off x="188800" y="4109900"/>
            <a:ext cx="2748600" cy="9216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es-419"/>
              <a:t>By: Grace Panos, Neftali Lemus, </a:t>
            </a:r>
            <a:endParaRPr/>
          </a:p>
          <a:p>
            <a:pPr indent="0" lvl="0" marL="0" rtl="0" algn="l">
              <a:spcBef>
                <a:spcPts val="0"/>
              </a:spcBef>
              <a:spcAft>
                <a:spcPts val="0"/>
              </a:spcAft>
              <a:buNone/>
            </a:pPr>
            <a:r>
              <a:rPr lang="es-419"/>
              <a:t>Cameron Chatfield</a:t>
            </a:r>
            <a:endParaRPr/>
          </a:p>
          <a:p>
            <a:pPr indent="0" lvl="0" marL="0" rtl="0" algn="l">
              <a:spcBef>
                <a:spcPts val="0"/>
              </a:spcBef>
              <a:spcAft>
                <a:spcPts val="0"/>
              </a:spcAft>
              <a:buNone/>
            </a:pPr>
            <a:r>
              <a:rPr lang="es-419"/>
              <a:t>(Stats 101C, L2).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Random Forest (downfalls)</a:t>
            </a:r>
            <a:endParaRPr/>
          </a:p>
        </p:txBody>
      </p:sp>
      <p:sp>
        <p:nvSpPr>
          <p:cNvPr id="128" name="Google Shape;128;p22"/>
          <p:cNvSpPr txBox="1"/>
          <p:nvPr>
            <p:ph idx="1" type="body"/>
          </p:nvPr>
        </p:nvSpPr>
        <p:spPr>
          <a:xfrm>
            <a:off x="311700" y="1093850"/>
            <a:ext cx="8520600" cy="36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We ended up not going with random forest due to a few key issues</a:t>
            </a:r>
            <a:endParaRPr/>
          </a:p>
          <a:p>
            <a:pPr indent="-342900" lvl="0" marL="457200" rtl="0" algn="l">
              <a:spcBef>
                <a:spcPts val="1200"/>
              </a:spcBef>
              <a:spcAft>
                <a:spcPts val="0"/>
              </a:spcAft>
              <a:buSzPts val="1800"/>
              <a:buChar char="●"/>
            </a:pPr>
            <a:r>
              <a:rPr lang="es-419"/>
              <a:t>Tendency to overfit the training data </a:t>
            </a:r>
            <a:endParaRPr/>
          </a:p>
          <a:p>
            <a:pPr indent="-342900" lvl="0" marL="457200" rtl="0" algn="l">
              <a:spcBef>
                <a:spcPts val="0"/>
              </a:spcBef>
              <a:spcAft>
                <a:spcPts val="0"/>
              </a:spcAft>
              <a:buSzPts val="1800"/>
              <a:buChar char="●"/>
            </a:pPr>
            <a:r>
              <a:rPr lang="es-419"/>
              <a:t>Unpredictable testing results</a:t>
            </a:r>
            <a:endParaRPr/>
          </a:p>
          <a:p>
            <a:pPr indent="-317500" lvl="1" marL="914400" rtl="0" algn="l">
              <a:spcBef>
                <a:spcPts val="0"/>
              </a:spcBef>
              <a:spcAft>
                <a:spcPts val="0"/>
              </a:spcAft>
              <a:buSzPts val="1400"/>
              <a:buChar char="○"/>
            </a:pPr>
            <a:r>
              <a:rPr lang="es-419"/>
              <a:t>Training missclassification rate: 15.5%</a:t>
            </a:r>
            <a:endParaRPr/>
          </a:p>
          <a:p>
            <a:pPr indent="-317500" lvl="1" marL="914400" rtl="0" algn="l">
              <a:spcBef>
                <a:spcPts val="0"/>
              </a:spcBef>
              <a:spcAft>
                <a:spcPts val="0"/>
              </a:spcAft>
              <a:buSzPts val="1400"/>
              <a:buChar char="○"/>
            </a:pPr>
            <a:r>
              <a:rPr lang="es-419"/>
              <a:t>Testing missclassification rate: 18.2%</a:t>
            </a:r>
            <a:endParaRPr/>
          </a:p>
          <a:p>
            <a:pPr indent="-342900" lvl="0" marL="457200" rtl="0" algn="l">
              <a:spcBef>
                <a:spcPts val="0"/>
              </a:spcBef>
              <a:spcAft>
                <a:spcPts val="0"/>
              </a:spcAft>
              <a:buSzPts val="1800"/>
              <a:buChar char="●"/>
            </a:pPr>
            <a:r>
              <a:rPr lang="es-419"/>
              <a:t>Did not perform well on kaggle data set</a:t>
            </a:r>
            <a:endParaRPr/>
          </a:p>
          <a:p>
            <a:pPr indent="0" lvl="0" marL="0" rtl="0" algn="l">
              <a:spcBef>
                <a:spcPts val="1200"/>
              </a:spcBef>
              <a:spcAft>
                <a:spcPts val="1200"/>
              </a:spcAft>
              <a:buNone/>
            </a:pPr>
            <a:r>
              <a:rPr lang="es-419"/>
              <a:t>All of these issues led us to favor the glm() model due to greater flexibility and more predictable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GLM Classification (Description)</a:t>
            </a:r>
            <a:endParaRPr/>
          </a:p>
        </p:txBody>
      </p:sp>
      <p:sp>
        <p:nvSpPr>
          <p:cNvPr id="134" name="Google Shape;134;p23"/>
          <p:cNvSpPr txBox="1"/>
          <p:nvPr>
            <p:ph idx="1" type="body"/>
          </p:nvPr>
        </p:nvSpPr>
        <p:spPr>
          <a:xfrm>
            <a:off x="311700" y="1228675"/>
            <a:ext cx="3978000" cy="3914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419"/>
              <a:t>Generalized linear models (glms) include</a:t>
            </a:r>
            <a:r>
              <a:rPr lang="es-419"/>
              <a:t> both linear and </a:t>
            </a:r>
            <a:r>
              <a:rPr lang="es-419">
                <a:solidFill>
                  <a:schemeClr val="accent4"/>
                </a:solidFill>
              </a:rPr>
              <a:t>logistic regression</a:t>
            </a:r>
            <a:endParaRPr>
              <a:solidFill>
                <a:schemeClr val="accent4"/>
              </a:solidFill>
            </a:endParaRPr>
          </a:p>
          <a:p>
            <a:pPr indent="-342900" lvl="0" marL="457200" rtl="0" algn="l">
              <a:spcBef>
                <a:spcPts val="0"/>
              </a:spcBef>
              <a:spcAft>
                <a:spcPts val="0"/>
              </a:spcAft>
              <a:buSzPts val="1800"/>
              <a:buChar char="-"/>
            </a:pPr>
            <a:r>
              <a:rPr lang="es-419"/>
              <a:t>HeartDisease is a </a:t>
            </a:r>
            <a:r>
              <a:rPr lang="es-419">
                <a:solidFill>
                  <a:schemeClr val="accent4"/>
                </a:solidFill>
              </a:rPr>
              <a:t>binary </a:t>
            </a:r>
            <a:r>
              <a:rPr lang="es-419">
                <a:solidFill>
                  <a:schemeClr val="accent2"/>
                </a:solidFill>
              </a:rPr>
              <a:t>outcome variable with levels (Y, N)</a:t>
            </a:r>
            <a:endParaRPr>
              <a:solidFill>
                <a:schemeClr val="accent2"/>
              </a:solidFill>
            </a:endParaRPr>
          </a:p>
          <a:p>
            <a:pPr indent="-342900" lvl="0" marL="457200" rtl="0" algn="l">
              <a:spcBef>
                <a:spcPts val="0"/>
              </a:spcBef>
              <a:spcAft>
                <a:spcPts val="0"/>
              </a:spcAft>
              <a:buClr>
                <a:schemeClr val="accent2"/>
              </a:buClr>
              <a:buSzPts val="1800"/>
              <a:buChar char="-"/>
            </a:pPr>
            <a:r>
              <a:rPr lang="es-419">
                <a:solidFill>
                  <a:schemeClr val="accent2"/>
                </a:solidFill>
              </a:rPr>
              <a:t>A glm() of family </a:t>
            </a:r>
            <a:r>
              <a:rPr lang="es-419">
                <a:solidFill>
                  <a:schemeClr val="accent4"/>
                </a:solidFill>
              </a:rPr>
              <a:t>binomial()</a:t>
            </a:r>
            <a:r>
              <a:rPr lang="es-419">
                <a:solidFill>
                  <a:schemeClr val="accent2"/>
                </a:solidFill>
              </a:rPr>
              <a:t> would fit a logistic classification model</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pic>
        <p:nvPicPr>
          <p:cNvPr id="135" name="Google Shape;135;p23"/>
          <p:cNvPicPr preferRelativeResize="0"/>
          <p:nvPr/>
        </p:nvPicPr>
        <p:blipFill>
          <a:blip r:embed="rId3">
            <a:alphaModFix/>
          </a:blip>
          <a:stretch>
            <a:fillRect/>
          </a:stretch>
        </p:blipFill>
        <p:spPr>
          <a:xfrm>
            <a:off x="4854300" y="1663050"/>
            <a:ext cx="3978000" cy="194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Methodology: (Best Predictors, subsetting, </a:t>
            </a:r>
            <a:r>
              <a:rPr lang="es-419"/>
              <a:t>significance</a:t>
            </a:r>
            <a:r>
              <a:rPr lang="es-419"/>
              <a:t>)</a:t>
            </a:r>
            <a:endParaRPr/>
          </a:p>
        </p:txBody>
      </p:sp>
      <p:sp>
        <p:nvSpPr>
          <p:cNvPr id="141" name="Google Shape;141;p24"/>
          <p:cNvSpPr txBox="1"/>
          <p:nvPr>
            <p:ph idx="1" type="body"/>
          </p:nvPr>
        </p:nvSpPr>
        <p:spPr>
          <a:xfrm>
            <a:off x="455275" y="1093850"/>
            <a:ext cx="7668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t>We ran a </a:t>
            </a:r>
            <a:r>
              <a:rPr lang="es-419" sz="1600">
                <a:solidFill>
                  <a:schemeClr val="accent4"/>
                </a:solidFill>
              </a:rPr>
              <a:t>summary</a:t>
            </a:r>
            <a:r>
              <a:rPr lang="es-419" sz="1600"/>
              <a:t> of our glm() model, did </a:t>
            </a:r>
            <a:r>
              <a:rPr lang="es-419" sz="1600">
                <a:solidFill>
                  <a:schemeClr val="accent4"/>
                </a:solidFill>
              </a:rPr>
              <a:t>forward</a:t>
            </a:r>
            <a:r>
              <a:rPr lang="es-419" sz="1600"/>
              <a:t> </a:t>
            </a:r>
            <a:r>
              <a:rPr lang="es-419" sz="1600"/>
              <a:t>stepwise</a:t>
            </a:r>
            <a:r>
              <a:rPr lang="es-419" sz="1600"/>
              <a:t> selection using </a:t>
            </a:r>
            <a:r>
              <a:rPr lang="es-419" sz="1600">
                <a:solidFill>
                  <a:schemeClr val="accent4"/>
                </a:solidFill>
              </a:rPr>
              <a:t>AIC</a:t>
            </a:r>
            <a:r>
              <a:rPr lang="es-419" sz="1600"/>
              <a:t> and </a:t>
            </a:r>
            <a:r>
              <a:rPr lang="es-419" sz="1600">
                <a:solidFill>
                  <a:schemeClr val="accent4"/>
                </a:solidFill>
              </a:rPr>
              <a:t>BIC, </a:t>
            </a:r>
            <a:r>
              <a:rPr lang="es-419" sz="1600">
                <a:solidFill>
                  <a:schemeClr val="accent2"/>
                </a:solidFill>
              </a:rPr>
              <a:t>and used a </a:t>
            </a:r>
            <a:r>
              <a:rPr lang="es-419" sz="1600">
                <a:solidFill>
                  <a:schemeClr val="accent4"/>
                </a:solidFill>
              </a:rPr>
              <a:t>lasso </a:t>
            </a:r>
            <a:r>
              <a:rPr lang="es-419" sz="1600">
                <a:solidFill>
                  <a:schemeClr val="accent2"/>
                </a:solidFill>
              </a:rPr>
              <a:t>model to select our best predictors. From here we did the following to ensure we were using the best subset of predictors:</a:t>
            </a:r>
            <a:endParaRPr sz="1600">
              <a:solidFill>
                <a:schemeClr val="accent2"/>
              </a:solidFill>
            </a:endParaRPr>
          </a:p>
          <a:p>
            <a:pPr indent="-330200" lvl="0" marL="457200" rtl="0" algn="l">
              <a:spcBef>
                <a:spcPts val="1200"/>
              </a:spcBef>
              <a:spcAft>
                <a:spcPts val="0"/>
              </a:spcAft>
              <a:buClr>
                <a:schemeClr val="accent2"/>
              </a:buClr>
              <a:buSzPts val="1600"/>
              <a:buChar char="-"/>
            </a:pPr>
            <a:r>
              <a:rPr lang="es-419" sz="1600">
                <a:solidFill>
                  <a:schemeClr val="accent2"/>
                </a:solidFill>
              </a:rPr>
              <a:t>Categorized the “strength” of our predictors based on how many feature selection models they appeared in</a:t>
            </a:r>
            <a:endParaRPr sz="1600">
              <a:solidFill>
                <a:schemeClr val="accent2"/>
              </a:solidFill>
            </a:endParaRPr>
          </a:p>
          <a:p>
            <a:pPr indent="-330200" lvl="0" marL="457200" rtl="0" algn="l">
              <a:spcBef>
                <a:spcPts val="0"/>
              </a:spcBef>
              <a:spcAft>
                <a:spcPts val="0"/>
              </a:spcAft>
              <a:buClr>
                <a:schemeClr val="accent2"/>
              </a:buClr>
              <a:buSzPts val="1600"/>
              <a:buChar char="-"/>
            </a:pPr>
            <a:r>
              <a:rPr lang="es-419" sz="1600">
                <a:solidFill>
                  <a:schemeClr val="accent2"/>
                </a:solidFill>
              </a:rPr>
              <a:t>Ran our model with our top 5 “strong” predictors</a:t>
            </a:r>
            <a:endParaRPr sz="1600">
              <a:solidFill>
                <a:schemeClr val="accent2"/>
              </a:solidFill>
            </a:endParaRPr>
          </a:p>
          <a:p>
            <a:pPr indent="-330200" lvl="1" marL="914400" rtl="0" algn="l">
              <a:spcBef>
                <a:spcPts val="0"/>
              </a:spcBef>
              <a:spcAft>
                <a:spcPts val="0"/>
              </a:spcAft>
              <a:buClr>
                <a:schemeClr val="accent2"/>
              </a:buClr>
              <a:buSzPts val="1600"/>
              <a:buChar char="-"/>
            </a:pPr>
            <a:r>
              <a:rPr lang="es-419" sz="1600">
                <a:solidFill>
                  <a:schemeClr val="accent2"/>
                </a:solidFill>
              </a:rPr>
              <a:t>Added and subtracted additional “medium” predictors to find the best combination of predictors</a:t>
            </a:r>
            <a:endParaRPr sz="16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Methodology (Feature Selection)</a:t>
            </a:r>
            <a:endParaRPr/>
          </a:p>
        </p:txBody>
      </p:sp>
      <p:graphicFrame>
        <p:nvGraphicFramePr>
          <p:cNvPr id="147" name="Google Shape;147;p25"/>
          <p:cNvGraphicFramePr/>
          <p:nvPr/>
        </p:nvGraphicFramePr>
        <p:xfrm>
          <a:off x="7324675" y="2024888"/>
          <a:ext cx="3000000" cy="3000000"/>
        </p:xfrm>
        <a:graphic>
          <a:graphicData uri="http://schemas.openxmlformats.org/drawingml/2006/table">
            <a:tbl>
              <a:tblPr>
                <a:noFill/>
                <a:tableStyleId>{1F2C8F21-0A1C-402C-81EE-62EC4F26FEBE}</a:tableStyleId>
              </a:tblPr>
              <a:tblGrid>
                <a:gridCol w="950750"/>
                <a:gridCol w="435075"/>
              </a:tblGrid>
              <a:tr h="227625">
                <a:tc>
                  <a:txBody>
                    <a:bodyPr/>
                    <a:lstStyle/>
                    <a:p>
                      <a:pPr indent="0" lvl="0" marL="0" rtl="0" algn="l">
                        <a:spcBef>
                          <a:spcPts val="0"/>
                        </a:spcBef>
                        <a:spcAft>
                          <a:spcPts val="0"/>
                        </a:spcAft>
                        <a:buNone/>
                      </a:pPr>
                      <a:r>
                        <a:t/>
                      </a:r>
                      <a:endParaRPr b="1"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419" sz="800">
                          <a:latin typeface="Calibri"/>
                          <a:ea typeface="Calibri"/>
                          <a:cs typeface="Calibri"/>
                          <a:sym typeface="Calibri"/>
                        </a:rPr>
                        <a:t>estimate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strokeYes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0.275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O</a:t>
                      </a:r>
                      <a:r>
                        <a:rPr lang="es-419" sz="800">
                          <a:latin typeface="Calibri"/>
                          <a:ea typeface="Calibri"/>
                          <a:cs typeface="Calibri"/>
                          <a:sym typeface="Calibri"/>
                        </a:rPr>
                        <a:t>ldpeak</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0.18933</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E</a:t>
                      </a:r>
                      <a:r>
                        <a:rPr lang="es-419" sz="800">
                          <a:latin typeface="Calibri"/>
                          <a:ea typeface="Calibri"/>
                          <a:cs typeface="Calibri"/>
                          <a:sym typeface="Calibri"/>
                        </a:rPr>
                        <a:t>xerciseAngiaY</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0.1089</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F</a:t>
                      </a:r>
                      <a:r>
                        <a:rPr lang="es-419" sz="800">
                          <a:latin typeface="Calibri"/>
                          <a:ea typeface="Calibri"/>
                          <a:cs typeface="Calibri"/>
                          <a:sym typeface="Calibri"/>
                        </a:rPr>
                        <a:t>astingBSYes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0.088</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ST_S</a:t>
                      </a:r>
                      <a:r>
                        <a:rPr lang="es-419" sz="800">
                          <a:latin typeface="Calibri"/>
                          <a:ea typeface="Calibri"/>
                          <a:cs typeface="Calibri"/>
                          <a:sym typeface="Calibri"/>
                        </a:rPr>
                        <a:t>lopeUp</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0.086</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A</a:t>
                      </a:r>
                      <a:r>
                        <a:rPr lang="es-419" sz="800">
                          <a:latin typeface="Calibri"/>
                          <a:ea typeface="Calibri"/>
                          <a:cs typeface="Calibri"/>
                          <a:sym typeface="Calibri"/>
                        </a:rPr>
                        <a:t>geyoung</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0.026</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S</a:t>
                      </a:r>
                      <a:r>
                        <a:rPr lang="es-419" sz="800">
                          <a:latin typeface="Calibri"/>
                          <a:ea typeface="Calibri"/>
                          <a:cs typeface="Calibri"/>
                          <a:sym typeface="Calibri"/>
                        </a:rPr>
                        <a:t>exMale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ever_marriedYes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C</a:t>
                      </a:r>
                      <a:r>
                        <a:rPr lang="es-419" sz="800">
                          <a:latin typeface="Calibri"/>
                          <a:ea typeface="Calibri"/>
                          <a:cs typeface="Calibri"/>
                          <a:sym typeface="Calibri"/>
                        </a:rPr>
                        <a:t>hestPainTypeATA</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0.012</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6925">
                <a:tc>
                  <a:txBody>
                    <a:bodyPr/>
                    <a:lstStyle/>
                    <a:p>
                      <a:pPr indent="0" lvl="0" marL="0" rtl="0" algn="l">
                        <a:spcBef>
                          <a:spcPts val="0"/>
                        </a:spcBef>
                        <a:spcAft>
                          <a:spcPts val="0"/>
                        </a:spcAft>
                        <a:buNone/>
                      </a:pPr>
                      <a:r>
                        <a:rPr lang="es-419" sz="800">
                          <a:latin typeface="Calibri"/>
                          <a:ea typeface="Calibri"/>
                          <a:cs typeface="Calibri"/>
                          <a:sym typeface="Calibri"/>
                        </a:rPr>
                        <a:t>smoking_statusnever smoked</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0.0119</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bl>
          </a:graphicData>
        </a:graphic>
      </p:graphicFrame>
      <p:graphicFrame>
        <p:nvGraphicFramePr>
          <p:cNvPr id="148" name="Google Shape;148;p25"/>
          <p:cNvGraphicFramePr/>
          <p:nvPr/>
        </p:nvGraphicFramePr>
        <p:xfrm>
          <a:off x="5262900" y="1641088"/>
          <a:ext cx="3000000" cy="3000000"/>
        </p:xfrm>
        <a:graphic>
          <a:graphicData uri="http://schemas.openxmlformats.org/drawingml/2006/table">
            <a:tbl>
              <a:tblPr>
                <a:noFill/>
                <a:tableStyleId>{1F2C8F21-0A1C-402C-81EE-62EC4F26FEBE}</a:tableStyleId>
              </a:tblPr>
              <a:tblGrid>
                <a:gridCol w="954825"/>
                <a:gridCol w="451575"/>
              </a:tblGrid>
              <a:tr h="313650">
                <a:tc>
                  <a:txBody>
                    <a:bodyPr/>
                    <a:lstStyle/>
                    <a:p>
                      <a:pPr indent="0" lvl="0" marL="0" rtl="0" algn="l">
                        <a:spcBef>
                          <a:spcPts val="0"/>
                        </a:spcBef>
                        <a:spcAft>
                          <a:spcPts val="0"/>
                        </a:spcAft>
                        <a:buNone/>
                      </a:pPr>
                      <a:r>
                        <a:t/>
                      </a:r>
                      <a:endParaRPr b="1"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419" sz="800">
                          <a:latin typeface="Calibri"/>
                          <a:ea typeface="Calibri"/>
                          <a:cs typeface="Calibri"/>
                          <a:sym typeface="Calibri"/>
                        </a:rPr>
                        <a:t>estimate </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strokeYes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0.38</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O</a:t>
                      </a:r>
                      <a:r>
                        <a:rPr lang="es-419" sz="800">
                          <a:latin typeface="Calibri"/>
                          <a:ea typeface="Calibri"/>
                          <a:cs typeface="Calibri"/>
                          <a:sym typeface="Calibri"/>
                        </a:rPr>
                        <a:t>ldpeak</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0.2032</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E</a:t>
                      </a:r>
                      <a:r>
                        <a:rPr lang="es-419" sz="800">
                          <a:latin typeface="Calibri"/>
                          <a:ea typeface="Calibri"/>
                          <a:cs typeface="Calibri"/>
                          <a:sym typeface="Calibri"/>
                        </a:rPr>
                        <a:t>xerciseAngiaY</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0.1911</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ST</a:t>
                      </a:r>
                      <a:r>
                        <a:rPr lang="es-419" sz="800">
                          <a:latin typeface="Calibri"/>
                          <a:ea typeface="Calibri"/>
                          <a:cs typeface="Calibri"/>
                          <a:sym typeface="Calibri"/>
                        </a:rPr>
                        <a:t>_SlopeUp</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0.155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F</a:t>
                      </a:r>
                      <a:r>
                        <a:rPr lang="es-419" sz="800">
                          <a:latin typeface="Calibri"/>
                          <a:ea typeface="Calibri"/>
                          <a:cs typeface="Calibri"/>
                          <a:sym typeface="Calibri"/>
                        </a:rPr>
                        <a:t>astingBSYes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0.097</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C</a:t>
                      </a:r>
                      <a:r>
                        <a:rPr lang="es-419" sz="800">
                          <a:latin typeface="Calibri"/>
                          <a:ea typeface="Calibri"/>
                          <a:cs typeface="Calibri"/>
                          <a:sym typeface="Calibri"/>
                        </a:rPr>
                        <a:t>hestPainTypeNAP</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0.047</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C</a:t>
                      </a:r>
                      <a:r>
                        <a:rPr lang="es-419" sz="800">
                          <a:latin typeface="Calibri"/>
                          <a:ea typeface="Calibri"/>
                          <a:cs typeface="Calibri"/>
                          <a:sym typeface="Calibri"/>
                        </a:rPr>
                        <a:t>holesterol</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0.041</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A</a:t>
                      </a:r>
                      <a:r>
                        <a:rPr lang="es-419" sz="800">
                          <a:latin typeface="Calibri"/>
                          <a:ea typeface="Calibri"/>
                          <a:cs typeface="Calibri"/>
                          <a:sym typeface="Calibri"/>
                        </a:rPr>
                        <a:t>geyoung</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0.04</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smoking_statusnever smoked</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0.035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250">
                <a:tc>
                  <a:txBody>
                    <a:bodyPr/>
                    <a:lstStyle/>
                    <a:p>
                      <a:pPr indent="0" lvl="0" marL="0" rtl="0" algn="l">
                        <a:spcBef>
                          <a:spcPts val="0"/>
                        </a:spcBef>
                        <a:spcAft>
                          <a:spcPts val="0"/>
                        </a:spcAft>
                        <a:buNone/>
                      </a:pPr>
                      <a:r>
                        <a:rPr lang="es-419" sz="800">
                          <a:latin typeface="Calibri"/>
                          <a:ea typeface="Calibri"/>
                          <a:cs typeface="Calibri"/>
                          <a:sym typeface="Calibri"/>
                        </a:rPr>
                        <a:t>gvtjob</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0.035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149" name="Google Shape;149;p25"/>
          <p:cNvGraphicFramePr/>
          <p:nvPr/>
        </p:nvGraphicFramePr>
        <p:xfrm>
          <a:off x="2959225" y="2571750"/>
          <a:ext cx="3000000" cy="3000000"/>
        </p:xfrm>
        <a:graphic>
          <a:graphicData uri="http://schemas.openxmlformats.org/drawingml/2006/table">
            <a:tbl>
              <a:tblPr>
                <a:noFill/>
                <a:tableStyleId>{1F2C8F21-0A1C-402C-81EE-62EC4F26FEBE}</a:tableStyleId>
              </a:tblPr>
              <a:tblGrid>
                <a:gridCol w="850175"/>
                <a:gridCol w="535650"/>
              </a:tblGrid>
              <a:tr h="223875">
                <a:tc>
                  <a:txBody>
                    <a:bodyPr/>
                    <a:lstStyle/>
                    <a:p>
                      <a:pPr indent="0" lvl="0" marL="0" rtl="0" algn="l">
                        <a:spcBef>
                          <a:spcPts val="0"/>
                        </a:spcBef>
                        <a:spcAft>
                          <a:spcPts val="0"/>
                        </a:spcAft>
                        <a:buNone/>
                      </a:pPr>
                      <a:r>
                        <a:t/>
                      </a:r>
                      <a:endParaRPr b="1"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419" sz="800">
                          <a:latin typeface="Calibri"/>
                          <a:ea typeface="Calibri"/>
                          <a:cs typeface="Calibri"/>
                          <a:sym typeface="Calibri"/>
                        </a:rPr>
                        <a:t>estimate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strokeYes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0.3822</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O</a:t>
                      </a:r>
                      <a:r>
                        <a:rPr lang="es-419" sz="800">
                          <a:latin typeface="Calibri"/>
                          <a:ea typeface="Calibri"/>
                          <a:cs typeface="Calibri"/>
                          <a:sym typeface="Calibri"/>
                        </a:rPr>
                        <a:t>ldpeak</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0.209</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E</a:t>
                      </a:r>
                      <a:r>
                        <a:rPr lang="es-419" sz="800">
                          <a:latin typeface="Calibri"/>
                          <a:ea typeface="Calibri"/>
                          <a:cs typeface="Calibri"/>
                          <a:sym typeface="Calibri"/>
                        </a:rPr>
                        <a:t>xerciseAngiaY</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0.175</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ST_S</a:t>
                      </a:r>
                      <a:r>
                        <a:rPr lang="es-419" sz="800">
                          <a:latin typeface="Calibri"/>
                          <a:ea typeface="Calibri"/>
                          <a:cs typeface="Calibri"/>
                          <a:sym typeface="Calibri"/>
                        </a:rPr>
                        <a:t>lopeUp</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a:t>
                      </a:r>
                      <a:r>
                        <a:rPr lang="es-419" sz="800">
                          <a:latin typeface="Calibri"/>
                          <a:ea typeface="Calibri"/>
                          <a:cs typeface="Calibri"/>
                          <a:sym typeface="Calibri"/>
                        </a:rPr>
                        <a:t>0.162</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FastingBSYes</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0.1136</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C</a:t>
                      </a:r>
                      <a:r>
                        <a:rPr lang="es-419" sz="800">
                          <a:latin typeface="Calibri"/>
                          <a:ea typeface="Calibri"/>
                          <a:cs typeface="Calibri"/>
                          <a:sym typeface="Calibri"/>
                        </a:rPr>
                        <a:t>holesterol</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0.0387</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M</a:t>
                      </a:r>
                      <a:r>
                        <a:rPr lang="es-419" sz="800">
                          <a:latin typeface="Calibri"/>
                          <a:ea typeface="Calibri"/>
                          <a:cs typeface="Calibri"/>
                          <a:sym typeface="Calibri"/>
                        </a:rPr>
                        <a:t>axHR</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0.0034</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42850">
                <a:tc>
                  <a:txBody>
                    <a:bodyPr/>
                    <a:lstStyle/>
                    <a:p>
                      <a:pPr indent="0" lvl="0" marL="0" rtl="0" algn="l">
                        <a:spcBef>
                          <a:spcPts val="0"/>
                        </a:spcBef>
                        <a:spcAft>
                          <a:spcPts val="0"/>
                        </a:spcAft>
                        <a:buNone/>
                      </a:pPr>
                      <a:r>
                        <a:rPr lang="es-419" sz="800">
                          <a:latin typeface="Calibri"/>
                          <a:ea typeface="Calibri"/>
                          <a:cs typeface="Calibri"/>
                          <a:sym typeface="Calibri"/>
                        </a:rPr>
                        <a:t>avg_glucose_level</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0.0031</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bl>
          </a:graphicData>
        </a:graphic>
      </p:graphicFrame>
      <p:graphicFrame>
        <p:nvGraphicFramePr>
          <p:cNvPr id="150" name="Google Shape;150;p25"/>
          <p:cNvGraphicFramePr/>
          <p:nvPr/>
        </p:nvGraphicFramePr>
        <p:xfrm>
          <a:off x="828888" y="2024900"/>
          <a:ext cx="3000000" cy="3000000"/>
        </p:xfrm>
        <a:graphic>
          <a:graphicData uri="http://schemas.openxmlformats.org/drawingml/2006/table">
            <a:tbl>
              <a:tblPr>
                <a:noFill/>
                <a:tableStyleId>{1F2C8F21-0A1C-402C-81EE-62EC4F26FEBE}</a:tableStyleId>
              </a:tblPr>
              <a:tblGrid>
                <a:gridCol w="841225"/>
                <a:gridCol w="608550"/>
              </a:tblGrid>
              <a:tr h="200025">
                <a:tc>
                  <a:txBody>
                    <a:bodyPr/>
                    <a:lstStyle/>
                    <a:p>
                      <a:pPr indent="0" lvl="0" marL="0" rtl="0" algn="l">
                        <a:spcBef>
                          <a:spcPts val="0"/>
                        </a:spcBef>
                        <a:spcAft>
                          <a:spcPts val="0"/>
                        </a:spcAft>
                        <a:buNone/>
                      </a:pPr>
                      <a:r>
                        <a:t/>
                      </a:r>
                      <a:endParaRPr b="1"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spcBef>
                          <a:spcPts val="0"/>
                        </a:spcBef>
                        <a:spcAft>
                          <a:spcPts val="0"/>
                        </a:spcAft>
                        <a:buNone/>
                      </a:pPr>
                      <a:r>
                        <a:rPr lang="es-419" sz="800">
                          <a:latin typeface="Calibri"/>
                          <a:ea typeface="Calibri"/>
                          <a:cs typeface="Calibri"/>
                          <a:sym typeface="Calibri"/>
                        </a:rPr>
                        <a:t>estimate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maxhr</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-0.018</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oldpeak</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1.321</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avg_glucose_level</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0.024</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C000"/>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exerciseangia</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0.164</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stslope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0.2559</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r h="200025">
                <a:tc>
                  <a:txBody>
                    <a:bodyPr/>
                    <a:lstStyle/>
                    <a:p>
                      <a:pPr indent="0" lvl="0" marL="0" rtl="0" algn="l">
                        <a:spcBef>
                          <a:spcPts val="0"/>
                        </a:spcBef>
                        <a:spcAft>
                          <a:spcPts val="0"/>
                        </a:spcAft>
                        <a:buNone/>
                      </a:pPr>
                      <a:r>
                        <a:rPr lang="es-419" sz="800">
                          <a:latin typeface="Calibri"/>
                          <a:ea typeface="Calibri"/>
                          <a:cs typeface="Calibri"/>
                          <a:sym typeface="Calibri"/>
                        </a:rPr>
                        <a:t>stroke</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s-419" sz="800">
                          <a:latin typeface="Calibri"/>
                          <a:ea typeface="Calibri"/>
                          <a:cs typeface="Calibri"/>
                          <a:sym typeface="Calibri"/>
                        </a:rPr>
                        <a:t>-2.48</a:t>
                      </a:r>
                      <a:endParaRPr sz="800">
                        <a:latin typeface="Calibri"/>
                        <a:ea typeface="Calibri"/>
                        <a:cs typeface="Calibri"/>
                        <a:sym typeface="Calibri"/>
                      </a:endParaRPr>
                    </a:p>
                  </a:txBody>
                  <a:tcPr marT="9525" marB="91425" marR="9525" marL="95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00"/>
                    </a:solidFill>
                  </a:tcPr>
                </a:tc>
              </a:tr>
            </a:tbl>
          </a:graphicData>
        </a:graphic>
      </p:graphicFrame>
      <p:sp>
        <p:nvSpPr>
          <p:cNvPr id="151" name="Google Shape;151;p25"/>
          <p:cNvSpPr txBox="1"/>
          <p:nvPr/>
        </p:nvSpPr>
        <p:spPr>
          <a:xfrm>
            <a:off x="130125" y="1550350"/>
            <a:ext cx="3571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000">
                <a:solidFill>
                  <a:schemeClr val="accent5"/>
                </a:solidFill>
                <a:latin typeface="Source Code Pro"/>
                <a:ea typeface="Source Code Pro"/>
                <a:cs typeface="Source Code Pro"/>
                <a:sym typeface="Source Code Pro"/>
              </a:rPr>
              <a:t>full model</a:t>
            </a:r>
            <a:r>
              <a:rPr b="1" lang="es-419" sz="1000">
                <a:solidFill>
                  <a:schemeClr val="accent5"/>
                </a:solidFill>
                <a:latin typeface="Source Code Pro"/>
                <a:ea typeface="Source Code Pro"/>
                <a:cs typeface="Source Code Pro"/>
                <a:sym typeface="Source Code Pro"/>
              </a:rPr>
              <a:t> significant coefficient estimates</a:t>
            </a:r>
            <a:endParaRPr b="1" sz="1000">
              <a:solidFill>
                <a:schemeClr val="accent5"/>
              </a:solidFill>
              <a:latin typeface="Source Code Pro"/>
              <a:ea typeface="Source Code Pro"/>
              <a:cs typeface="Source Code Pro"/>
              <a:sym typeface="Source Code Pro"/>
            </a:endParaRPr>
          </a:p>
        </p:txBody>
      </p:sp>
      <p:sp>
        <p:nvSpPr>
          <p:cNvPr id="152" name="Google Shape;152;p25"/>
          <p:cNvSpPr txBox="1"/>
          <p:nvPr/>
        </p:nvSpPr>
        <p:spPr>
          <a:xfrm>
            <a:off x="2715375" y="2154800"/>
            <a:ext cx="194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000">
                <a:solidFill>
                  <a:schemeClr val="accent5"/>
                </a:solidFill>
                <a:latin typeface="Source Code Pro"/>
                <a:ea typeface="Source Code Pro"/>
                <a:cs typeface="Source Code Pro"/>
                <a:sym typeface="Source Code Pro"/>
              </a:rPr>
              <a:t>forward stepwise (BIC)</a:t>
            </a:r>
            <a:endParaRPr b="1" sz="1000">
              <a:solidFill>
                <a:schemeClr val="accent5"/>
              </a:solidFill>
              <a:latin typeface="Source Code Pro"/>
              <a:ea typeface="Source Code Pro"/>
              <a:cs typeface="Source Code Pro"/>
              <a:sym typeface="Source Code Pro"/>
            </a:endParaRPr>
          </a:p>
        </p:txBody>
      </p:sp>
      <p:sp>
        <p:nvSpPr>
          <p:cNvPr id="153" name="Google Shape;153;p25"/>
          <p:cNvSpPr txBox="1"/>
          <p:nvPr/>
        </p:nvSpPr>
        <p:spPr>
          <a:xfrm>
            <a:off x="4993500" y="1198125"/>
            <a:ext cx="194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000">
                <a:solidFill>
                  <a:schemeClr val="accent5"/>
                </a:solidFill>
                <a:latin typeface="Source Code Pro"/>
                <a:ea typeface="Source Code Pro"/>
                <a:cs typeface="Source Code Pro"/>
                <a:sym typeface="Source Code Pro"/>
              </a:rPr>
              <a:t>forward stepwise (AIC)</a:t>
            </a:r>
            <a:endParaRPr b="1" sz="1000">
              <a:solidFill>
                <a:schemeClr val="accent5"/>
              </a:solidFill>
              <a:latin typeface="Source Code Pro"/>
              <a:ea typeface="Source Code Pro"/>
              <a:cs typeface="Source Code Pro"/>
              <a:sym typeface="Source Code Pro"/>
            </a:endParaRPr>
          </a:p>
        </p:txBody>
      </p:sp>
      <p:sp>
        <p:nvSpPr>
          <p:cNvPr id="154" name="Google Shape;154;p25"/>
          <p:cNvSpPr txBox="1"/>
          <p:nvPr/>
        </p:nvSpPr>
        <p:spPr>
          <a:xfrm>
            <a:off x="7437976" y="1550350"/>
            <a:ext cx="115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000">
                <a:solidFill>
                  <a:schemeClr val="accent5"/>
                </a:solidFill>
                <a:latin typeface="Source Code Pro"/>
                <a:ea typeface="Source Code Pro"/>
                <a:cs typeface="Source Code Pro"/>
                <a:sym typeface="Source Code Pro"/>
              </a:rPr>
              <a:t>lasso model</a:t>
            </a:r>
            <a:endParaRPr b="1" sz="1000">
              <a:solidFill>
                <a:schemeClr val="accent5"/>
              </a:solidFill>
              <a:latin typeface="Source Code Pro"/>
              <a:ea typeface="Source Code Pro"/>
              <a:cs typeface="Source Code Pro"/>
              <a:sym typeface="Source Code Pro"/>
            </a:endParaRPr>
          </a:p>
        </p:txBody>
      </p:sp>
      <p:graphicFrame>
        <p:nvGraphicFramePr>
          <p:cNvPr id="155" name="Google Shape;155;p25"/>
          <p:cNvGraphicFramePr/>
          <p:nvPr/>
        </p:nvGraphicFramePr>
        <p:xfrm>
          <a:off x="7076988" y="179525"/>
          <a:ext cx="3000000" cy="3000000"/>
        </p:xfrm>
        <a:graphic>
          <a:graphicData uri="http://schemas.openxmlformats.org/drawingml/2006/table">
            <a:tbl>
              <a:tblPr>
                <a:noFill/>
                <a:tableStyleId>{C28D8C29-BC5C-4733-A93F-24CFD818E371}</a:tableStyleId>
              </a:tblPr>
              <a:tblGrid>
                <a:gridCol w="637800"/>
                <a:gridCol w="1243400"/>
              </a:tblGrid>
              <a:tr h="288925">
                <a:tc>
                  <a:txBody>
                    <a:bodyPr/>
                    <a:lstStyle/>
                    <a:p>
                      <a:pPr indent="0" lvl="0" marL="0" rtl="0" algn="l">
                        <a:spcBef>
                          <a:spcPts val="0"/>
                        </a:spcBef>
                        <a:spcAft>
                          <a:spcPts val="0"/>
                        </a:spcAft>
                        <a:buNone/>
                      </a:pPr>
                      <a:r>
                        <a:rPr b="1" lang="es-419" sz="800"/>
                        <a:t>Color</a:t>
                      </a:r>
                      <a:endParaRPr b="1" sz="800"/>
                    </a:p>
                  </a:txBody>
                  <a:tcPr marT="91425" marB="91425" marR="91425" marL="91425"/>
                </a:tc>
                <a:tc>
                  <a:txBody>
                    <a:bodyPr/>
                    <a:lstStyle/>
                    <a:p>
                      <a:pPr indent="0" lvl="0" marL="0" rtl="0" algn="l">
                        <a:spcBef>
                          <a:spcPts val="0"/>
                        </a:spcBef>
                        <a:spcAft>
                          <a:spcPts val="0"/>
                        </a:spcAft>
                        <a:buNone/>
                      </a:pPr>
                      <a:r>
                        <a:rPr b="1" lang="es-419" sz="800"/>
                        <a:t>Predictor Strength</a:t>
                      </a:r>
                      <a:endParaRPr b="1" sz="800"/>
                    </a:p>
                  </a:txBody>
                  <a:tcPr marT="91425" marB="91425" marR="91425" marL="91425"/>
                </a:tc>
              </a:tr>
              <a:tr h="304775">
                <a:tc>
                  <a:txBody>
                    <a:bodyPr/>
                    <a:lstStyle/>
                    <a:p>
                      <a:pPr indent="0" lvl="0" marL="0" rtl="0" algn="l">
                        <a:spcBef>
                          <a:spcPts val="0"/>
                        </a:spcBef>
                        <a:spcAft>
                          <a:spcPts val="0"/>
                        </a:spcAft>
                        <a:buNone/>
                      </a:pPr>
                      <a:r>
                        <a:t/>
                      </a:r>
                      <a:endParaRPr sz="800"/>
                    </a:p>
                  </a:txBody>
                  <a:tcPr marT="91425" marB="91425" marR="91425" marL="91425">
                    <a:solidFill>
                      <a:srgbClr val="FFFF00"/>
                    </a:solidFill>
                  </a:tcPr>
                </a:tc>
                <a:tc>
                  <a:txBody>
                    <a:bodyPr/>
                    <a:lstStyle/>
                    <a:p>
                      <a:pPr indent="0" lvl="0" marL="0" rtl="0" algn="l">
                        <a:spcBef>
                          <a:spcPts val="0"/>
                        </a:spcBef>
                        <a:spcAft>
                          <a:spcPts val="0"/>
                        </a:spcAft>
                        <a:buNone/>
                      </a:pPr>
                      <a:r>
                        <a:rPr lang="es-419" sz="800"/>
                        <a:t>Strong</a:t>
                      </a:r>
                      <a:endParaRPr sz="800"/>
                    </a:p>
                  </a:txBody>
                  <a:tcPr marT="91425" marB="91425" marR="91425" marL="91425"/>
                </a:tc>
              </a:tr>
              <a:tr h="304775">
                <a:tc>
                  <a:txBody>
                    <a:bodyPr/>
                    <a:lstStyle/>
                    <a:p>
                      <a:pPr indent="0" lvl="0" marL="0" rtl="0" algn="l">
                        <a:spcBef>
                          <a:spcPts val="0"/>
                        </a:spcBef>
                        <a:spcAft>
                          <a:spcPts val="0"/>
                        </a:spcAft>
                        <a:buNone/>
                      </a:pPr>
                      <a:r>
                        <a:t/>
                      </a:r>
                      <a:endParaRPr sz="800"/>
                    </a:p>
                  </a:txBody>
                  <a:tcPr marT="91425" marB="91425" marR="91425" marL="91425">
                    <a:solidFill>
                      <a:schemeClr val="accent6"/>
                    </a:solidFill>
                  </a:tcPr>
                </a:tc>
                <a:tc>
                  <a:txBody>
                    <a:bodyPr/>
                    <a:lstStyle/>
                    <a:p>
                      <a:pPr indent="0" lvl="0" marL="0" rtl="0" algn="l">
                        <a:spcBef>
                          <a:spcPts val="0"/>
                        </a:spcBef>
                        <a:spcAft>
                          <a:spcPts val="0"/>
                        </a:spcAft>
                        <a:buNone/>
                      </a:pPr>
                      <a:r>
                        <a:rPr lang="es-419" sz="800"/>
                        <a:t>Medium</a:t>
                      </a:r>
                      <a:endParaRPr sz="8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Methodology (Tuning Parameters - ROCR)</a:t>
            </a:r>
            <a:endParaRPr/>
          </a:p>
        </p:txBody>
      </p:sp>
      <p:sp>
        <p:nvSpPr>
          <p:cNvPr id="161" name="Google Shape;161;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To ensure that we were using the best p to determine the cutoff for Yes or No, we used the ROCR library to find the best parameter. Here was our output:</a:t>
            </a:r>
            <a:r>
              <a:rPr lang="es-419"/>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This shows that the best cutoff was 0.5, which confirmed that our parameter was the best choice. </a:t>
            </a:r>
            <a:endParaRPr/>
          </a:p>
        </p:txBody>
      </p:sp>
      <p:graphicFrame>
        <p:nvGraphicFramePr>
          <p:cNvPr id="162" name="Google Shape;162;p26"/>
          <p:cNvGraphicFramePr/>
          <p:nvPr/>
        </p:nvGraphicFramePr>
        <p:xfrm>
          <a:off x="311700" y="2457175"/>
          <a:ext cx="3000000" cy="3000000"/>
        </p:xfrm>
        <a:graphic>
          <a:graphicData uri="http://schemas.openxmlformats.org/drawingml/2006/table">
            <a:tbl>
              <a:tblPr>
                <a:noFill/>
                <a:tableStyleId>{C28D8C29-BC5C-4733-A93F-24CFD818E371}</a:tableStyleId>
              </a:tblPr>
              <a:tblGrid>
                <a:gridCol w="1061725"/>
                <a:gridCol w="1104375"/>
              </a:tblGrid>
              <a:tr h="327700">
                <a:tc>
                  <a:txBody>
                    <a:bodyPr/>
                    <a:lstStyle/>
                    <a:p>
                      <a:pPr indent="0" lvl="0" marL="0" rtl="0" algn="l">
                        <a:lnSpc>
                          <a:spcPct val="115000"/>
                        </a:lnSpc>
                        <a:spcBef>
                          <a:spcPts val="0"/>
                        </a:spcBef>
                        <a:spcAft>
                          <a:spcPts val="1200"/>
                        </a:spcAft>
                        <a:buNone/>
                      </a:pPr>
                      <a:r>
                        <a:rPr lang="es-419" sz="1200">
                          <a:solidFill>
                            <a:schemeClr val="dk2"/>
                          </a:solidFill>
                          <a:latin typeface="Source Code Pro"/>
                          <a:ea typeface="Source Code Pro"/>
                          <a:cs typeface="Source Code Pro"/>
                          <a:sym typeface="Source Code Pro"/>
                        </a:rPr>
                        <a:t>accuracy</a:t>
                      </a:r>
                      <a:endParaRPr sz="1200"/>
                    </a:p>
                  </a:txBody>
                  <a:tcPr marT="91425" marB="91425" marR="91425" marL="91425"/>
                </a:tc>
                <a:tc>
                  <a:txBody>
                    <a:bodyPr/>
                    <a:lstStyle/>
                    <a:p>
                      <a:pPr indent="0" lvl="0" marL="0" rtl="0" algn="l">
                        <a:lnSpc>
                          <a:spcPct val="115000"/>
                        </a:lnSpc>
                        <a:spcBef>
                          <a:spcPts val="0"/>
                        </a:spcBef>
                        <a:spcAft>
                          <a:spcPts val="1200"/>
                        </a:spcAft>
                        <a:buNone/>
                      </a:pPr>
                      <a:r>
                        <a:rPr lang="es-419" sz="1200">
                          <a:solidFill>
                            <a:schemeClr val="dk2"/>
                          </a:solidFill>
                          <a:latin typeface="Source Code Pro"/>
                          <a:ea typeface="Source Code Pro"/>
                          <a:cs typeface="Source Code Pro"/>
                          <a:sym typeface="Source Code Pro"/>
                        </a:rPr>
                        <a:t>cutoff</a:t>
                      </a:r>
                      <a:endParaRPr sz="1200"/>
                    </a:p>
                  </a:txBody>
                  <a:tcPr marT="91425" marB="91425" marR="91425" marL="91425"/>
                </a:tc>
              </a:tr>
              <a:tr h="381000">
                <a:tc>
                  <a:txBody>
                    <a:bodyPr/>
                    <a:lstStyle/>
                    <a:p>
                      <a:pPr indent="0" lvl="0" marL="0" rtl="0" algn="l">
                        <a:lnSpc>
                          <a:spcPct val="115000"/>
                        </a:lnSpc>
                        <a:spcBef>
                          <a:spcPts val="0"/>
                        </a:spcBef>
                        <a:spcAft>
                          <a:spcPts val="1200"/>
                        </a:spcAft>
                        <a:buNone/>
                      </a:pPr>
                      <a:r>
                        <a:rPr lang="es-419" sz="1200">
                          <a:solidFill>
                            <a:schemeClr val="dk2"/>
                          </a:solidFill>
                          <a:latin typeface="Source Code Pro"/>
                          <a:ea typeface="Source Code Pro"/>
                          <a:cs typeface="Source Code Pro"/>
                          <a:sym typeface="Source Code Pro"/>
                        </a:rPr>
                        <a:t>0.</a:t>
                      </a:r>
                      <a:r>
                        <a:rPr lang="es-419" sz="1200">
                          <a:solidFill>
                            <a:schemeClr val="dk2"/>
                          </a:solidFill>
                          <a:latin typeface="Source Code Pro"/>
                          <a:ea typeface="Source Code Pro"/>
                          <a:cs typeface="Source Code Pro"/>
                          <a:sym typeface="Source Code Pro"/>
                        </a:rPr>
                        <a:t>8165877</a:t>
                      </a:r>
                      <a:endParaRPr sz="1200"/>
                    </a:p>
                  </a:txBody>
                  <a:tcPr marT="91425" marB="91425" marR="91425" marL="91425"/>
                </a:tc>
                <a:tc>
                  <a:txBody>
                    <a:bodyPr/>
                    <a:lstStyle/>
                    <a:p>
                      <a:pPr indent="0" lvl="0" marL="0" rtl="0" algn="l">
                        <a:lnSpc>
                          <a:spcPct val="115000"/>
                        </a:lnSpc>
                        <a:spcBef>
                          <a:spcPts val="0"/>
                        </a:spcBef>
                        <a:spcAft>
                          <a:spcPts val="1200"/>
                        </a:spcAft>
                        <a:buNone/>
                      </a:pPr>
                      <a:r>
                        <a:rPr lang="es-419" sz="1200">
                          <a:solidFill>
                            <a:schemeClr val="dk2"/>
                          </a:solidFill>
                          <a:latin typeface="Source Code Pro"/>
                          <a:ea typeface="Source Code Pro"/>
                          <a:cs typeface="Source Code Pro"/>
                          <a:sym typeface="Source Code Pro"/>
                        </a:rPr>
                        <a:t>0.5026786</a:t>
                      </a:r>
                      <a:endParaRPr sz="12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Results(prediction, Confusion Matrix, </a:t>
            </a:r>
            <a:r>
              <a:rPr lang="es-419">
                <a:highlight>
                  <a:schemeClr val="dk1"/>
                </a:highlight>
              </a:rPr>
              <a:t>Training MSE</a:t>
            </a:r>
            <a:r>
              <a:rPr lang="es-419"/>
              <a:t>)</a:t>
            </a:r>
            <a:endParaRPr/>
          </a:p>
        </p:txBody>
      </p:sp>
      <p:sp>
        <p:nvSpPr>
          <p:cNvPr id="168" name="Google Shape;168;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The best combination of predictors were </a:t>
            </a:r>
            <a:r>
              <a:rPr lang="es-419">
                <a:solidFill>
                  <a:schemeClr val="accent4"/>
                </a:solidFill>
              </a:rPr>
              <a:t>stroke, ExerciseAngina, ST_Slope, Oldpeak, FastingBS, avg_glucose_level, Sex, MaxHR, and Cholesterol</a:t>
            </a:r>
            <a:r>
              <a:rPr lang="es-419"/>
              <a:t>.</a:t>
            </a:r>
            <a:endParaRPr/>
          </a:p>
          <a:p>
            <a:pPr indent="-342900" lvl="0" marL="457200" rtl="0" algn="l">
              <a:spcBef>
                <a:spcPts val="1200"/>
              </a:spcBef>
              <a:spcAft>
                <a:spcPts val="0"/>
              </a:spcAft>
              <a:buSzPts val="1800"/>
              <a:buChar char="●"/>
            </a:pPr>
            <a:r>
              <a:rPr lang="es-419"/>
              <a:t>missclassification rate: 18.4%</a:t>
            </a:r>
            <a:r>
              <a:rPr lang="es-419"/>
              <a:t> </a:t>
            </a:r>
            <a:endParaRPr/>
          </a:p>
          <a:p>
            <a:pPr indent="-342900" lvl="0" marL="457200" rtl="0" algn="l">
              <a:spcBef>
                <a:spcPts val="0"/>
              </a:spcBef>
              <a:spcAft>
                <a:spcPts val="0"/>
              </a:spcAft>
              <a:buSzPts val="1800"/>
              <a:buChar char="●"/>
            </a:pPr>
            <a:r>
              <a:rPr lang="es-419"/>
              <a:t>Confusion matrix:</a:t>
            </a:r>
            <a:endParaRPr/>
          </a:p>
        </p:txBody>
      </p:sp>
      <p:graphicFrame>
        <p:nvGraphicFramePr>
          <p:cNvPr id="169" name="Google Shape;169;p27"/>
          <p:cNvGraphicFramePr/>
          <p:nvPr/>
        </p:nvGraphicFramePr>
        <p:xfrm>
          <a:off x="952500" y="3425875"/>
          <a:ext cx="3000000" cy="3000000"/>
        </p:xfrm>
        <a:graphic>
          <a:graphicData uri="http://schemas.openxmlformats.org/drawingml/2006/table">
            <a:tbl>
              <a:tblPr>
                <a:noFill/>
                <a:tableStyleId>{C28D8C29-BC5C-4733-A93F-24CFD818E371}</a:tableStyleId>
              </a:tblPr>
              <a:tblGrid>
                <a:gridCol w="2413000"/>
                <a:gridCol w="2413000"/>
                <a:gridCol w="2413000"/>
              </a:tblGrid>
              <a:tr h="381000">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No</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Yes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solidFill>
                            <a:schemeClr val="dk2"/>
                          </a:solidFill>
                        </a:rPr>
                        <a:t>No</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1915</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468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solidFill>
                            <a:schemeClr val="dk2"/>
                          </a:solidFill>
                        </a:rPr>
                        <a:t>Yes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314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1523</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292850"/>
            <a:ext cx="8520600" cy="8010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 Limitations and Ways to Further Improve</a:t>
            </a:r>
            <a:endParaRPr/>
          </a:p>
        </p:txBody>
      </p:sp>
      <p:sp>
        <p:nvSpPr>
          <p:cNvPr id="175" name="Google Shape;175;p28"/>
          <p:cNvSpPr txBox="1"/>
          <p:nvPr/>
        </p:nvSpPr>
        <p:spPr>
          <a:xfrm>
            <a:off x="311700" y="1093850"/>
            <a:ext cx="5448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Limitations: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GLM tends to oversimplify without appropriate tuning of parameters. This led to a loss in significance once we used regsubsets to find the best predictors.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This classifier is sensitive to outliers.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Variables like </a:t>
            </a:r>
            <a:r>
              <a:rPr lang="es-419">
                <a:latin typeface="Source Code Pro"/>
                <a:ea typeface="Source Code Pro"/>
                <a:cs typeface="Source Code Pro"/>
                <a:sym typeface="Source Code Pro"/>
              </a:rPr>
              <a:t>Old Peak</a:t>
            </a:r>
            <a:r>
              <a:rPr lang="es-419">
                <a:latin typeface="Source Code Pro"/>
                <a:ea typeface="Source Code Pro"/>
                <a:cs typeface="Source Code Pro"/>
                <a:sym typeface="Source Code Pro"/>
              </a:rPr>
              <a:t> were hard to normalize due to the structure of the data.</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Ways to Further improve:</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Merge data with new information.</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Boost predictors.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s-419">
                <a:latin typeface="Source Code Pro"/>
                <a:ea typeface="Source Code Pro"/>
                <a:cs typeface="Source Code Pro"/>
                <a:sym typeface="Source Code Pro"/>
              </a:rPr>
              <a:t>Redefine </a:t>
            </a:r>
            <a:r>
              <a:rPr lang="es-419">
                <a:latin typeface="Source Code Pro"/>
                <a:ea typeface="Source Code Pro"/>
                <a:cs typeface="Source Code Pro"/>
                <a:sym typeface="Source Code Pro"/>
              </a:rPr>
              <a:t>categorical</a:t>
            </a:r>
            <a:r>
              <a:rPr lang="es-419">
                <a:latin typeface="Source Code Pro"/>
                <a:ea typeface="Source Code Pro"/>
                <a:cs typeface="Source Code Pro"/>
                <a:sym typeface="Source Code Pro"/>
              </a:rPr>
              <a:t> </a:t>
            </a:r>
            <a:r>
              <a:rPr lang="es-419">
                <a:latin typeface="Source Code Pro"/>
                <a:ea typeface="Source Code Pro"/>
                <a:cs typeface="Source Code Pro"/>
                <a:sym typeface="Source Code Pro"/>
              </a:rPr>
              <a:t>boundaries.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9"/>
          <p:cNvSpPr/>
          <p:nvPr/>
        </p:nvSpPr>
        <p:spPr>
          <a:xfrm>
            <a:off x="0" y="-18400"/>
            <a:ext cx="9144000" cy="5143500"/>
          </a:xfrm>
          <a:prstGeom prst="rect">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9"/>
          <p:cNvPicPr preferRelativeResize="0"/>
          <p:nvPr/>
        </p:nvPicPr>
        <p:blipFill rotWithShape="1">
          <a:blip r:embed="rId3">
            <a:alphaModFix/>
          </a:blip>
          <a:srcRect b="11516" l="15905" r="16007" t="9437"/>
          <a:stretch/>
        </p:blipFill>
        <p:spPr>
          <a:xfrm>
            <a:off x="5744538" y="983875"/>
            <a:ext cx="3087762" cy="3585000"/>
          </a:xfrm>
          <a:prstGeom prst="rect">
            <a:avLst/>
          </a:prstGeom>
          <a:noFill/>
          <a:ln>
            <a:noFill/>
          </a:ln>
        </p:spPr>
      </p:pic>
      <p:sp>
        <p:nvSpPr>
          <p:cNvPr id="182" name="Google Shape;18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highlight>
                  <a:schemeClr val="dk2"/>
                </a:highlight>
              </a:rPr>
              <a:t>Final Conclusions and kaggle ranking</a:t>
            </a:r>
            <a:endParaRPr>
              <a:solidFill>
                <a:schemeClr val="lt1"/>
              </a:solidFill>
              <a:highlight>
                <a:schemeClr val="dk2"/>
              </a:highlight>
            </a:endParaRPr>
          </a:p>
        </p:txBody>
      </p:sp>
      <p:sp>
        <p:nvSpPr>
          <p:cNvPr id="183" name="Google Shape;183;p29"/>
          <p:cNvSpPr txBox="1"/>
          <p:nvPr>
            <p:ph idx="1" type="body"/>
          </p:nvPr>
        </p:nvSpPr>
        <p:spPr>
          <a:xfrm>
            <a:off x="311700" y="1228675"/>
            <a:ext cx="4310100" cy="3340200"/>
          </a:xfrm>
          <a:prstGeom prst="rect">
            <a:avLst/>
          </a:prstGeom>
        </p:spPr>
        <p:txBody>
          <a:bodyPr anchorCtr="0" anchor="t" bIns="91425" lIns="91425" spcFirstLastPara="1" rIns="91425" wrap="square" tIns="91425">
            <a:normAutofit fontScale="92500" lnSpcReduction="10000"/>
          </a:bodyPr>
          <a:lstStyle/>
          <a:p>
            <a:pPr indent="-310832" lvl="0" marL="457200" rtl="0" algn="l">
              <a:lnSpc>
                <a:spcPct val="100000"/>
              </a:lnSpc>
              <a:spcBef>
                <a:spcPts val="0"/>
              </a:spcBef>
              <a:spcAft>
                <a:spcPts val="0"/>
              </a:spcAft>
              <a:buClr>
                <a:srgbClr val="000000"/>
              </a:buClr>
              <a:buSzPct val="100000"/>
              <a:buFont typeface="Source Code Pro"/>
              <a:buChar char="●"/>
            </a:pPr>
            <a:r>
              <a:rPr lang="es-419" sz="1400">
                <a:solidFill>
                  <a:srgbClr val="000000"/>
                </a:solidFill>
              </a:rPr>
              <a:t>Throughout this project we were able to </a:t>
            </a:r>
            <a:r>
              <a:rPr lang="es-419" sz="1400">
                <a:solidFill>
                  <a:srgbClr val="000000"/>
                </a:solidFill>
              </a:rPr>
              <a:t>understand</a:t>
            </a:r>
            <a:r>
              <a:rPr lang="es-419" sz="1400">
                <a:solidFill>
                  <a:srgbClr val="000000"/>
                </a:solidFill>
              </a:rPr>
              <a:t> the importance behind a clean data set. Independence, significance, and normalization were some of the key features that had our main focus in order to come up with the best classifier.</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0832" lvl="0" marL="457200" rtl="0" algn="l">
              <a:lnSpc>
                <a:spcPct val="100000"/>
              </a:lnSpc>
              <a:spcBef>
                <a:spcPts val="0"/>
              </a:spcBef>
              <a:spcAft>
                <a:spcPts val="0"/>
              </a:spcAft>
              <a:buClr>
                <a:srgbClr val="000000"/>
              </a:buClr>
              <a:buSzPct val="100000"/>
              <a:buFont typeface="Arial"/>
              <a:buChar char="●"/>
            </a:pPr>
            <a:r>
              <a:rPr lang="es-419" sz="1400">
                <a:solidFill>
                  <a:srgbClr val="000000"/>
                </a:solidFill>
              </a:rPr>
              <a:t>The idea of a “right model” does not exists in statistics,all of the different methods learned in 101C are subject to the bias variance tradeoff that we </a:t>
            </a:r>
            <a:r>
              <a:rPr lang="es-419" sz="1400">
                <a:solidFill>
                  <a:srgbClr val="000000"/>
                </a:solidFill>
              </a:rPr>
              <a:t>extensively discuss throughout this quarter. We must consider error as part of life and minimize its effects as we aim to reduce it along the way.</a:t>
            </a:r>
            <a:endParaRPr/>
          </a:p>
        </p:txBody>
      </p:sp>
      <p:sp>
        <p:nvSpPr>
          <p:cNvPr id="184" name="Google Shape;184;p29"/>
          <p:cNvSpPr txBox="1"/>
          <p:nvPr/>
        </p:nvSpPr>
        <p:spPr>
          <a:xfrm>
            <a:off x="6560500" y="3871000"/>
            <a:ext cx="1463100" cy="507900"/>
          </a:xfrm>
          <a:prstGeom prst="rect">
            <a:avLst/>
          </a:prstGeom>
          <a:solidFill>
            <a:srgbClr val="FFC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latin typeface="Lato"/>
                <a:ea typeface="Lato"/>
                <a:cs typeface="Lato"/>
                <a:sym typeface="Lato"/>
              </a:rPr>
              <a:t>“Team 100% ”  </a:t>
            </a:r>
            <a:r>
              <a:rPr lang="es-419" sz="700">
                <a:latin typeface="Lato"/>
                <a:ea typeface="Lato"/>
                <a:cs typeface="Lato"/>
                <a:sym typeface="Lato"/>
              </a:rPr>
              <a:t>6th place in lecture 2 </a:t>
            </a:r>
            <a:r>
              <a:rPr lang="es-419" sz="700">
                <a:latin typeface="Lato"/>
                <a:ea typeface="Lato"/>
                <a:cs typeface="Lato"/>
                <a:sym typeface="Lato"/>
              </a:rPr>
              <a:t>,</a:t>
            </a:r>
            <a:r>
              <a:rPr lang="es-419" sz="700">
                <a:latin typeface="Lato"/>
                <a:ea typeface="Lato"/>
                <a:cs typeface="Lato"/>
                <a:sym typeface="Lato"/>
              </a:rPr>
              <a:t> with a final </a:t>
            </a:r>
            <a:r>
              <a:rPr lang="es-419" sz="700">
                <a:latin typeface="Lato"/>
                <a:ea typeface="Lato"/>
                <a:cs typeface="Lato"/>
                <a:sym typeface="Lato"/>
              </a:rPr>
              <a:t>accuracy</a:t>
            </a:r>
            <a:r>
              <a:rPr lang="es-419" sz="700">
                <a:latin typeface="Lato"/>
                <a:ea typeface="Lato"/>
                <a:cs typeface="Lato"/>
                <a:sym typeface="Lato"/>
              </a:rPr>
              <a:t> of 0.79742</a:t>
            </a:r>
            <a:endParaRPr sz="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rgbClr val="FF9900"/>
                </a:highlight>
              </a:rPr>
              <a:t>Table of Contents</a:t>
            </a:r>
            <a:endParaRPr>
              <a:highlight>
                <a:srgbClr val="FF9900"/>
              </a:highlight>
            </a:endParaRPr>
          </a:p>
        </p:txBody>
      </p:sp>
      <p:sp>
        <p:nvSpPr>
          <p:cNvPr id="65" name="Google Shape;65;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419"/>
              <a:t>Heart Disease Introduction</a:t>
            </a:r>
            <a:endParaRPr/>
          </a:p>
          <a:p>
            <a:pPr indent="-317500" lvl="1" marL="914400" rtl="0" algn="l">
              <a:spcBef>
                <a:spcPts val="0"/>
              </a:spcBef>
              <a:spcAft>
                <a:spcPts val="0"/>
              </a:spcAft>
              <a:buSzPts val="1400"/>
              <a:buAutoNum type="alphaLcPeriod"/>
            </a:pPr>
            <a:r>
              <a:rPr lang="es-419"/>
              <a:t>Dataset Discussion</a:t>
            </a:r>
            <a:endParaRPr/>
          </a:p>
          <a:p>
            <a:pPr indent="-342900" lvl="0" marL="457200" rtl="0" algn="l">
              <a:spcBef>
                <a:spcPts val="0"/>
              </a:spcBef>
              <a:spcAft>
                <a:spcPts val="0"/>
              </a:spcAft>
              <a:buSzPts val="1800"/>
              <a:buAutoNum type="arabicPeriod"/>
            </a:pPr>
            <a:r>
              <a:rPr lang="es-419"/>
              <a:t>Data Processing</a:t>
            </a:r>
            <a:endParaRPr/>
          </a:p>
          <a:p>
            <a:pPr indent="-317500" lvl="1" marL="914400" rtl="0" algn="l">
              <a:spcBef>
                <a:spcPts val="0"/>
              </a:spcBef>
              <a:spcAft>
                <a:spcPts val="0"/>
              </a:spcAft>
              <a:buSzPts val="1400"/>
              <a:buAutoNum type="alphaLcPeriod"/>
            </a:pPr>
            <a:r>
              <a:rPr lang="es-419"/>
              <a:t>Exploratory analysis and visualizations</a:t>
            </a:r>
            <a:endParaRPr/>
          </a:p>
          <a:p>
            <a:pPr indent="-317500" lvl="1" marL="914400" rtl="0" algn="l">
              <a:spcBef>
                <a:spcPts val="0"/>
              </a:spcBef>
              <a:spcAft>
                <a:spcPts val="0"/>
              </a:spcAft>
              <a:buSzPts val="1400"/>
              <a:buAutoNum type="alphaLcPeriod"/>
            </a:pPr>
            <a:r>
              <a:rPr lang="es-419"/>
              <a:t>Data Transformation</a:t>
            </a:r>
            <a:endParaRPr/>
          </a:p>
          <a:p>
            <a:pPr indent="-342900" lvl="0" marL="457200" rtl="0" algn="l">
              <a:spcBef>
                <a:spcPts val="0"/>
              </a:spcBef>
              <a:spcAft>
                <a:spcPts val="0"/>
              </a:spcAft>
              <a:buSzPts val="1800"/>
              <a:buAutoNum type="arabicPeriod"/>
            </a:pPr>
            <a:r>
              <a:rPr lang="es-419"/>
              <a:t>Modeling</a:t>
            </a:r>
            <a:endParaRPr/>
          </a:p>
          <a:p>
            <a:pPr indent="-317500" lvl="1" marL="914400" rtl="0" algn="l">
              <a:spcBef>
                <a:spcPts val="0"/>
              </a:spcBef>
              <a:spcAft>
                <a:spcPts val="0"/>
              </a:spcAft>
              <a:buSzPts val="1400"/>
              <a:buAutoNum type="alphaLcPeriod"/>
            </a:pPr>
            <a:r>
              <a:rPr lang="es-419"/>
              <a:t>Introduction to glm()</a:t>
            </a:r>
            <a:endParaRPr/>
          </a:p>
          <a:p>
            <a:pPr indent="-317500" lvl="1" marL="914400" rtl="0" algn="l">
              <a:spcBef>
                <a:spcPts val="0"/>
              </a:spcBef>
              <a:spcAft>
                <a:spcPts val="0"/>
              </a:spcAft>
              <a:buSzPts val="1400"/>
              <a:buAutoNum type="alphaLcPeriod"/>
            </a:pPr>
            <a:r>
              <a:rPr lang="es-419"/>
              <a:t>Variable selection</a:t>
            </a:r>
            <a:endParaRPr/>
          </a:p>
          <a:p>
            <a:pPr indent="-317500" lvl="1" marL="914400" rtl="0" algn="l">
              <a:spcBef>
                <a:spcPts val="0"/>
              </a:spcBef>
              <a:spcAft>
                <a:spcPts val="0"/>
              </a:spcAft>
              <a:buSzPts val="1400"/>
              <a:buAutoNum type="alphaLcPeriod"/>
            </a:pPr>
            <a:r>
              <a:rPr lang="es-419"/>
              <a:t>Methodology</a:t>
            </a:r>
            <a:endParaRPr/>
          </a:p>
          <a:p>
            <a:pPr indent="-342900" lvl="0" marL="457200" rtl="0" algn="l">
              <a:spcBef>
                <a:spcPts val="0"/>
              </a:spcBef>
              <a:spcAft>
                <a:spcPts val="0"/>
              </a:spcAft>
              <a:buSzPts val="1800"/>
              <a:buAutoNum type="arabicPeriod"/>
            </a:pPr>
            <a:r>
              <a:rPr lang="es-419"/>
              <a:t>Limitations and 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35529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rgbClr val="00FFFF"/>
                </a:highlight>
              </a:rPr>
              <a:t>Heart Disease Overview</a:t>
            </a:r>
            <a:endParaRPr>
              <a:highlight>
                <a:srgbClr val="00FFFF"/>
              </a:highlight>
            </a:endParaRPr>
          </a:p>
        </p:txBody>
      </p:sp>
      <p:pic>
        <p:nvPicPr>
          <p:cNvPr id="71" name="Google Shape;71;p15"/>
          <p:cNvPicPr preferRelativeResize="0"/>
          <p:nvPr/>
        </p:nvPicPr>
        <p:blipFill>
          <a:blip r:embed="rId3">
            <a:alphaModFix/>
          </a:blip>
          <a:stretch>
            <a:fillRect/>
          </a:stretch>
        </p:blipFill>
        <p:spPr>
          <a:xfrm>
            <a:off x="4176975" y="1320775"/>
            <a:ext cx="4718401" cy="3148451"/>
          </a:xfrm>
          <a:prstGeom prst="rect">
            <a:avLst/>
          </a:prstGeom>
          <a:noFill/>
          <a:ln>
            <a:noFill/>
          </a:ln>
        </p:spPr>
      </p:pic>
      <p:sp>
        <p:nvSpPr>
          <p:cNvPr id="72" name="Google Shape;72;p15"/>
          <p:cNvSpPr txBox="1"/>
          <p:nvPr/>
        </p:nvSpPr>
        <p:spPr>
          <a:xfrm>
            <a:off x="311700" y="1186500"/>
            <a:ext cx="3552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Source Code Pro"/>
                <a:ea typeface="Source Code Pro"/>
                <a:cs typeface="Source Code Pro"/>
                <a:sym typeface="Source Code Pro"/>
              </a:rPr>
              <a:t>Heart Disease is one of the leading causes of death in the United States, responsible for about 1 in 4 deaths. Unhealthy lifestyle </a:t>
            </a:r>
            <a:r>
              <a:rPr lang="es-419">
                <a:latin typeface="Source Code Pro"/>
                <a:ea typeface="Source Code Pro"/>
                <a:cs typeface="Source Code Pro"/>
                <a:sym typeface="Source Code Pro"/>
              </a:rPr>
              <a:t>decisions</a:t>
            </a:r>
            <a:r>
              <a:rPr lang="es-419">
                <a:latin typeface="Source Code Pro"/>
                <a:ea typeface="Source Code Pro"/>
                <a:cs typeface="Source Code Pro"/>
                <a:sym typeface="Source Code Pro"/>
              </a:rPr>
              <a:t> account for a variety of the factors that can lead to them such as unbalanced diets, lack of physical </a:t>
            </a:r>
            <a:r>
              <a:rPr lang="es-419">
                <a:latin typeface="Source Code Pro"/>
                <a:ea typeface="Source Code Pro"/>
                <a:cs typeface="Source Code Pro"/>
                <a:sym typeface="Source Code Pro"/>
              </a:rPr>
              <a:t>exercise, and stress. Early diagnosis is the key for its treatment and with classifiers like this, we can recognize the early signs and help millions of patients around the world.</a:t>
            </a:r>
            <a:endParaRPr>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5427600" y="256025"/>
            <a:ext cx="35067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chemeClr val="lt2"/>
                </a:highlight>
              </a:rPr>
              <a:t>Data Set Description</a:t>
            </a:r>
            <a:endParaRPr>
              <a:highlight>
                <a:schemeClr val="lt2"/>
              </a:highlight>
            </a:endParaRPr>
          </a:p>
        </p:txBody>
      </p:sp>
      <p:sp>
        <p:nvSpPr>
          <p:cNvPr id="78" name="Google Shape;78;p16"/>
          <p:cNvSpPr txBox="1"/>
          <p:nvPr>
            <p:ph idx="1" type="body"/>
          </p:nvPr>
        </p:nvSpPr>
        <p:spPr>
          <a:xfrm>
            <a:off x="5189500" y="1293075"/>
            <a:ext cx="3650100" cy="3340200"/>
          </a:xfrm>
          <a:prstGeom prst="rect">
            <a:avLst/>
          </a:prstGeom>
          <a:solidFill>
            <a:schemeClr val="lt1"/>
          </a:solid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419" sz="1600" u="sng"/>
              <a:t>Training Data Set</a:t>
            </a:r>
            <a:r>
              <a:rPr b="1" lang="es-419" sz="1600"/>
              <a:t>:</a:t>
            </a:r>
            <a:endParaRPr b="1" sz="1600"/>
          </a:p>
          <a:p>
            <a:pPr indent="0" lvl="0" marL="0" rtl="0" algn="l">
              <a:spcBef>
                <a:spcPts val="1200"/>
              </a:spcBef>
              <a:spcAft>
                <a:spcPts val="0"/>
              </a:spcAft>
              <a:buNone/>
            </a:pPr>
            <a:r>
              <a:rPr lang="es-419" sz="1600"/>
              <a:t>-4220 Observations</a:t>
            </a:r>
            <a:endParaRPr sz="1600"/>
          </a:p>
          <a:p>
            <a:pPr indent="0" lvl="0" marL="0" rtl="0" algn="l">
              <a:spcBef>
                <a:spcPts val="1200"/>
              </a:spcBef>
              <a:spcAft>
                <a:spcPts val="0"/>
              </a:spcAft>
              <a:buNone/>
            </a:pPr>
            <a:r>
              <a:rPr lang="es-419" sz="1600"/>
              <a:t>- 20 predictors and ‘HeartDisease’ as the outcome.</a:t>
            </a:r>
            <a:endParaRPr sz="1600"/>
          </a:p>
          <a:p>
            <a:pPr indent="0" lvl="0" marL="0" rtl="0" algn="l">
              <a:spcBef>
                <a:spcPts val="1200"/>
              </a:spcBef>
              <a:spcAft>
                <a:spcPts val="0"/>
              </a:spcAft>
              <a:buNone/>
            </a:pPr>
            <a:r>
              <a:rPr lang="es-419" sz="1600"/>
              <a:t>-2524 missing observations</a:t>
            </a:r>
            <a:endParaRPr sz="1600"/>
          </a:p>
          <a:p>
            <a:pPr indent="0" lvl="0" marL="0" rtl="0" algn="l">
              <a:spcBef>
                <a:spcPts val="1200"/>
              </a:spcBef>
              <a:spcAft>
                <a:spcPts val="0"/>
              </a:spcAft>
              <a:buNone/>
            </a:pPr>
            <a:r>
              <a:rPr b="1" lang="es-419" sz="1600" u="sng"/>
              <a:t>Test Data Set</a:t>
            </a:r>
            <a:r>
              <a:rPr b="1" lang="es-419" sz="1600"/>
              <a:t>:</a:t>
            </a:r>
            <a:endParaRPr b="1" sz="1600"/>
          </a:p>
          <a:p>
            <a:pPr indent="0" lvl="0" marL="0" rtl="0" algn="l">
              <a:spcBef>
                <a:spcPts val="1200"/>
              </a:spcBef>
              <a:spcAft>
                <a:spcPts val="0"/>
              </a:spcAft>
              <a:buNone/>
            </a:pPr>
            <a:r>
              <a:rPr lang="es-419" sz="1600"/>
              <a:t>-1808 observations</a:t>
            </a:r>
            <a:endParaRPr sz="1600"/>
          </a:p>
          <a:p>
            <a:pPr indent="0" lvl="0" marL="0" rtl="0" algn="l">
              <a:spcBef>
                <a:spcPts val="1200"/>
              </a:spcBef>
              <a:spcAft>
                <a:spcPts val="0"/>
              </a:spcAft>
              <a:buNone/>
            </a:pPr>
            <a:r>
              <a:rPr lang="es-419" sz="1600"/>
              <a:t>-with 20 predictors</a:t>
            </a:r>
            <a:endParaRPr sz="1600"/>
          </a:p>
          <a:p>
            <a:pPr indent="0" lvl="0" marL="0" rtl="0" algn="l">
              <a:spcBef>
                <a:spcPts val="1200"/>
              </a:spcBef>
              <a:spcAft>
                <a:spcPts val="1200"/>
              </a:spcAft>
              <a:buNone/>
            </a:pPr>
            <a:r>
              <a:rPr lang="es-419" sz="1600"/>
              <a:t>-1148 missing observations </a:t>
            </a:r>
            <a:endParaRPr sz="1600"/>
          </a:p>
        </p:txBody>
      </p:sp>
      <p:pic>
        <p:nvPicPr>
          <p:cNvPr id="79" name="Google Shape;79;p16"/>
          <p:cNvPicPr preferRelativeResize="0"/>
          <p:nvPr/>
        </p:nvPicPr>
        <p:blipFill>
          <a:blip r:embed="rId3">
            <a:alphaModFix/>
          </a:blip>
          <a:stretch>
            <a:fillRect/>
          </a:stretch>
        </p:blipFill>
        <p:spPr>
          <a:xfrm>
            <a:off x="434475" y="1373263"/>
            <a:ext cx="4239750" cy="317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highlight>
                  <a:schemeClr val="accent1"/>
                </a:highlight>
              </a:rPr>
              <a:t>EDA &amp; Further </a:t>
            </a:r>
            <a:r>
              <a:rPr lang="es-419">
                <a:solidFill>
                  <a:schemeClr val="lt1"/>
                </a:solidFill>
                <a:highlight>
                  <a:schemeClr val="accent1"/>
                </a:highlight>
              </a:rPr>
              <a:t>Visualization</a:t>
            </a:r>
            <a:r>
              <a:rPr lang="es-419">
                <a:solidFill>
                  <a:schemeClr val="lt1"/>
                </a:solidFill>
                <a:highlight>
                  <a:schemeClr val="accent1"/>
                </a:highlight>
              </a:rPr>
              <a:t> of Raw Data </a:t>
            </a:r>
            <a:endParaRPr>
              <a:solidFill>
                <a:schemeClr val="lt1"/>
              </a:solidFill>
              <a:highlight>
                <a:schemeClr val="accent1"/>
              </a:highlight>
            </a:endParaRPr>
          </a:p>
        </p:txBody>
      </p:sp>
      <p:sp>
        <p:nvSpPr>
          <p:cNvPr id="85" name="Google Shape;85;p17"/>
          <p:cNvSpPr txBox="1"/>
          <p:nvPr/>
        </p:nvSpPr>
        <p:spPr>
          <a:xfrm>
            <a:off x="311700" y="1093850"/>
            <a:ext cx="4123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latin typeface="Source Code Pro"/>
                <a:ea typeface="Source Code Pro"/>
                <a:cs typeface="Source Code Pro"/>
                <a:sym typeface="Source Code Pro"/>
              </a:rPr>
              <a:t>The initial structure of the data shows the following problems:</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Missing categorical data</a:t>
            </a:r>
            <a:r>
              <a:rPr lang="es-419" sz="1000">
                <a:latin typeface="Source Code Pro"/>
                <a:ea typeface="Source Code Pro"/>
                <a:cs typeface="Source Code Pro"/>
                <a:sym typeface="Source Code Pro"/>
              </a:rPr>
              <a:t> in work type, average glucose level, smoking status, and if the patient has ever married. They have 631 NA’s each, accounting for about 15% of the information for the mentioned variables.</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Mislabeling and Unbalanced</a:t>
            </a:r>
            <a:r>
              <a:rPr lang="es-419" sz="1000">
                <a:latin typeface="Source Code Pro"/>
                <a:ea typeface="Source Code Pro"/>
                <a:cs typeface="Source Code Pro"/>
                <a:sym typeface="Source Code Pro"/>
              </a:rPr>
              <a:t> </a:t>
            </a:r>
            <a:r>
              <a:rPr b="1" lang="es-419" sz="1000">
                <a:latin typeface="Source Code Pro"/>
                <a:ea typeface="Source Code Pro"/>
                <a:cs typeface="Source Code Pro"/>
                <a:sym typeface="Source Code Pro"/>
              </a:rPr>
              <a:t>categorical data </a:t>
            </a:r>
            <a:r>
              <a:rPr lang="es-419" sz="1000">
                <a:latin typeface="Source Code Pro"/>
                <a:ea typeface="Source Code Pro"/>
                <a:cs typeface="Source Code Pro"/>
                <a:sym typeface="Source Code Pro"/>
              </a:rPr>
              <a:t>such as Gender (“Male”, “Female”, “M”, “F”) and Work Type (“Never worked” with 12 obs)</a:t>
            </a:r>
            <a:endParaRPr sz="1000">
              <a:latin typeface="Source Code Pro"/>
              <a:ea typeface="Source Code Pro"/>
              <a:cs typeface="Source Code Pro"/>
              <a:sym typeface="Source Code Pro"/>
            </a:endParaRPr>
          </a:p>
          <a:p>
            <a:pPr indent="0" lvl="0" marL="457200" rtl="0" algn="l">
              <a:spcBef>
                <a:spcPts val="0"/>
              </a:spcBef>
              <a:spcAft>
                <a:spcPts val="0"/>
              </a:spcAft>
              <a:buNone/>
            </a:pPr>
            <a:r>
              <a:t/>
            </a:r>
            <a:endParaRPr sz="1000">
              <a:latin typeface="Source Code Pro"/>
              <a:ea typeface="Source Code Pro"/>
              <a:cs typeface="Source Code Pro"/>
              <a:sym typeface="Source Code Pro"/>
            </a:endParaRPr>
          </a:p>
          <a:p>
            <a:pPr indent="0" lvl="0" marL="45720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Non-Random Observations</a:t>
            </a:r>
            <a:r>
              <a:rPr lang="es-419" sz="1000">
                <a:latin typeface="Source Code Pro"/>
                <a:ea typeface="Source Code Pro"/>
                <a:cs typeface="Source Code Pro"/>
                <a:sym typeface="Source Code Pro"/>
              </a:rPr>
              <a:t> in numerical predictors such as Cholesterol with 600 observations at 0.</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s-419">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pic>
        <p:nvPicPr>
          <p:cNvPr id="86" name="Google Shape;86;p17"/>
          <p:cNvPicPr preferRelativeResize="0"/>
          <p:nvPr/>
        </p:nvPicPr>
        <p:blipFill>
          <a:blip r:embed="rId3">
            <a:alphaModFix/>
          </a:blip>
          <a:stretch>
            <a:fillRect/>
          </a:stretch>
        </p:blipFill>
        <p:spPr>
          <a:xfrm>
            <a:off x="5732374" y="2723575"/>
            <a:ext cx="3186799" cy="1912075"/>
          </a:xfrm>
          <a:prstGeom prst="rect">
            <a:avLst/>
          </a:prstGeom>
          <a:noFill/>
          <a:ln>
            <a:noFill/>
          </a:ln>
        </p:spPr>
      </p:pic>
      <p:pic>
        <p:nvPicPr>
          <p:cNvPr id="87" name="Google Shape;87;p17"/>
          <p:cNvPicPr preferRelativeResize="0"/>
          <p:nvPr/>
        </p:nvPicPr>
        <p:blipFill>
          <a:blip r:embed="rId4">
            <a:alphaModFix/>
          </a:blip>
          <a:stretch>
            <a:fillRect/>
          </a:stretch>
        </p:blipFill>
        <p:spPr>
          <a:xfrm>
            <a:off x="5452225" y="1093848"/>
            <a:ext cx="3466952" cy="137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42603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highlight>
                  <a:schemeClr val="accent1"/>
                </a:highlight>
              </a:rPr>
              <a:t>EDA &amp; Further Visualization of Raw Data </a:t>
            </a:r>
            <a:endParaRPr>
              <a:solidFill>
                <a:schemeClr val="lt1"/>
              </a:solidFill>
              <a:highlight>
                <a:schemeClr val="accent1"/>
              </a:highlight>
            </a:endParaRPr>
          </a:p>
          <a:p>
            <a:pPr indent="0" lvl="0" marL="0" rtl="0" algn="l">
              <a:spcBef>
                <a:spcPts val="0"/>
              </a:spcBef>
              <a:spcAft>
                <a:spcPts val="0"/>
              </a:spcAft>
              <a:buNone/>
            </a:pPr>
            <a:r>
              <a:t/>
            </a:r>
            <a:endParaRPr/>
          </a:p>
        </p:txBody>
      </p:sp>
      <p:sp>
        <p:nvSpPr>
          <p:cNvPr id="93" name="Google Shape;93;p18"/>
          <p:cNvSpPr txBox="1"/>
          <p:nvPr>
            <p:ph idx="1" type="body"/>
          </p:nvPr>
        </p:nvSpPr>
        <p:spPr>
          <a:xfrm>
            <a:off x="4595000" y="552075"/>
            <a:ext cx="3138900" cy="938400"/>
          </a:xfrm>
          <a:prstGeom prst="rect">
            <a:avLst/>
          </a:prstGeom>
        </p:spPr>
        <p:txBody>
          <a:bodyPr anchorCtr="0" anchor="t" bIns="91425" lIns="91425" spcFirstLastPara="1" rIns="91425" wrap="square" tIns="91425">
            <a:normAutofit/>
          </a:bodyPr>
          <a:lstStyle/>
          <a:p>
            <a:pPr indent="-292100" lvl="0" marL="457200" rtl="0" algn="l">
              <a:lnSpc>
                <a:spcPct val="100000"/>
              </a:lnSpc>
              <a:spcBef>
                <a:spcPts val="0"/>
              </a:spcBef>
              <a:spcAft>
                <a:spcPts val="0"/>
              </a:spcAft>
              <a:buClr>
                <a:srgbClr val="000000"/>
              </a:buClr>
              <a:buSzPts val="1000"/>
              <a:buFont typeface="Source Code Pro"/>
              <a:buChar char="●"/>
            </a:pPr>
            <a:r>
              <a:rPr b="1" lang="es-419" sz="1000">
                <a:solidFill>
                  <a:srgbClr val="000000"/>
                </a:solidFill>
              </a:rPr>
              <a:t>Outliers and Extreme Values</a:t>
            </a:r>
            <a:r>
              <a:rPr lang="es-419" sz="1000">
                <a:solidFill>
                  <a:srgbClr val="000000"/>
                </a:solidFill>
              </a:rPr>
              <a:t> in most numerical predictors that severely affect the distribution of the data.</a:t>
            </a:r>
            <a:endParaRPr/>
          </a:p>
        </p:txBody>
      </p:sp>
      <p:pic>
        <p:nvPicPr>
          <p:cNvPr id="94" name="Google Shape;94;p18"/>
          <p:cNvPicPr preferRelativeResize="0"/>
          <p:nvPr/>
        </p:nvPicPr>
        <p:blipFill>
          <a:blip r:embed="rId3">
            <a:alphaModFix/>
          </a:blip>
          <a:stretch>
            <a:fillRect/>
          </a:stretch>
        </p:blipFill>
        <p:spPr>
          <a:xfrm>
            <a:off x="3656305" y="1562550"/>
            <a:ext cx="5016294" cy="3098450"/>
          </a:xfrm>
          <a:prstGeom prst="rect">
            <a:avLst/>
          </a:prstGeom>
          <a:noFill/>
          <a:ln>
            <a:noFill/>
          </a:ln>
        </p:spPr>
      </p:pic>
      <p:pic>
        <p:nvPicPr>
          <p:cNvPr id="95" name="Google Shape;95;p18"/>
          <p:cNvPicPr preferRelativeResize="0"/>
          <p:nvPr/>
        </p:nvPicPr>
        <p:blipFill>
          <a:blip r:embed="rId4">
            <a:alphaModFix/>
          </a:blip>
          <a:stretch>
            <a:fillRect/>
          </a:stretch>
        </p:blipFill>
        <p:spPr>
          <a:xfrm>
            <a:off x="1045375" y="2438353"/>
            <a:ext cx="1671549" cy="2222649"/>
          </a:xfrm>
          <a:prstGeom prst="rect">
            <a:avLst/>
          </a:prstGeom>
          <a:noFill/>
          <a:ln>
            <a:noFill/>
          </a:ln>
        </p:spPr>
      </p:pic>
      <p:sp>
        <p:nvSpPr>
          <p:cNvPr id="96" name="Google Shape;96;p18"/>
          <p:cNvSpPr txBox="1"/>
          <p:nvPr/>
        </p:nvSpPr>
        <p:spPr>
          <a:xfrm>
            <a:off x="381150" y="1850838"/>
            <a:ext cx="30000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b="1" lang="es-419" sz="1000">
                <a:latin typeface="Source Code Pro"/>
                <a:ea typeface="Source Code Pro"/>
                <a:cs typeface="Source Code Pro"/>
                <a:sym typeface="Source Code Pro"/>
              </a:rPr>
              <a:t>Multicollinearity </a:t>
            </a:r>
            <a:r>
              <a:rPr lang="es-419" sz="1000">
                <a:latin typeface="Source Code Pro"/>
                <a:ea typeface="Source Code Pro"/>
                <a:cs typeface="Source Code Pro"/>
                <a:sym typeface="Source Code Pro"/>
              </a:rPr>
              <a:t>among predictors that lead to redundancy and overfitting.</a:t>
            </a:r>
            <a:endParaRPr sz="10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chemeClr val="accent4"/>
                </a:highlight>
              </a:rPr>
              <a:t>Data Processing &amp; Cleaning </a:t>
            </a:r>
            <a:endParaRPr>
              <a:highlight>
                <a:schemeClr val="accent4"/>
              </a:highlight>
            </a:endParaRPr>
          </a:p>
        </p:txBody>
      </p:sp>
      <p:sp>
        <p:nvSpPr>
          <p:cNvPr id="102" name="Google Shape;102;p19"/>
          <p:cNvSpPr txBox="1"/>
          <p:nvPr/>
        </p:nvSpPr>
        <p:spPr>
          <a:xfrm>
            <a:off x="311700" y="1093850"/>
            <a:ext cx="4583400" cy="37248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b="1" lang="es-419" sz="1000">
                <a:latin typeface="Source Code Pro"/>
                <a:ea typeface="Source Code Pro"/>
                <a:cs typeface="Source Code Pro"/>
                <a:sym typeface="Source Code Pro"/>
              </a:rPr>
              <a:t>MissForest Imputation: </a:t>
            </a:r>
            <a:r>
              <a:rPr lang="es-419" sz="1000">
                <a:latin typeface="Source Code Pro"/>
                <a:ea typeface="Source Code Pro"/>
                <a:cs typeface="Source Code Pro"/>
                <a:sym typeface="Source Code Pro"/>
              </a:rPr>
              <a:t>Used to impute missing observations, converting </a:t>
            </a:r>
            <a:r>
              <a:rPr lang="es-419" sz="1000">
                <a:latin typeface="Source Code Pro"/>
                <a:ea typeface="Source Code Pro"/>
                <a:cs typeface="Source Code Pro"/>
                <a:sym typeface="Source Code Pro"/>
              </a:rPr>
              <a:t>categorical</a:t>
            </a:r>
            <a:r>
              <a:rPr lang="es-419" sz="1000">
                <a:latin typeface="Source Code Pro"/>
                <a:ea typeface="Source Code Pro"/>
                <a:cs typeface="Source Code Pro"/>
                <a:sym typeface="Source Code Pro"/>
              </a:rPr>
              <a:t> to factors and binding the resultant data with all numerical predictors. We could not just omit them as this would get rid of 15% the entire data.</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Transformed Numerical to Categorical: </a:t>
            </a:r>
            <a:r>
              <a:rPr lang="es-419" sz="1000">
                <a:latin typeface="Source Code Pro"/>
                <a:ea typeface="Source Code Pro"/>
                <a:cs typeface="Source Code Pro"/>
                <a:sym typeface="Source Code Pro"/>
              </a:rPr>
              <a:t>Since the original HD.train was full of </a:t>
            </a:r>
            <a:r>
              <a:rPr lang="es-419" sz="1000">
                <a:latin typeface="Source Code Pro"/>
                <a:ea typeface="Source Code Pro"/>
                <a:cs typeface="Source Code Pro"/>
                <a:sym typeface="Source Code Pro"/>
              </a:rPr>
              <a:t>outliers</a:t>
            </a:r>
            <a:r>
              <a:rPr lang="es-419" sz="1000">
                <a:latin typeface="Source Code Pro"/>
                <a:ea typeface="Source Code Pro"/>
                <a:cs typeface="Source Code Pro"/>
                <a:sym typeface="Source Code Pro"/>
              </a:rPr>
              <a:t>, cutting the data in specific ranges would simplify our working information and normalize extreme values. To find the best places to cut our data, we did a small research about healthy/unhealthy parameters for each predictor. We split the Age, Cholesterol, and bmi variables into </a:t>
            </a:r>
            <a:r>
              <a:rPr lang="es-419" sz="1000">
                <a:latin typeface="Source Code Pro"/>
                <a:ea typeface="Source Code Pro"/>
                <a:cs typeface="Source Code Pro"/>
                <a:sym typeface="Source Code Pro"/>
              </a:rPr>
              <a:t>2 to 3 level categorical predictors.</a:t>
            </a:r>
            <a:endParaRPr sz="1000">
              <a:latin typeface="Source Code Pro"/>
              <a:ea typeface="Source Code Pro"/>
              <a:cs typeface="Source Code Pro"/>
              <a:sym typeface="Source Code Pro"/>
            </a:endParaRPr>
          </a:p>
          <a:p>
            <a:pPr indent="0" lvl="0" marL="0" rtl="0" algn="l">
              <a:spcBef>
                <a:spcPts val="0"/>
              </a:spcBef>
              <a:spcAft>
                <a:spcPts val="0"/>
              </a:spcAft>
              <a:buNone/>
            </a:pPr>
            <a:r>
              <a:t/>
            </a:r>
            <a:endParaRPr sz="1000">
              <a:latin typeface="Source Code Pro"/>
              <a:ea typeface="Source Code Pro"/>
              <a:cs typeface="Source Code Pro"/>
              <a:sym typeface="Source Code Pro"/>
            </a:endParaRPr>
          </a:p>
          <a:p>
            <a:pPr indent="-292100" lvl="0" marL="457200" rtl="0" algn="l">
              <a:spcBef>
                <a:spcPts val="0"/>
              </a:spcBef>
              <a:spcAft>
                <a:spcPts val="0"/>
              </a:spcAft>
              <a:buSzPts val="1000"/>
              <a:buFont typeface="Source Code Pro"/>
              <a:buChar char="●"/>
            </a:pPr>
            <a:r>
              <a:rPr b="1" lang="es-419" sz="1000">
                <a:latin typeface="Source Code Pro"/>
                <a:ea typeface="Source Code Pro"/>
                <a:cs typeface="Source Code Pro"/>
                <a:sym typeface="Source Code Pro"/>
              </a:rPr>
              <a:t>Recoding categorical variables: </a:t>
            </a:r>
            <a:r>
              <a:rPr lang="es-419" sz="1000">
                <a:latin typeface="Source Code Pro"/>
                <a:ea typeface="Source Code Pro"/>
                <a:cs typeface="Source Code Pro"/>
                <a:sym typeface="Source Code Pro"/>
              </a:rPr>
              <a:t>Categorical data was also unbalanced, there were predictors that had categories with less that 20 observations and others were just mislabeled. We decided that it was better to merge categories such as worktype and gender and st slope. This would reduce noise and ensure a better distribution of the data.</a:t>
            </a:r>
            <a:endParaRPr sz="1000">
              <a:latin typeface="Source Code Pro"/>
              <a:ea typeface="Source Code Pro"/>
              <a:cs typeface="Source Code Pro"/>
              <a:sym typeface="Source Code Pro"/>
            </a:endParaRPr>
          </a:p>
        </p:txBody>
      </p:sp>
      <p:pic>
        <p:nvPicPr>
          <p:cNvPr id="103" name="Google Shape;103;p19"/>
          <p:cNvPicPr preferRelativeResize="0"/>
          <p:nvPr/>
        </p:nvPicPr>
        <p:blipFill>
          <a:blip r:embed="rId3">
            <a:alphaModFix/>
          </a:blip>
          <a:stretch>
            <a:fillRect/>
          </a:stretch>
        </p:blipFill>
        <p:spPr>
          <a:xfrm>
            <a:off x="7332550" y="228600"/>
            <a:ext cx="1278049" cy="1278026"/>
          </a:xfrm>
          <a:prstGeom prst="rect">
            <a:avLst/>
          </a:prstGeom>
          <a:noFill/>
          <a:ln>
            <a:noFill/>
          </a:ln>
        </p:spPr>
      </p:pic>
      <p:pic>
        <p:nvPicPr>
          <p:cNvPr id="104" name="Google Shape;104;p19"/>
          <p:cNvPicPr preferRelativeResize="0"/>
          <p:nvPr/>
        </p:nvPicPr>
        <p:blipFill rotWithShape="1">
          <a:blip r:embed="rId4">
            <a:alphaModFix/>
          </a:blip>
          <a:srcRect b="1594" l="0" r="980" t="0"/>
          <a:stretch/>
        </p:blipFill>
        <p:spPr>
          <a:xfrm>
            <a:off x="5093525" y="1885950"/>
            <a:ext cx="3905300" cy="2416476"/>
          </a:xfrm>
          <a:prstGeom prst="rect">
            <a:avLst/>
          </a:prstGeom>
          <a:noFill/>
          <a:ln>
            <a:noFill/>
          </a:ln>
        </p:spPr>
      </p:pic>
      <p:cxnSp>
        <p:nvCxnSpPr>
          <p:cNvPr id="105" name="Google Shape;105;p19"/>
          <p:cNvCxnSpPr/>
          <p:nvPr/>
        </p:nvCxnSpPr>
        <p:spPr>
          <a:xfrm flipH="1">
            <a:off x="7653350" y="1874175"/>
            <a:ext cx="900" cy="658500"/>
          </a:xfrm>
          <a:prstGeom prst="straightConnector1">
            <a:avLst/>
          </a:prstGeom>
          <a:noFill/>
          <a:ln cap="flat" cmpd="sng" w="28575">
            <a:solidFill>
              <a:schemeClr val="dk2"/>
            </a:solidFill>
            <a:prstDash val="solid"/>
            <a:round/>
            <a:headEnd len="med" w="med" type="none"/>
            <a:tailEnd len="med" w="med" type="none"/>
          </a:ln>
        </p:spPr>
      </p:cxnSp>
      <p:cxnSp>
        <p:nvCxnSpPr>
          <p:cNvPr id="106" name="Google Shape;106;p19"/>
          <p:cNvCxnSpPr/>
          <p:nvPr/>
        </p:nvCxnSpPr>
        <p:spPr>
          <a:xfrm flipH="1">
            <a:off x="5810675" y="3522875"/>
            <a:ext cx="900" cy="658500"/>
          </a:xfrm>
          <a:prstGeom prst="straightConnector1">
            <a:avLst/>
          </a:prstGeom>
          <a:noFill/>
          <a:ln cap="flat" cmpd="sng" w="28575">
            <a:solidFill>
              <a:schemeClr val="dk2"/>
            </a:solidFill>
            <a:prstDash val="solid"/>
            <a:round/>
            <a:headEnd len="med" w="med" type="none"/>
            <a:tailEnd len="med" w="med" type="none"/>
          </a:ln>
        </p:spPr>
      </p:cxnSp>
      <p:cxnSp>
        <p:nvCxnSpPr>
          <p:cNvPr id="107" name="Google Shape;107;p19"/>
          <p:cNvCxnSpPr/>
          <p:nvPr/>
        </p:nvCxnSpPr>
        <p:spPr>
          <a:xfrm flipH="1">
            <a:off x="6046225" y="3522875"/>
            <a:ext cx="900" cy="658500"/>
          </a:xfrm>
          <a:prstGeom prst="straightConnector1">
            <a:avLst/>
          </a:prstGeom>
          <a:noFill/>
          <a:ln cap="flat" cmpd="sng" w="28575">
            <a:solidFill>
              <a:schemeClr val="dk2"/>
            </a:solidFill>
            <a:prstDash val="solid"/>
            <a:round/>
            <a:headEnd len="med" w="med" type="none"/>
            <a:tailEnd len="med" w="med" type="none"/>
          </a:ln>
        </p:spPr>
      </p:cxnSp>
      <p:cxnSp>
        <p:nvCxnSpPr>
          <p:cNvPr id="108" name="Google Shape;108;p19"/>
          <p:cNvCxnSpPr/>
          <p:nvPr/>
        </p:nvCxnSpPr>
        <p:spPr>
          <a:xfrm flipH="1">
            <a:off x="6438775" y="2684725"/>
            <a:ext cx="900" cy="658500"/>
          </a:xfrm>
          <a:prstGeom prst="straightConnector1">
            <a:avLst/>
          </a:prstGeom>
          <a:noFill/>
          <a:ln cap="flat" cmpd="sng" w="28575">
            <a:solidFill>
              <a:schemeClr val="dk2"/>
            </a:solidFill>
            <a:prstDash val="solid"/>
            <a:round/>
            <a:headEnd len="med" w="med" type="none"/>
            <a:tailEnd len="med" w="med" type="none"/>
          </a:ln>
        </p:spPr>
      </p:cxnSp>
      <p:cxnSp>
        <p:nvCxnSpPr>
          <p:cNvPr id="109" name="Google Shape;109;p19"/>
          <p:cNvCxnSpPr/>
          <p:nvPr/>
        </p:nvCxnSpPr>
        <p:spPr>
          <a:xfrm flipH="1">
            <a:off x="6662750" y="2712375"/>
            <a:ext cx="900" cy="6585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highlight>
                  <a:schemeClr val="dk1"/>
                </a:highlight>
              </a:rPr>
              <a:t>Choosing A model</a:t>
            </a:r>
            <a:endParaRPr>
              <a:highlight>
                <a:schemeClr val="dk1"/>
              </a:highlight>
            </a:endParaRPr>
          </a:p>
        </p:txBody>
      </p:sp>
      <p:sp>
        <p:nvSpPr>
          <p:cNvPr id="115" name="Google Shape;115;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We tried many different classification models before settling on our final model including lda, qda, glm, decision trees, and random forest. Here were our most successful models:</a:t>
            </a:r>
            <a:endParaRPr/>
          </a:p>
          <a:p>
            <a:pPr indent="-342900" lvl="0" marL="457200" rtl="0" algn="l">
              <a:spcBef>
                <a:spcPts val="1200"/>
              </a:spcBef>
              <a:spcAft>
                <a:spcPts val="0"/>
              </a:spcAft>
              <a:buSzPts val="1800"/>
              <a:buChar char="●"/>
            </a:pPr>
            <a:r>
              <a:rPr lang="es-419"/>
              <a:t>glm()</a:t>
            </a:r>
            <a:endParaRPr/>
          </a:p>
          <a:p>
            <a:pPr indent="-317500" lvl="1" marL="914400" rtl="0" algn="l">
              <a:spcBef>
                <a:spcPts val="0"/>
              </a:spcBef>
              <a:spcAft>
                <a:spcPts val="0"/>
              </a:spcAft>
              <a:buSzPts val="1400"/>
              <a:buChar char="○"/>
            </a:pPr>
            <a:r>
              <a:rPr lang="es-419"/>
              <a:t>18.9% testing missclassification rate</a:t>
            </a:r>
            <a:endParaRPr/>
          </a:p>
          <a:p>
            <a:pPr indent="-342900" lvl="0" marL="457200" rtl="0" algn="l">
              <a:spcBef>
                <a:spcPts val="0"/>
              </a:spcBef>
              <a:spcAft>
                <a:spcPts val="0"/>
              </a:spcAft>
              <a:buSzPts val="1800"/>
              <a:buChar char="●"/>
            </a:pPr>
            <a:r>
              <a:rPr lang="es-419"/>
              <a:t>Random forest (xgboost) </a:t>
            </a:r>
            <a:endParaRPr/>
          </a:p>
          <a:p>
            <a:pPr indent="-317500" lvl="1" marL="914400" rtl="0" algn="l">
              <a:spcBef>
                <a:spcPts val="0"/>
              </a:spcBef>
              <a:spcAft>
                <a:spcPts val="0"/>
              </a:spcAft>
              <a:buSzPts val="1400"/>
              <a:buChar char="○"/>
            </a:pPr>
            <a:r>
              <a:rPr lang="es-419"/>
              <a:t>18.2% testing missclassification rate</a:t>
            </a:r>
            <a:endParaRPr/>
          </a:p>
          <a:p>
            <a:pPr indent="0" lvl="0" marL="0" rtl="0" algn="l">
              <a:spcBef>
                <a:spcPts val="1200"/>
              </a:spcBef>
              <a:spcAft>
                <a:spcPts val="1200"/>
              </a:spcAft>
              <a:buNone/>
            </a:pPr>
            <a:r>
              <a:rPr lang="es-419" sz="1600">
                <a:solidFill>
                  <a:schemeClr val="accent2"/>
                </a:solidFill>
              </a:rPr>
              <a:t>As a next step, we s</a:t>
            </a:r>
            <a:r>
              <a:rPr lang="es-419" sz="1600">
                <a:solidFill>
                  <a:schemeClr val="accent2"/>
                </a:solidFill>
              </a:rPr>
              <a:t>plit our training data into </a:t>
            </a:r>
            <a:r>
              <a:rPr lang="es-419" sz="1600">
                <a:solidFill>
                  <a:srgbClr val="FFC000"/>
                </a:solidFill>
              </a:rPr>
              <a:t>“training” (70%)</a:t>
            </a:r>
            <a:r>
              <a:rPr lang="es-419" sz="1600">
                <a:solidFill>
                  <a:schemeClr val="accent2"/>
                </a:solidFill>
              </a:rPr>
              <a:t> and </a:t>
            </a:r>
            <a:r>
              <a:rPr lang="es-419" sz="1600">
                <a:solidFill>
                  <a:srgbClr val="FFC000"/>
                </a:solidFill>
              </a:rPr>
              <a:t>“testing” (30%)</a:t>
            </a:r>
            <a:r>
              <a:rPr lang="es-419" sz="1600">
                <a:solidFill>
                  <a:schemeClr val="accent2"/>
                </a:solidFill>
              </a:rPr>
              <a:t> subsets.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lt1"/>
                </a:solidFill>
                <a:highlight>
                  <a:schemeClr val="accent3"/>
                </a:highlight>
              </a:rPr>
              <a:t>Random Forest</a:t>
            </a:r>
            <a:endParaRPr>
              <a:solidFill>
                <a:schemeClr val="lt1"/>
              </a:solidFill>
              <a:highlight>
                <a:schemeClr val="accent3"/>
              </a:highlight>
            </a:endParaRPr>
          </a:p>
        </p:txBody>
      </p:sp>
      <p:sp>
        <p:nvSpPr>
          <p:cNvPr id="121" name="Google Shape;121;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Using the xgboost package, we fit a random forest model on our subsetted training dataset. After tuning our parameters, here were our results: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missclassification rate = 15.5%</a:t>
            </a:r>
            <a:endParaRPr/>
          </a:p>
        </p:txBody>
      </p:sp>
      <p:graphicFrame>
        <p:nvGraphicFramePr>
          <p:cNvPr id="122" name="Google Shape;122;p21"/>
          <p:cNvGraphicFramePr/>
          <p:nvPr/>
        </p:nvGraphicFramePr>
        <p:xfrm>
          <a:off x="888550" y="2434775"/>
          <a:ext cx="3000000" cy="3000000"/>
        </p:xfrm>
        <a:graphic>
          <a:graphicData uri="http://schemas.openxmlformats.org/drawingml/2006/table">
            <a:tbl>
              <a:tblPr>
                <a:noFill/>
                <a:tableStyleId>{C28D8C29-BC5C-4733-A93F-24CFD818E371}</a:tableStyleId>
              </a:tblPr>
              <a:tblGrid>
                <a:gridCol w="2413000"/>
                <a:gridCol w="2413000"/>
                <a:gridCol w="2413000"/>
              </a:tblGrid>
              <a:tr h="381000">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No</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Yes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solidFill>
                            <a:schemeClr val="dk2"/>
                          </a:solidFill>
                        </a:rPr>
                        <a:t>No</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451</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100</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s-419">
                          <a:solidFill>
                            <a:schemeClr val="dk2"/>
                          </a:solidFill>
                        </a:rPr>
                        <a:t>Yes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53</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dk2"/>
                          </a:solidFill>
                        </a:rPr>
                        <a:t>394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