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9068" y="2037333"/>
            <a:ext cx="6785863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8374549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175208"/>
            <a:ext cx="7781925" cy="178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gwegbe/tinyml-papers-and-project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5FY80B08QnuObjc3n1SxaqkAjatpc7PR/edit?gid=1614159327&amp;gid=161415932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9_cqequgeAbfNe9UYaJgv6k14ftQdRa4nvsGnkDeRL4/edit?tab=t.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magimob.com/blog/edge-computing-needs-edge-ai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Edge</a:t>
            </a:r>
            <a:r>
              <a:rPr sz="4200" spc="-75" dirty="0"/>
              <a:t> </a:t>
            </a:r>
            <a:r>
              <a:rPr sz="4200" spc="-10" dirty="0"/>
              <a:t>Computing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2691444" y="2892926"/>
            <a:ext cx="37592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Lecture</a:t>
            </a:r>
            <a:r>
              <a:rPr sz="28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01:</a:t>
            </a:r>
            <a:r>
              <a:rPr sz="2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Course</a:t>
            </a:r>
            <a:r>
              <a:rPr spc="-2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4813300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addition,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get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trained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with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15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Methodologies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independent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research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Programming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skills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skills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Course</a:t>
            </a:r>
            <a:r>
              <a:rPr spc="-25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3199130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Quiz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(10%)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Labs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(20%)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Programming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Exams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(10%)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Paper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Presentation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(20%)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Final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Project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(40%)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361180">
              <a:lnSpc>
                <a:spcPct val="100000"/>
              </a:lnSpc>
              <a:spcBef>
                <a:spcPts val="120"/>
              </a:spcBef>
            </a:pPr>
            <a:r>
              <a:rPr dirty="0"/>
              <a:t>Lecture</a:t>
            </a:r>
            <a:r>
              <a:rPr spc="-10" dirty="0"/>
              <a:t> </a:t>
            </a:r>
            <a:r>
              <a:rPr dirty="0"/>
              <a:t>&amp;</a:t>
            </a:r>
            <a:r>
              <a:rPr spc="-50" dirty="0"/>
              <a:t> </a:t>
            </a:r>
            <a:r>
              <a:rPr spc="-10" dirty="0"/>
              <a:t>Theory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24250" y="1183283"/>
            <a:ext cx="3313429" cy="25495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paradigm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Performance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challenges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optimization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ML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Hardware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architectures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Ethics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Security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14999"/>
              </a:lnSpc>
              <a:spcBef>
                <a:spcPts val="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ML</a:t>
            </a:r>
            <a:r>
              <a:rPr sz="1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research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frontier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(researcher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position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CISL)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8469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Paper</a:t>
            </a:r>
            <a:r>
              <a:rPr spc="-30" dirty="0"/>
              <a:t> </a:t>
            </a:r>
            <a:r>
              <a:rPr dirty="0"/>
              <a:t>Presentation</a:t>
            </a:r>
            <a:r>
              <a:rPr spc="-25" dirty="0"/>
              <a:t> </a:t>
            </a:r>
            <a:r>
              <a:rPr spc="-10" dirty="0"/>
              <a:t>(20%)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7952740" cy="38258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top-tier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conference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paper/project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ML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Examples: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https://github.com/gigwegbe/tinyml-papers-and-projects</a:t>
            </a:r>
            <a:r>
              <a:rPr sz="1400" u="none" spc="-40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400" u="none" dirty="0">
                <a:solidFill>
                  <a:srgbClr val="595959"/>
                </a:solidFill>
                <a:latin typeface="Arial"/>
                <a:cs typeface="Arial"/>
              </a:rPr>
              <a:t>(some</a:t>
            </a:r>
            <a:r>
              <a:rPr sz="1400" u="none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u="none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400" u="none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u="none" spc="-10" dirty="0">
                <a:solidFill>
                  <a:srgbClr val="595959"/>
                </a:solidFill>
                <a:latin typeface="Arial"/>
                <a:cs typeface="Arial"/>
              </a:rPr>
              <a:t>dated)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Preferably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relevant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final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project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Treat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related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work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search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(avoiding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reinventing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wheel)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0"/>
              </a:spcBef>
              <a:buChar char="■"/>
              <a:tabLst>
                <a:tab pos="129349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object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detection,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car,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pedestrian,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cyclist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detection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has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been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done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4"/>
              </a:spcBef>
              <a:buChar char="■"/>
              <a:tabLst>
                <a:tab pos="129349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health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monitoring,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heart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rate,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sleep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quality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monitoring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has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been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done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Topic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unlimited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Systems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infrastructure,</a:t>
            </a:r>
            <a:r>
              <a:rPr sz="1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AR/VR,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health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care,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transportation,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agriculture,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smart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grid,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Make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presentation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slides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Summarize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95959"/>
                </a:solidFill>
                <a:latin typeface="Arial"/>
                <a:cs typeface="Arial"/>
              </a:rPr>
              <a:t>problem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95959"/>
                </a:solidFill>
                <a:latin typeface="Arial"/>
                <a:cs typeface="Arial"/>
              </a:rPr>
              <a:t>challenges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595959"/>
                </a:solidFill>
                <a:latin typeface="Arial"/>
                <a:cs typeface="Arial"/>
              </a:rPr>
              <a:t>contributions</a:t>
            </a:r>
            <a:r>
              <a:rPr sz="1400" b="1" i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paper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Dive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into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details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evaluations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Make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Quiz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audience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5x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multiple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choice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questions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focusing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presentation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details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Present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slides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class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(Week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6-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7)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Lab</a:t>
            </a:r>
            <a:r>
              <a:rPr spc="20" dirty="0"/>
              <a:t> </a:t>
            </a:r>
            <a:r>
              <a:rPr dirty="0"/>
              <a:t>&amp;</a:t>
            </a:r>
            <a:r>
              <a:rPr spc="25" dirty="0"/>
              <a:t> </a:t>
            </a:r>
            <a:r>
              <a:rPr spc="-1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4295140" cy="286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86055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Setting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up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devices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(Nvidia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Jetson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Nano)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Measuring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performance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docker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Nano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Hardware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software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acceleration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Setting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up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communication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Accessing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cloud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Running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ML</a:t>
            </a:r>
            <a:r>
              <a:rPr sz="18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(e.g.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face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detection)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Innovate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novel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8552" y="0"/>
            <a:ext cx="4505447" cy="51435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Final Project </a:t>
            </a:r>
            <a:r>
              <a:rPr spc="-10" dirty="0"/>
              <a:t>(40%)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8055609" cy="15938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favorite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ML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application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Example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app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domains:</a:t>
            </a:r>
            <a:endParaRPr sz="1400">
              <a:latin typeface="Arial"/>
              <a:cs typeface="Arial"/>
            </a:endParaRPr>
          </a:p>
          <a:p>
            <a:pPr marL="1293495" marR="175260" lvl="2" indent="-336550">
              <a:lnSpc>
                <a:spcPct val="114999"/>
              </a:lnSpc>
              <a:buChar char="■"/>
              <a:tabLst>
                <a:tab pos="129349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Health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care,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transportation,</a:t>
            </a:r>
            <a:r>
              <a:rPr sz="14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AR/VR,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security,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systems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infrastructure,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agriculture,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smart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farms,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energy,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manufacturing…</a:t>
            </a:r>
            <a:endParaRPr sz="1400">
              <a:latin typeface="Arial"/>
              <a:cs typeface="Arial"/>
            </a:endParaRPr>
          </a:p>
          <a:p>
            <a:pPr marL="836294" marR="5080" lvl="1" indent="-336550">
              <a:lnSpc>
                <a:spcPct val="114999"/>
              </a:lnSpc>
              <a:buFont typeface="Arial"/>
              <a:buChar char="○"/>
              <a:tabLst>
                <a:tab pos="836294" algn="l"/>
              </a:tabLst>
            </a:pPr>
            <a:r>
              <a:rPr sz="1400" i="1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400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self-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driving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cars,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sleep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monitoring,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mask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detection,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rain/cloud/solar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power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forecast,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gait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estimation,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i="1" spc="-20" dirty="0">
                <a:solidFill>
                  <a:srgbClr val="595959"/>
                </a:solidFill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5787" y="2938162"/>
          <a:ext cx="8241029" cy="1978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1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Deadline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Milestone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Week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Proposal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Idea,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motivation,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methodology,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plan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Week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Deployment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Progress,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resource,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obstacles,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remaining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tasks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Week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9-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Presentation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Demo,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technical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presentation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Week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Report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Final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summary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entire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project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Grace</a:t>
            </a:r>
            <a:r>
              <a:rPr spc="-20" dirty="0"/>
              <a:t> </a:t>
            </a:r>
            <a:r>
              <a:rPr spc="-25" dirty="0"/>
              <a:t>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5052060" cy="12287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team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three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(3)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grace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days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Applied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labs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only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Not</a:t>
            </a:r>
            <a:r>
              <a:rPr sz="1800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Applicable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Final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Project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Presentation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Start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early!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66750"/>
            <a:ext cx="8839199" cy="4400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87E646-E4E9-F8BE-E2F4-6214F8D08BD7}"/>
              </a:ext>
            </a:extLst>
          </p:cNvPr>
          <p:cNvSpPr txBox="1"/>
          <p:nvPr/>
        </p:nvSpPr>
        <p:spPr>
          <a:xfrm>
            <a:off x="4191000" y="28575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Quarter Schedule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5212" y="1135337"/>
            <a:ext cx="4876799" cy="3505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Materials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5249" y="1175208"/>
            <a:ext cx="3921760" cy="34956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NVIDIA</a:t>
            </a:r>
            <a:r>
              <a:rPr sz="1800" spc="-1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Jetson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Nano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Developer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Kit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MicroSD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card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w/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32GB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minimum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Ethernet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cable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USB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keyboard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mouse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monitor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HDMI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port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Micro-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USB</a:t>
            </a:r>
            <a:r>
              <a:rPr sz="18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power</a:t>
            </a:r>
            <a:r>
              <a:rPr sz="18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supply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20"/>
              </a:spcBef>
              <a:buSzPct val="77777"/>
              <a:buChar char="○"/>
              <a:tabLst>
                <a:tab pos="836294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alternatively…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25"/>
              </a:spcBef>
              <a:buSzPct val="77777"/>
              <a:buChar char="○"/>
              <a:tabLst>
                <a:tab pos="836294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5v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4A</a:t>
            </a:r>
            <a:r>
              <a:rPr sz="1800" spc="-20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AC power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supply</a:t>
            </a:r>
            <a:endParaRPr sz="1800">
              <a:latin typeface="Arial"/>
              <a:cs typeface="Arial"/>
            </a:endParaRPr>
          </a:p>
          <a:p>
            <a:pPr marL="836294" lvl="1" indent="-366395">
              <a:lnSpc>
                <a:spcPct val="100000"/>
              </a:lnSpc>
              <a:spcBef>
                <a:spcPts val="325"/>
              </a:spcBef>
              <a:buChar char="○"/>
              <a:tabLst>
                <a:tab pos="836294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Jump-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pin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switch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Micro-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USB to</a:t>
            </a:r>
            <a:r>
              <a:rPr sz="18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USB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own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laptop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Books</a:t>
            </a:r>
            <a:r>
              <a:rPr spc="-10" dirty="0"/>
              <a:t> </a:t>
            </a:r>
            <a:r>
              <a:rPr dirty="0"/>
              <a:t>(not</a:t>
            </a:r>
            <a:r>
              <a:rPr spc="-5" dirty="0"/>
              <a:t> </a:t>
            </a:r>
            <a:r>
              <a:rPr spc="-10" dirty="0"/>
              <a:t>required)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75208"/>
            <a:ext cx="8354695" cy="2032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following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textbooks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reference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class.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While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useful,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are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not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required.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them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free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UCR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library</a:t>
            </a:r>
            <a:endParaRPr sz="1800">
              <a:latin typeface="Arial"/>
              <a:cs typeface="Arial"/>
            </a:endParaRPr>
          </a:p>
          <a:p>
            <a:pPr marL="710565" indent="-320040">
              <a:lnSpc>
                <a:spcPct val="100000"/>
              </a:lnSpc>
              <a:spcBef>
                <a:spcPts val="1225"/>
              </a:spcBef>
              <a:buClr>
                <a:srgbClr val="625B5B"/>
              </a:buClr>
              <a:buSzPct val="66666"/>
              <a:buChar char="●"/>
              <a:tabLst>
                <a:tab pos="7105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Situnayake,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D.,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Plunkett,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J.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(2023).</a:t>
            </a:r>
            <a:r>
              <a:rPr sz="1800" spc="-11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AI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Edge.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O'Reilly</a:t>
            </a:r>
            <a:endParaRPr sz="1800">
              <a:latin typeface="Arial"/>
              <a:cs typeface="Arial"/>
            </a:endParaRPr>
          </a:p>
          <a:p>
            <a:pPr marL="711200" marR="696595" indent="-320675">
              <a:lnSpc>
                <a:spcPct val="114999"/>
              </a:lnSpc>
              <a:buClr>
                <a:srgbClr val="625B5B"/>
              </a:buClr>
              <a:buSzPct val="66666"/>
              <a:buChar char="●"/>
              <a:tabLst>
                <a:tab pos="7112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Buyya,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R.,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Srirama,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S.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N.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(Eds.).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(2019).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computing: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principles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paradigms.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John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Wiley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Sons.</a:t>
            </a:r>
            <a:endParaRPr sz="1800">
              <a:latin typeface="Arial"/>
              <a:cs typeface="Arial"/>
            </a:endParaRPr>
          </a:p>
          <a:p>
            <a:pPr marL="710565" indent="-320040">
              <a:lnSpc>
                <a:spcPct val="100000"/>
              </a:lnSpc>
              <a:spcBef>
                <a:spcPts val="320"/>
              </a:spcBef>
              <a:buClr>
                <a:srgbClr val="625B5B"/>
              </a:buClr>
              <a:buSzPct val="66666"/>
              <a:buChar char="●"/>
              <a:tabLst>
                <a:tab pos="710565" algn="l"/>
              </a:tabLst>
            </a:pP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Al-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Turjman,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95" dirty="0">
                <a:solidFill>
                  <a:srgbClr val="595959"/>
                </a:solidFill>
                <a:latin typeface="Arial"/>
                <a:cs typeface="Arial"/>
              </a:rPr>
              <a:t>F.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(2019).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computing: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Hype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Reality.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Springer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41275" y="98272"/>
            <a:ext cx="3685540" cy="4978400"/>
            <a:chOff x="5241275" y="98272"/>
            <a:chExt cx="3685540" cy="4978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45567" y="98272"/>
              <a:ext cx="3586732" cy="29080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1275" y="3006349"/>
              <a:ext cx="3684999" cy="20700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Logistics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5249" y="1160838"/>
            <a:ext cx="4556125" cy="299755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Lectures:</a:t>
            </a:r>
            <a:endParaRPr sz="1800" dirty="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lang="en-US" sz="1400" dirty="0">
                <a:solidFill>
                  <a:srgbClr val="595959"/>
                </a:solidFill>
                <a:latin typeface="Arial"/>
                <a:cs typeface="Arial"/>
              </a:rPr>
              <a:t>[LECTURE TIMES]</a:t>
            </a:r>
            <a:endParaRPr sz="14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Labs:</a:t>
            </a:r>
            <a:endParaRPr sz="1800" dirty="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lang="en-US" sz="1400" dirty="0">
                <a:solidFill>
                  <a:srgbClr val="595959"/>
                </a:solidFill>
                <a:latin typeface="Arial"/>
                <a:cs typeface="Arial"/>
              </a:rPr>
              <a:t>[LAB TIMES]</a:t>
            </a:r>
            <a:endParaRPr sz="14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Final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Project:</a:t>
            </a:r>
            <a:endParaRPr sz="1800" dirty="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lang="en-US" sz="1400" spc="-10" dirty="0">
                <a:solidFill>
                  <a:srgbClr val="595959"/>
                </a:solidFill>
                <a:latin typeface="Arial"/>
                <a:cs typeface="Arial"/>
              </a:rPr>
              <a:t>Check out devices at the Makerspace</a:t>
            </a:r>
            <a:endParaRPr lang="en-US" sz="14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Join</a:t>
            </a:r>
            <a:r>
              <a:rPr lang="en-US"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Slack</a:t>
            </a:r>
            <a:r>
              <a:rPr lang="en-US"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lang="en-US" sz="1800" spc="-10" dirty="0">
                <a:solidFill>
                  <a:srgbClr val="595959"/>
                </a:solidFill>
                <a:latin typeface="Arial"/>
                <a:cs typeface="Arial"/>
              </a:rPr>
              <a:t> Canvas</a:t>
            </a:r>
            <a:endParaRPr lang="en-US" sz="1800" dirty="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Share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Q&amp;A</a:t>
            </a:r>
            <a:r>
              <a:rPr sz="1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slack</a:t>
            </a:r>
            <a:endParaRPr sz="1400" dirty="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Answering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questions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highly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encouraged</a:t>
            </a:r>
            <a:endParaRPr sz="1400" dirty="0">
              <a:latin typeface="Arial"/>
              <a:cs typeface="Arial"/>
            </a:endParaRPr>
          </a:p>
          <a:p>
            <a:pPr marL="836294" marR="49530" lvl="1" indent="-336550">
              <a:lnSpc>
                <a:spcPct val="114999"/>
              </a:lnSpc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not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send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emails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about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technical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questions,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limits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discussions.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Share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knowledge.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Academic </a:t>
            </a:r>
            <a:r>
              <a:rPr spc="-10" dirty="0"/>
              <a:t>Integrity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7185025" cy="186308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Cite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sources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Never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copy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paste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paraphrase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any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source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without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properly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citing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Discussion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encouraged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make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sure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implement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own</a:t>
            </a:r>
            <a:endParaRPr sz="1800">
              <a:latin typeface="Arial"/>
              <a:cs typeface="Arial"/>
            </a:endParaRPr>
          </a:p>
          <a:p>
            <a:pPr marL="379095" marR="626745" indent="-367030">
              <a:lnSpc>
                <a:spcPct val="114999"/>
              </a:lnSpc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Code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plagiarism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checked,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given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project/lab/exam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Partial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points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given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honest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efforts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0" dirty="0"/>
              <a:t>Team</a:t>
            </a:r>
            <a:r>
              <a:rPr spc="-110" dirty="0"/>
              <a:t> </a:t>
            </a:r>
            <a:r>
              <a:rPr spc="-25" dirty="0"/>
              <a:t>up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dirty="0"/>
              <a:t>By</a:t>
            </a:r>
            <a:r>
              <a:rPr spc="-15" dirty="0"/>
              <a:t> </a:t>
            </a:r>
            <a:r>
              <a:rPr dirty="0"/>
              <a:t>default,</a:t>
            </a:r>
            <a:r>
              <a:rPr spc="-15" dirty="0"/>
              <a:t> </a:t>
            </a:r>
            <a:r>
              <a:rPr dirty="0"/>
              <a:t>labs</a:t>
            </a:r>
            <a:r>
              <a:rPr spc="-1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final</a:t>
            </a:r>
            <a:r>
              <a:rPr spc="-10" dirty="0"/>
              <a:t> </a:t>
            </a:r>
            <a:r>
              <a:rPr dirty="0"/>
              <a:t>projects</a:t>
            </a:r>
            <a:r>
              <a:rPr spc="-15" dirty="0"/>
              <a:t> </a:t>
            </a:r>
            <a:r>
              <a:rPr dirty="0"/>
              <a:t>are</a:t>
            </a:r>
            <a:r>
              <a:rPr spc="-10" dirty="0"/>
              <a:t> </a:t>
            </a:r>
            <a:r>
              <a:rPr dirty="0"/>
              <a:t>done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team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two</a:t>
            </a:r>
            <a:r>
              <a:rPr spc="-15" dirty="0"/>
              <a:t> </a:t>
            </a:r>
            <a:r>
              <a:rPr dirty="0"/>
              <a:t>(2)</a:t>
            </a:r>
            <a:r>
              <a:rPr spc="-10" dirty="0"/>
              <a:t> members</a:t>
            </a: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dirty="0"/>
              <a:t>Exception</a:t>
            </a:r>
            <a:r>
              <a:rPr spc="-20" dirty="0"/>
              <a:t> </a:t>
            </a:r>
            <a:r>
              <a:rPr dirty="0"/>
              <a:t>can</a:t>
            </a:r>
            <a:r>
              <a:rPr spc="-20" dirty="0"/>
              <a:t> </a:t>
            </a:r>
            <a:r>
              <a:rPr dirty="0"/>
              <a:t>be</a:t>
            </a:r>
            <a:r>
              <a:rPr spc="-15" dirty="0"/>
              <a:t> </a:t>
            </a:r>
            <a:r>
              <a:rPr dirty="0"/>
              <a:t>granted</a:t>
            </a:r>
            <a:r>
              <a:rPr spc="-2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3</a:t>
            </a:r>
            <a:r>
              <a:rPr spc="-15" dirty="0"/>
              <a:t> </a:t>
            </a:r>
            <a:r>
              <a:rPr dirty="0"/>
              <a:t>members</a:t>
            </a:r>
            <a:r>
              <a:rPr spc="-20" dirty="0"/>
              <a:t> </a:t>
            </a:r>
            <a:r>
              <a:rPr dirty="0"/>
              <a:t>if</a:t>
            </a:r>
            <a:r>
              <a:rPr spc="-1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final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scope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-10" dirty="0"/>
              <a:t>large</a:t>
            </a: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Apply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exception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before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Lab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dirty="0"/>
              <a:t>Sign</a:t>
            </a:r>
            <a:r>
              <a:rPr spc="-30" dirty="0"/>
              <a:t> </a:t>
            </a:r>
            <a:r>
              <a:rPr dirty="0"/>
              <a:t>up</a:t>
            </a:r>
            <a:r>
              <a:rPr spc="-25" dirty="0"/>
              <a:t> </a:t>
            </a:r>
            <a:r>
              <a:rPr dirty="0"/>
              <a:t>sheet:</a:t>
            </a:r>
            <a:r>
              <a:rPr spc="-10" dirty="0"/>
              <a:t> </a:t>
            </a:r>
            <a:r>
              <a:rPr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EE/CS131:</a:t>
            </a:r>
            <a:r>
              <a:rPr u="heavy" spc="-6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 </a:t>
            </a:r>
            <a:r>
              <a:rPr u="heavy" spc="-4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Team</a:t>
            </a:r>
            <a:r>
              <a:rPr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 </a:t>
            </a:r>
            <a:r>
              <a:rPr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sign-</a:t>
            </a:r>
            <a:r>
              <a:rPr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up</a:t>
            </a: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dirty="0"/>
              <a:t>Deadline:</a:t>
            </a:r>
            <a:r>
              <a:rPr spc="-90" dirty="0"/>
              <a:t> </a:t>
            </a:r>
            <a:r>
              <a:rPr dirty="0"/>
              <a:t>Tuesday</a:t>
            </a:r>
            <a:r>
              <a:rPr spc="-55" dirty="0"/>
              <a:t> </a:t>
            </a:r>
            <a:r>
              <a:rPr dirty="0"/>
              <a:t>before</a:t>
            </a:r>
            <a:r>
              <a:rPr spc="-55" dirty="0"/>
              <a:t> </a:t>
            </a:r>
            <a:r>
              <a:rPr spc="-25" dirty="0"/>
              <a:t>Lab</a:t>
            </a: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spc="-65" dirty="0">
                <a:solidFill>
                  <a:srgbClr val="595959"/>
                </a:solidFill>
                <a:latin typeface="Arial"/>
                <a:cs typeface="Arial"/>
              </a:rPr>
              <a:t>TA</a:t>
            </a:r>
            <a:r>
              <a:rPr sz="1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issue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Jetson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Nanos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registered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team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members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562" y="2026923"/>
            <a:ext cx="1072726" cy="110298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3850" y="2026923"/>
            <a:ext cx="1098267" cy="11029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82680" y="2026923"/>
            <a:ext cx="1072726" cy="11029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25969" y="2026923"/>
            <a:ext cx="1098267" cy="1102987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87445" y="1334351"/>
            <a:ext cx="7943850" cy="0"/>
          </a:xfrm>
          <a:custGeom>
            <a:avLst/>
            <a:gdLst/>
            <a:ahLst/>
            <a:cxnLst/>
            <a:rect l="l" t="t" r="r" b="b"/>
            <a:pathLst>
              <a:path w="7943850">
                <a:moveTo>
                  <a:pt x="0" y="0"/>
                </a:moveTo>
                <a:lnTo>
                  <a:pt x="7943288" y="0"/>
                </a:lnTo>
              </a:path>
            </a:pathLst>
          </a:custGeom>
          <a:ln w="641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336" y="359743"/>
            <a:ext cx="1381760" cy="57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600" b="1" spc="-185" dirty="0">
                <a:solidFill>
                  <a:srgbClr val="050505"/>
                </a:solidFill>
                <a:latin typeface="Arial"/>
                <a:cs typeface="Arial"/>
              </a:rPr>
              <a:t>Today: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609" y="3425022"/>
            <a:ext cx="1758950" cy="669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0640" marR="5080" indent="-28575">
              <a:lnSpc>
                <a:spcPct val="100000"/>
              </a:lnSpc>
              <a:spcBef>
                <a:spcPts val="120"/>
              </a:spcBef>
            </a:pPr>
            <a:r>
              <a:rPr sz="2100" spc="-90" dirty="0">
                <a:solidFill>
                  <a:srgbClr val="DB874B"/>
                </a:solidFill>
                <a:latin typeface="Arial"/>
                <a:cs typeface="Arial"/>
              </a:rPr>
              <a:t>WHAT</a:t>
            </a:r>
            <a:r>
              <a:rPr sz="2100" spc="-195" dirty="0">
                <a:solidFill>
                  <a:srgbClr val="DB874B"/>
                </a:solidFill>
                <a:latin typeface="Arial"/>
                <a:cs typeface="Arial"/>
              </a:rPr>
              <a:t> </a:t>
            </a:r>
            <a:r>
              <a:rPr sz="2100" spc="-80" dirty="0">
                <a:solidFill>
                  <a:srgbClr val="CA8A5D"/>
                </a:solidFill>
                <a:latin typeface="Arial"/>
                <a:cs typeface="Arial"/>
              </a:rPr>
              <a:t>IS</a:t>
            </a:r>
            <a:r>
              <a:rPr sz="2100" spc="-175" dirty="0">
                <a:solidFill>
                  <a:srgbClr val="CA8A5D"/>
                </a:solidFill>
                <a:latin typeface="Arial"/>
                <a:cs typeface="Arial"/>
              </a:rPr>
              <a:t> </a:t>
            </a:r>
            <a:r>
              <a:rPr sz="2100" spc="-204" dirty="0">
                <a:solidFill>
                  <a:srgbClr val="DB874B"/>
                </a:solidFill>
                <a:latin typeface="Arial"/>
                <a:cs typeface="Arial"/>
              </a:rPr>
              <a:t>EDGE </a:t>
            </a:r>
            <a:r>
              <a:rPr sz="2100" spc="-70" dirty="0">
                <a:solidFill>
                  <a:srgbClr val="DB874B"/>
                </a:solidFill>
                <a:latin typeface="Arial"/>
                <a:cs typeface="Arial"/>
              </a:rPr>
              <a:t>COMPUTING?</a:t>
            </a:r>
            <a:endParaRPr sz="2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50503" y="3412196"/>
            <a:ext cx="1188720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-210" dirty="0">
                <a:solidFill>
                  <a:srgbClr val="A7A7A7"/>
                </a:solidFill>
                <a:latin typeface="Arial"/>
                <a:cs typeface="Arial"/>
              </a:rPr>
              <a:t>SYLLABUS</a:t>
            </a:r>
            <a:endParaRPr sz="2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4494" y="3425021"/>
            <a:ext cx="134683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b="1" spc="-165" dirty="0">
                <a:solidFill>
                  <a:srgbClr val="E2C149"/>
                </a:solidFill>
                <a:latin typeface="Arial"/>
                <a:cs typeface="Arial"/>
              </a:rPr>
              <a:t>L</a:t>
            </a:r>
            <a:r>
              <a:rPr sz="2200" b="1" spc="-165" dirty="0">
                <a:solidFill>
                  <a:srgbClr val="E4C12D"/>
                </a:solidFill>
                <a:latin typeface="Arial"/>
                <a:cs typeface="Arial"/>
              </a:rPr>
              <a:t>OG</a:t>
            </a:r>
            <a:r>
              <a:rPr sz="2200" b="1" spc="-165" dirty="0">
                <a:solidFill>
                  <a:srgbClr val="F7C411"/>
                </a:solidFill>
                <a:latin typeface="Arial"/>
                <a:cs typeface="Arial"/>
              </a:rPr>
              <a:t>ISTICS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99988" y="3412196"/>
            <a:ext cx="1531620" cy="348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spc="-125" dirty="0">
                <a:solidFill>
                  <a:srgbClr val="6E9AC1"/>
                </a:solidFill>
                <a:latin typeface="Arial"/>
                <a:cs typeface="Arial"/>
              </a:rPr>
              <a:t>HOMEWORK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What</a:t>
            </a:r>
            <a:r>
              <a:rPr spc="15" dirty="0"/>
              <a:t> </a:t>
            </a:r>
            <a:r>
              <a:rPr dirty="0"/>
              <a:t>is</a:t>
            </a:r>
            <a:r>
              <a:rPr spc="15" dirty="0"/>
              <a:t> </a:t>
            </a:r>
            <a:r>
              <a:rPr dirty="0"/>
              <a:t>Edge</a:t>
            </a:r>
            <a:r>
              <a:rPr spc="15" dirty="0"/>
              <a:t> </a:t>
            </a:r>
            <a:r>
              <a:rPr spc="-10" dirty="0"/>
              <a:t>Computing?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94410"/>
            <a:ext cx="6993255" cy="1508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ts val="208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Breakout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activity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ts val="1515"/>
              </a:lnSpc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Search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online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create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answer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question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“What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Computing?”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ts val="1510"/>
              </a:lnSpc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Put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name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answer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Quiz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0:</a:t>
            </a:r>
            <a:r>
              <a:rPr sz="14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What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is</a:t>
            </a:r>
            <a:r>
              <a:rPr sz="14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Edge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Computing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ts val="1595"/>
              </a:lnSpc>
              <a:buChar char="■"/>
              <a:tabLst>
                <a:tab pos="129349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Bad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example: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John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Smith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endParaRPr sz="1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65"/>
              </a:spcBef>
              <a:buClr>
                <a:srgbClr val="595959"/>
              </a:buClr>
              <a:buFont typeface="Arial"/>
              <a:buChar char="■"/>
            </a:pP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ts val="1595"/>
              </a:lnSpc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opportunity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find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teammates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projects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ts val="1595"/>
              </a:lnSpc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updated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version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roster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What</a:t>
            </a:r>
            <a:r>
              <a:rPr spc="15" dirty="0"/>
              <a:t> </a:t>
            </a:r>
            <a:r>
              <a:rPr dirty="0"/>
              <a:t>is</a:t>
            </a:r>
            <a:r>
              <a:rPr spc="15" dirty="0"/>
              <a:t> </a:t>
            </a:r>
            <a:r>
              <a:rPr dirty="0"/>
              <a:t>Edge</a:t>
            </a:r>
            <a:r>
              <a:rPr spc="15" dirty="0"/>
              <a:t> </a:t>
            </a:r>
            <a:r>
              <a:rPr spc="-10" dirty="0"/>
              <a:t>Computing?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349" y="1195960"/>
            <a:ext cx="5638800" cy="202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3257550" algn="l"/>
                <a:tab pos="362394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4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buzzword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	IoT’s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coolest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cousin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725"/>
              </a:spcBef>
              <a:buChar char="●"/>
              <a:tabLst>
                <a:tab pos="379095" algn="l"/>
                <a:tab pos="3257550" algn="l"/>
                <a:tab pos="362394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Money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making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scheme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	ML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real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world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730"/>
              </a:spcBef>
              <a:buChar char="●"/>
              <a:tabLst>
                <a:tab pos="379095" algn="l"/>
                <a:tab pos="3257550" algn="l"/>
                <a:tab pos="362394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Verizon’s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newest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product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Self-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driving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cars</a:t>
            </a:r>
            <a:endParaRPr sz="1800">
              <a:latin typeface="Arial"/>
              <a:cs typeface="Arial"/>
            </a:endParaRPr>
          </a:p>
          <a:p>
            <a:pPr marL="379095" marR="646430" indent="-367030">
              <a:lnSpc>
                <a:spcPts val="1930"/>
              </a:lnSpc>
              <a:spcBef>
                <a:spcPts val="1985"/>
              </a:spcBef>
              <a:buChar char="●"/>
              <a:tabLst>
                <a:tab pos="379095" algn="l"/>
                <a:tab pos="3257550" algn="l"/>
                <a:tab pos="362394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Cool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stuff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do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●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	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Smartphones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5G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8600" y="1194410"/>
            <a:ext cx="290766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paradigm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7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Low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latency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computation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173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In-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situ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8839200" cy="453292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733382" y="4942645"/>
            <a:ext cx="38709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Src:</a:t>
            </a:r>
            <a:r>
              <a:rPr sz="1000" spc="1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https://www.imagimob.com/blog/edge-computing-needs-edge-</a:t>
            </a:r>
            <a:r>
              <a:rPr sz="1000" spc="-25" dirty="0">
                <a:solidFill>
                  <a:srgbClr val="595959"/>
                </a:solidFill>
                <a:latin typeface="Arial"/>
                <a:cs typeface="Arial"/>
                <a:hlinkClick r:id="rId3"/>
              </a:rPr>
              <a:t>ai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7451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35201" y="3469910"/>
            <a:ext cx="212090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-40" dirty="0">
                <a:solidFill>
                  <a:srgbClr val="212121"/>
                </a:solidFill>
                <a:latin typeface="Arial"/>
                <a:cs typeface="Arial"/>
              </a:rPr>
              <a:t>Fog</a:t>
            </a:r>
            <a:r>
              <a:rPr sz="2350" spc="-1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2350" spc="45" dirty="0">
                <a:solidFill>
                  <a:srgbClr val="212121"/>
                </a:solidFill>
                <a:latin typeface="Arial"/>
                <a:cs typeface="Arial"/>
              </a:rPr>
              <a:t>Computing</a:t>
            </a:r>
            <a:endParaRPr sz="23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6280" y="3104385"/>
            <a:ext cx="588010" cy="1134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250" spc="310" dirty="0">
                <a:solidFill>
                  <a:srgbClr val="E97C31"/>
                </a:solidFill>
                <a:latin typeface="Arial"/>
                <a:cs typeface="Arial"/>
              </a:rPr>
              <a:t>0</a:t>
            </a:r>
            <a:endParaRPr sz="72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7081" y="3323584"/>
            <a:ext cx="1713864" cy="7169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7620">
              <a:lnSpc>
                <a:spcPct val="112900"/>
              </a:lnSpc>
              <a:spcBef>
                <a:spcPts val="45"/>
              </a:spcBef>
            </a:pPr>
            <a:r>
              <a:rPr sz="1000" spc="40" dirty="0">
                <a:solidFill>
                  <a:srgbClr val="363636"/>
                </a:solidFill>
                <a:latin typeface="Arial"/>
                <a:cs typeface="Arial"/>
              </a:rPr>
              <a:t>Networting</a:t>
            </a:r>
            <a:r>
              <a:rPr sz="1000" spc="40" dirty="0">
                <a:solidFill>
                  <a:srgbClr val="464646"/>
                </a:solidFill>
                <a:latin typeface="Arial"/>
                <a:cs typeface="Arial"/>
              </a:rPr>
              <a:t>arch</a:t>
            </a:r>
            <a:r>
              <a:rPr sz="1000" spc="40" dirty="0">
                <a:solidFill>
                  <a:srgbClr val="0F0F0F"/>
                </a:solidFill>
                <a:latin typeface="Arial"/>
                <a:cs typeface="Arial"/>
              </a:rPr>
              <a:t>i</a:t>
            </a:r>
            <a:r>
              <a:rPr sz="1000" spc="40" dirty="0">
                <a:solidFill>
                  <a:srgbClr val="363636"/>
                </a:solidFill>
                <a:latin typeface="Arial"/>
                <a:cs typeface="Arial"/>
              </a:rPr>
              <a:t>tec</a:t>
            </a:r>
            <a:r>
              <a:rPr sz="1000" spc="40" dirty="0">
                <a:solidFill>
                  <a:srgbClr val="595959"/>
                </a:solidFill>
                <a:latin typeface="Arial"/>
                <a:cs typeface="Arial"/>
              </a:rPr>
              <a:t>t</a:t>
            </a:r>
            <a:r>
              <a:rPr sz="1000" spc="40" dirty="0">
                <a:solidFill>
                  <a:srgbClr val="212121"/>
                </a:solidFill>
                <a:latin typeface="Arial"/>
                <a:cs typeface="Arial"/>
              </a:rPr>
              <a:t>ur</a:t>
            </a:r>
            <a:r>
              <a:rPr sz="1000" spc="40" dirty="0">
                <a:solidFill>
                  <a:srgbClr val="595959"/>
                </a:solidFill>
                <a:latin typeface="Arial"/>
                <a:cs typeface="Arial"/>
              </a:rPr>
              <a:t>e</a:t>
            </a:r>
            <a:r>
              <a:rPr sz="10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363636"/>
                </a:solidFill>
                <a:latin typeface="Arial"/>
                <a:cs typeface="Arial"/>
              </a:rPr>
              <a:t>that </a:t>
            </a:r>
            <a:r>
              <a:rPr sz="1100" dirty="0">
                <a:solidFill>
                  <a:srgbClr val="464646"/>
                </a:solidFill>
                <a:latin typeface="Times New Roman"/>
                <a:cs typeface="Times New Roman"/>
              </a:rPr>
              <a:t>servesas</a:t>
            </a:r>
            <a:r>
              <a:rPr sz="1100" spc="275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464646"/>
                </a:solidFill>
                <a:latin typeface="Times New Roman"/>
                <a:cs typeface="Times New Roman"/>
              </a:rPr>
              <a:t>the</a:t>
            </a:r>
            <a:r>
              <a:rPr sz="1100" spc="145" dirty="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212121"/>
                </a:solidFill>
                <a:latin typeface="Times New Roman"/>
                <a:cs typeface="Times New Roman"/>
              </a:rPr>
              <a:t>mi</a:t>
            </a:r>
            <a:r>
              <a:rPr sz="1100" dirty="0">
                <a:solidFill>
                  <a:srgbClr val="595959"/>
                </a:solidFill>
                <a:latin typeface="Times New Roman"/>
                <a:cs typeface="Times New Roman"/>
              </a:rPr>
              <a:t>d</a:t>
            </a:r>
            <a:r>
              <a:rPr sz="1100" dirty="0">
                <a:solidFill>
                  <a:srgbClr val="363636"/>
                </a:solidFill>
                <a:latin typeface="Times New Roman"/>
                <a:cs typeface="Times New Roman"/>
              </a:rPr>
              <a:t>dl</a:t>
            </a:r>
            <a:r>
              <a:rPr sz="1100" dirty="0">
                <a:solidFill>
                  <a:srgbClr val="595959"/>
                </a:solidFill>
                <a:latin typeface="Times New Roman"/>
                <a:cs typeface="Times New Roman"/>
              </a:rPr>
              <a:t>e</a:t>
            </a:r>
            <a:r>
              <a:rPr sz="1100" spc="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100" spc="-20" dirty="0">
                <a:solidFill>
                  <a:srgbClr val="464646"/>
                </a:solidFill>
                <a:latin typeface="Times New Roman"/>
                <a:cs typeface="Times New Roman"/>
              </a:rPr>
              <a:t>laye</a:t>
            </a:r>
            <a:r>
              <a:rPr sz="1100" spc="-20" dirty="0">
                <a:solidFill>
                  <a:srgbClr val="707070"/>
                </a:solidFill>
                <a:latin typeface="Times New Roman"/>
                <a:cs typeface="Times New Roman"/>
              </a:rPr>
              <a:t>r </a:t>
            </a:r>
            <a:r>
              <a:rPr sz="950" spc="70" dirty="0">
                <a:solidFill>
                  <a:srgbClr val="363636"/>
                </a:solidFill>
                <a:latin typeface="Arial"/>
                <a:cs typeface="Arial"/>
              </a:rPr>
              <a:t>between</a:t>
            </a:r>
            <a:r>
              <a:rPr sz="950" spc="-155" dirty="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212121"/>
                </a:solidFill>
                <a:latin typeface="Arial"/>
                <a:cs typeface="Arial"/>
              </a:rPr>
              <a:t>Edge</a:t>
            </a:r>
            <a:r>
              <a:rPr sz="950" spc="-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63636"/>
                </a:solidFill>
                <a:latin typeface="Arial"/>
                <a:cs typeface="Arial"/>
              </a:rPr>
              <a:t>and</a:t>
            </a:r>
            <a:r>
              <a:rPr sz="950" spc="55" dirty="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sz="950" spc="40" dirty="0">
                <a:solidFill>
                  <a:srgbClr val="363636"/>
                </a:solidFill>
                <a:latin typeface="Arial"/>
                <a:cs typeface="Arial"/>
              </a:rPr>
              <a:t>Cloud 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7539" y="3117211"/>
            <a:ext cx="527050" cy="1134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250" i="1" spc="240" dirty="0">
                <a:solidFill>
                  <a:srgbClr val="A3A3A3"/>
                </a:solidFill>
                <a:latin typeface="Times New Roman"/>
                <a:cs typeface="Times New Roman"/>
              </a:rPr>
              <a:t>0</a:t>
            </a:r>
            <a:endParaRPr sz="7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4655" y="3489820"/>
            <a:ext cx="1750695" cy="3727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950" spc="65" dirty="0">
                <a:solidFill>
                  <a:srgbClr val="464646"/>
                </a:solidFill>
                <a:latin typeface="Arial"/>
                <a:cs typeface="Arial"/>
              </a:rPr>
              <a:t>Named</a:t>
            </a:r>
            <a:r>
              <a:rPr sz="950" spc="-145" dirty="0">
                <a:solidFill>
                  <a:srgbClr val="464646"/>
                </a:solidFill>
                <a:latin typeface="Arial"/>
                <a:cs typeface="Arial"/>
              </a:rPr>
              <a:t> </a:t>
            </a:r>
            <a:r>
              <a:rPr sz="950" spc="60" dirty="0">
                <a:solidFill>
                  <a:srgbClr val="212121"/>
                </a:solidFill>
                <a:latin typeface="Arial"/>
                <a:cs typeface="Arial"/>
              </a:rPr>
              <a:t>Fog</a:t>
            </a:r>
            <a:r>
              <a:rPr sz="950" spc="-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950" dirty="0">
                <a:solidFill>
                  <a:srgbClr val="363636"/>
                </a:solidFill>
                <a:latin typeface="Arial"/>
                <a:cs typeface="Arial"/>
              </a:rPr>
              <a:t>for</a:t>
            </a:r>
            <a:r>
              <a:rPr sz="950" spc="5" dirty="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sz="950" spc="80" dirty="0">
                <a:solidFill>
                  <a:srgbClr val="363636"/>
                </a:solidFill>
                <a:latin typeface="Arial"/>
                <a:cs typeface="Arial"/>
              </a:rPr>
              <a:t>beinga</a:t>
            </a:r>
            <a:r>
              <a:rPr sz="950" spc="-40" dirty="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sz="950" spc="65" dirty="0">
                <a:solidFill>
                  <a:srgbClr val="595959"/>
                </a:solidFill>
                <a:latin typeface="Arial"/>
                <a:cs typeface="Arial"/>
              </a:rPr>
              <a:t>"lower</a:t>
            </a:r>
            <a:endParaRPr sz="950">
              <a:latin typeface="Arial"/>
              <a:cs typeface="Arial"/>
            </a:endParaRPr>
          </a:p>
          <a:p>
            <a:pPr marL="16510">
              <a:lnSpc>
                <a:spcPct val="100000"/>
              </a:lnSpc>
              <a:spcBef>
                <a:spcPts val="175"/>
              </a:spcBef>
            </a:pPr>
            <a:r>
              <a:rPr sz="1050" spc="-10" dirty="0">
                <a:solidFill>
                  <a:srgbClr val="363636"/>
                </a:solidFill>
                <a:latin typeface="Times New Roman"/>
                <a:cs typeface="Times New Roman"/>
              </a:rPr>
              <a:t>Cloud"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5" dirty="0"/>
              <a:t>Topics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5734685" cy="19183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systems: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architecture,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design,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optimization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ML: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machine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learning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edge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devices: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hardware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acceleration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Cloud: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Middleware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ML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Research: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systems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Course</a:t>
            </a:r>
            <a:r>
              <a:rPr spc="-2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8249284" cy="3232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After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taking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this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course,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should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able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to: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15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Describe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structure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components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  <a:p>
            <a:pPr marL="469900" marR="28575" indent="-36703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Make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decisions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workload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distribution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tradeoffs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between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Edge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devices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Cloud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resources</a:t>
            </a:r>
            <a:endParaRPr sz="1800">
              <a:latin typeface="Arial"/>
              <a:cs typeface="Arial"/>
            </a:endParaRPr>
          </a:p>
          <a:p>
            <a:pPr marL="469900" marR="905510" indent="-36703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Understand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identify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priorities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different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scenarios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cases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Analyze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profile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different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architectures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aid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processing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Draw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cost-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benefit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analysis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where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resources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limited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ML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application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scratch</a:t>
            </a:r>
            <a:endParaRPr sz="1800">
              <a:latin typeface="Arial"/>
              <a:cs typeface="Arial"/>
            </a:endParaRPr>
          </a:p>
          <a:p>
            <a:pPr marL="926465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92646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AR/VR,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health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care,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self-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driving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cars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1010</Words>
  <Application>Microsoft Office PowerPoint</Application>
  <PresentationFormat>On-screen Show (16:9)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Times New Roman</vt:lpstr>
      <vt:lpstr>Office Theme</vt:lpstr>
      <vt:lpstr>Edge Computing</vt:lpstr>
      <vt:lpstr>Logistics</vt:lpstr>
      <vt:lpstr>Today:</vt:lpstr>
      <vt:lpstr>What is Edge Computing?</vt:lpstr>
      <vt:lpstr>What is Edge Computing?</vt:lpstr>
      <vt:lpstr>PowerPoint Presentation</vt:lpstr>
      <vt:lpstr>PowerPoint Presentation</vt:lpstr>
      <vt:lpstr>Topics</vt:lpstr>
      <vt:lpstr>Course Objectives</vt:lpstr>
      <vt:lpstr>Course Objectives</vt:lpstr>
      <vt:lpstr>Course Structure</vt:lpstr>
      <vt:lpstr>Lecture &amp; Theory</vt:lpstr>
      <vt:lpstr>Paper Presentation (20%)</vt:lpstr>
      <vt:lpstr>Lab &amp; Practice</vt:lpstr>
      <vt:lpstr>Final Project (40%)</vt:lpstr>
      <vt:lpstr>Grace Day</vt:lpstr>
      <vt:lpstr>PowerPoint Presentation</vt:lpstr>
      <vt:lpstr>Materials</vt:lpstr>
      <vt:lpstr>Books (not required)</vt:lpstr>
      <vt:lpstr>Academic Integrity</vt:lpstr>
      <vt:lpstr>Team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CS/EE131_Lec_1: Introduction</dc:title>
  <cp:lastModifiedBy>Neftali D Watkinson Medina</cp:lastModifiedBy>
  <cp:revision>1</cp:revision>
  <dcterms:created xsi:type="dcterms:W3CDTF">2025-03-18T18:10:43Z</dcterms:created>
  <dcterms:modified xsi:type="dcterms:W3CDTF">2025-03-18T18:57:28Z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2025-03-18T00:00:00Z</vt:filetime>
  </property>
</Properties>
</file>