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715200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60838"/>
            <a:ext cx="4227195" cy="3451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www.youtube.com/watch?v=0LgSVre4tSU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www.youtube.com/watch?v=4NrKMGqx-4U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://www.youtube.com/watch?v=0Mm95I4Tal4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a.com/chart/18819/worldwide-market-share-of-leading-cloud-infrastructure-service-provider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://www.youtube.com/watch?v=idRBw3K_PQ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130009" y="2892926"/>
            <a:ext cx="6881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02: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2800" spc="-1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798695" cy="9163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Growing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local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Provided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enough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compute,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local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fastest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96" y="2976074"/>
            <a:ext cx="9077257" cy="16908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48666" y="4955270"/>
            <a:ext cx="30213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https://nanoreview.net/en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Song,</a:t>
            </a:r>
            <a:r>
              <a:rPr sz="10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Han,</a:t>
            </a:r>
            <a:r>
              <a:rPr sz="10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EfficientML.ai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6660" y="1665770"/>
            <a:ext cx="2992949" cy="1255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24040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Nvidia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Custom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boards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boards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96312"/>
            <a:ext cx="9144001" cy="1934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78995" y="4955270"/>
            <a:ext cx="48907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https://connecttech.com/jetson/jetson-module-</a:t>
            </a:r>
            <a:r>
              <a:rPr sz="1000" dirty="0">
                <a:latin typeface="Arial"/>
                <a:cs typeface="Arial"/>
              </a:rPr>
              <a:t>comparison/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Song,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Han,</a:t>
            </a:r>
            <a:r>
              <a:rPr sz="10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EfficientML.ai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4570" y="1405371"/>
            <a:ext cx="3832209" cy="8989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3967" y="2444912"/>
            <a:ext cx="45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Nano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4531" y="2444912"/>
            <a:ext cx="5295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Xavier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8756" y="2444912"/>
            <a:ext cx="529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AGX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Xavier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2747" y="2444912"/>
            <a:ext cx="3613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Orin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210050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r>
              <a:rPr sz="18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Tensor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Unit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(TPU)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Equipped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since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Pixel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7" y="3089412"/>
            <a:ext cx="9042772" cy="17939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03629" y="4955270"/>
            <a:ext cx="45662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https://en.wikipedia.org/wiki/Tensor_Processing_Unit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Song,</a:t>
            </a:r>
            <a:r>
              <a:rPr sz="100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Han,</a:t>
            </a:r>
            <a:r>
              <a:rPr sz="10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EfficientML.ai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9550" y="708768"/>
            <a:ext cx="4004449" cy="225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039870" cy="2154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Efficient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Tiny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Explainable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(XAI) for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feature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Offloading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Slicing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Lazy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execution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edge)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slicing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Cent.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Dist.:</a:t>
            </a:r>
            <a:r>
              <a:rPr spc="-15" dirty="0"/>
              <a:t> </a:t>
            </a:r>
            <a:r>
              <a:rPr spc="-10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094479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computing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Cent.</a:t>
            </a:r>
            <a:r>
              <a:rPr spc="-15" dirty="0"/>
              <a:t> </a:t>
            </a:r>
            <a:r>
              <a:rPr dirty="0"/>
              <a:t>vs</a:t>
            </a:r>
            <a:r>
              <a:rPr spc="-15" dirty="0"/>
              <a:t> </a:t>
            </a:r>
            <a:r>
              <a:rPr dirty="0"/>
              <a:t>Dist.:</a:t>
            </a:r>
            <a:r>
              <a:rPr spc="-15" dirty="0"/>
              <a:t> </a:t>
            </a:r>
            <a:r>
              <a:rPr spc="-10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059680" cy="22098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PC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computing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(BLERP)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Bandwidth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Economics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Reliability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7083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/>
              <a:t>Responsible</a:t>
            </a:r>
            <a:r>
              <a:rPr spc="85" dirty="0"/>
              <a:t> </a:t>
            </a:r>
            <a:r>
              <a:rPr spc="-10" dirty="0"/>
              <a:t>Design </a:t>
            </a:r>
            <a:r>
              <a:rPr dirty="0"/>
              <a:t>&amp;</a:t>
            </a:r>
            <a:r>
              <a:rPr spc="-135" dirty="0"/>
              <a:t> </a:t>
            </a:r>
            <a:r>
              <a:rPr dirty="0"/>
              <a:t>AI</a:t>
            </a:r>
            <a:r>
              <a:rPr spc="5" dirty="0"/>
              <a:t> </a:t>
            </a:r>
            <a:r>
              <a:rPr spc="-10" dirty="0"/>
              <a:t>Ethics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504683"/>
            <a:ext cx="338836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Tesla,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2016,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March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2018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Uber,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Mar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2018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8575"/>
            <a:ext cx="9144000" cy="5114925"/>
            <a:chOff x="0" y="28575"/>
            <a:chExt cx="9144000" cy="5114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7712" y="28575"/>
              <a:ext cx="4486274" cy="2590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19362"/>
              <a:ext cx="9144000" cy="25241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7025" y="4570799"/>
            <a:ext cx="30149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Sep</a:t>
            </a:r>
            <a:r>
              <a:rPr sz="2200" spc="-15" dirty="0"/>
              <a:t> </a:t>
            </a:r>
            <a:r>
              <a:rPr sz="2200" spc="-20" dirty="0"/>
              <a:t>2023,</a:t>
            </a:r>
            <a:r>
              <a:rPr sz="2200" spc="-125" dirty="0"/>
              <a:t> </a:t>
            </a:r>
            <a:r>
              <a:rPr sz="2200" dirty="0"/>
              <a:t>Austin,</a:t>
            </a:r>
            <a:r>
              <a:rPr sz="2200" spc="-55" dirty="0"/>
              <a:t> </a:t>
            </a:r>
            <a:r>
              <a:rPr sz="2200" spc="-30" dirty="0"/>
              <a:t>Texas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50" dirty="0"/>
              <a:t> </a:t>
            </a:r>
            <a:r>
              <a:rPr spc="-10" dirty="0"/>
              <a:t>Computing</a:t>
            </a:r>
            <a:r>
              <a:rPr spc="-10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408045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Video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Streaming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content?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speed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streaming?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38" y="2161523"/>
            <a:ext cx="7778635" cy="28369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94652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evolution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Virtualization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case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study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50" dirty="0"/>
              <a:t> </a:t>
            </a:r>
            <a:r>
              <a:rPr spc="-10" dirty="0"/>
              <a:t>Computing</a:t>
            </a:r>
            <a:r>
              <a:rPr spc="-10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625850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AR/VR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content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delivered?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3D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rendering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happen?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5450" y="0"/>
            <a:ext cx="3638549" cy="4857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33880" y="4925695"/>
            <a:ext cx="63379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https://lh3.googleusercontent.com/p/AF1QipMa0drbYS-V30IcmHJJz5gP2oMMDjBcssFFEUnX=s680-w680-</a:t>
            </a:r>
            <a:r>
              <a:rPr sz="1000" spc="-20" dirty="0">
                <a:latin typeface="Arial"/>
                <a:cs typeface="Arial"/>
              </a:rPr>
              <a:t>h510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092" y="2446567"/>
            <a:ext cx="5137160" cy="16242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50" dirty="0"/>
              <a:t> </a:t>
            </a:r>
            <a:r>
              <a:rPr spc="-10" dirty="0"/>
              <a:t>Computing</a:t>
            </a:r>
            <a:r>
              <a:rPr spc="-10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33946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Transportation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help?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564" y="1974225"/>
            <a:ext cx="6223857" cy="29123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50" dirty="0"/>
              <a:t> </a:t>
            </a:r>
            <a:r>
              <a:rPr spc="-10" dirty="0"/>
              <a:t>Computing</a:t>
            </a:r>
            <a:r>
              <a:rPr spc="-100" dirty="0"/>
              <a:t> </a:t>
            </a:r>
            <a:r>
              <a:rPr dirty="0"/>
              <a:t>Applications</a:t>
            </a:r>
            <a:r>
              <a:rPr spc="50" dirty="0"/>
              <a:t> </a:t>
            </a:r>
            <a:r>
              <a:rPr dirty="0"/>
              <a:t>(Project</a:t>
            </a:r>
            <a:r>
              <a:rPr spc="50" dirty="0"/>
              <a:t> </a:t>
            </a:r>
            <a:r>
              <a:rPr spc="-10" dirty="0"/>
              <a:t>Ideas)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59486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Keeping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Track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Objects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Understanding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Understanding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People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Living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Things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Transforming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Signals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Keep</a:t>
            </a:r>
            <a:r>
              <a:rPr spc="-70" dirty="0"/>
              <a:t> </a:t>
            </a:r>
            <a:r>
              <a:rPr dirty="0"/>
              <a:t>Track</a:t>
            </a:r>
            <a:r>
              <a:rPr spc="-2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BLERP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674" y="1220950"/>
            <a:ext cx="5086159" cy="32190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81512" y="1721687"/>
          <a:ext cx="1914525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Reliability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Privacy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537980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BLERP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7083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/>
              <a:t>Understanding</a:t>
            </a:r>
            <a:r>
              <a:rPr spc="-70" dirty="0"/>
              <a:t> </a:t>
            </a:r>
            <a:r>
              <a:rPr spc="-50" dirty="0"/>
              <a:t>&amp; </a:t>
            </a:r>
            <a:r>
              <a:rPr dirty="0"/>
              <a:t>Controlling</a:t>
            </a:r>
            <a:r>
              <a:rPr spc="65" dirty="0"/>
              <a:t> </a:t>
            </a:r>
            <a:r>
              <a:rPr spc="-10" dirty="0"/>
              <a:t>Systems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4137" y="2087437"/>
          <a:ext cx="1828800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Reliability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Privacy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375" y="49584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537980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BLERP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Human-</a:t>
            </a:r>
            <a:r>
              <a:rPr dirty="0"/>
              <a:t>centered</a:t>
            </a:r>
            <a:r>
              <a:rPr spc="-155" dirty="0"/>
              <a:t> </a:t>
            </a:r>
            <a:r>
              <a:rPr spc="-20" dirty="0"/>
              <a:t>Apps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4137" y="2087437"/>
          <a:ext cx="1828800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Reliability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Privacy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375" y="49584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7874" y="552224"/>
            <a:ext cx="4655850" cy="43993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Apps Involving Living</a:t>
            </a:r>
            <a:r>
              <a:rPr spc="-45" dirty="0"/>
              <a:t> </a:t>
            </a:r>
            <a:r>
              <a:rPr spc="-10" dirty="0"/>
              <a:t>Things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050" y="1058350"/>
            <a:ext cx="4735949" cy="364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49" y="1537980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BLERP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4137" y="2087437"/>
          <a:ext cx="1828800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Reliability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Privacy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Transforming</a:t>
            </a:r>
            <a:r>
              <a:rPr spc="-150" dirty="0"/>
              <a:t> </a:t>
            </a:r>
            <a:r>
              <a:rPr spc="-10" dirty="0"/>
              <a:t>Signals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194" y="0"/>
            <a:ext cx="4380810" cy="5134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49" y="1537980"/>
            <a:ext cx="1141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BLERP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4137" y="2087437"/>
          <a:ext cx="1914525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Economics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Reliability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Privacy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-130" dirty="0"/>
              <a:t> </a:t>
            </a:r>
            <a:r>
              <a:rPr dirty="0"/>
              <a:t>AI</a:t>
            </a:r>
            <a:r>
              <a:rPr spc="-130" dirty="0"/>
              <a:t> </a:t>
            </a:r>
            <a:r>
              <a:rPr dirty="0"/>
              <a:t>App:</a:t>
            </a:r>
            <a:r>
              <a:rPr spc="20" dirty="0"/>
              <a:t> </a:t>
            </a:r>
            <a:r>
              <a:rPr dirty="0"/>
              <a:t>Design</a:t>
            </a:r>
            <a:r>
              <a:rPr spc="15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75119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solve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(what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point?)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Iteration,</a:t>
            </a:r>
            <a:r>
              <a:rPr sz="18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iteration,</a:t>
            </a:r>
            <a:r>
              <a:rPr sz="1800" i="1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iteration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Testing,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deployment,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-155" dirty="0"/>
              <a:t> </a:t>
            </a:r>
            <a:r>
              <a:rPr dirty="0"/>
              <a:t>AI</a:t>
            </a:r>
            <a:r>
              <a:rPr spc="-20" dirty="0"/>
              <a:t> </a:t>
            </a:r>
            <a:r>
              <a:rPr dirty="0"/>
              <a:t>Workflow:</a:t>
            </a:r>
            <a:r>
              <a:rPr spc="-15" dirty="0"/>
              <a:t> </a:t>
            </a:r>
            <a:r>
              <a:rPr spc="-10" dirty="0"/>
              <a:t>Intertwined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5294" y="1101520"/>
            <a:ext cx="4734361" cy="18853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8902" y="3220768"/>
            <a:ext cx="5422412" cy="1284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594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paradigm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(model,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standard,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pattern),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subset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distributed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pushes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computational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logic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towards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wherever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generated.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Deployment</a:t>
            </a:r>
            <a:r>
              <a:rPr spc="-20" dirty="0"/>
              <a:t> </a:t>
            </a:r>
            <a:r>
              <a:rPr dirty="0"/>
              <a:t>Example:</a:t>
            </a:r>
            <a:r>
              <a:rPr spc="-15" dirty="0"/>
              <a:t> </a:t>
            </a:r>
            <a:r>
              <a:rPr dirty="0"/>
              <a:t>Image</a:t>
            </a:r>
            <a:r>
              <a:rPr spc="-15" dirty="0"/>
              <a:t> </a:t>
            </a:r>
            <a:r>
              <a:rPr dirty="0"/>
              <a:t>Classifier</a:t>
            </a:r>
            <a:r>
              <a:rPr spc="-15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spc="-10" dirty="0"/>
              <a:t>Android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9112" y="1093912"/>
            <a:ext cx="8048625" cy="4029075"/>
            <a:chOff x="829112" y="1093912"/>
            <a:chExt cx="8048625" cy="4029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112" y="1093912"/>
              <a:ext cx="8048624" cy="4029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05588" y="2571749"/>
              <a:ext cx="11430" cy="545465"/>
            </a:xfrm>
            <a:custGeom>
              <a:avLst/>
              <a:gdLst/>
              <a:ahLst/>
              <a:cxnLst/>
              <a:rect l="l" t="t" r="r" b="b"/>
              <a:pathLst>
                <a:path w="11429" h="545464">
                  <a:moveTo>
                    <a:pt x="0" y="0"/>
                  </a:moveTo>
                  <a:lnTo>
                    <a:pt x="11416" y="545449"/>
                  </a:lnTo>
                </a:path>
              </a:pathLst>
            </a:custGeom>
            <a:ln w="38099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5037" y="3096833"/>
              <a:ext cx="163934" cy="2122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2590" y="4700381"/>
            <a:ext cx="1308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0991" y="4700381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Deployment</a:t>
            </a:r>
            <a:r>
              <a:rPr spc="-20" dirty="0"/>
              <a:t> </a:t>
            </a:r>
            <a:r>
              <a:rPr dirty="0"/>
              <a:t>Example:</a:t>
            </a:r>
            <a:r>
              <a:rPr spc="-155" dirty="0"/>
              <a:t> </a:t>
            </a:r>
            <a:r>
              <a:rPr dirty="0"/>
              <a:t>Azure</a:t>
            </a:r>
            <a:r>
              <a:rPr spc="-15" dirty="0"/>
              <a:t> </a:t>
            </a:r>
            <a:r>
              <a:rPr dirty="0"/>
              <a:t>VMs</a:t>
            </a:r>
            <a:r>
              <a:rPr spc="-15" dirty="0"/>
              <a:t> </a:t>
            </a:r>
            <a:r>
              <a:rPr dirty="0"/>
              <a:t>on</a:t>
            </a:r>
            <a:r>
              <a:rPr spc="-155" dirty="0"/>
              <a:t> </a:t>
            </a:r>
            <a:r>
              <a:rPr spc="-20" dirty="0"/>
              <a:t>AT&amp;T</a:t>
            </a:r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200" y="1152475"/>
            <a:ext cx="6953599" cy="39113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Monitoring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Support</a:t>
            </a:r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5187" y="1315025"/>
            <a:ext cx="6073612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Monitoring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4224" y="1175208"/>
            <a:ext cx="3441065" cy="15328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failure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mode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Resolve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failure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online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Continual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374" y="1258474"/>
            <a:ext cx="4111624" cy="31507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719829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Evolution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paradigm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View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Virtualization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2372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architectures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profiling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The</a:t>
            </a:r>
            <a:r>
              <a:rPr spc="10" dirty="0"/>
              <a:t> </a:t>
            </a:r>
            <a:r>
              <a:rPr dirty="0"/>
              <a:t>Evolution</a:t>
            </a:r>
            <a:r>
              <a:rPr spc="10" dirty="0"/>
              <a:t> </a:t>
            </a:r>
            <a:r>
              <a:rPr dirty="0"/>
              <a:t>(Push</a:t>
            </a:r>
            <a:r>
              <a:rPr spc="1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Pull)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395979" cy="22244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Gigantic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(Central)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IBM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mainframe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(1964),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$5B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Rendering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letters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PCs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(Dist.)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Standalone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computation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(1976)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Steve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Wozniak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Steve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Jobs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1785" y="445025"/>
            <a:ext cx="4612215" cy="4473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400" y="3448024"/>
            <a:ext cx="2352226" cy="1545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The</a:t>
            </a:r>
            <a:r>
              <a:rPr spc="10" dirty="0"/>
              <a:t> </a:t>
            </a:r>
            <a:r>
              <a:rPr dirty="0"/>
              <a:t>Evolution</a:t>
            </a:r>
            <a:r>
              <a:rPr spc="10" dirty="0"/>
              <a:t> </a:t>
            </a:r>
            <a:r>
              <a:rPr dirty="0"/>
              <a:t>(Push</a:t>
            </a:r>
            <a:r>
              <a:rPr spc="1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Pull)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808220" cy="31946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(2000,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Central)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Growth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Internet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(since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1983)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applications,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servers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Centers,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Content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(CDN)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Everything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tethered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indispensable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(Dist.)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Cloudlet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(CMU,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2009),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CDN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(Cisco,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2012)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(ETSI,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2014)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IoT,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12.2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connected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2021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What’s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next?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(Cent.?)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900" y="637675"/>
            <a:ext cx="3771100" cy="3997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2" y="2167896"/>
            <a:ext cx="8967927" cy="2958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Cloud</a:t>
            </a:r>
            <a:r>
              <a:rPr spc="45" dirty="0"/>
              <a:t> </a:t>
            </a:r>
            <a:r>
              <a:rPr spc="-20" dirty="0"/>
              <a:t>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160838"/>
            <a:ext cx="4523105" cy="1102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Provider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(YouTube,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NetFlix)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(Amazon,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Gmail)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(FaceTime,</a:t>
            </a:r>
            <a:r>
              <a:rPr sz="1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Twitter,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Facebook)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6900" y="4213355"/>
            <a:ext cx="3309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requests?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Customization?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0294" y="4994111"/>
            <a:ext cx="275145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Cloudlets:</a:t>
            </a:r>
            <a:r>
              <a:rPr sz="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 Leading Edge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 MobileCloud Convergence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Customized</a:t>
            </a:r>
            <a:r>
              <a:rPr spc="-45" dirty="0"/>
              <a:t> </a:t>
            </a:r>
            <a:r>
              <a:rPr dirty="0"/>
              <a:t>Cloudlet:</a:t>
            </a:r>
            <a:r>
              <a:rPr spc="-40" dirty="0"/>
              <a:t> </a:t>
            </a:r>
            <a:r>
              <a:rPr spc="-10" dirty="0"/>
              <a:t>Virtualization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pc="-10" dirty="0"/>
              <a:t>Virtualization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physical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machines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Dynamically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provision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(CPU,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RAM,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etc.)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usage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transparent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Virtual</a:t>
            </a:r>
            <a:r>
              <a:rPr spc="-75" dirty="0"/>
              <a:t> </a:t>
            </a:r>
            <a:r>
              <a:rPr spc="-10" dirty="0"/>
              <a:t>machines</a:t>
            </a:r>
          </a:p>
          <a:p>
            <a:pPr marL="836294" marR="715645" lvl="1" indent="-336550">
              <a:lnSpc>
                <a:spcPct val="114999"/>
              </a:lnSpc>
              <a:spcBef>
                <a:spcPts val="85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emulate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one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physical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VirtualBox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9812" y="63075"/>
            <a:ext cx="2529205" cy="2691765"/>
            <a:chOff x="6069812" y="63075"/>
            <a:chExt cx="2529205" cy="2691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9812" y="63075"/>
              <a:ext cx="2528700" cy="2691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06750" y="1059450"/>
              <a:ext cx="2042795" cy="1066165"/>
            </a:xfrm>
            <a:custGeom>
              <a:avLst/>
              <a:gdLst/>
              <a:ahLst/>
              <a:cxnLst/>
              <a:rect l="l" t="t" r="r" b="b"/>
              <a:pathLst>
                <a:path w="2042795" h="1066164">
                  <a:moveTo>
                    <a:pt x="5774" y="0"/>
                  </a:moveTo>
                  <a:lnTo>
                    <a:pt x="2042774" y="0"/>
                  </a:lnTo>
                  <a:lnTo>
                    <a:pt x="2042774" y="390899"/>
                  </a:lnTo>
                  <a:lnTo>
                    <a:pt x="5774" y="390899"/>
                  </a:lnTo>
                  <a:lnTo>
                    <a:pt x="5774" y="0"/>
                  </a:lnTo>
                  <a:close/>
                </a:path>
                <a:path w="2042795" h="1066164">
                  <a:moveTo>
                    <a:pt x="0" y="763049"/>
                  </a:moveTo>
                  <a:lnTo>
                    <a:pt x="2036999" y="763049"/>
                  </a:lnTo>
                  <a:lnTo>
                    <a:pt x="2036999" y="1065749"/>
                  </a:lnTo>
                  <a:lnTo>
                    <a:pt x="0" y="1065749"/>
                  </a:lnTo>
                  <a:lnTo>
                    <a:pt x="0" y="7630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Customized</a:t>
            </a:r>
            <a:r>
              <a:rPr spc="-45" dirty="0"/>
              <a:t> </a:t>
            </a:r>
            <a:r>
              <a:rPr dirty="0"/>
              <a:t>Cloudlet:</a:t>
            </a:r>
            <a:r>
              <a:rPr spc="-40" dirty="0"/>
              <a:t> </a:t>
            </a:r>
            <a:r>
              <a:rPr spc="-10" dirty="0"/>
              <a:t>Virtualization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pc="-10" dirty="0"/>
              <a:t>Virtualization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physical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machines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Dynamically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provision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(CPU,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RAM,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etc.)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usage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transparent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Virtual</a:t>
            </a:r>
            <a:r>
              <a:rPr spc="-75" dirty="0"/>
              <a:t> </a:t>
            </a:r>
            <a:r>
              <a:rPr spc="-10" dirty="0"/>
              <a:t>machines</a:t>
            </a:r>
          </a:p>
          <a:p>
            <a:pPr marL="836294" marR="715645" lvl="1" indent="-336550">
              <a:lnSpc>
                <a:spcPct val="114999"/>
              </a:lnSpc>
              <a:spcBef>
                <a:spcPts val="85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emulate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one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physical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VirtualBox,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Microsoft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Azure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pc="-10" dirty="0"/>
              <a:t>Container</a:t>
            </a:r>
          </a:p>
          <a:p>
            <a:pPr marL="836294" marR="142240" lvl="1" indent="-336550">
              <a:lnSpc>
                <a:spcPct val="114999"/>
              </a:lnSpc>
              <a:spcBef>
                <a:spcPts val="9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package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and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Docker,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Kubernetes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69812" y="63075"/>
            <a:ext cx="2529205" cy="2691765"/>
            <a:chOff x="6069812" y="63075"/>
            <a:chExt cx="2529205" cy="2691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9812" y="63075"/>
              <a:ext cx="2528700" cy="2691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06750" y="1059450"/>
              <a:ext cx="2042795" cy="1066165"/>
            </a:xfrm>
            <a:custGeom>
              <a:avLst/>
              <a:gdLst/>
              <a:ahLst/>
              <a:cxnLst/>
              <a:rect l="l" t="t" r="r" b="b"/>
              <a:pathLst>
                <a:path w="2042795" h="1066164">
                  <a:moveTo>
                    <a:pt x="5774" y="0"/>
                  </a:moveTo>
                  <a:lnTo>
                    <a:pt x="2042774" y="0"/>
                  </a:lnTo>
                  <a:lnTo>
                    <a:pt x="2042774" y="390899"/>
                  </a:lnTo>
                  <a:lnTo>
                    <a:pt x="5774" y="390899"/>
                  </a:lnTo>
                  <a:lnTo>
                    <a:pt x="5774" y="0"/>
                  </a:lnTo>
                  <a:close/>
                </a:path>
                <a:path w="2042795" h="1066164">
                  <a:moveTo>
                    <a:pt x="0" y="763049"/>
                  </a:moveTo>
                  <a:lnTo>
                    <a:pt x="2036999" y="763049"/>
                  </a:lnTo>
                  <a:lnTo>
                    <a:pt x="2036999" y="1065749"/>
                  </a:lnTo>
                  <a:lnTo>
                    <a:pt x="0" y="1065749"/>
                  </a:lnTo>
                  <a:lnTo>
                    <a:pt x="0" y="76304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2914" y="2912177"/>
            <a:ext cx="2604260" cy="2110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Business</a:t>
            </a:r>
            <a:r>
              <a:rPr spc="-15" dirty="0"/>
              <a:t> </a:t>
            </a:r>
            <a:r>
              <a:rPr dirty="0"/>
              <a:t>Model:</a:t>
            </a:r>
            <a:r>
              <a:rPr spc="-10" dirty="0"/>
              <a:t> </a:t>
            </a:r>
            <a:r>
              <a:rPr dirty="0"/>
              <a:t>Getting</a:t>
            </a:r>
            <a:r>
              <a:rPr spc="-15" dirty="0"/>
              <a:t> </a:t>
            </a:r>
            <a:r>
              <a:rPr dirty="0"/>
              <a:t>closer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193" y="1501851"/>
            <a:ext cx="2401570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350"/>
              </a:spcBef>
              <a:buChar char="○"/>
              <a:tabLst>
                <a:tab pos="34798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Microsoft,</a:t>
            </a:r>
            <a:r>
              <a:rPr sz="14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Azure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Edge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4"/>
              </a:spcBef>
              <a:buChar char="○"/>
              <a:tabLst>
                <a:tab pos="34798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Amazon,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CloudFront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Char char="○"/>
              <a:tabLst>
                <a:tab pos="34798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216355"/>
            <a:ext cx="804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4338320" algn="l"/>
                <a:tab pos="470535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Providers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Internet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Providers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(ISPs)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9243" y="1501851"/>
            <a:ext cx="1043305" cy="7620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350"/>
              </a:spcBef>
              <a:buChar char="○"/>
              <a:tabLst>
                <a:tab pos="347980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AT&amp;T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4"/>
              </a:spcBef>
              <a:buChar char="○"/>
              <a:tabLst>
                <a:tab pos="347980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Verizon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0"/>
              </a:spcBef>
              <a:buChar char="○"/>
              <a:tabLst>
                <a:tab pos="347980" algn="l"/>
              </a:tabLst>
            </a:pP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T-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2403724"/>
            <a:ext cx="4103348" cy="2054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25" y="4888853"/>
            <a:ext cx="56254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  <a:hlinkClick r:id="rId3"/>
              </a:rPr>
              <a:t>https://www.statista.com/chart/18819/worldwide-market-share-of-leading-cloud-infrastructure-service-providers/</a:t>
            </a:r>
            <a:endParaRPr sz="900">
              <a:latin typeface="Arial"/>
              <a:cs typeface="Arial"/>
            </a:endParaRPr>
          </a:p>
        </p:txBody>
      </p:sp>
      <p:pic>
        <p:nvPicPr>
          <p:cNvPr id="8" name="object 8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7424" y="2403727"/>
            <a:ext cx="3652933" cy="2054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1006</Words>
  <Application>Microsoft Office PowerPoint</Application>
  <PresentationFormat>On-screen Show (16:9)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Office Theme</vt:lpstr>
      <vt:lpstr>Edge Computing</vt:lpstr>
      <vt:lpstr>Agenda</vt:lpstr>
      <vt:lpstr>Edge Computing</vt:lpstr>
      <vt:lpstr>The Evolution (Push &amp; Pull)</vt:lpstr>
      <vt:lpstr>The Evolution (Push &amp; Pull)</vt:lpstr>
      <vt:lpstr>Cloud View</vt:lpstr>
      <vt:lpstr>Customized Cloudlet: Virtualization</vt:lpstr>
      <vt:lpstr>Customized Cloudlet: Virtualization</vt:lpstr>
      <vt:lpstr>Business Model: Getting closer to users</vt:lpstr>
      <vt:lpstr>Edge View</vt:lpstr>
      <vt:lpstr>Edge View</vt:lpstr>
      <vt:lpstr>Edge View</vt:lpstr>
      <vt:lpstr>Edge View</vt:lpstr>
      <vt:lpstr>Cent. vs Dist.: Drivers</vt:lpstr>
      <vt:lpstr>Cent. vs Dist.: Drivers</vt:lpstr>
      <vt:lpstr>Responsible Design &amp; AI Ethics</vt:lpstr>
      <vt:lpstr>Sep 2023, Austin, Texas</vt:lpstr>
      <vt:lpstr>PowerPoint Presentation</vt:lpstr>
      <vt:lpstr>Edge Computing Applications</vt:lpstr>
      <vt:lpstr>Edge Computing Applications</vt:lpstr>
      <vt:lpstr>Edge Computing Applications</vt:lpstr>
      <vt:lpstr>Edge Computing Applications (Project Ideas)</vt:lpstr>
      <vt:lpstr>Keep Track of Things</vt:lpstr>
      <vt:lpstr>Understanding &amp; Controlling Systems</vt:lpstr>
      <vt:lpstr>Human-centered Apps</vt:lpstr>
      <vt:lpstr>Apps Involving Living Things</vt:lpstr>
      <vt:lpstr>Transforming Signals</vt:lpstr>
      <vt:lpstr>Edge AI App: Design to Deployment</vt:lpstr>
      <vt:lpstr>Edge AI Workflow: Intertwined</vt:lpstr>
      <vt:lpstr>Deployment Example: Image Classifier on Android</vt:lpstr>
      <vt:lpstr>Deployment Example: Azure VMs on AT&amp;T</vt:lpstr>
      <vt:lpstr>Monitoring and Support</vt:lpstr>
      <vt:lpstr>Monitoring and Support</vt:lpstr>
      <vt:lpstr>Summary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CS/EE131_Lec_2: Edge Computing and Its Applications</dc:title>
  <cp:lastModifiedBy>Neftali D Watkinson Medina</cp:lastModifiedBy>
  <cp:revision>1</cp:revision>
  <dcterms:created xsi:type="dcterms:W3CDTF">2025-03-18T18:12:54Z</dcterms:created>
  <dcterms:modified xsi:type="dcterms:W3CDTF">2025-03-18T18:21:52Z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