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9" r:id="rId3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260465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75208"/>
            <a:ext cx="4845685" cy="1287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ritech.com/net-admin/latency-vs-throughpu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ritech.com/net-admin/latency-vs-throughpu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eeksfl.com/blog/best-voice-assistant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l.com/blog/best-voice-assistant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zdnet.com/article/surgery-digitized-telesurgery-becoming-a-reality/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mural.co/t/ucrcisl5914/m/ucrcisl5914/1728271086948/43ee0d1438ec3ec8f08aa7bf959435dfd48dcaca?sender=uc87b42d229d5a6f5fb8d2214" TargetMode="External"/><Relationship Id="rId2" Type="http://schemas.openxmlformats.org/officeDocument/2006/relationships/hyperlink" Target="https://app.mural.co/invitation/team/ucrcisl5914?code=5573cff29abd4a4fb831fcaf2d40059f&amp;sender=uc87b42d229d5a6f5fb8d221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paritech.com/net-admin/latency-vs-throughput/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436775" y="2892926"/>
            <a:ext cx="6266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03:</a:t>
            </a:r>
            <a:r>
              <a:rPr sz="2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2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Systems:</a:t>
            </a:r>
            <a:r>
              <a:rPr sz="2800" spc="-1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Architecture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Latency vs</a:t>
            </a:r>
            <a:r>
              <a:rPr spc="-45" dirty="0"/>
              <a:t> </a:t>
            </a:r>
            <a:r>
              <a:rPr spc="-10" dirty="0"/>
              <a:t>Throughput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912" y="1204625"/>
            <a:ext cx="5868174" cy="2445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904661"/>
            <a:ext cx="28562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"/>
                <a:cs typeface="Arial"/>
                <a:hlinkClick r:id="rId3"/>
              </a:rPr>
              <a:t>https://www.comparitech.com/net-</a:t>
            </a:r>
            <a:r>
              <a:rPr sz="800" spc="-10" dirty="0">
                <a:latin typeface="Arial"/>
                <a:cs typeface="Arial"/>
                <a:hlinkClick r:id="rId3"/>
              </a:rPr>
              <a:t>admin/latency-vs-throughput/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950" y="3713581"/>
            <a:ext cx="4267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bandwidth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==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shorter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latency?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Latency vs</a:t>
            </a:r>
            <a:r>
              <a:rPr spc="-45" dirty="0"/>
              <a:t> </a:t>
            </a:r>
            <a:r>
              <a:rPr spc="-10" dirty="0"/>
              <a:t>Throughput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912" y="1204625"/>
            <a:ext cx="5868174" cy="2445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904661"/>
            <a:ext cx="28562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"/>
                <a:cs typeface="Arial"/>
                <a:hlinkClick r:id="rId3"/>
              </a:rPr>
              <a:t>https://www.comparitech.com/net-</a:t>
            </a:r>
            <a:r>
              <a:rPr sz="800" spc="-10" dirty="0">
                <a:latin typeface="Arial"/>
                <a:cs typeface="Arial"/>
                <a:hlinkClick r:id="rId3"/>
              </a:rPr>
              <a:t>admin/latency-vs-throughput/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10950" y="3713581"/>
            <a:ext cx="450977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Larger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bandwidth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==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shorter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latency?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bandwidth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==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larger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throughput?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Pipeline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400" y="1552475"/>
            <a:ext cx="3809999" cy="22383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0375" y="1665275"/>
            <a:ext cx="3809999" cy="16192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025" y="4904661"/>
            <a:ext cx="280987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</a:rPr>
              <a:t>https://en.wikipedia.org/wiki/Pipelining_(DSP_implementation)</a:t>
            </a:r>
            <a:endParaRPr sz="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5192" y="3494530"/>
            <a:ext cx="2958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parallelizable?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Why?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Execution</a:t>
            </a:r>
            <a:r>
              <a:rPr spc="-85" dirty="0"/>
              <a:t> </a:t>
            </a:r>
            <a:r>
              <a:rPr spc="-20" dirty="0"/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6749" y="746125"/>
            <a:ext cx="4952999" cy="42290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2987" y="1360350"/>
            <a:ext cx="7058025" cy="962025"/>
            <a:chOff x="1042987" y="1360350"/>
            <a:chExt cx="7058025" cy="9620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42987" y="1360350"/>
              <a:ext cx="7058024" cy="9620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67449" y="1849799"/>
              <a:ext cx="179070" cy="0"/>
            </a:xfrm>
            <a:custGeom>
              <a:avLst/>
              <a:gdLst/>
              <a:ahLst/>
              <a:cxnLst/>
              <a:rect l="l" t="t" r="r" b="b"/>
              <a:pathLst>
                <a:path w="179070">
                  <a:moveTo>
                    <a:pt x="0" y="0"/>
                  </a:moveTo>
                  <a:lnTo>
                    <a:pt x="1789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46400" y="1834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46400" y="183406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27299" y="1869474"/>
              <a:ext cx="198755" cy="0"/>
            </a:xfrm>
            <a:custGeom>
              <a:avLst/>
              <a:gdLst/>
              <a:ahLst/>
              <a:cxnLst/>
              <a:rect l="l" t="t" r="r" b="b"/>
              <a:pathLst>
                <a:path w="198754">
                  <a:moveTo>
                    <a:pt x="0" y="0"/>
                  </a:moveTo>
                  <a:lnTo>
                    <a:pt x="1987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26049" y="1853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0" y="0"/>
                  </a:lnTo>
                  <a:lnTo>
                    <a:pt x="43225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426049" y="1853742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0" y="31465"/>
                  </a:moveTo>
                  <a:lnTo>
                    <a:pt x="43225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53894" y="2445438"/>
          <a:ext cx="6713855" cy="629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2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R="405765" algn="ctr">
                        <a:lnSpc>
                          <a:spcPts val="133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Stage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1: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Preprocessing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925" algn="ctr">
                        <a:lnSpc>
                          <a:spcPts val="133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Stage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2: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Localization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8460" algn="ctr">
                        <a:lnSpc>
                          <a:spcPts val="133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Stage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3:</a:t>
                      </a:r>
                      <a:r>
                        <a:rPr sz="14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Postprocessing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R="405765" algn="ctr">
                        <a:lnSpc>
                          <a:spcPts val="2080"/>
                        </a:lnSpc>
                        <a:spcBef>
                          <a:spcPts val="605"/>
                        </a:spcBef>
                      </a:pPr>
                      <a:r>
                        <a:rPr sz="1800" spc="-2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18ms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35560" algn="ctr">
                        <a:lnSpc>
                          <a:spcPts val="2080"/>
                        </a:lnSpc>
                        <a:spcBef>
                          <a:spcPts val="605"/>
                        </a:spcBef>
                      </a:pPr>
                      <a:r>
                        <a:rPr sz="1800" spc="-2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33ms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/>
                </a:tc>
                <a:tc>
                  <a:txBody>
                    <a:bodyPr/>
                    <a:lstStyle/>
                    <a:p>
                      <a:pPr marL="378460" algn="ctr">
                        <a:lnSpc>
                          <a:spcPts val="2080"/>
                        </a:lnSpc>
                        <a:spcBef>
                          <a:spcPts val="605"/>
                        </a:spcBef>
                      </a:pPr>
                      <a:r>
                        <a:rPr sz="1800" spc="-2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28ms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7683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1219624" y="3442055"/>
            <a:ext cx="30968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Optimal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latency?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Optimal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FPS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throughput?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5" y="0"/>
            <a:ext cx="9144000" cy="5105400"/>
            <a:chOff x="25" y="0"/>
            <a:chExt cx="9144000" cy="5105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" y="0"/>
              <a:ext cx="9143974" cy="510511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" y="2648656"/>
              <a:ext cx="4361497" cy="1151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17327" y="2693529"/>
            <a:ext cx="482600" cy="5543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52069" marR="32384" indent="25400">
              <a:lnSpc>
                <a:spcPts val="1360"/>
              </a:lnSpc>
              <a:spcBef>
                <a:spcPts val="220"/>
              </a:spcBef>
            </a:pPr>
            <a:r>
              <a:rPr sz="1200" spc="-120" dirty="0">
                <a:solidFill>
                  <a:srgbClr val="2D4B3F"/>
                </a:solidFill>
                <a:latin typeface="Arial"/>
                <a:cs typeface="Arial"/>
              </a:rPr>
              <a:t>amera </a:t>
            </a:r>
            <a:r>
              <a:rPr sz="1200" spc="-20" dirty="0">
                <a:solidFill>
                  <a:srgbClr val="2D4B3F"/>
                </a:solidFill>
                <a:latin typeface="Arial"/>
                <a:cs typeface="Arial"/>
              </a:rPr>
              <a:t>Pose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ts val="1320"/>
              </a:lnSpc>
            </a:pPr>
            <a:r>
              <a:rPr sz="1150" spc="-30" dirty="0">
                <a:solidFill>
                  <a:srgbClr val="2D4B3F"/>
                </a:solidFill>
                <a:latin typeface="Arial"/>
                <a:cs typeface="Arial"/>
              </a:rPr>
              <a:t>.350ms</a:t>
            </a:r>
            <a:endParaRPr sz="11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6033" y="2770293"/>
            <a:ext cx="755650" cy="5638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33020" algn="ctr">
              <a:lnSpc>
                <a:spcPct val="98800"/>
              </a:lnSpc>
              <a:spcBef>
                <a:spcPts val="125"/>
              </a:spcBef>
            </a:pPr>
            <a:r>
              <a:rPr sz="1200" spc="-10" dirty="0">
                <a:solidFill>
                  <a:srgbClr val="2D4B3F"/>
                </a:solidFill>
                <a:latin typeface="Arial"/>
                <a:cs typeface="Arial"/>
              </a:rPr>
              <a:t>Ana</a:t>
            </a:r>
            <a:r>
              <a:rPr sz="1200" spc="-10" dirty="0">
                <a:solidFill>
                  <a:srgbClr val="1D3626"/>
                </a:solidFill>
                <a:latin typeface="Arial"/>
                <a:cs typeface="Arial"/>
              </a:rPr>
              <a:t>l</a:t>
            </a:r>
            <a:r>
              <a:rPr sz="1200" spc="-10" dirty="0">
                <a:solidFill>
                  <a:srgbClr val="2D4B3F"/>
                </a:solidFill>
                <a:latin typeface="Arial"/>
                <a:cs typeface="Arial"/>
              </a:rPr>
              <a:t>ysis</a:t>
            </a:r>
            <a:r>
              <a:rPr sz="1200" spc="-10" dirty="0">
                <a:solidFill>
                  <a:srgbClr val="1D3626"/>
                </a:solidFill>
                <a:latin typeface="Arial"/>
                <a:cs typeface="Arial"/>
              </a:rPr>
              <a:t>&amp; </a:t>
            </a:r>
            <a:r>
              <a:rPr sz="1200" spc="-130" dirty="0">
                <a:solidFill>
                  <a:srgbClr val="2D4B3F"/>
                </a:solidFill>
                <a:latin typeface="Arial"/>
                <a:cs typeface="Arial"/>
              </a:rPr>
              <a:t>Compression </a:t>
            </a:r>
            <a:r>
              <a:rPr sz="1150" spc="-10" dirty="0">
                <a:solidFill>
                  <a:srgbClr val="2D4B3F"/>
                </a:solidFill>
                <a:latin typeface="Arial"/>
                <a:cs typeface="Arial"/>
              </a:rPr>
              <a:t>23.309ms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7332" y="2693529"/>
            <a:ext cx="736600" cy="54419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03530" marR="54610" indent="-82550">
              <a:lnSpc>
                <a:spcPts val="1360"/>
              </a:lnSpc>
              <a:spcBef>
                <a:spcPts val="220"/>
              </a:spcBef>
            </a:pPr>
            <a:r>
              <a:rPr sz="1200" spc="-120" dirty="0">
                <a:solidFill>
                  <a:srgbClr val="4F3B1D"/>
                </a:solidFill>
                <a:latin typeface="Arial"/>
                <a:cs typeface="Arial"/>
              </a:rPr>
              <a:t>Camera </a:t>
            </a:r>
            <a:r>
              <a:rPr sz="1200" spc="-20" dirty="0">
                <a:solidFill>
                  <a:srgbClr val="4F3B1D"/>
                </a:solidFill>
                <a:latin typeface="Arial"/>
                <a:cs typeface="Arial"/>
              </a:rPr>
              <a:t>Pose</a:t>
            </a:r>
            <a:endParaRPr sz="1200">
              <a:latin typeface="Arial"/>
              <a:cs typeface="Arial"/>
            </a:endParaRPr>
          </a:p>
          <a:p>
            <a:pPr marL="194310" indent="-181610">
              <a:lnSpc>
                <a:spcPts val="1240"/>
              </a:lnSpc>
              <a:buClr>
                <a:srgbClr val="723403"/>
              </a:buClr>
              <a:buChar char="•"/>
              <a:tabLst>
                <a:tab pos="194310" algn="l"/>
              </a:tabLst>
            </a:pPr>
            <a:r>
              <a:rPr sz="1150" spc="-35" dirty="0">
                <a:solidFill>
                  <a:srgbClr val="4F3B1D"/>
                </a:solidFill>
                <a:latin typeface="Arial"/>
                <a:cs typeface="Arial"/>
              </a:rPr>
              <a:t>5.350ms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77651" y="2597573"/>
            <a:ext cx="755650" cy="7366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31750" algn="ctr">
              <a:lnSpc>
                <a:spcPts val="1360"/>
              </a:lnSpc>
              <a:spcBef>
                <a:spcPts val="220"/>
              </a:spcBef>
            </a:pPr>
            <a:r>
              <a:rPr sz="1200" spc="-10" dirty="0">
                <a:solidFill>
                  <a:srgbClr val="3B260F"/>
                </a:solidFill>
                <a:latin typeface="Arial"/>
                <a:cs typeface="Arial"/>
              </a:rPr>
              <a:t>Motion </a:t>
            </a:r>
            <a:r>
              <a:rPr sz="1200" spc="-114" dirty="0">
                <a:solidFill>
                  <a:srgbClr val="4F3B1D"/>
                </a:solidFill>
                <a:latin typeface="Arial"/>
                <a:cs typeface="Arial"/>
              </a:rPr>
              <a:t>Analysis</a:t>
            </a:r>
            <a:r>
              <a:rPr sz="1200" spc="-40" dirty="0">
                <a:solidFill>
                  <a:srgbClr val="4F3B1D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3B260F"/>
                </a:solidFill>
                <a:latin typeface="Arial"/>
                <a:cs typeface="Arial"/>
              </a:rPr>
              <a:t>&amp; </a:t>
            </a:r>
            <a:r>
              <a:rPr sz="1200" spc="-130" dirty="0">
                <a:solidFill>
                  <a:srgbClr val="4F3B1D"/>
                </a:solidFill>
                <a:latin typeface="Arial"/>
                <a:cs typeface="Arial"/>
              </a:rPr>
              <a:t>Compression</a:t>
            </a:r>
            <a:endParaRPr sz="1200">
              <a:latin typeface="Arial"/>
              <a:cs typeface="Arial"/>
            </a:endParaRPr>
          </a:p>
          <a:p>
            <a:pPr marL="102235">
              <a:lnSpc>
                <a:spcPct val="100000"/>
              </a:lnSpc>
              <a:spcBef>
                <a:spcPts val="15"/>
              </a:spcBef>
            </a:pPr>
            <a:r>
              <a:rPr sz="1150" spc="-100" dirty="0">
                <a:solidFill>
                  <a:srgbClr val="3B260F"/>
                </a:solidFill>
                <a:latin typeface="Arial"/>
                <a:cs typeface="Arial"/>
              </a:rPr>
              <a:t>23.309</a:t>
            </a:r>
            <a:r>
              <a:rPr sz="1150" spc="-85" dirty="0">
                <a:solidFill>
                  <a:srgbClr val="3B260F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3B260F"/>
                </a:solidFill>
                <a:latin typeface="Arial"/>
                <a:cs typeface="Arial"/>
              </a:rPr>
              <a:t>ms</a:t>
            </a:r>
            <a:endParaRPr sz="11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67966" y="2597573"/>
            <a:ext cx="755650" cy="73660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-36830" algn="ctr">
              <a:lnSpc>
                <a:spcPts val="1360"/>
              </a:lnSpc>
              <a:spcBef>
                <a:spcPts val="220"/>
              </a:spcBef>
            </a:pPr>
            <a:r>
              <a:rPr sz="1200" spc="-10" dirty="0">
                <a:solidFill>
                  <a:srgbClr val="1F3D44"/>
                </a:solidFill>
                <a:latin typeface="Arial"/>
                <a:cs typeface="Arial"/>
              </a:rPr>
              <a:t>Motion </a:t>
            </a:r>
            <a:r>
              <a:rPr sz="1200" spc="-125" dirty="0">
                <a:solidFill>
                  <a:srgbClr val="1F3D44"/>
                </a:solidFill>
                <a:latin typeface="Arial"/>
                <a:cs typeface="Arial"/>
              </a:rPr>
              <a:t>Anmysis</a:t>
            </a:r>
            <a:r>
              <a:rPr sz="1200" spc="-70" dirty="0">
                <a:solidFill>
                  <a:srgbClr val="1F3D44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1F3D44"/>
                </a:solidFill>
                <a:latin typeface="Arial"/>
                <a:cs typeface="Arial"/>
              </a:rPr>
              <a:t>&amp; </a:t>
            </a:r>
            <a:r>
              <a:rPr sz="1200" spc="-130" dirty="0">
                <a:solidFill>
                  <a:srgbClr val="1F3D44"/>
                </a:solidFill>
                <a:latin typeface="Arial"/>
                <a:cs typeface="Arial"/>
              </a:rPr>
              <a:t>Compression</a:t>
            </a:r>
            <a:endParaRPr sz="12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5"/>
              </a:spcBef>
            </a:pPr>
            <a:r>
              <a:rPr sz="1150" spc="-75" dirty="0">
                <a:solidFill>
                  <a:srgbClr val="1F3D44"/>
                </a:solidFill>
                <a:latin typeface="Arial"/>
                <a:cs typeface="Arial"/>
              </a:rPr>
              <a:t>23</a:t>
            </a:r>
            <a:r>
              <a:rPr sz="1150" spc="-75" dirty="0">
                <a:solidFill>
                  <a:srgbClr val="3F6670"/>
                </a:solidFill>
                <a:latin typeface="Arial"/>
                <a:cs typeface="Arial"/>
              </a:rPr>
              <a:t>.</a:t>
            </a:r>
            <a:r>
              <a:rPr sz="1150" spc="-75" dirty="0">
                <a:solidFill>
                  <a:srgbClr val="1F3D44"/>
                </a:solidFill>
                <a:latin typeface="Arial"/>
                <a:cs typeface="Arial"/>
              </a:rPr>
              <a:t>309</a:t>
            </a:r>
            <a:r>
              <a:rPr sz="1150" spc="-150" dirty="0">
                <a:solidFill>
                  <a:srgbClr val="1F3D44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1F3D44"/>
                </a:solidFill>
                <a:latin typeface="Arial"/>
                <a:cs typeface="Arial"/>
              </a:rPr>
              <a:t>ms</a:t>
            </a:r>
            <a:endParaRPr sz="1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25933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Wildlife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Voice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Assistant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Self-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driving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Cars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2900" y="637675"/>
            <a:ext cx="3771265" cy="3997960"/>
            <a:chOff x="5372900" y="637675"/>
            <a:chExt cx="3771265" cy="3997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900" y="637675"/>
              <a:ext cx="3771100" cy="3997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74250" y="1597699"/>
              <a:ext cx="2441575" cy="2843530"/>
            </a:xfrm>
            <a:custGeom>
              <a:avLst/>
              <a:gdLst/>
              <a:ahLst/>
              <a:cxnLst/>
              <a:rect l="l" t="t" r="r" b="b"/>
              <a:pathLst>
                <a:path w="2441575" h="2843529">
                  <a:moveTo>
                    <a:pt x="0" y="2413374"/>
                  </a:moveTo>
                  <a:lnTo>
                    <a:pt x="2520" y="2366565"/>
                  </a:lnTo>
                  <a:lnTo>
                    <a:pt x="9908" y="2321215"/>
                  </a:lnTo>
                  <a:lnTo>
                    <a:pt x="21901" y="2277588"/>
                  </a:lnTo>
                  <a:lnTo>
                    <a:pt x="38236" y="2235944"/>
                  </a:lnTo>
                  <a:lnTo>
                    <a:pt x="58652" y="2196547"/>
                  </a:lnTo>
                  <a:lnTo>
                    <a:pt x="82887" y="2159658"/>
                  </a:lnTo>
                  <a:lnTo>
                    <a:pt x="110679" y="2125540"/>
                  </a:lnTo>
                  <a:lnTo>
                    <a:pt x="141765" y="2094454"/>
                  </a:lnTo>
                  <a:lnTo>
                    <a:pt x="175883" y="2066662"/>
                  </a:lnTo>
                  <a:lnTo>
                    <a:pt x="212772" y="2042427"/>
                  </a:lnTo>
                  <a:lnTo>
                    <a:pt x="252169" y="2022011"/>
                  </a:lnTo>
                  <a:lnTo>
                    <a:pt x="293813" y="2005676"/>
                  </a:lnTo>
                  <a:lnTo>
                    <a:pt x="337440" y="1993683"/>
                  </a:lnTo>
                  <a:lnTo>
                    <a:pt x="382790" y="1986295"/>
                  </a:lnTo>
                  <a:lnTo>
                    <a:pt x="429599" y="1983774"/>
                  </a:lnTo>
                  <a:lnTo>
                    <a:pt x="478074" y="1986517"/>
                  </a:lnTo>
                  <a:lnTo>
                    <a:pt x="525556" y="1994627"/>
                  </a:lnTo>
                  <a:lnTo>
                    <a:pt x="571626" y="2007931"/>
                  </a:lnTo>
                  <a:lnTo>
                    <a:pt x="615864" y="2026254"/>
                  </a:lnTo>
                  <a:lnTo>
                    <a:pt x="657847" y="2049423"/>
                  </a:lnTo>
                  <a:lnTo>
                    <a:pt x="697157" y="2077264"/>
                  </a:lnTo>
                  <a:lnTo>
                    <a:pt x="733373" y="2109601"/>
                  </a:lnTo>
                  <a:lnTo>
                    <a:pt x="765711" y="2145817"/>
                  </a:lnTo>
                  <a:lnTo>
                    <a:pt x="793551" y="2185127"/>
                  </a:lnTo>
                  <a:lnTo>
                    <a:pt x="816720" y="2227111"/>
                  </a:lnTo>
                  <a:lnTo>
                    <a:pt x="835044" y="2271348"/>
                  </a:lnTo>
                  <a:lnTo>
                    <a:pt x="848347" y="2317418"/>
                  </a:lnTo>
                  <a:lnTo>
                    <a:pt x="856457" y="2364900"/>
                  </a:lnTo>
                  <a:lnTo>
                    <a:pt x="859199" y="2413374"/>
                  </a:lnTo>
                  <a:lnTo>
                    <a:pt x="856679" y="2460184"/>
                  </a:lnTo>
                  <a:lnTo>
                    <a:pt x="849291" y="2505534"/>
                  </a:lnTo>
                  <a:lnTo>
                    <a:pt x="837298" y="2549161"/>
                  </a:lnTo>
                  <a:lnTo>
                    <a:pt x="820963" y="2590805"/>
                  </a:lnTo>
                  <a:lnTo>
                    <a:pt x="800547" y="2630202"/>
                  </a:lnTo>
                  <a:lnTo>
                    <a:pt x="776312" y="2667091"/>
                  </a:lnTo>
                  <a:lnTo>
                    <a:pt x="748520" y="2701209"/>
                  </a:lnTo>
                  <a:lnTo>
                    <a:pt x="717434" y="2732295"/>
                  </a:lnTo>
                  <a:lnTo>
                    <a:pt x="683316" y="2760087"/>
                  </a:lnTo>
                  <a:lnTo>
                    <a:pt x="646427" y="2784322"/>
                  </a:lnTo>
                  <a:lnTo>
                    <a:pt x="607030" y="2804738"/>
                  </a:lnTo>
                  <a:lnTo>
                    <a:pt x="565386" y="2821073"/>
                  </a:lnTo>
                  <a:lnTo>
                    <a:pt x="521759" y="2833066"/>
                  </a:lnTo>
                  <a:lnTo>
                    <a:pt x="476409" y="2840454"/>
                  </a:lnTo>
                  <a:lnTo>
                    <a:pt x="429599" y="2842974"/>
                  </a:lnTo>
                  <a:lnTo>
                    <a:pt x="382790" y="2840454"/>
                  </a:lnTo>
                  <a:lnTo>
                    <a:pt x="337440" y="2833066"/>
                  </a:lnTo>
                  <a:lnTo>
                    <a:pt x="293813" y="2821073"/>
                  </a:lnTo>
                  <a:lnTo>
                    <a:pt x="252169" y="2804738"/>
                  </a:lnTo>
                  <a:lnTo>
                    <a:pt x="212772" y="2784322"/>
                  </a:lnTo>
                  <a:lnTo>
                    <a:pt x="175883" y="2760087"/>
                  </a:lnTo>
                  <a:lnTo>
                    <a:pt x="141765" y="2732295"/>
                  </a:lnTo>
                  <a:lnTo>
                    <a:pt x="110679" y="2701209"/>
                  </a:lnTo>
                  <a:lnTo>
                    <a:pt x="82887" y="2667091"/>
                  </a:lnTo>
                  <a:lnTo>
                    <a:pt x="58652" y="2630202"/>
                  </a:lnTo>
                  <a:lnTo>
                    <a:pt x="38236" y="2590805"/>
                  </a:lnTo>
                  <a:lnTo>
                    <a:pt x="21901" y="2549161"/>
                  </a:lnTo>
                  <a:lnTo>
                    <a:pt x="9908" y="2505534"/>
                  </a:lnTo>
                  <a:lnTo>
                    <a:pt x="2520" y="2460184"/>
                  </a:lnTo>
                  <a:lnTo>
                    <a:pt x="0" y="2413374"/>
                  </a:lnTo>
                  <a:close/>
                </a:path>
                <a:path w="2441575" h="2843529">
                  <a:moveTo>
                    <a:pt x="1319999" y="974049"/>
                  </a:moveTo>
                  <a:lnTo>
                    <a:pt x="1322520" y="927240"/>
                  </a:lnTo>
                  <a:lnTo>
                    <a:pt x="1329908" y="881890"/>
                  </a:lnTo>
                  <a:lnTo>
                    <a:pt x="1341901" y="838263"/>
                  </a:lnTo>
                  <a:lnTo>
                    <a:pt x="1358236" y="796619"/>
                  </a:lnTo>
                  <a:lnTo>
                    <a:pt x="1378652" y="757222"/>
                  </a:lnTo>
                  <a:lnTo>
                    <a:pt x="1402887" y="720333"/>
                  </a:lnTo>
                  <a:lnTo>
                    <a:pt x="1430679" y="686215"/>
                  </a:lnTo>
                  <a:lnTo>
                    <a:pt x="1461765" y="655129"/>
                  </a:lnTo>
                  <a:lnTo>
                    <a:pt x="1495883" y="627337"/>
                  </a:lnTo>
                  <a:lnTo>
                    <a:pt x="1532772" y="603102"/>
                  </a:lnTo>
                  <a:lnTo>
                    <a:pt x="1572169" y="582686"/>
                  </a:lnTo>
                  <a:lnTo>
                    <a:pt x="1613813" y="566351"/>
                  </a:lnTo>
                  <a:lnTo>
                    <a:pt x="1657440" y="554358"/>
                  </a:lnTo>
                  <a:lnTo>
                    <a:pt x="1702790" y="546970"/>
                  </a:lnTo>
                  <a:lnTo>
                    <a:pt x="1749599" y="544449"/>
                  </a:lnTo>
                  <a:lnTo>
                    <a:pt x="1798074" y="547192"/>
                  </a:lnTo>
                  <a:lnTo>
                    <a:pt x="1845556" y="555302"/>
                  </a:lnTo>
                  <a:lnTo>
                    <a:pt x="1891626" y="568606"/>
                  </a:lnTo>
                  <a:lnTo>
                    <a:pt x="1935863" y="586929"/>
                  </a:lnTo>
                  <a:lnTo>
                    <a:pt x="1977847" y="610098"/>
                  </a:lnTo>
                  <a:lnTo>
                    <a:pt x="2017157" y="637939"/>
                  </a:lnTo>
                  <a:lnTo>
                    <a:pt x="2053373" y="670276"/>
                  </a:lnTo>
                  <a:lnTo>
                    <a:pt x="2085711" y="706492"/>
                  </a:lnTo>
                  <a:lnTo>
                    <a:pt x="2113551" y="745802"/>
                  </a:lnTo>
                  <a:lnTo>
                    <a:pt x="2136720" y="787786"/>
                  </a:lnTo>
                  <a:lnTo>
                    <a:pt x="2155044" y="832023"/>
                  </a:lnTo>
                  <a:lnTo>
                    <a:pt x="2168347" y="878093"/>
                  </a:lnTo>
                  <a:lnTo>
                    <a:pt x="2176457" y="925575"/>
                  </a:lnTo>
                  <a:lnTo>
                    <a:pt x="2179199" y="974049"/>
                  </a:lnTo>
                  <a:lnTo>
                    <a:pt x="2176679" y="1020859"/>
                  </a:lnTo>
                  <a:lnTo>
                    <a:pt x="2169291" y="1066209"/>
                  </a:lnTo>
                  <a:lnTo>
                    <a:pt x="2157298" y="1109836"/>
                  </a:lnTo>
                  <a:lnTo>
                    <a:pt x="2140963" y="1151480"/>
                  </a:lnTo>
                  <a:lnTo>
                    <a:pt x="2120547" y="1190877"/>
                  </a:lnTo>
                  <a:lnTo>
                    <a:pt x="2096312" y="1227766"/>
                  </a:lnTo>
                  <a:lnTo>
                    <a:pt x="2068520" y="1261884"/>
                  </a:lnTo>
                  <a:lnTo>
                    <a:pt x="2037434" y="1292970"/>
                  </a:lnTo>
                  <a:lnTo>
                    <a:pt x="2003316" y="1320762"/>
                  </a:lnTo>
                  <a:lnTo>
                    <a:pt x="1966427" y="1344996"/>
                  </a:lnTo>
                  <a:lnTo>
                    <a:pt x="1927030" y="1365413"/>
                  </a:lnTo>
                  <a:lnTo>
                    <a:pt x="1885386" y="1381748"/>
                  </a:lnTo>
                  <a:lnTo>
                    <a:pt x="1841759" y="1393741"/>
                  </a:lnTo>
                  <a:lnTo>
                    <a:pt x="1796409" y="1401129"/>
                  </a:lnTo>
                  <a:lnTo>
                    <a:pt x="1749599" y="1403649"/>
                  </a:lnTo>
                  <a:lnTo>
                    <a:pt x="1702790" y="1401129"/>
                  </a:lnTo>
                  <a:lnTo>
                    <a:pt x="1657440" y="1393741"/>
                  </a:lnTo>
                  <a:lnTo>
                    <a:pt x="1613813" y="1381748"/>
                  </a:lnTo>
                  <a:lnTo>
                    <a:pt x="1572169" y="1365413"/>
                  </a:lnTo>
                  <a:lnTo>
                    <a:pt x="1532772" y="1344996"/>
                  </a:lnTo>
                  <a:lnTo>
                    <a:pt x="1495883" y="1320762"/>
                  </a:lnTo>
                  <a:lnTo>
                    <a:pt x="1461765" y="1292970"/>
                  </a:lnTo>
                  <a:lnTo>
                    <a:pt x="1430679" y="1261884"/>
                  </a:lnTo>
                  <a:lnTo>
                    <a:pt x="1402887" y="1227766"/>
                  </a:lnTo>
                  <a:lnTo>
                    <a:pt x="1378652" y="1190877"/>
                  </a:lnTo>
                  <a:lnTo>
                    <a:pt x="1358236" y="1151480"/>
                  </a:lnTo>
                  <a:lnTo>
                    <a:pt x="1341901" y="1109836"/>
                  </a:lnTo>
                  <a:lnTo>
                    <a:pt x="1329908" y="1066209"/>
                  </a:lnTo>
                  <a:lnTo>
                    <a:pt x="1322520" y="1020859"/>
                  </a:lnTo>
                  <a:lnTo>
                    <a:pt x="1319999" y="974049"/>
                  </a:lnTo>
                  <a:close/>
                </a:path>
                <a:path w="2441575" h="2843529">
                  <a:moveTo>
                    <a:pt x="1582374" y="429599"/>
                  </a:moveTo>
                  <a:lnTo>
                    <a:pt x="1584895" y="382790"/>
                  </a:lnTo>
                  <a:lnTo>
                    <a:pt x="1592283" y="337440"/>
                  </a:lnTo>
                  <a:lnTo>
                    <a:pt x="1604276" y="293813"/>
                  </a:lnTo>
                  <a:lnTo>
                    <a:pt x="1620611" y="252169"/>
                  </a:lnTo>
                  <a:lnTo>
                    <a:pt x="1641027" y="212772"/>
                  </a:lnTo>
                  <a:lnTo>
                    <a:pt x="1665262" y="175883"/>
                  </a:lnTo>
                  <a:lnTo>
                    <a:pt x="1693054" y="141765"/>
                  </a:lnTo>
                  <a:lnTo>
                    <a:pt x="1724140" y="110679"/>
                  </a:lnTo>
                  <a:lnTo>
                    <a:pt x="1758258" y="82887"/>
                  </a:lnTo>
                  <a:lnTo>
                    <a:pt x="1795147" y="58652"/>
                  </a:lnTo>
                  <a:lnTo>
                    <a:pt x="1834544" y="38236"/>
                  </a:lnTo>
                  <a:lnTo>
                    <a:pt x="1876188" y="21901"/>
                  </a:lnTo>
                  <a:lnTo>
                    <a:pt x="1919815" y="9908"/>
                  </a:lnTo>
                  <a:lnTo>
                    <a:pt x="1965165" y="2520"/>
                  </a:lnTo>
                  <a:lnTo>
                    <a:pt x="2011974" y="0"/>
                  </a:lnTo>
                  <a:lnTo>
                    <a:pt x="2060449" y="2742"/>
                  </a:lnTo>
                  <a:lnTo>
                    <a:pt x="2107931" y="10852"/>
                  </a:lnTo>
                  <a:lnTo>
                    <a:pt x="2154001" y="24156"/>
                  </a:lnTo>
                  <a:lnTo>
                    <a:pt x="2198238" y="42479"/>
                  </a:lnTo>
                  <a:lnTo>
                    <a:pt x="2240222" y="65648"/>
                  </a:lnTo>
                  <a:lnTo>
                    <a:pt x="2279532" y="93489"/>
                  </a:lnTo>
                  <a:lnTo>
                    <a:pt x="2315748" y="125826"/>
                  </a:lnTo>
                  <a:lnTo>
                    <a:pt x="2348086" y="162042"/>
                  </a:lnTo>
                  <a:lnTo>
                    <a:pt x="2375926" y="201352"/>
                  </a:lnTo>
                  <a:lnTo>
                    <a:pt x="2399095" y="243336"/>
                  </a:lnTo>
                  <a:lnTo>
                    <a:pt x="2417419" y="287573"/>
                  </a:lnTo>
                  <a:lnTo>
                    <a:pt x="2430722" y="333643"/>
                  </a:lnTo>
                  <a:lnTo>
                    <a:pt x="2438832" y="381125"/>
                  </a:lnTo>
                  <a:lnTo>
                    <a:pt x="2441574" y="429599"/>
                  </a:lnTo>
                  <a:lnTo>
                    <a:pt x="2439054" y="476409"/>
                  </a:lnTo>
                  <a:lnTo>
                    <a:pt x="2431666" y="521759"/>
                  </a:lnTo>
                  <a:lnTo>
                    <a:pt x="2419673" y="565386"/>
                  </a:lnTo>
                  <a:lnTo>
                    <a:pt x="2403338" y="607030"/>
                  </a:lnTo>
                  <a:lnTo>
                    <a:pt x="2382922" y="646427"/>
                  </a:lnTo>
                  <a:lnTo>
                    <a:pt x="2358687" y="683316"/>
                  </a:lnTo>
                  <a:lnTo>
                    <a:pt x="2330895" y="717434"/>
                  </a:lnTo>
                  <a:lnTo>
                    <a:pt x="2299809" y="748520"/>
                  </a:lnTo>
                  <a:lnTo>
                    <a:pt x="2265691" y="776312"/>
                  </a:lnTo>
                  <a:lnTo>
                    <a:pt x="2228802" y="800546"/>
                  </a:lnTo>
                  <a:lnTo>
                    <a:pt x="2189405" y="820963"/>
                  </a:lnTo>
                  <a:lnTo>
                    <a:pt x="2147761" y="837298"/>
                  </a:lnTo>
                  <a:lnTo>
                    <a:pt x="2104134" y="849291"/>
                  </a:lnTo>
                  <a:lnTo>
                    <a:pt x="2058784" y="856679"/>
                  </a:lnTo>
                  <a:lnTo>
                    <a:pt x="2011974" y="859199"/>
                  </a:lnTo>
                  <a:lnTo>
                    <a:pt x="1965165" y="856679"/>
                  </a:lnTo>
                  <a:lnTo>
                    <a:pt x="1919815" y="849291"/>
                  </a:lnTo>
                  <a:lnTo>
                    <a:pt x="1876188" y="837298"/>
                  </a:lnTo>
                  <a:lnTo>
                    <a:pt x="1834544" y="820963"/>
                  </a:lnTo>
                  <a:lnTo>
                    <a:pt x="1795147" y="800546"/>
                  </a:lnTo>
                  <a:lnTo>
                    <a:pt x="1758258" y="776312"/>
                  </a:lnTo>
                  <a:lnTo>
                    <a:pt x="1724140" y="748520"/>
                  </a:lnTo>
                  <a:lnTo>
                    <a:pt x="1693054" y="717434"/>
                  </a:lnTo>
                  <a:lnTo>
                    <a:pt x="1665262" y="683316"/>
                  </a:lnTo>
                  <a:lnTo>
                    <a:pt x="1641027" y="646427"/>
                  </a:lnTo>
                  <a:lnTo>
                    <a:pt x="1620611" y="607030"/>
                  </a:lnTo>
                  <a:lnTo>
                    <a:pt x="1604276" y="565386"/>
                  </a:lnTo>
                  <a:lnTo>
                    <a:pt x="1592283" y="521759"/>
                  </a:lnTo>
                  <a:lnTo>
                    <a:pt x="1584895" y="476409"/>
                  </a:lnTo>
                  <a:lnTo>
                    <a:pt x="1582374" y="4295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2259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Wildlife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2900" y="637675"/>
            <a:ext cx="3771265" cy="3997960"/>
            <a:chOff x="5372900" y="637675"/>
            <a:chExt cx="3771265" cy="3997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900" y="637675"/>
              <a:ext cx="3771100" cy="3997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74250" y="3581474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89">
                  <a:moveTo>
                    <a:pt x="0" y="429599"/>
                  </a:moveTo>
                  <a:lnTo>
                    <a:pt x="2520" y="382790"/>
                  </a:lnTo>
                  <a:lnTo>
                    <a:pt x="9908" y="337440"/>
                  </a:lnTo>
                  <a:lnTo>
                    <a:pt x="21901" y="293813"/>
                  </a:lnTo>
                  <a:lnTo>
                    <a:pt x="38236" y="252169"/>
                  </a:lnTo>
                  <a:lnTo>
                    <a:pt x="58652" y="212772"/>
                  </a:lnTo>
                  <a:lnTo>
                    <a:pt x="82887" y="175883"/>
                  </a:lnTo>
                  <a:lnTo>
                    <a:pt x="110679" y="141765"/>
                  </a:lnTo>
                  <a:lnTo>
                    <a:pt x="141765" y="110679"/>
                  </a:lnTo>
                  <a:lnTo>
                    <a:pt x="175883" y="82887"/>
                  </a:lnTo>
                  <a:lnTo>
                    <a:pt x="212772" y="58652"/>
                  </a:lnTo>
                  <a:lnTo>
                    <a:pt x="252169" y="38236"/>
                  </a:lnTo>
                  <a:lnTo>
                    <a:pt x="293813" y="21901"/>
                  </a:lnTo>
                  <a:lnTo>
                    <a:pt x="337440" y="9908"/>
                  </a:lnTo>
                  <a:lnTo>
                    <a:pt x="382790" y="2520"/>
                  </a:lnTo>
                  <a:lnTo>
                    <a:pt x="429599" y="0"/>
                  </a:lnTo>
                  <a:lnTo>
                    <a:pt x="478074" y="2742"/>
                  </a:lnTo>
                  <a:lnTo>
                    <a:pt x="525556" y="10852"/>
                  </a:lnTo>
                  <a:lnTo>
                    <a:pt x="571626" y="24156"/>
                  </a:lnTo>
                  <a:lnTo>
                    <a:pt x="615864" y="42479"/>
                  </a:lnTo>
                  <a:lnTo>
                    <a:pt x="657847" y="65648"/>
                  </a:lnTo>
                  <a:lnTo>
                    <a:pt x="697157" y="93489"/>
                  </a:lnTo>
                  <a:lnTo>
                    <a:pt x="733373" y="125826"/>
                  </a:lnTo>
                  <a:lnTo>
                    <a:pt x="765711" y="162042"/>
                  </a:lnTo>
                  <a:lnTo>
                    <a:pt x="793551" y="201352"/>
                  </a:lnTo>
                  <a:lnTo>
                    <a:pt x="816720" y="243336"/>
                  </a:lnTo>
                  <a:lnTo>
                    <a:pt x="835044" y="287573"/>
                  </a:lnTo>
                  <a:lnTo>
                    <a:pt x="848347" y="333643"/>
                  </a:lnTo>
                  <a:lnTo>
                    <a:pt x="856457" y="381125"/>
                  </a:lnTo>
                  <a:lnTo>
                    <a:pt x="859199" y="429599"/>
                  </a:lnTo>
                  <a:lnTo>
                    <a:pt x="856679" y="476409"/>
                  </a:lnTo>
                  <a:lnTo>
                    <a:pt x="849291" y="521759"/>
                  </a:lnTo>
                  <a:lnTo>
                    <a:pt x="837298" y="565386"/>
                  </a:lnTo>
                  <a:lnTo>
                    <a:pt x="820963" y="607030"/>
                  </a:lnTo>
                  <a:lnTo>
                    <a:pt x="800547" y="646427"/>
                  </a:lnTo>
                  <a:lnTo>
                    <a:pt x="776312" y="683316"/>
                  </a:lnTo>
                  <a:lnTo>
                    <a:pt x="748520" y="717434"/>
                  </a:lnTo>
                  <a:lnTo>
                    <a:pt x="717434" y="748520"/>
                  </a:lnTo>
                  <a:lnTo>
                    <a:pt x="683316" y="776312"/>
                  </a:lnTo>
                  <a:lnTo>
                    <a:pt x="646427" y="800547"/>
                  </a:lnTo>
                  <a:lnTo>
                    <a:pt x="607030" y="820963"/>
                  </a:lnTo>
                  <a:lnTo>
                    <a:pt x="565386" y="837298"/>
                  </a:lnTo>
                  <a:lnTo>
                    <a:pt x="521759" y="849291"/>
                  </a:lnTo>
                  <a:lnTo>
                    <a:pt x="476409" y="856679"/>
                  </a:lnTo>
                  <a:lnTo>
                    <a:pt x="429599" y="859199"/>
                  </a:lnTo>
                  <a:lnTo>
                    <a:pt x="382790" y="856679"/>
                  </a:lnTo>
                  <a:lnTo>
                    <a:pt x="337440" y="849291"/>
                  </a:lnTo>
                  <a:lnTo>
                    <a:pt x="293813" y="837298"/>
                  </a:lnTo>
                  <a:lnTo>
                    <a:pt x="252169" y="820963"/>
                  </a:lnTo>
                  <a:lnTo>
                    <a:pt x="212772" y="800547"/>
                  </a:lnTo>
                  <a:lnTo>
                    <a:pt x="175883" y="776312"/>
                  </a:lnTo>
                  <a:lnTo>
                    <a:pt x="141765" y="748520"/>
                  </a:lnTo>
                  <a:lnTo>
                    <a:pt x="110679" y="717434"/>
                  </a:lnTo>
                  <a:lnTo>
                    <a:pt x="82887" y="683316"/>
                  </a:lnTo>
                  <a:lnTo>
                    <a:pt x="58652" y="646427"/>
                  </a:lnTo>
                  <a:lnTo>
                    <a:pt x="38236" y="607030"/>
                  </a:lnTo>
                  <a:lnTo>
                    <a:pt x="21901" y="565386"/>
                  </a:lnTo>
                  <a:lnTo>
                    <a:pt x="9908" y="521759"/>
                  </a:lnTo>
                  <a:lnTo>
                    <a:pt x="2520" y="476409"/>
                  </a:lnTo>
                  <a:lnTo>
                    <a:pt x="0" y="4295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5400" y="1606650"/>
            <a:ext cx="2578050" cy="1930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323590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Wildlife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Periodic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GPS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beacons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cloud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200" y="2151850"/>
            <a:ext cx="2578050" cy="193019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524912" y="1653450"/>
            <a:ext cx="1986280" cy="918844"/>
            <a:chOff x="5524912" y="1653450"/>
            <a:chExt cx="1986280" cy="918844"/>
          </a:xfrm>
        </p:grpSpPr>
        <p:sp>
          <p:nvSpPr>
            <p:cNvPr id="6" name="object 6"/>
            <p:cNvSpPr/>
            <p:nvPr/>
          </p:nvSpPr>
          <p:spPr>
            <a:xfrm>
              <a:off x="5529674" y="1653450"/>
              <a:ext cx="0" cy="918844"/>
            </a:xfrm>
            <a:custGeom>
              <a:avLst/>
              <a:gdLst/>
              <a:ahLst/>
              <a:cxnLst/>
              <a:rect l="l" t="t" r="r" b="b"/>
              <a:pathLst>
                <a:path h="918844">
                  <a:moveTo>
                    <a:pt x="0" y="0"/>
                  </a:moveTo>
                  <a:lnTo>
                    <a:pt x="0" y="9182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2437" y="1653450"/>
              <a:ext cx="228600" cy="918844"/>
            </a:xfrm>
            <a:custGeom>
              <a:avLst/>
              <a:gdLst/>
              <a:ahLst/>
              <a:cxnLst/>
              <a:rect l="l" t="t" r="r" b="b"/>
              <a:pathLst>
                <a:path w="228600" h="918844">
                  <a:moveTo>
                    <a:pt x="0" y="0"/>
                  </a:moveTo>
                  <a:lnTo>
                    <a:pt x="228599" y="0"/>
                  </a:lnTo>
                  <a:lnTo>
                    <a:pt x="228599" y="918299"/>
                  </a:lnTo>
                  <a:lnTo>
                    <a:pt x="0" y="918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42799" y="1764950"/>
              <a:ext cx="1675130" cy="158750"/>
            </a:xfrm>
            <a:custGeom>
              <a:avLst/>
              <a:gdLst/>
              <a:ahLst/>
              <a:cxnLst/>
              <a:rect l="l" t="t" r="r" b="b"/>
              <a:pathLst>
                <a:path w="1675129" h="158750">
                  <a:moveTo>
                    <a:pt x="0" y="0"/>
                  </a:moveTo>
                  <a:lnTo>
                    <a:pt x="1674704" y="15870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16019" y="1907995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25"/>
                  </a:moveTo>
                  <a:lnTo>
                    <a:pt x="2968" y="0"/>
                  </a:lnTo>
                  <a:lnTo>
                    <a:pt x="44517" y="19740"/>
                  </a:lnTo>
                  <a:lnTo>
                    <a:pt x="0" y="313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216019" y="1907995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25"/>
                  </a:moveTo>
                  <a:lnTo>
                    <a:pt x="44517" y="19740"/>
                  </a:lnTo>
                  <a:lnTo>
                    <a:pt x="2968" y="0"/>
                  </a:lnTo>
                  <a:lnTo>
                    <a:pt x="0" y="313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42799" y="2361975"/>
              <a:ext cx="1675130" cy="158750"/>
            </a:xfrm>
            <a:custGeom>
              <a:avLst/>
              <a:gdLst/>
              <a:ahLst/>
              <a:cxnLst/>
              <a:rect l="l" t="t" r="r" b="b"/>
              <a:pathLst>
                <a:path w="1675129" h="158750">
                  <a:moveTo>
                    <a:pt x="0" y="0"/>
                  </a:moveTo>
                  <a:lnTo>
                    <a:pt x="1674704" y="158708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216019" y="2505020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25"/>
                  </a:moveTo>
                  <a:lnTo>
                    <a:pt x="2968" y="0"/>
                  </a:lnTo>
                  <a:lnTo>
                    <a:pt x="44517" y="19740"/>
                  </a:lnTo>
                  <a:lnTo>
                    <a:pt x="0" y="313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16019" y="2505020"/>
              <a:ext cx="45085" cy="31750"/>
            </a:xfrm>
            <a:custGeom>
              <a:avLst/>
              <a:gdLst/>
              <a:ahLst/>
              <a:cxnLst/>
              <a:rect l="l" t="t" r="r" b="b"/>
              <a:pathLst>
                <a:path w="45084" h="31750">
                  <a:moveTo>
                    <a:pt x="0" y="31325"/>
                  </a:moveTo>
                  <a:lnTo>
                    <a:pt x="44517" y="19740"/>
                  </a:lnTo>
                  <a:lnTo>
                    <a:pt x="2968" y="0"/>
                  </a:lnTo>
                  <a:lnTo>
                    <a:pt x="0" y="3132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67601" y="134293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6697" y="1342930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Edge/Cloud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19212" y="3071537"/>
          <a:ext cx="4899025" cy="100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marL="240665" marR="233045" indent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Device Compute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 marR="178435" indent="-56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 Available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6360" indent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 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marR="128905" indent="-10413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Edge/Cloud Compute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109085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Voice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Assistant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“Hey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Google”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“Hey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Siri”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“Alexa”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“Cortana”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2900" y="637675"/>
            <a:ext cx="3771265" cy="3997960"/>
            <a:chOff x="5372900" y="637675"/>
            <a:chExt cx="3771265" cy="3997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900" y="637675"/>
              <a:ext cx="3771100" cy="3997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910800" y="221755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0" y="314849"/>
                  </a:moveTo>
                  <a:lnTo>
                    <a:pt x="3413" y="268323"/>
                  </a:lnTo>
                  <a:lnTo>
                    <a:pt x="13330" y="223917"/>
                  </a:lnTo>
                  <a:lnTo>
                    <a:pt x="29262" y="182117"/>
                  </a:lnTo>
                  <a:lnTo>
                    <a:pt x="50724" y="143410"/>
                  </a:lnTo>
                  <a:lnTo>
                    <a:pt x="77227" y="108285"/>
                  </a:lnTo>
                  <a:lnTo>
                    <a:pt x="108285" y="77227"/>
                  </a:lnTo>
                  <a:lnTo>
                    <a:pt x="143410" y="50724"/>
                  </a:lnTo>
                  <a:lnTo>
                    <a:pt x="182117" y="29262"/>
                  </a:lnTo>
                  <a:lnTo>
                    <a:pt x="223917" y="13330"/>
                  </a:lnTo>
                  <a:lnTo>
                    <a:pt x="268323" y="3413"/>
                  </a:lnTo>
                  <a:lnTo>
                    <a:pt x="314849" y="0"/>
                  </a:lnTo>
                  <a:lnTo>
                    <a:pt x="364400" y="3922"/>
                  </a:lnTo>
                  <a:lnTo>
                    <a:pt x="412284" y="15455"/>
                  </a:lnTo>
                  <a:lnTo>
                    <a:pt x="457656" y="34249"/>
                  </a:lnTo>
                  <a:lnTo>
                    <a:pt x="499671" y="59953"/>
                  </a:lnTo>
                  <a:lnTo>
                    <a:pt x="537482" y="92217"/>
                  </a:lnTo>
                  <a:lnTo>
                    <a:pt x="569746" y="130028"/>
                  </a:lnTo>
                  <a:lnTo>
                    <a:pt x="595450" y="172042"/>
                  </a:lnTo>
                  <a:lnTo>
                    <a:pt x="614244" y="217415"/>
                  </a:lnTo>
                  <a:lnTo>
                    <a:pt x="625777" y="265299"/>
                  </a:lnTo>
                  <a:lnTo>
                    <a:pt x="629699" y="314849"/>
                  </a:lnTo>
                  <a:lnTo>
                    <a:pt x="626286" y="361376"/>
                  </a:lnTo>
                  <a:lnTo>
                    <a:pt x="616369" y="405782"/>
                  </a:lnTo>
                  <a:lnTo>
                    <a:pt x="600437" y="447582"/>
                  </a:lnTo>
                  <a:lnTo>
                    <a:pt x="578975" y="486289"/>
                  </a:lnTo>
                  <a:lnTo>
                    <a:pt x="552472" y="521414"/>
                  </a:lnTo>
                  <a:lnTo>
                    <a:pt x="521414" y="552472"/>
                  </a:lnTo>
                  <a:lnTo>
                    <a:pt x="486289" y="578975"/>
                  </a:lnTo>
                  <a:lnTo>
                    <a:pt x="447582" y="600437"/>
                  </a:lnTo>
                  <a:lnTo>
                    <a:pt x="405782" y="616369"/>
                  </a:lnTo>
                  <a:lnTo>
                    <a:pt x="361376" y="626286"/>
                  </a:lnTo>
                  <a:lnTo>
                    <a:pt x="314849" y="629699"/>
                  </a:lnTo>
                  <a:lnTo>
                    <a:pt x="268323" y="626286"/>
                  </a:lnTo>
                  <a:lnTo>
                    <a:pt x="223917" y="616369"/>
                  </a:lnTo>
                  <a:lnTo>
                    <a:pt x="182117" y="600437"/>
                  </a:lnTo>
                  <a:lnTo>
                    <a:pt x="143410" y="578975"/>
                  </a:lnTo>
                  <a:lnTo>
                    <a:pt x="108285" y="552472"/>
                  </a:lnTo>
                  <a:lnTo>
                    <a:pt x="77227" y="521414"/>
                  </a:lnTo>
                  <a:lnTo>
                    <a:pt x="50724" y="486289"/>
                  </a:lnTo>
                  <a:lnTo>
                    <a:pt x="29262" y="447582"/>
                  </a:lnTo>
                  <a:lnTo>
                    <a:pt x="13330" y="405782"/>
                  </a:lnTo>
                  <a:lnTo>
                    <a:pt x="3413" y="361376"/>
                  </a:lnTo>
                  <a:lnTo>
                    <a:pt x="0" y="31484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175" y="1910657"/>
            <a:ext cx="3771099" cy="178897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025" y="4888853"/>
            <a:ext cx="2569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  <a:hlinkClick r:id="rId4"/>
              </a:rPr>
              <a:t>https://www.geeksfl.com/blog/best-voice-assistant/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719829" cy="20383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Evolution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paradigm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Dist.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Cent.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View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View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Virtualization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Virtual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containers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deployment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1927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Voice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Assistant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3193" y="1501851"/>
            <a:ext cx="2816225" cy="5162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350"/>
              </a:spcBef>
              <a:buChar char="○"/>
              <a:tabLst>
                <a:tab pos="347980" algn="l"/>
              </a:tabLst>
            </a:pP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Wake-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up word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4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endParaRPr sz="1400">
              <a:latin typeface="Arial"/>
              <a:cs typeface="Arial"/>
            </a:endParaRPr>
          </a:p>
          <a:p>
            <a:pPr marL="347980" indent="-335280">
              <a:lnSpc>
                <a:spcPct val="100000"/>
              </a:lnSpc>
              <a:spcBef>
                <a:spcPts val="254"/>
              </a:spcBef>
              <a:buChar char="○"/>
              <a:tabLst>
                <a:tab pos="347980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Large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language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model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025" y="2756907"/>
            <a:ext cx="3771099" cy="178897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3025" y="4888853"/>
            <a:ext cx="25692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  <a:hlinkClick r:id="rId3"/>
              </a:rPr>
              <a:t>https://www.geeksfl.com/blog/best-voice-assistant/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491574" y="1653450"/>
            <a:ext cx="2019935" cy="918844"/>
            <a:chOff x="5491574" y="1653450"/>
            <a:chExt cx="2019935" cy="918844"/>
          </a:xfrm>
        </p:grpSpPr>
        <p:sp>
          <p:nvSpPr>
            <p:cNvPr id="8" name="object 8"/>
            <p:cNvSpPr/>
            <p:nvPr/>
          </p:nvSpPr>
          <p:spPr>
            <a:xfrm>
              <a:off x="5529674" y="1653450"/>
              <a:ext cx="0" cy="918844"/>
            </a:xfrm>
            <a:custGeom>
              <a:avLst/>
              <a:gdLst/>
              <a:ahLst/>
              <a:cxnLst/>
              <a:rect l="l" t="t" r="r" b="b"/>
              <a:pathLst>
                <a:path h="918844">
                  <a:moveTo>
                    <a:pt x="0" y="0"/>
                  </a:moveTo>
                  <a:lnTo>
                    <a:pt x="0" y="918299"/>
                  </a:lnTo>
                </a:path>
              </a:pathLst>
            </a:custGeom>
            <a:ln w="761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282437" y="1653450"/>
              <a:ext cx="228600" cy="918844"/>
            </a:xfrm>
            <a:custGeom>
              <a:avLst/>
              <a:gdLst/>
              <a:ahLst/>
              <a:cxnLst/>
              <a:rect l="l" t="t" r="r" b="b"/>
              <a:pathLst>
                <a:path w="228600" h="918844">
                  <a:moveTo>
                    <a:pt x="0" y="0"/>
                  </a:moveTo>
                  <a:lnTo>
                    <a:pt x="228599" y="0"/>
                  </a:lnTo>
                  <a:lnTo>
                    <a:pt x="228599" y="918299"/>
                  </a:lnTo>
                  <a:lnTo>
                    <a:pt x="0" y="918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42799" y="1764950"/>
              <a:ext cx="1496695" cy="353695"/>
            </a:xfrm>
            <a:custGeom>
              <a:avLst/>
              <a:gdLst/>
              <a:ahLst/>
              <a:cxnLst/>
              <a:rect l="l" t="t" r="r" b="b"/>
              <a:pathLst>
                <a:path w="1496695" h="353694">
                  <a:moveTo>
                    <a:pt x="0" y="0"/>
                  </a:moveTo>
                  <a:lnTo>
                    <a:pt x="1496228" y="35362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05504" y="2038277"/>
              <a:ext cx="220839" cy="160587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75599" y="2138400"/>
              <a:ext cx="1475740" cy="337185"/>
            </a:xfrm>
            <a:custGeom>
              <a:avLst/>
              <a:gdLst/>
              <a:ahLst/>
              <a:cxnLst/>
              <a:rect l="l" t="t" r="r" b="b"/>
              <a:pathLst>
                <a:path w="1475740" h="337185">
                  <a:moveTo>
                    <a:pt x="0" y="0"/>
                  </a:moveTo>
                  <a:lnTo>
                    <a:pt x="1475728" y="336743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18278" y="2394739"/>
              <a:ext cx="220668" cy="16080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167601" y="134293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86697" y="1342930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Edge/Cloud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119212" y="3071537"/>
          <a:ext cx="4899025" cy="100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marL="240665" marR="233045" indent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Device Compute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 marR="178435" indent="-56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 Available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6360" indent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 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marR="128905" indent="-10413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Edge/Cloud Compute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2030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Self-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driving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cars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72900" y="637675"/>
            <a:ext cx="3771265" cy="3997960"/>
            <a:chOff x="5372900" y="637675"/>
            <a:chExt cx="3771265" cy="3997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2900" y="637675"/>
              <a:ext cx="3771100" cy="399737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068225" y="1593924"/>
              <a:ext cx="859790" cy="859790"/>
            </a:xfrm>
            <a:custGeom>
              <a:avLst/>
              <a:gdLst/>
              <a:ahLst/>
              <a:cxnLst/>
              <a:rect l="l" t="t" r="r" b="b"/>
              <a:pathLst>
                <a:path w="859790" h="859789">
                  <a:moveTo>
                    <a:pt x="0" y="429599"/>
                  </a:moveTo>
                  <a:lnTo>
                    <a:pt x="2520" y="382790"/>
                  </a:lnTo>
                  <a:lnTo>
                    <a:pt x="9908" y="337440"/>
                  </a:lnTo>
                  <a:lnTo>
                    <a:pt x="21901" y="293813"/>
                  </a:lnTo>
                  <a:lnTo>
                    <a:pt x="38236" y="252169"/>
                  </a:lnTo>
                  <a:lnTo>
                    <a:pt x="58652" y="212772"/>
                  </a:lnTo>
                  <a:lnTo>
                    <a:pt x="82887" y="175883"/>
                  </a:lnTo>
                  <a:lnTo>
                    <a:pt x="110679" y="141765"/>
                  </a:lnTo>
                  <a:lnTo>
                    <a:pt x="141765" y="110679"/>
                  </a:lnTo>
                  <a:lnTo>
                    <a:pt x="175883" y="82887"/>
                  </a:lnTo>
                  <a:lnTo>
                    <a:pt x="212772" y="58652"/>
                  </a:lnTo>
                  <a:lnTo>
                    <a:pt x="252169" y="38236"/>
                  </a:lnTo>
                  <a:lnTo>
                    <a:pt x="293813" y="21901"/>
                  </a:lnTo>
                  <a:lnTo>
                    <a:pt x="337440" y="9908"/>
                  </a:lnTo>
                  <a:lnTo>
                    <a:pt x="382790" y="2520"/>
                  </a:lnTo>
                  <a:lnTo>
                    <a:pt x="429599" y="0"/>
                  </a:lnTo>
                  <a:lnTo>
                    <a:pt x="478074" y="2742"/>
                  </a:lnTo>
                  <a:lnTo>
                    <a:pt x="525556" y="10852"/>
                  </a:lnTo>
                  <a:lnTo>
                    <a:pt x="571626" y="24156"/>
                  </a:lnTo>
                  <a:lnTo>
                    <a:pt x="615864" y="42479"/>
                  </a:lnTo>
                  <a:lnTo>
                    <a:pt x="657847" y="65648"/>
                  </a:lnTo>
                  <a:lnTo>
                    <a:pt x="697157" y="93489"/>
                  </a:lnTo>
                  <a:lnTo>
                    <a:pt x="733373" y="125826"/>
                  </a:lnTo>
                  <a:lnTo>
                    <a:pt x="765711" y="162042"/>
                  </a:lnTo>
                  <a:lnTo>
                    <a:pt x="793551" y="201352"/>
                  </a:lnTo>
                  <a:lnTo>
                    <a:pt x="816720" y="243336"/>
                  </a:lnTo>
                  <a:lnTo>
                    <a:pt x="835044" y="287573"/>
                  </a:lnTo>
                  <a:lnTo>
                    <a:pt x="848347" y="333643"/>
                  </a:lnTo>
                  <a:lnTo>
                    <a:pt x="856457" y="381125"/>
                  </a:lnTo>
                  <a:lnTo>
                    <a:pt x="859199" y="429599"/>
                  </a:lnTo>
                  <a:lnTo>
                    <a:pt x="856679" y="476409"/>
                  </a:lnTo>
                  <a:lnTo>
                    <a:pt x="849291" y="521759"/>
                  </a:lnTo>
                  <a:lnTo>
                    <a:pt x="837298" y="565386"/>
                  </a:lnTo>
                  <a:lnTo>
                    <a:pt x="820963" y="607030"/>
                  </a:lnTo>
                  <a:lnTo>
                    <a:pt x="800547" y="646427"/>
                  </a:lnTo>
                  <a:lnTo>
                    <a:pt x="776312" y="683316"/>
                  </a:lnTo>
                  <a:lnTo>
                    <a:pt x="748520" y="717434"/>
                  </a:lnTo>
                  <a:lnTo>
                    <a:pt x="717434" y="748520"/>
                  </a:lnTo>
                  <a:lnTo>
                    <a:pt x="683316" y="776312"/>
                  </a:lnTo>
                  <a:lnTo>
                    <a:pt x="646427" y="800546"/>
                  </a:lnTo>
                  <a:lnTo>
                    <a:pt x="607030" y="820963"/>
                  </a:lnTo>
                  <a:lnTo>
                    <a:pt x="565386" y="837298"/>
                  </a:lnTo>
                  <a:lnTo>
                    <a:pt x="521759" y="849291"/>
                  </a:lnTo>
                  <a:lnTo>
                    <a:pt x="476409" y="856679"/>
                  </a:lnTo>
                  <a:lnTo>
                    <a:pt x="429599" y="859199"/>
                  </a:lnTo>
                  <a:lnTo>
                    <a:pt x="382790" y="856679"/>
                  </a:lnTo>
                  <a:lnTo>
                    <a:pt x="337440" y="849291"/>
                  </a:lnTo>
                  <a:lnTo>
                    <a:pt x="293813" y="837298"/>
                  </a:lnTo>
                  <a:lnTo>
                    <a:pt x="252169" y="820963"/>
                  </a:lnTo>
                  <a:lnTo>
                    <a:pt x="212772" y="800546"/>
                  </a:lnTo>
                  <a:lnTo>
                    <a:pt x="175883" y="776312"/>
                  </a:lnTo>
                  <a:lnTo>
                    <a:pt x="141765" y="748520"/>
                  </a:lnTo>
                  <a:lnTo>
                    <a:pt x="110679" y="717434"/>
                  </a:lnTo>
                  <a:lnTo>
                    <a:pt x="82887" y="683316"/>
                  </a:lnTo>
                  <a:lnTo>
                    <a:pt x="58652" y="646427"/>
                  </a:lnTo>
                  <a:lnTo>
                    <a:pt x="38236" y="607030"/>
                  </a:lnTo>
                  <a:lnTo>
                    <a:pt x="21901" y="565386"/>
                  </a:lnTo>
                  <a:lnTo>
                    <a:pt x="9908" y="521759"/>
                  </a:lnTo>
                  <a:lnTo>
                    <a:pt x="2520" y="476409"/>
                  </a:lnTo>
                  <a:lnTo>
                    <a:pt x="0" y="429599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9599" y="1695825"/>
            <a:ext cx="2213324" cy="1248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5755" y="1695824"/>
            <a:ext cx="1873495" cy="12486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Edge</a:t>
            </a:r>
            <a:r>
              <a:rPr spc="20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452495" cy="61214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Self-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driving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cars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Sensor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onboard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compute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599" y="2207475"/>
            <a:ext cx="2213324" cy="124867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415375" y="1653450"/>
            <a:ext cx="1750695" cy="918844"/>
            <a:chOff x="5415375" y="1653450"/>
            <a:chExt cx="1750695" cy="918844"/>
          </a:xfrm>
        </p:grpSpPr>
        <p:sp>
          <p:nvSpPr>
            <p:cNvPr id="6" name="object 6"/>
            <p:cNvSpPr/>
            <p:nvPr/>
          </p:nvSpPr>
          <p:spPr>
            <a:xfrm>
              <a:off x="5415375" y="1653450"/>
              <a:ext cx="228600" cy="918844"/>
            </a:xfrm>
            <a:custGeom>
              <a:avLst/>
              <a:gdLst/>
              <a:ahLst/>
              <a:cxnLst/>
              <a:rect l="l" t="t" r="r" b="b"/>
              <a:pathLst>
                <a:path w="228600" h="918844">
                  <a:moveTo>
                    <a:pt x="0" y="0"/>
                  </a:moveTo>
                  <a:lnTo>
                    <a:pt x="228599" y="0"/>
                  </a:lnTo>
                  <a:lnTo>
                    <a:pt x="228599" y="918299"/>
                  </a:lnTo>
                  <a:lnTo>
                    <a:pt x="0" y="9182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42800" y="1764949"/>
              <a:ext cx="1092835" cy="487680"/>
            </a:xfrm>
            <a:custGeom>
              <a:avLst/>
              <a:gdLst/>
              <a:ahLst/>
              <a:cxnLst/>
              <a:rect l="l" t="t" r="r" b="b"/>
              <a:pathLst>
                <a:path w="1092834" h="487680">
                  <a:moveTo>
                    <a:pt x="0" y="0"/>
                  </a:moveTo>
                  <a:lnTo>
                    <a:pt x="1092445" y="487586"/>
                  </a:lnTo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558299" y="2080136"/>
              <a:ext cx="551180" cy="384175"/>
            </a:xfrm>
            <a:custGeom>
              <a:avLst/>
              <a:gdLst/>
              <a:ahLst/>
              <a:cxnLst/>
              <a:rect l="l" t="t" r="r" b="b"/>
              <a:pathLst>
                <a:path w="551179" h="384175">
                  <a:moveTo>
                    <a:pt x="550613" y="383810"/>
                  </a:moveTo>
                  <a:lnTo>
                    <a:pt x="0" y="344801"/>
                  </a:lnTo>
                  <a:lnTo>
                    <a:pt x="153893" y="0"/>
                  </a:lnTo>
                  <a:lnTo>
                    <a:pt x="550613" y="383810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58299" y="2080136"/>
              <a:ext cx="551180" cy="384175"/>
            </a:xfrm>
            <a:custGeom>
              <a:avLst/>
              <a:gdLst/>
              <a:ahLst/>
              <a:cxnLst/>
              <a:rect l="l" t="t" r="r" b="b"/>
              <a:pathLst>
                <a:path w="551179" h="384175">
                  <a:moveTo>
                    <a:pt x="0" y="344801"/>
                  </a:moveTo>
                  <a:lnTo>
                    <a:pt x="550613" y="383810"/>
                  </a:lnTo>
                  <a:lnTo>
                    <a:pt x="153893" y="0"/>
                  </a:lnTo>
                  <a:lnTo>
                    <a:pt x="0" y="344801"/>
                  </a:lnTo>
                  <a:close/>
                </a:path>
              </a:pathLst>
            </a:custGeom>
            <a:ln w="1142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7282437" y="1653450"/>
            <a:ext cx="228600" cy="918844"/>
          </a:xfrm>
          <a:custGeom>
            <a:avLst/>
            <a:gdLst/>
            <a:ahLst/>
            <a:cxnLst/>
            <a:rect l="l" t="t" r="r" b="b"/>
            <a:pathLst>
              <a:path w="228600" h="918844">
                <a:moveTo>
                  <a:pt x="0" y="0"/>
                </a:moveTo>
                <a:lnTo>
                  <a:pt x="228599" y="0"/>
                </a:lnTo>
                <a:lnTo>
                  <a:pt x="228599" y="918299"/>
                </a:lnTo>
                <a:lnTo>
                  <a:pt x="0" y="918299"/>
                </a:lnTo>
                <a:lnTo>
                  <a:pt x="0" y="0"/>
                </a:lnTo>
                <a:close/>
              </a:path>
            </a:pathLst>
          </a:custGeom>
          <a:solidFill>
            <a:srgbClr val="595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67601" y="1342930"/>
            <a:ext cx="724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86697" y="1342930"/>
            <a:ext cx="1219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Edge/Cloud</a:t>
            </a:r>
            <a:endParaRPr sz="1800">
              <a:latin typeface="Arial"/>
              <a:cs typeface="Arial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119212" y="3071537"/>
          <a:ext cx="4899025" cy="10045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8965">
                <a:tc>
                  <a:txBody>
                    <a:bodyPr/>
                    <a:lstStyle/>
                    <a:p>
                      <a:pPr marL="240665" marR="233045" indent="889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Device Compute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 marR="178435" indent="-5651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Bandwidth Available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86360" indent="1974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Latency Requirement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 marR="128905" indent="-10413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latin typeface="Arial"/>
                          <a:cs typeface="Arial"/>
                        </a:rPr>
                        <a:t>Edge/Cloud Compute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47764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Offloading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258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Workload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086574" y="1017724"/>
            <a:ext cx="3724275" cy="4056379"/>
            <a:chOff x="4086574" y="1017724"/>
            <a:chExt cx="3724275" cy="40563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6574" y="1017724"/>
              <a:ext cx="3667799" cy="40562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85124" y="1705474"/>
              <a:ext cx="3221355" cy="1817370"/>
            </a:xfrm>
            <a:custGeom>
              <a:avLst/>
              <a:gdLst/>
              <a:ahLst/>
              <a:cxnLst/>
              <a:rect l="l" t="t" r="r" b="b"/>
              <a:pathLst>
                <a:path w="3221354" h="1817370">
                  <a:moveTo>
                    <a:pt x="0" y="0"/>
                  </a:moveTo>
                  <a:lnTo>
                    <a:pt x="16000" y="44173"/>
                  </a:lnTo>
                  <a:lnTo>
                    <a:pt x="29330" y="90106"/>
                  </a:lnTo>
                  <a:lnTo>
                    <a:pt x="41875" y="136530"/>
                  </a:lnTo>
                  <a:lnTo>
                    <a:pt x="55519" y="182176"/>
                  </a:lnTo>
                  <a:lnTo>
                    <a:pt x="72147" y="225774"/>
                  </a:lnTo>
                  <a:lnTo>
                    <a:pt x="93644" y="266055"/>
                  </a:lnTo>
                  <a:lnTo>
                    <a:pt x="121895" y="301749"/>
                  </a:lnTo>
                  <a:lnTo>
                    <a:pt x="155430" y="328906"/>
                  </a:lnTo>
                  <a:lnTo>
                    <a:pt x="193178" y="347591"/>
                  </a:lnTo>
                  <a:lnTo>
                    <a:pt x="234402" y="359264"/>
                  </a:lnTo>
                  <a:lnTo>
                    <a:pt x="278360" y="365387"/>
                  </a:lnTo>
                  <a:lnTo>
                    <a:pt x="324316" y="367419"/>
                  </a:lnTo>
                  <a:lnTo>
                    <a:pt x="371529" y="366822"/>
                  </a:lnTo>
                  <a:lnTo>
                    <a:pt x="419260" y="365055"/>
                  </a:lnTo>
                  <a:lnTo>
                    <a:pt x="466772" y="363581"/>
                  </a:lnTo>
                  <a:lnTo>
                    <a:pt x="513323" y="363859"/>
                  </a:lnTo>
                  <a:lnTo>
                    <a:pt x="558177" y="367349"/>
                  </a:lnTo>
                  <a:lnTo>
                    <a:pt x="607591" y="373048"/>
                  </a:lnTo>
                  <a:lnTo>
                    <a:pt x="657095" y="377614"/>
                  </a:lnTo>
                  <a:lnTo>
                    <a:pt x="706681" y="381154"/>
                  </a:lnTo>
                  <a:lnTo>
                    <a:pt x="756340" y="383774"/>
                  </a:lnTo>
                  <a:lnTo>
                    <a:pt x="806063" y="385581"/>
                  </a:lnTo>
                  <a:lnTo>
                    <a:pt x="855842" y="386681"/>
                  </a:lnTo>
                  <a:lnTo>
                    <a:pt x="905668" y="387179"/>
                  </a:lnTo>
                  <a:lnTo>
                    <a:pt x="955532" y="387184"/>
                  </a:lnTo>
                  <a:lnTo>
                    <a:pt x="1005426" y="386799"/>
                  </a:lnTo>
                  <a:lnTo>
                    <a:pt x="1055341" y="386133"/>
                  </a:lnTo>
                  <a:lnTo>
                    <a:pt x="1105269" y="385291"/>
                  </a:lnTo>
                  <a:lnTo>
                    <a:pt x="1155200" y="384379"/>
                  </a:lnTo>
                  <a:lnTo>
                    <a:pt x="1205127" y="383504"/>
                  </a:lnTo>
                  <a:lnTo>
                    <a:pt x="1255040" y="382773"/>
                  </a:lnTo>
                  <a:lnTo>
                    <a:pt x="1304932" y="382290"/>
                  </a:lnTo>
                  <a:lnTo>
                    <a:pt x="1354792" y="382163"/>
                  </a:lnTo>
                  <a:lnTo>
                    <a:pt x="1404613" y="382498"/>
                  </a:lnTo>
                  <a:lnTo>
                    <a:pt x="1454386" y="383401"/>
                  </a:lnTo>
                  <a:lnTo>
                    <a:pt x="1504103" y="384978"/>
                  </a:lnTo>
                  <a:lnTo>
                    <a:pt x="1553754" y="387336"/>
                  </a:lnTo>
                  <a:lnTo>
                    <a:pt x="1603331" y="390581"/>
                  </a:lnTo>
                  <a:lnTo>
                    <a:pt x="1652825" y="394819"/>
                  </a:lnTo>
                  <a:lnTo>
                    <a:pt x="1702229" y="400156"/>
                  </a:lnTo>
                  <a:lnTo>
                    <a:pt x="1751532" y="406699"/>
                  </a:lnTo>
                  <a:lnTo>
                    <a:pt x="1794273" y="417013"/>
                  </a:lnTo>
                  <a:lnTo>
                    <a:pt x="1834072" y="434283"/>
                  </a:lnTo>
                  <a:lnTo>
                    <a:pt x="1871393" y="457411"/>
                  </a:lnTo>
                  <a:lnTo>
                    <a:pt x="1906701" y="485299"/>
                  </a:lnTo>
                  <a:lnTo>
                    <a:pt x="1940459" y="516849"/>
                  </a:lnTo>
                  <a:lnTo>
                    <a:pt x="1973133" y="550962"/>
                  </a:lnTo>
                  <a:lnTo>
                    <a:pt x="2005187" y="586541"/>
                  </a:lnTo>
                  <a:lnTo>
                    <a:pt x="2037085" y="622488"/>
                  </a:lnTo>
                  <a:lnTo>
                    <a:pt x="2069292" y="657703"/>
                  </a:lnTo>
                  <a:lnTo>
                    <a:pt x="2102271" y="691090"/>
                  </a:lnTo>
                  <a:lnTo>
                    <a:pt x="2136488" y="721549"/>
                  </a:lnTo>
                  <a:lnTo>
                    <a:pt x="2173014" y="743822"/>
                  </a:lnTo>
                  <a:lnTo>
                    <a:pt x="2213730" y="756644"/>
                  </a:lnTo>
                  <a:lnTo>
                    <a:pt x="2257508" y="762615"/>
                  </a:lnTo>
                  <a:lnTo>
                    <a:pt x="2303224" y="764338"/>
                  </a:lnTo>
                  <a:lnTo>
                    <a:pt x="2349750" y="764413"/>
                  </a:lnTo>
                  <a:lnTo>
                    <a:pt x="2395961" y="765443"/>
                  </a:lnTo>
                  <a:lnTo>
                    <a:pt x="2440731" y="770029"/>
                  </a:lnTo>
                  <a:lnTo>
                    <a:pt x="2482934" y="780772"/>
                  </a:lnTo>
                  <a:lnTo>
                    <a:pt x="2521443" y="800274"/>
                  </a:lnTo>
                  <a:lnTo>
                    <a:pt x="2549546" y="826357"/>
                  </a:lnTo>
                  <a:lnTo>
                    <a:pt x="2569869" y="859714"/>
                  </a:lnTo>
                  <a:lnTo>
                    <a:pt x="2582897" y="898807"/>
                  </a:lnTo>
                  <a:lnTo>
                    <a:pt x="2589118" y="942095"/>
                  </a:lnTo>
                  <a:lnTo>
                    <a:pt x="2589018" y="988038"/>
                  </a:lnTo>
                  <a:lnTo>
                    <a:pt x="2583084" y="1035095"/>
                  </a:lnTo>
                  <a:lnTo>
                    <a:pt x="2571802" y="1081727"/>
                  </a:lnTo>
                  <a:lnTo>
                    <a:pt x="2555660" y="1126394"/>
                  </a:lnTo>
                  <a:lnTo>
                    <a:pt x="2535142" y="1167555"/>
                  </a:lnTo>
                  <a:lnTo>
                    <a:pt x="2510737" y="1203670"/>
                  </a:lnTo>
                  <a:lnTo>
                    <a:pt x="2482931" y="1233199"/>
                  </a:lnTo>
                  <a:lnTo>
                    <a:pt x="2450351" y="1257713"/>
                  </a:lnTo>
                  <a:lnTo>
                    <a:pt x="2412816" y="1279520"/>
                  </a:lnTo>
                  <a:lnTo>
                    <a:pt x="2371471" y="1299171"/>
                  </a:lnTo>
                  <a:lnTo>
                    <a:pt x="2327463" y="1317218"/>
                  </a:lnTo>
                  <a:lnTo>
                    <a:pt x="2281937" y="1334213"/>
                  </a:lnTo>
                  <a:lnTo>
                    <a:pt x="2236039" y="1350709"/>
                  </a:lnTo>
                  <a:lnTo>
                    <a:pt x="2190915" y="1367256"/>
                  </a:lnTo>
                  <a:lnTo>
                    <a:pt x="2147712" y="1384407"/>
                  </a:lnTo>
                  <a:lnTo>
                    <a:pt x="2107575" y="1402714"/>
                  </a:lnTo>
                  <a:lnTo>
                    <a:pt x="2071651" y="1422728"/>
                  </a:lnTo>
                  <a:lnTo>
                    <a:pt x="2017023" y="1470086"/>
                  </a:lnTo>
                  <a:lnTo>
                    <a:pt x="1992997" y="1530895"/>
                  </a:lnTo>
                  <a:lnTo>
                    <a:pt x="1995324" y="1567724"/>
                  </a:lnTo>
                  <a:lnTo>
                    <a:pt x="2011583" y="1597210"/>
                  </a:lnTo>
                  <a:lnTo>
                    <a:pt x="2040840" y="1618588"/>
                  </a:lnTo>
                  <a:lnTo>
                    <a:pt x="2074610" y="1637497"/>
                  </a:lnTo>
                  <a:lnTo>
                    <a:pt x="2104406" y="1659574"/>
                  </a:lnTo>
                  <a:lnTo>
                    <a:pt x="2136048" y="1688708"/>
                  </a:lnTo>
                  <a:lnTo>
                    <a:pt x="2169595" y="1713636"/>
                  </a:lnTo>
                  <a:lnTo>
                    <a:pt x="2204922" y="1734654"/>
                  </a:lnTo>
                  <a:lnTo>
                    <a:pt x="2241904" y="1752057"/>
                  </a:lnTo>
                  <a:lnTo>
                    <a:pt x="2280414" y="1766138"/>
                  </a:lnTo>
                  <a:lnTo>
                    <a:pt x="2320329" y="1777194"/>
                  </a:lnTo>
                  <a:lnTo>
                    <a:pt x="2361523" y="1785519"/>
                  </a:lnTo>
                  <a:lnTo>
                    <a:pt x="2403871" y="1791408"/>
                  </a:lnTo>
                  <a:lnTo>
                    <a:pt x="2447247" y="1795156"/>
                  </a:lnTo>
                  <a:lnTo>
                    <a:pt x="2491527" y="1797058"/>
                  </a:lnTo>
                  <a:lnTo>
                    <a:pt x="2536585" y="1797408"/>
                  </a:lnTo>
                  <a:lnTo>
                    <a:pt x="2582297" y="1796501"/>
                  </a:lnTo>
                  <a:lnTo>
                    <a:pt x="2628537" y="1794633"/>
                  </a:lnTo>
                  <a:lnTo>
                    <a:pt x="2675179" y="1792098"/>
                  </a:lnTo>
                  <a:lnTo>
                    <a:pt x="2722099" y="1789191"/>
                  </a:lnTo>
                  <a:lnTo>
                    <a:pt x="2769172" y="1786207"/>
                  </a:lnTo>
                  <a:lnTo>
                    <a:pt x="2816273" y="1783441"/>
                  </a:lnTo>
                  <a:lnTo>
                    <a:pt x="2863275" y="1781188"/>
                  </a:lnTo>
                  <a:lnTo>
                    <a:pt x="2910055" y="1779742"/>
                  </a:lnTo>
                  <a:lnTo>
                    <a:pt x="2956487" y="1779398"/>
                  </a:lnTo>
                  <a:lnTo>
                    <a:pt x="3002446" y="1780452"/>
                  </a:lnTo>
                  <a:lnTo>
                    <a:pt x="3047806" y="1783197"/>
                  </a:lnTo>
                  <a:lnTo>
                    <a:pt x="3092443" y="1787930"/>
                  </a:lnTo>
                  <a:lnTo>
                    <a:pt x="3136231" y="1794945"/>
                  </a:lnTo>
                  <a:lnTo>
                    <a:pt x="3179045" y="1804536"/>
                  </a:lnTo>
                  <a:lnTo>
                    <a:pt x="3220760" y="1816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751229" y="1213524"/>
            <a:ext cx="41275" cy="3638550"/>
            <a:chOff x="3751229" y="1213524"/>
            <a:chExt cx="41275" cy="3638550"/>
          </a:xfrm>
        </p:grpSpPr>
        <p:sp>
          <p:nvSpPr>
            <p:cNvPr id="8" name="object 8"/>
            <p:cNvSpPr/>
            <p:nvPr/>
          </p:nvSpPr>
          <p:spPr>
            <a:xfrm>
              <a:off x="3771724" y="1213524"/>
              <a:ext cx="0" cy="3590290"/>
            </a:xfrm>
            <a:custGeom>
              <a:avLst/>
              <a:gdLst/>
              <a:ahLst/>
              <a:cxnLst/>
              <a:rect l="l" t="t" r="r" b="b"/>
              <a:pathLst>
                <a:path h="3590290">
                  <a:moveTo>
                    <a:pt x="0" y="0"/>
                  </a:moveTo>
                  <a:lnTo>
                    <a:pt x="0" y="358994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55992" y="48034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15732" y="43225"/>
                  </a:moveTo>
                  <a:lnTo>
                    <a:pt x="0" y="0"/>
                  </a:lnTo>
                  <a:lnTo>
                    <a:pt x="31465" y="0"/>
                  </a:lnTo>
                  <a:lnTo>
                    <a:pt x="15732" y="4322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55992" y="4803474"/>
              <a:ext cx="31750" cy="43815"/>
            </a:xfrm>
            <a:custGeom>
              <a:avLst/>
              <a:gdLst/>
              <a:ahLst/>
              <a:cxnLst/>
              <a:rect l="l" t="t" r="r" b="b"/>
              <a:pathLst>
                <a:path w="31750" h="43814">
                  <a:moveTo>
                    <a:pt x="0" y="0"/>
                  </a:moveTo>
                  <a:lnTo>
                    <a:pt x="15732" y="43225"/>
                  </a:lnTo>
                  <a:lnTo>
                    <a:pt x="31465" y="0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80235" y="2268994"/>
            <a:ext cx="281305" cy="15373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4015" y="593356"/>
            <a:ext cx="1677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Higher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workload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90074" y="865054"/>
            <a:ext cx="2903855" cy="41275"/>
            <a:chOff x="4690074" y="865054"/>
            <a:chExt cx="2903855" cy="41275"/>
          </a:xfrm>
        </p:grpSpPr>
        <p:sp>
          <p:nvSpPr>
            <p:cNvPr id="14" name="object 14"/>
            <p:cNvSpPr/>
            <p:nvPr/>
          </p:nvSpPr>
          <p:spPr>
            <a:xfrm>
              <a:off x="4690074" y="885550"/>
              <a:ext cx="2855595" cy="0"/>
            </a:xfrm>
            <a:custGeom>
              <a:avLst/>
              <a:gdLst/>
              <a:ahLst/>
              <a:cxnLst/>
              <a:rect l="l" t="t" r="r" b="b"/>
              <a:pathLst>
                <a:path w="2855595">
                  <a:moveTo>
                    <a:pt x="0" y="0"/>
                  </a:moveTo>
                  <a:lnTo>
                    <a:pt x="2855249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45324" y="869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0" y="0"/>
                  </a:lnTo>
                  <a:lnTo>
                    <a:pt x="43224" y="15732"/>
                  </a:lnTo>
                  <a:lnTo>
                    <a:pt x="0" y="314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45324" y="869817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5" h="31750">
                  <a:moveTo>
                    <a:pt x="0" y="31465"/>
                  </a:moveTo>
                  <a:lnTo>
                    <a:pt x="43224" y="15732"/>
                  </a:lnTo>
                  <a:lnTo>
                    <a:pt x="0" y="0"/>
                  </a:lnTo>
                  <a:lnTo>
                    <a:pt x="0" y="31465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Close-the-</a:t>
            </a:r>
            <a:r>
              <a:rPr dirty="0"/>
              <a:t>loop:</a:t>
            </a:r>
            <a:r>
              <a:rPr spc="-15" dirty="0"/>
              <a:t> </a:t>
            </a:r>
            <a:r>
              <a:rPr dirty="0"/>
              <a:t>sensing,</a:t>
            </a:r>
            <a:r>
              <a:rPr spc="-15" dirty="0"/>
              <a:t> </a:t>
            </a:r>
            <a:r>
              <a:rPr dirty="0"/>
              <a:t>compute,</a:t>
            </a:r>
            <a:r>
              <a:rPr spc="-10" dirty="0"/>
              <a:t> actuation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5801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Moving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Moving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Data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0262" y="1928495"/>
            <a:ext cx="4203474" cy="261404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Remote</a:t>
            </a:r>
            <a:r>
              <a:rPr spc="-20" dirty="0"/>
              <a:t> </a:t>
            </a:r>
            <a:r>
              <a:rPr dirty="0"/>
              <a:t>Operation</a:t>
            </a:r>
            <a:r>
              <a:rPr spc="-15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10" dirty="0"/>
              <a:t>Self-</a:t>
            </a:r>
            <a:r>
              <a:rPr dirty="0"/>
              <a:t>driving</a:t>
            </a:r>
            <a:r>
              <a:rPr spc="-15" dirty="0"/>
              <a:t> </a:t>
            </a:r>
            <a:r>
              <a:rPr spc="-20" dirty="0"/>
              <a:t>Cars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637174" y="2584675"/>
            <a:ext cx="375920" cy="492759"/>
            <a:chOff x="3637174" y="2584675"/>
            <a:chExt cx="375920" cy="49275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9891" y="2584675"/>
              <a:ext cx="230167" cy="23016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637174" y="2851226"/>
              <a:ext cx="375920" cy="226695"/>
            </a:xfrm>
            <a:custGeom>
              <a:avLst/>
              <a:gdLst/>
              <a:ahLst/>
              <a:cxnLst/>
              <a:rect l="l" t="t" r="r" b="b"/>
              <a:pathLst>
                <a:path w="375920" h="226694">
                  <a:moveTo>
                    <a:pt x="375599" y="226111"/>
                  </a:moveTo>
                  <a:lnTo>
                    <a:pt x="0" y="226111"/>
                  </a:lnTo>
                  <a:lnTo>
                    <a:pt x="0" y="113055"/>
                  </a:lnTo>
                  <a:lnTo>
                    <a:pt x="36234" y="46286"/>
                  </a:lnTo>
                  <a:lnTo>
                    <a:pt x="76887" y="21813"/>
                  </a:lnTo>
                  <a:lnTo>
                    <a:pt x="128440" y="5763"/>
                  </a:lnTo>
                  <a:lnTo>
                    <a:pt x="187799" y="0"/>
                  </a:lnTo>
                  <a:lnTo>
                    <a:pt x="247159" y="5763"/>
                  </a:lnTo>
                  <a:lnTo>
                    <a:pt x="298712" y="21813"/>
                  </a:lnTo>
                  <a:lnTo>
                    <a:pt x="339365" y="46286"/>
                  </a:lnTo>
                  <a:lnTo>
                    <a:pt x="366025" y="77321"/>
                  </a:lnTo>
                  <a:lnTo>
                    <a:pt x="375599" y="113055"/>
                  </a:lnTo>
                  <a:lnTo>
                    <a:pt x="375599" y="22611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511567" y="3671454"/>
            <a:ext cx="627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65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Remote Operator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7874" y="1381221"/>
            <a:ext cx="960119" cy="1771014"/>
            <a:chOff x="287874" y="1381221"/>
            <a:chExt cx="960119" cy="1771014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25" y="1381221"/>
              <a:ext cx="890350" cy="57051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775" y="1942825"/>
              <a:ext cx="800749" cy="8007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7874" y="2627525"/>
              <a:ext cx="906661" cy="5240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53606" y="3194429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marR="5080" indent="-14414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Autonomous Vehicles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69299" y="1409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805177" y="1546875"/>
            <a:ext cx="87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Perception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83662" y="1409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75071" y="1546875"/>
            <a:ext cx="964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Localization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598025" y="1409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863577" y="1546875"/>
            <a:ext cx="815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112387" y="1409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4" h="524510">
                <a:moveTo>
                  <a:pt x="1164574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4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4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348221" y="1546875"/>
            <a:ext cx="87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Reasoning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626749" y="1409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4" h="524510">
                <a:moveTo>
                  <a:pt x="1164574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4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4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941586" y="1546875"/>
            <a:ext cx="717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524199" y="3028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4" h="524510">
                <a:moveTo>
                  <a:pt x="1164574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4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4" y="5240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770012" y="3061100"/>
            <a:ext cx="85534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03505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Remote Monitoring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874151" y="1928749"/>
            <a:ext cx="6431280" cy="1104900"/>
            <a:chOff x="1874151" y="1928749"/>
            <a:chExt cx="6431280" cy="1104900"/>
          </a:xfrm>
        </p:grpSpPr>
        <p:sp>
          <p:nvSpPr>
            <p:cNvPr id="25" name="object 25"/>
            <p:cNvSpPr/>
            <p:nvPr/>
          </p:nvSpPr>
          <p:spPr>
            <a:xfrm>
              <a:off x="2242649" y="1933512"/>
              <a:ext cx="6057900" cy="1095375"/>
            </a:xfrm>
            <a:custGeom>
              <a:avLst/>
              <a:gdLst/>
              <a:ahLst/>
              <a:cxnLst/>
              <a:rect l="l" t="t" r="r" b="b"/>
              <a:pathLst>
                <a:path w="6057900" h="1095375">
                  <a:moveTo>
                    <a:pt x="0" y="0"/>
                  </a:moveTo>
                  <a:lnTo>
                    <a:pt x="9660" y="37604"/>
                  </a:lnTo>
                  <a:lnTo>
                    <a:pt x="38027" y="73488"/>
                  </a:lnTo>
                  <a:lnTo>
                    <a:pt x="84181" y="107737"/>
                  </a:lnTo>
                  <a:lnTo>
                    <a:pt x="124378" y="129703"/>
                  </a:lnTo>
                  <a:lnTo>
                    <a:pt x="171799" y="151004"/>
                  </a:lnTo>
                  <a:lnTo>
                    <a:pt x="226171" y="171667"/>
                  </a:lnTo>
                  <a:lnTo>
                    <a:pt x="287222" y="191716"/>
                  </a:lnTo>
                  <a:lnTo>
                    <a:pt x="354678" y="211175"/>
                  </a:lnTo>
                  <a:lnTo>
                    <a:pt x="428268" y="230071"/>
                  </a:lnTo>
                  <a:lnTo>
                    <a:pt x="467278" y="239316"/>
                  </a:lnTo>
                  <a:lnTo>
                    <a:pt x="507719" y="248428"/>
                  </a:lnTo>
                  <a:lnTo>
                    <a:pt x="549558" y="257413"/>
                  </a:lnTo>
                  <a:lnTo>
                    <a:pt x="592759" y="266272"/>
                  </a:lnTo>
                  <a:lnTo>
                    <a:pt x="637289" y="275009"/>
                  </a:lnTo>
                  <a:lnTo>
                    <a:pt x="683114" y="283627"/>
                  </a:lnTo>
                  <a:lnTo>
                    <a:pt x="730199" y="292129"/>
                  </a:lnTo>
                  <a:lnTo>
                    <a:pt x="778512" y="300518"/>
                  </a:lnTo>
                  <a:lnTo>
                    <a:pt x="828017" y="308797"/>
                  </a:lnTo>
                  <a:lnTo>
                    <a:pt x="878680" y="316970"/>
                  </a:lnTo>
                  <a:lnTo>
                    <a:pt x="930468" y="325040"/>
                  </a:lnTo>
                  <a:lnTo>
                    <a:pt x="983347" y="333009"/>
                  </a:lnTo>
                  <a:lnTo>
                    <a:pt x="1037281" y="340882"/>
                  </a:lnTo>
                  <a:lnTo>
                    <a:pt x="1092238" y="348660"/>
                  </a:lnTo>
                  <a:lnTo>
                    <a:pt x="1148183" y="356348"/>
                  </a:lnTo>
                  <a:lnTo>
                    <a:pt x="1205083" y="363948"/>
                  </a:lnTo>
                  <a:lnTo>
                    <a:pt x="1262902" y="371463"/>
                  </a:lnTo>
                  <a:lnTo>
                    <a:pt x="1321607" y="378897"/>
                  </a:lnTo>
                  <a:lnTo>
                    <a:pt x="1381164" y="386252"/>
                  </a:lnTo>
                  <a:lnTo>
                    <a:pt x="1441539" y="393533"/>
                  </a:lnTo>
                  <a:lnTo>
                    <a:pt x="1502697" y="400741"/>
                  </a:lnTo>
                  <a:lnTo>
                    <a:pt x="1564606" y="407881"/>
                  </a:lnTo>
                  <a:lnTo>
                    <a:pt x="1627229" y="414955"/>
                  </a:lnTo>
                  <a:lnTo>
                    <a:pt x="1690535" y="421966"/>
                  </a:lnTo>
                  <a:lnTo>
                    <a:pt x="1754487" y="428917"/>
                  </a:lnTo>
                  <a:lnTo>
                    <a:pt x="1819053" y="435813"/>
                  </a:lnTo>
                  <a:lnTo>
                    <a:pt x="1884199" y="442655"/>
                  </a:lnTo>
                  <a:lnTo>
                    <a:pt x="1949889" y="449446"/>
                  </a:lnTo>
                  <a:lnTo>
                    <a:pt x="2016091" y="456191"/>
                  </a:lnTo>
                  <a:lnTo>
                    <a:pt x="2082770" y="462893"/>
                  </a:lnTo>
                  <a:lnTo>
                    <a:pt x="2149891" y="469553"/>
                  </a:lnTo>
                  <a:lnTo>
                    <a:pt x="2217422" y="476176"/>
                  </a:lnTo>
                  <a:lnTo>
                    <a:pt x="2285327" y="482764"/>
                  </a:lnTo>
                  <a:lnTo>
                    <a:pt x="2353573" y="489322"/>
                  </a:lnTo>
                  <a:lnTo>
                    <a:pt x="2422126" y="495851"/>
                  </a:lnTo>
                  <a:lnTo>
                    <a:pt x="2490951" y="502354"/>
                  </a:lnTo>
                  <a:lnTo>
                    <a:pt x="2560015" y="508837"/>
                  </a:lnTo>
                  <a:lnTo>
                    <a:pt x="2629284" y="515300"/>
                  </a:lnTo>
                  <a:lnTo>
                    <a:pt x="2698722" y="521748"/>
                  </a:lnTo>
                  <a:lnTo>
                    <a:pt x="2768297" y="528183"/>
                  </a:lnTo>
                  <a:lnTo>
                    <a:pt x="2837975" y="534609"/>
                  </a:lnTo>
                  <a:lnTo>
                    <a:pt x="2907720" y="541028"/>
                  </a:lnTo>
                  <a:lnTo>
                    <a:pt x="2977499" y="547445"/>
                  </a:lnTo>
                  <a:lnTo>
                    <a:pt x="3047279" y="553861"/>
                  </a:lnTo>
                  <a:lnTo>
                    <a:pt x="3117024" y="560281"/>
                  </a:lnTo>
                  <a:lnTo>
                    <a:pt x="3186702" y="566707"/>
                  </a:lnTo>
                  <a:lnTo>
                    <a:pt x="3256277" y="573143"/>
                  </a:lnTo>
                  <a:lnTo>
                    <a:pt x="3325715" y="579591"/>
                  </a:lnTo>
                  <a:lnTo>
                    <a:pt x="3394984" y="586054"/>
                  </a:lnTo>
                  <a:lnTo>
                    <a:pt x="3464048" y="592537"/>
                  </a:lnTo>
                  <a:lnTo>
                    <a:pt x="3532873" y="599041"/>
                  </a:lnTo>
                  <a:lnTo>
                    <a:pt x="3601426" y="605571"/>
                  </a:lnTo>
                  <a:lnTo>
                    <a:pt x="3669672" y="612129"/>
                  </a:lnTo>
                  <a:lnTo>
                    <a:pt x="3737577" y="618718"/>
                  </a:lnTo>
                  <a:lnTo>
                    <a:pt x="3805108" y="625342"/>
                  </a:lnTo>
                  <a:lnTo>
                    <a:pt x="3872229" y="632003"/>
                  </a:lnTo>
                  <a:lnTo>
                    <a:pt x="3938908" y="638705"/>
                  </a:lnTo>
                  <a:lnTo>
                    <a:pt x="4005110" y="645451"/>
                  </a:lnTo>
                  <a:lnTo>
                    <a:pt x="4070800" y="652244"/>
                  </a:lnTo>
                  <a:lnTo>
                    <a:pt x="4135946" y="659088"/>
                  </a:lnTo>
                  <a:lnTo>
                    <a:pt x="4200512" y="665984"/>
                  </a:lnTo>
                  <a:lnTo>
                    <a:pt x="4264464" y="672937"/>
                  </a:lnTo>
                  <a:lnTo>
                    <a:pt x="4327770" y="679949"/>
                  </a:lnTo>
                  <a:lnTo>
                    <a:pt x="4390393" y="687024"/>
                  </a:lnTo>
                  <a:lnTo>
                    <a:pt x="4452302" y="694165"/>
                  </a:lnTo>
                  <a:lnTo>
                    <a:pt x="4513460" y="701375"/>
                  </a:lnTo>
                  <a:lnTo>
                    <a:pt x="4573835" y="708657"/>
                  </a:lnTo>
                  <a:lnTo>
                    <a:pt x="4633392" y="716014"/>
                  </a:lnTo>
                  <a:lnTo>
                    <a:pt x="4692097" y="723450"/>
                  </a:lnTo>
                  <a:lnTo>
                    <a:pt x="4749916" y="730967"/>
                  </a:lnTo>
                  <a:lnTo>
                    <a:pt x="4806816" y="738569"/>
                  </a:lnTo>
                  <a:lnTo>
                    <a:pt x="4862761" y="746258"/>
                  </a:lnTo>
                  <a:lnTo>
                    <a:pt x="4917718" y="754038"/>
                  </a:lnTo>
                  <a:lnTo>
                    <a:pt x="4971652" y="761912"/>
                  </a:lnTo>
                  <a:lnTo>
                    <a:pt x="5024531" y="769884"/>
                  </a:lnTo>
                  <a:lnTo>
                    <a:pt x="5076319" y="777955"/>
                  </a:lnTo>
                  <a:lnTo>
                    <a:pt x="5126982" y="786130"/>
                  </a:lnTo>
                  <a:lnTo>
                    <a:pt x="5176487" y="794412"/>
                  </a:lnTo>
                  <a:lnTo>
                    <a:pt x="5224800" y="802803"/>
                  </a:lnTo>
                  <a:lnTo>
                    <a:pt x="5271885" y="811307"/>
                  </a:lnTo>
                  <a:lnTo>
                    <a:pt x="5317710" y="819927"/>
                  </a:lnTo>
                  <a:lnTo>
                    <a:pt x="5362240" y="828666"/>
                  </a:lnTo>
                  <a:lnTo>
                    <a:pt x="5405441" y="837528"/>
                  </a:lnTo>
                  <a:lnTo>
                    <a:pt x="5447280" y="846514"/>
                  </a:lnTo>
                  <a:lnTo>
                    <a:pt x="5487721" y="855629"/>
                  </a:lnTo>
                  <a:lnTo>
                    <a:pt x="5526731" y="864876"/>
                  </a:lnTo>
                  <a:lnTo>
                    <a:pt x="5564275" y="874257"/>
                  </a:lnTo>
                  <a:lnTo>
                    <a:pt x="5634833" y="893436"/>
                  </a:lnTo>
                  <a:lnTo>
                    <a:pt x="5699121" y="913192"/>
                  </a:lnTo>
                  <a:lnTo>
                    <a:pt x="5756866" y="933550"/>
                  </a:lnTo>
                  <a:lnTo>
                    <a:pt x="5807796" y="954534"/>
                  </a:lnTo>
                  <a:lnTo>
                    <a:pt x="5851639" y="976169"/>
                  </a:lnTo>
                  <a:lnTo>
                    <a:pt x="5888122" y="998482"/>
                  </a:lnTo>
                  <a:lnTo>
                    <a:pt x="5928450" y="1033274"/>
                  </a:lnTo>
                  <a:lnTo>
                    <a:pt x="5950683" y="1069730"/>
                  </a:lnTo>
                  <a:lnTo>
                    <a:pt x="5953915" y="1082266"/>
                  </a:lnTo>
                  <a:lnTo>
                    <a:pt x="5954999" y="1094999"/>
                  </a:lnTo>
                </a:path>
                <a:path w="6057900" h="1095375">
                  <a:moveTo>
                    <a:pt x="1514362" y="0"/>
                  </a:moveTo>
                  <a:lnTo>
                    <a:pt x="1526591" y="48767"/>
                  </a:lnTo>
                  <a:lnTo>
                    <a:pt x="1562260" y="94645"/>
                  </a:lnTo>
                  <a:lnTo>
                    <a:pt x="1598306" y="123718"/>
                  </a:lnTo>
                  <a:lnTo>
                    <a:pt x="1643637" y="151646"/>
                  </a:lnTo>
                  <a:lnTo>
                    <a:pt x="1697800" y="178485"/>
                  </a:lnTo>
                  <a:lnTo>
                    <a:pt x="1760343" y="204292"/>
                  </a:lnTo>
                  <a:lnTo>
                    <a:pt x="1830812" y="229121"/>
                  </a:lnTo>
                  <a:lnTo>
                    <a:pt x="1868877" y="241186"/>
                  </a:lnTo>
                  <a:lnTo>
                    <a:pt x="1908754" y="253028"/>
                  </a:lnTo>
                  <a:lnTo>
                    <a:pt x="1950386" y="264654"/>
                  </a:lnTo>
                  <a:lnTo>
                    <a:pt x="1993717" y="276070"/>
                  </a:lnTo>
                  <a:lnTo>
                    <a:pt x="2038689" y="287284"/>
                  </a:lnTo>
                  <a:lnTo>
                    <a:pt x="2085247" y="298303"/>
                  </a:lnTo>
                  <a:lnTo>
                    <a:pt x="2133334" y="309133"/>
                  </a:lnTo>
                  <a:lnTo>
                    <a:pt x="2182892" y="319782"/>
                  </a:lnTo>
                  <a:lnTo>
                    <a:pt x="2233866" y="330256"/>
                  </a:lnTo>
                  <a:lnTo>
                    <a:pt x="2286199" y="340562"/>
                  </a:lnTo>
                  <a:lnTo>
                    <a:pt x="2339834" y="350709"/>
                  </a:lnTo>
                  <a:lnTo>
                    <a:pt x="2394714" y="360701"/>
                  </a:lnTo>
                  <a:lnTo>
                    <a:pt x="2450784" y="370547"/>
                  </a:lnTo>
                  <a:lnTo>
                    <a:pt x="2507985" y="380254"/>
                  </a:lnTo>
                  <a:lnTo>
                    <a:pt x="2566263" y="389828"/>
                  </a:lnTo>
                  <a:lnTo>
                    <a:pt x="2625559" y="399276"/>
                  </a:lnTo>
                  <a:lnTo>
                    <a:pt x="2685818" y="408606"/>
                  </a:lnTo>
                  <a:lnTo>
                    <a:pt x="2746983" y="417824"/>
                  </a:lnTo>
                  <a:lnTo>
                    <a:pt x="2808998" y="426937"/>
                  </a:lnTo>
                  <a:lnTo>
                    <a:pt x="2871804" y="435953"/>
                  </a:lnTo>
                  <a:lnTo>
                    <a:pt x="2935347" y="444878"/>
                  </a:lnTo>
                  <a:lnTo>
                    <a:pt x="2999569" y="453719"/>
                  </a:lnTo>
                  <a:lnTo>
                    <a:pt x="3064414" y="462484"/>
                  </a:lnTo>
                  <a:lnTo>
                    <a:pt x="3129826" y="471178"/>
                  </a:lnTo>
                  <a:lnTo>
                    <a:pt x="3195746" y="479810"/>
                  </a:lnTo>
                  <a:lnTo>
                    <a:pt x="3262120" y="488387"/>
                  </a:lnTo>
                  <a:lnTo>
                    <a:pt x="3328890" y="496914"/>
                  </a:lnTo>
                  <a:lnTo>
                    <a:pt x="3396000" y="505400"/>
                  </a:lnTo>
                  <a:lnTo>
                    <a:pt x="3463392" y="513850"/>
                  </a:lnTo>
                  <a:lnTo>
                    <a:pt x="3531012" y="522273"/>
                  </a:lnTo>
                  <a:lnTo>
                    <a:pt x="3598801" y="530675"/>
                  </a:lnTo>
                  <a:lnTo>
                    <a:pt x="3666703" y="539064"/>
                  </a:lnTo>
                  <a:lnTo>
                    <a:pt x="3734662" y="547445"/>
                  </a:lnTo>
                  <a:lnTo>
                    <a:pt x="3802621" y="555826"/>
                  </a:lnTo>
                  <a:lnTo>
                    <a:pt x="3870523" y="564214"/>
                  </a:lnTo>
                  <a:lnTo>
                    <a:pt x="3938312" y="572617"/>
                  </a:lnTo>
                  <a:lnTo>
                    <a:pt x="4005932" y="581040"/>
                  </a:lnTo>
                  <a:lnTo>
                    <a:pt x="4073324" y="589492"/>
                  </a:lnTo>
                  <a:lnTo>
                    <a:pt x="4140434" y="597978"/>
                  </a:lnTo>
                  <a:lnTo>
                    <a:pt x="4207204" y="606506"/>
                  </a:lnTo>
                  <a:lnTo>
                    <a:pt x="4273578" y="615083"/>
                  </a:lnTo>
                  <a:lnTo>
                    <a:pt x="4339498" y="623716"/>
                  </a:lnTo>
                  <a:lnTo>
                    <a:pt x="4404910" y="632412"/>
                  </a:lnTo>
                  <a:lnTo>
                    <a:pt x="4469755" y="641178"/>
                  </a:lnTo>
                  <a:lnTo>
                    <a:pt x="4533977" y="650021"/>
                  </a:lnTo>
                  <a:lnTo>
                    <a:pt x="4597520" y="658947"/>
                  </a:lnTo>
                  <a:lnTo>
                    <a:pt x="4660326" y="667965"/>
                  </a:lnTo>
                  <a:lnTo>
                    <a:pt x="4722341" y="677080"/>
                  </a:lnTo>
                  <a:lnTo>
                    <a:pt x="4783506" y="686300"/>
                  </a:lnTo>
                  <a:lnTo>
                    <a:pt x="4843765" y="695631"/>
                  </a:lnTo>
                  <a:lnTo>
                    <a:pt x="4903061" y="705081"/>
                  </a:lnTo>
                  <a:lnTo>
                    <a:pt x="4961339" y="714657"/>
                  </a:lnTo>
                  <a:lnTo>
                    <a:pt x="5018540" y="724366"/>
                  </a:lnTo>
                  <a:lnTo>
                    <a:pt x="5074610" y="734214"/>
                  </a:lnTo>
                  <a:lnTo>
                    <a:pt x="5129490" y="744209"/>
                  </a:lnTo>
                  <a:lnTo>
                    <a:pt x="5183125" y="754358"/>
                  </a:lnTo>
                  <a:lnTo>
                    <a:pt x="5235458" y="764667"/>
                  </a:lnTo>
                  <a:lnTo>
                    <a:pt x="5286432" y="775143"/>
                  </a:lnTo>
                  <a:lnTo>
                    <a:pt x="5335990" y="785795"/>
                  </a:lnTo>
                  <a:lnTo>
                    <a:pt x="5384077" y="796627"/>
                  </a:lnTo>
                  <a:lnTo>
                    <a:pt x="5430635" y="807649"/>
                  </a:lnTo>
                  <a:lnTo>
                    <a:pt x="5475607" y="818865"/>
                  </a:lnTo>
                  <a:lnTo>
                    <a:pt x="5518938" y="830285"/>
                  </a:lnTo>
                  <a:lnTo>
                    <a:pt x="5560570" y="841913"/>
                  </a:lnTo>
                  <a:lnTo>
                    <a:pt x="5600447" y="853758"/>
                  </a:lnTo>
                  <a:lnTo>
                    <a:pt x="5638512" y="865827"/>
                  </a:lnTo>
                  <a:lnTo>
                    <a:pt x="5674709" y="878126"/>
                  </a:lnTo>
                  <a:lnTo>
                    <a:pt x="5741272" y="903442"/>
                  </a:lnTo>
                  <a:lnTo>
                    <a:pt x="5799681" y="929764"/>
                  </a:lnTo>
                  <a:lnTo>
                    <a:pt x="5849485" y="957147"/>
                  </a:lnTo>
                  <a:lnTo>
                    <a:pt x="5890230" y="985648"/>
                  </a:lnTo>
                  <a:lnTo>
                    <a:pt x="5921464" y="1015320"/>
                  </a:lnTo>
                  <a:lnTo>
                    <a:pt x="5949489" y="1062151"/>
                  </a:lnTo>
                  <a:lnTo>
                    <a:pt x="5953584" y="1078407"/>
                  </a:lnTo>
                  <a:lnTo>
                    <a:pt x="5954962" y="1094999"/>
                  </a:lnTo>
                </a:path>
                <a:path w="6057900" h="1095375">
                  <a:moveTo>
                    <a:pt x="3028724" y="0"/>
                  </a:moveTo>
                  <a:lnTo>
                    <a:pt x="3035754" y="45608"/>
                  </a:lnTo>
                  <a:lnTo>
                    <a:pt x="3056297" y="88688"/>
                  </a:lnTo>
                  <a:lnTo>
                    <a:pt x="3089535" y="129394"/>
                  </a:lnTo>
                  <a:lnTo>
                    <a:pt x="3134648" y="167877"/>
                  </a:lnTo>
                  <a:lnTo>
                    <a:pt x="3190817" y="204292"/>
                  </a:lnTo>
                  <a:lnTo>
                    <a:pt x="3257224" y="238791"/>
                  </a:lnTo>
                  <a:lnTo>
                    <a:pt x="3294011" y="255370"/>
                  </a:lnTo>
                  <a:lnTo>
                    <a:pt x="3333049" y="271528"/>
                  </a:lnTo>
                  <a:lnTo>
                    <a:pt x="3374238" y="287284"/>
                  </a:lnTo>
                  <a:lnTo>
                    <a:pt x="3417474" y="302657"/>
                  </a:lnTo>
                  <a:lnTo>
                    <a:pt x="3462655" y="317666"/>
                  </a:lnTo>
                  <a:lnTo>
                    <a:pt x="3509679" y="332330"/>
                  </a:lnTo>
                  <a:lnTo>
                    <a:pt x="3558443" y="346669"/>
                  </a:lnTo>
                  <a:lnTo>
                    <a:pt x="3608846" y="360701"/>
                  </a:lnTo>
                  <a:lnTo>
                    <a:pt x="3660784" y="374446"/>
                  </a:lnTo>
                  <a:lnTo>
                    <a:pt x="3714155" y="387923"/>
                  </a:lnTo>
                  <a:lnTo>
                    <a:pt x="3768857" y="401151"/>
                  </a:lnTo>
                  <a:lnTo>
                    <a:pt x="3824787" y="414149"/>
                  </a:lnTo>
                  <a:lnTo>
                    <a:pt x="3881844" y="426937"/>
                  </a:lnTo>
                  <a:lnTo>
                    <a:pt x="3939924" y="439533"/>
                  </a:lnTo>
                  <a:lnTo>
                    <a:pt x="3998926" y="451957"/>
                  </a:lnTo>
                  <a:lnTo>
                    <a:pt x="4058747" y="464228"/>
                  </a:lnTo>
                  <a:lnTo>
                    <a:pt x="4119284" y="476365"/>
                  </a:lnTo>
                  <a:lnTo>
                    <a:pt x="4180436" y="488387"/>
                  </a:lnTo>
                  <a:lnTo>
                    <a:pt x="4242099" y="500313"/>
                  </a:lnTo>
                  <a:lnTo>
                    <a:pt x="4304172" y="512163"/>
                  </a:lnTo>
                  <a:lnTo>
                    <a:pt x="4366552" y="523955"/>
                  </a:lnTo>
                  <a:lnTo>
                    <a:pt x="4429137" y="535709"/>
                  </a:lnTo>
                  <a:lnTo>
                    <a:pt x="4491824" y="547445"/>
                  </a:lnTo>
                  <a:lnTo>
                    <a:pt x="4554512" y="559180"/>
                  </a:lnTo>
                  <a:lnTo>
                    <a:pt x="4617097" y="570935"/>
                  </a:lnTo>
                  <a:lnTo>
                    <a:pt x="4679477" y="582728"/>
                  </a:lnTo>
                  <a:lnTo>
                    <a:pt x="4741550" y="594579"/>
                  </a:lnTo>
                  <a:lnTo>
                    <a:pt x="4803213" y="606506"/>
                  </a:lnTo>
                  <a:lnTo>
                    <a:pt x="4864365" y="618529"/>
                  </a:lnTo>
                  <a:lnTo>
                    <a:pt x="4924902" y="630668"/>
                  </a:lnTo>
                  <a:lnTo>
                    <a:pt x="4984723" y="642940"/>
                  </a:lnTo>
                  <a:lnTo>
                    <a:pt x="5043725" y="655366"/>
                  </a:lnTo>
                  <a:lnTo>
                    <a:pt x="5101805" y="667965"/>
                  </a:lnTo>
                  <a:lnTo>
                    <a:pt x="5158862" y="680755"/>
                  </a:lnTo>
                  <a:lnTo>
                    <a:pt x="5214792" y="693756"/>
                  </a:lnTo>
                  <a:lnTo>
                    <a:pt x="5269494" y="706986"/>
                  </a:lnTo>
                  <a:lnTo>
                    <a:pt x="5322865" y="720466"/>
                  </a:lnTo>
                  <a:lnTo>
                    <a:pt x="5374803" y="734214"/>
                  </a:lnTo>
                  <a:lnTo>
                    <a:pt x="5425205" y="748250"/>
                  </a:lnTo>
                  <a:lnTo>
                    <a:pt x="5473970" y="762592"/>
                  </a:lnTo>
                  <a:lnTo>
                    <a:pt x="5520994" y="777260"/>
                  </a:lnTo>
                  <a:lnTo>
                    <a:pt x="5566175" y="792272"/>
                  </a:lnTo>
                  <a:lnTo>
                    <a:pt x="5609411" y="807649"/>
                  </a:lnTo>
                  <a:lnTo>
                    <a:pt x="5650600" y="823408"/>
                  </a:lnTo>
                  <a:lnTo>
                    <a:pt x="5689638" y="839570"/>
                  </a:lnTo>
                  <a:lnTo>
                    <a:pt x="5726425" y="856154"/>
                  </a:lnTo>
                  <a:lnTo>
                    <a:pt x="5760857" y="873178"/>
                  </a:lnTo>
                  <a:lnTo>
                    <a:pt x="5822247" y="908625"/>
                  </a:lnTo>
                  <a:lnTo>
                    <a:pt x="5872991" y="946063"/>
                  </a:lnTo>
                  <a:lnTo>
                    <a:pt x="5912269" y="985648"/>
                  </a:lnTo>
                  <a:lnTo>
                    <a:pt x="5939261" y="1027530"/>
                  </a:lnTo>
                  <a:lnTo>
                    <a:pt x="5953150" y="1071865"/>
                  </a:lnTo>
                  <a:lnTo>
                    <a:pt x="5954924" y="1094999"/>
                  </a:lnTo>
                </a:path>
                <a:path w="6057900" h="1095375">
                  <a:moveTo>
                    <a:pt x="4543087" y="0"/>
                  </a:moveTo>
                  <a:lnTo>
                    <a:pt x="4545690" y="40048"/>
                  </a:lnTo>
                  <a:lnTo>
                    <a:pt x="4553323" y="78147"/>
                  </a:lnTo>
                  <a:lnTo>
                    <a:pt x="4565720" y="114398"/>
                  </a:lnTo>
                  <a:lnTo>
                    <a:pt x="4582617" y="148903"/>
                  </a:lnTo>
                  <a:lnTo>
                    <a:pt x="4603750" y="181767"/>
                  </a:lnTo>
                  <a:lnTo>
                    <a:pt x="4628854" y="213090"/>
                  </a:lnTo>
                  <a:lnTo>
                    <a:pt x="4657663" y="242976"/>
                  </a:lnTo>
                  <a:lnTo>
                    <a:pt x="4689914" y="271528"/>
                  </a:lnTo>
                  <a:lnTo>
                    <a:pt x="4725342" y="298849"/>
                  </a:lnTo>
                  <a:lnTo>
                    <a:pt x="4763681" y="325040"/>
                  </a:lnTo>
                  <a:lnTo>
                    <a:pt x="4804667" y="350205"/>
                  </a:lnTo>
                  <a:lnTo>
                    <a:pt x="4848036" y="374446"/>
                  </a:lnTo>
                  <a:lnTo>
                    <a:pt x="4893522" y="397866"/>
                  </a:lnTo>
                  <a:lnTo>
                    <a:pt x="4940862" y="420568"/>
                  </a:lnTo>
                  <a:lnTo>
                    <a:pt x="4989789" y="442655"/>
                  </a:lnTo>
                  <a:lnTo>
                    <a:pt x="5040041" y="464228"/>
                  </a:lnTo>
                  <a:lnTo>
                    <a:pt x="5091351" y="485391"/>
                  </a:lnTo>
                  <a:lnTo>
                    <a:pt x="5143455" y="506246"/>
                  </a:lnTo>
                  <a:lnTo>
                    <a:pt x="5196089" y="526897"/>
                  </a:lnTo>
                  <a:lnTo>
                    <a:pt x="5248987" y="547445"/>
                  </a:lnTo>
                  <a:lnTo>
                    <a:pt x="5301885" y="567993"/>
                  </a:lnTo>
                  <a:lnTo>
                    <a:pt x="5354519" y="588645"/>
                  </a:lnTo>
                  <a:lnTo>
                    <a:pt x="5406623" y="609502"/>
                  </a:lnTo>
                  <a:lnTo>
                    <a:pt x="5457933" y="630668"/>
                  </a:lnTo>
                  <a:lnTo>
                    <a:pt x="5508185" y="652244"/>
                  </a:lnTo>
                  <a:lnTo>
                    <a:pt x="5557112" y="674335"/>
                  </a:lnTo>
                  <a:lnTo>
                    <a:pt x="5604452" y="697041"/>
                  </a:lnTo>
                  <a:lnTo>
                    <a:pt x="5649938" y="720466"/>
                  </a:lnTo>
                  <a:lnTo>
                    <a:pt x="5693307" y="744713"/>
                  </a:lnTo>
                  <a:lnTo>
                    <a:pt x="5734293" y="769884"/>
                  </a:lnTo>
                  <a:lnTo>
                    <a:pt x="5772632" y="796081"/>
                  </a:lnTo>
                  <a:lnTo>
                    <a:pt x="5808060" y="823408"/>
                  </a:lnTo>
                  <a:lnTo>
                    <a:pt x="5840311" y="851968"/>
                  </a:lnTo>
                  <a:lnTo>
                    <a:pt x="5869120" y="881861"/>
                  </a:lnTo>
                  <a:lnTo>
                    <a:pt x="5894224" y="913192"/>
                  </a:lnTo>
                  <a:lnTo>
                    <a:pt x="5915357" y="946063"/>
                  </a:lnTo>
                  <a:lnTo>
                    <a:pt x="5932254" y="980577"/>
                  </a:lnTo>
                  <a:lnTo>
                    <a:pt x="5944651" y="1016836"/>
                  </a:lnTo>
                  <a:lnTo>
                    <a:pt x="5952284" y="1054942"/>
                  </a:lnTo>
                  <a:lnTo>
                    <a:pt x="5954887" y="1094999"/>
                  </a:lnTo>
                </a:path>
                <a:path w="6057900" h="1095375">
                  <a:moveTo>
                    <a:pt x="6057449" y="0"/>
                  </a:moveTo>
                  <a:lnTo>
                    <a:pt x="6056833" y="71360"/>
                  </a:lnTo>
                  <a:lnTo>
                    <a:pt x="6055060" y="136551"/>
                  </a:lnTo>
                  <a:lnTo>
                    <a:pt x="6052246" y="196189"/>
                  </a:lnTo>
                  <a:lnTo>
                    <a:pt x="6048508" y="250891"/>
                  </a:lnTo>
                  <a:lnTo>
                    <a:pt x="6043960" y="301275"/>
                  </a:lnTo>
                  <a:lnTo>
                    <a:pt x="6038718" y="347957"/>
                  </a:lnTo>
                  <a:lnTo>
                    <a:pt x="6032898" y="391555"/>
                  </a:lnTo>
                  <a:lnTo>
                    <a:pt x="6026616" y="432685"/>
                  </a:lnTo>
                  <a:lnTo>
                    <a:pt x="6019986" y="471966"/>
                  </a:lnTo>
                  <a:lnTo>
                    <a:pt x="6013126" y="510013"/>
                  </a:lnTo>
                  <a:lnTo>
                    <a:pt x="6006149" y="547445"/>
                  </a:lnTo>
                  <a:lnTo>
                    <a:pt x="5999173" y="584878"/>
                  </a:lnTo>
                  <a:lnTo>
                    <a:pt x="5992313" y="622929"/>
                  </a:lnTo>
                  <a:lnTo>
                    <a:pt x="5985683" y="662216"/>
                  </a:lnTo>
                  <a:lnTo>
                    <a:pt x="5979401" y="703354"/>
                  </a:lnTo>
                  <a:lnTo>
                    <a:pt x="5973581" y="746961"/>
                  </a:lnTo>
                  <a:lnTo>
                    <a:pt x="5968339" y="793655"/>
                  </a:lnTo>
                  <a:lnTo>
                    <a:pt x="5963791" y="844051"/>
                  </a:lnTo>
                  <a:lnTo>
                    <a:pt x="5960053" y="898766"/>
                  </a:lnTo>
                  <a:lnTo>
                    <a:pt x="5957239" y="958418"/>
                  </a:lnTo>
                  <a:lnTo>
                    <a:pt x="5955466" y="1023624"/>
                  </a:lnTo>
                  <a:lnTo>
                    <a:pt x="5954849" y="1094999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874151" y="2104125"/>
              <a:ext cx="737235" cy="182880"/>
            </a:xfrm>
            <a:custGeom>
              <a:avLst/>
              <a:gdLst/>
              <a:ahLst/>
              <a:cxnLst/>
              <a:rect l="l" t="t" r="r" b="b"/>
              <a:pathLst>
                <a:path w="737235" h="182880">
                  <a:moveTo>
                    <a:pt x="736996" y="182879"/>
                  </a:moveTo>
                  <a:lnTo>
                    <a:pt x="0" y="182879"/>
                  </a:lnTo>
                  <a:lnTo>
                    <a:pt x="0" y="0"/>
                  </a:lnTo>
                  <a:lnTo>
                    <a:pt x="736996" y="0"/>
                  </a:lnTo>
                  <a:lnTo>
                    <a:pt x="736996" y="1828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861451" y="2085329"/>
            <a:ext cx="762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10" dirty="0">
                <a:latin typeface="Arial"/>
                <a:cs typeface="Arial"/>
              </a:rPr>
              <a:t> foggy?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102032" y="2019250"/>
            <a:ext cx="1310005" cy="182880"/>
          </a:xfrm>
          <a:custGeom>
            <a:avLst/>
            <a:gdLst/>
            <a:ahLst/>
            <a:cxnLst/>
            <a:rect l="l" t="t" r="r" b="b"/>
            <a:pathLst>
              <a:path w="1310004" h="182880">
                <a:moveTo>
                  <a:pt x="1309985" y="182879"/>
                </a:moveTo>
                <a:lnTo>
                  <a:pt x="0" y="182879"/>
                </a:lnTo>
                <a:lnTo>
                  <a:pt x="0" y="0"/>
                </a:lnTo>
                <a:lnTo>
                  <a:pt x="1309985" y="0"/>
                </a:lnTo>
                <a:lnTo>
                  <a:pt x="1309985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089332" y="2000454"/>
            <a:ext cx="13341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Where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traffic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97877" y="2202130"/>
            <a:ext cx="1118870" cy="182880"/>
          </a:xfrm>
          <a:custGeom>
            <a:avLst/>
            <a:gdLst/>
            <a:ahLst/>
            <a:cxnLst/>
            <a:rect l="l" t="t" r="r" b="b"/>
            <a:pathLst>
              <a:path w="1118870" h="182880">
                <a:moveTo>
                  <a:pt x="1118294" y="182879"/>
                </a:moveTo>
                <a:lnTo>
                  <a:pt x="0" y="182879"/>
                </a:lnTo>
                <a:lnTo>
                  <a:pt x="0" y="0"/>
                </a:lnTo>
                <a:lnTo>
                  <a:pt x="1118294" y="0"/>
                </a:lnTo>
                <a:lnTo>
                  <a:pt x="1118294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85177" y="2183333"/>
            <a:ext cx="1143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light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map?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619098" y="2104125"/>
            <a:ext cx="1304925" cy="182880"/>
          </a:xfrm>
          <a:custGeom>
            <a:avLst/>
            <a:gdLst/>
            <a:ahLst/>
            <a:cxnLst/>
            <a:rect l="l" t="t" r="r" b="b"/>
            <a:pathLst>
              <a:path w="1304925" h="182880">
                <a:moveTo>
                  <a:pt x="1304553" y="182879"/>
                </a:moveTo>
                <a:lnTo>
                  <a:pt x="0" y="182879"/>
                </a:lnTo>
                <a:lnTo>
                  <a:pt x="0" y="0"/>
                </a:lnTo>
                <a:lnTo>
                  <a:pt x="1304553" y="0"/>
                </a:lnTo>
                <a:lnTo>
                  <a:pt x="1304553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606398" y="2085329"/>
            <a:ext cx="1329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Are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peds</a:t>
            </a:r>
            <a:r>
              <a:rPr sz="1200" spc="-10" dirty="0">
                <a:latin typeface="Arial"/>
                <a:cs typeface="Arial"/>
              </a:rPr>
              <a:t> crossing?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188614" y="2019250"/>
            <a:ext cx="1194435" cy="182880"/>
          </a:xfrm>
          <a:custGeom>
            <a:avLst/>
            <a:gdLst/>
            <a:ahLst/>
            <a:cxnLst/>
            <a:rect l="l" t="t" r="r" b="b"/>
            <a:pathLst>
              <a:path w="1194434" h="182880">
                <a:moveTo>
                  <a:pt x="1194271" y="182879"/>
                </a:moveTo>
                <a:lnTo>
                  <a:pt x="0" y="182879"/>
                </a:lnTo>
                <a:lnTo>
                  <a:pt x="0" y="0"/>
                </a:lnTo>
                <a:lnTo>
                  <a:pt x="1194271" y="0"/>
                </a:lnTo>
                <a:lnTo>
                  <a:pt x="1194271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6175914" y="2000454"/>
            <a:ext cx="1219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Why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-10" dirty="0">
                <a:latin typeface="Arial"/>
                <a:cs typeface="Arial"/>
              </a:rPr>
              <a:t> police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67133" y="2202130"/>
            <a:ext cx="1437640" cy="182880"/>
          </a:xfrm>
          <a:custGeom>
            <a:avLst/>
            <a:gdLst/>
            <a:ahLst/>
            <a:cxnLst/>
            <a:rect l="l" t="t" r="r" b="b"/>
            <a:pathLst>
              <a:path w="1437640" h="182880">
                <a:moveTo>
                  <a:pt x="1437233" y="182879"/>
                </a:moveTo>
                <a:lnTo>
                  <a:pt x="0" y="182879"/>
                </a:lnTo>
                <a:lnTo>
                  <a:pt x="0" y="0"/>
                </a:lnTo>
                <a:lnTo>
                  <a:pt x="1437233" y="0"/>
                </a:lnTo>
                <a:lnTo>
                  <a:pt x="1437233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054433" y="2183333"/>
            <a:ext cx="14617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officer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waving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25" dirty="0">
                <a:latin typeface="Arial"/>
                <a:cs typeface="Arial"/>
              </a:rPr>
              <a:t> me?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863810" y="2104125"/>
            <a:ext cx="873125" cy="182880"/>
          </a:xfrm>
          <a:custGeom>
            <a:avLst/>
            <a:gdLst/>
            <a:ahLst/>
            <a:cxnLst/>
            <a:rect l="l" t="t" r="r" b="b"/>
            <a:pathLst>
              <a:path w="873125" h="182880">
                <a:moveTo>
                  <a:pt x="872579" y="182879"/>
                </a:moveTo>
                <a:lnTo>
                  <a:pt x="0" y="182879"/>
                </a:lnTo>
                <a:lnTo>
                  <a:pt x="0" y="0"/>
                </a:lnTo>
                <a:lnTo>
                  <a:pt x="872579" y="0"/>
                </a:lnTo>
                <a:lnTo>
                  <a:pt x="872579" y="1828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7851110" y="2085329"/>
            <a:ext cx="897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Shall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pass?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944725" y="3028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4" h="524510">
                <a:moveTo>
                  <a:pt x="1164574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4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4" y="5240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259691" y="3061100"/>
            <a:ext cx="71755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14604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Request Dispatch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84774" y="2584674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548202" y="2617362"/>
            <a:ext cx="102044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0924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71125" y="3028412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3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3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011948" y="3165875"/>
            <a:ext cx="8655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Resolution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296937" y="1655988"/>
            <a:ext cx="6320790" cy="2055495"/>
            <a:chOff x="1296937" y="1655988"/>
            <a:chExt cx="6320790" cy="2055495"/>
          </a:xfrm>
        </p:grpSpPr>
        <p:sp>
          <p:nvSpPr>
            <p:cNvPr id="47" name="object 47"/>
            <p:cNvSpPr/>
            <p:nvPr/>
          </p:nvSpPr>
          <p:spPr>
            <a:xfrm>
              <a:off x="2916000" y="1671462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5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040345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040345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30362" y="1671462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4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554707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554707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44725" y="1671462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4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069070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069070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459087" y="1671462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4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583432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583432" y="1660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24042" y="3290462"/>
              <a:ext cx="200660" cy="0"/>
            </a:xfrm>
            <a:custGeom>
              <a:avLst/>
              <a:gdLst/>
              <a:ahLst/>
              <a:cxnLst/>
              <a:rect l="l" t="t" r="r" b="b"/>
              <a:pathLst>
                <a:path w="200659">
                  <a:moveTo>
                    <a:pt x="2001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305325" y="3279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29" y="21423"/>
                  </a:moveTo>
                  <a:lnTo>
                    <a:pt x="0" y="10711"/>
                  </a:lnTo>
                  <a:lnTo>
                    <a:pt x="29429" y="0"/>
                  </a:lnTo>
                  <a:lnTo>
                    <a:pt x="18717" y="10711"/>
                  </a:lnTo>
                  <a:lnTo>
                    <a:pt x="29429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05325" y="3279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7" y="10711"/>
                  </a:moveTo>
                  <a:lnTo>
                    <a:pt x="29429" y="0"/>
                  </a:lnTo>
                  <a:lnTo>
                    <a:pt x="0" y="10711"/>
                  </a:lnTo>
                  <a:lnTo>
                    <a:pt x="29429" y="21423"/>
                  </a:lnTo>
                  <a:lnTo>
                    <a:pt x="18717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745567" y="2876182"/>
              <a:ext cx="199390" cy="414655"/>
            </a:xfrm>
            <a:custGeom>
              <a:avLst/>
              <a:gdLst/>
              <a:ahLst/>
              <a:cxnLst/>
              <a:rect l="l" t="t" r="r" b="b"/>
              <a:pathLst>
                <a:path w="199389" h="414654">
                  <a:moveTo>
                    <a:pt x="199156" y="41427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737458" y="2859312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3096" y="31165"/>
                  </a:moveTo>
                  <a:lnTo>
                    <a:pt x="0" y="0"/>
                  </a:lnTo>
                  <a:lnTo>
                    <a:pt x="22404" y="21883"/>
                  </a:lnTo>
                  <a:lnTo>
                    <a:pt x="8109" y="16870"/>
                  </a:lnTo>
                  <a:lnTo>
                    <a:pt x="3096" y="31165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737458" y="2859312"/>
              <a:ext cx="22860" cy="31750"/>
            </a:xfrm>
            <a:custGeom>
              <a:avLst/>
              <a:gdLst/>
              <a:ahLst/>
              <a:cxnLst/>
              <a:rect l="l" t="t" r="r" b="b"/>
              <a:pathLst>
                <a:path w="22860" h="31750">
                  <a:moveTo>
                    <a:pt x="8109" y="16870"/>
                  </a:moveTo>
                  <a:lnTo>
                    <a:pt x="22404" y="21883"/>
                  </a:lnTo>
                  <a:lnTo>
                    <a:pt x="0" y="0"/>
                  </a:lnTo>
                  <a:lnTo>
                    <a:pt x="3096" y="31165"/>
                  </a:lnTo>
                  <a:lnTo>
                    <a:pt x="8109" y="1687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183117" y="2846724"/>
              <a:ext cx="201930" cy="0"/>
            </a:xfrm>
            <a:custGeom>
              <a:avLst/>
              <a:gdLst/>
              <a:ahLst/>
              <a:cxnLst/>
              <a:rect l="l" t="t" r="r" b="b"/>
              <a:pathLst>
                <a:path w="201929">
                  <a:moveTo>
                    <a:pt x="2016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164399" y="283601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164399" y="2836013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3138797" y="2831762"/>
              <a:ext cx="363855" cy="433705"/>
            </a:xfrm>
            <a:custGeom>
              <a:avLst/>
              <a:gdLst/>
              <a:ahLst/>
              <a:cxnLst/>
              <a:rect l="l" t="t" r="r" b="b"/>
              <a:pathLst>
                <a:path w="363854" h="433704">
                  <a:moveTo>
                    <a:pt x="363626" y="0"/>
                  </a:moveTo>
                  <a:lnTo>
                    <a:pt x="0" y="433686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3126771" y="3250358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5">
                  <a:moveTo>
                    <a:pt x="0" y="29433"/>
                  </a:moveTo>
                  <a:lnTo>
                    <a:pt x="10700" y="0"/>
                  </a:lnTo>
                  <a:lnTo>
                    <a:pt x="12026" y="15090"/>
                  </a:lnTo>
                  <a:lnTo>
                    <a:pt x="27116" y="13764"/>
                  </a:lnTo>
                  <a:lnTo>
                    <a:pt x="0" y="2943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26771" y="3250358"/>
              <a:ext cx="27305" cy="29845"/>
            </a:xfrm>
            <a:custGeom>
              <a:avLst/>
              <a:gdLst/>
              <a:ahLst/>
              <a:cxnLst/>
              <a:rect l="l" t="t" r="r" b="b"/>
              <a:pathLst>
                <a:path w="27305" h="29845">
                  <a:moveTo>
                    <a:pt x="12026" y="15090"/>
                  </a:moveTo>
                  <a:lnTo>
                    <a:pt x="10700" y="0"/>
                  </a:lnTo>
                  <a:lnTo>
                    <a:pt x="0" y="29433"/>
                  </a:lnTo>
                  <a:lnTo>
                    <a:pt x="27116" y="13764"/>
                  </a:lnTo>
                  <a:lnTo>
                    <a:pt x="12026" y="1509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01700" y="1672230"/>
              <a:ext cx="235585" cy="5715"/>
            </a:xfrm>
            <a:custGeom>
              <a:avLst/>
              <a:gdLst/>
              <a:ahLst/>
              <a:cxnLst/>
              <a:rect l="l" t="t" r="r" b="b"/>
              <a:pathLst>
                <a:path w="235584" h="5714">
                  <a:moveTo>
                    <a:pt x="0" y="5531"/>
                  </a:moveTo>
                  <a:lnTo>
                    <a:pt x="234965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525705" y="166177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504" y="21417"/>
                  </a:moveTo>
                  <a:lnTo>
                    <a:pt x="10960" y="10456"/>
                  </a:lnTo>
                  <a:lnTo>
                    <a:pt x="0" y="0"/>
                  </a:lnTo>
                  <a:lnTo>
                    <a:pt x="29673" y="10015"/>
                  </a:lnTo>
                  <a:lnTo>
                    <a:pt x="504" y="21417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1525705" y="1661774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960" y="10456"/>
                  </a:moveTo>
                  <a:lnTo>
                    <a:pt x="504" y="21417"/>
                  </a:lnTo>
                  <a:lnTo>
                    <a:pt x="29673" y="10015"/>
                  </a:lnTo>
                  <a:lnTo>
                    <a:pt x="0" y="0"/>
                  </a:lnTo>
                  <a:lnTo>
                    <a:pt x="10960" y="1045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1397268" y="3290462"/>
              <a:ext cx="374015" cy="0"/>
            </a:xfrm>
            <a:custGeom>
              <a:avLst/>
              <a:gdLst/>
              <a:ahLst/>
              <a:cxnLst/>
              <a:rect l="l" t="t" r="r" b="b"/>
              <a:pathLst>
                <a:path w="374014">
                  <a:moveTo>
                    <a:pt x="373856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378549" y="3279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29430" y="21423"/>
                  </a:moveTo>
                  <a:lnTo>
                    <a:pt x="0" y="10711"/>
                  </a:lnTo>
                  <a:lnTo>
                    <a:pt x="29430" y="0"/>
                  </a:lnTo>
                  <a:lnTo>
                    <a:pt x="18718" y="10711"/>
                  </a:lnTo>
                  <a:lnTo>
                    <a:pt x="2943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378549" y="3279750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8718" y="10711"/>
                  </a:moveTo>
                  <a:lnTo>
                    <a:pt x="29430" y="0"/>
                  </a:lnTo>
                  <a:lnTo>
                    <a:pt x="0" y="10711"/>
                  </a:lnTo>
                  <a:lnTo>
                    <a:pt x="29430" y="21423"/>
                  </a:lnTo>
                  <a:lnTo>
                    <a:pt x="18718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4365250" y="3186862"/>
              <a:ext cx="1346835" cy="524510"/>
            </a:xfrm>
            <a:custGeom>
              <a:avLst/>
              <a:gdLst/>
              <a:ahLst/>
              <a:cxnLst/>
              <a:rect l="l" t="t" r="r" b="b"/>
              <a:pathLst>
                <a:path w="1346835" h="524510">
                  <a:moveTo>
                    <a:pt x="1164575" y="524099"/>
                  </a:moveTo>
                  <a:lnTo>
                    <a:pt x="182124" y="524099"/>
                  </a:lnTo>
                  <a:lnTo>
                    <a:pt x="133708" y="517594"/>
                  </a:lnTo>
                  <a:lnTo>
                    <a:pt x="90202" y="499234"/>
                  </a:lnTo>
                  <a:lnTo>
                    <a:pt x="53343" y="470756"/>
                  </a:lnTo>
                  <a:lnTo>
                    <a:pt x="24865" y="433897"/>
                  </a:lnTo>
                  <a:lnTo>
                    <a:pt x="6505" y="390391"/>
                  </a:lnTo>
                  <a:lnTo>
                    <a:pt x="0" y="341975"/>
                  </a:lnTo>
                  <a:lnTo>
                    <a:pt x="0" y="182124"/>
                  </a:lnTo>
                  <a:lnTo>
                    <a:pt x="6505" y="133708"/>
                  </a:lnTo>
                  <a:lnTo>
                    <a:pt x="24865" y="90202"/>
                  </a:lnTo>
                  <a:lnTo>
                    <a:pt x="53343" y="53343"/>
                  </a:lnTo>
                  <a:lnTo>
                    <a:pt x="90202" y="24865"/>
                  </a:lnTo>
                  <a:lnTo>
                    <a:pt x="133708" y="6505"/>
                  </a:lnTo>
                  <a:lnTo>
                    <a:pt x="182124" y="0"/>
                  </a:lnTo>
                  <a:lnTo>
                    <a:pt x="1164575" y="0"/>
                  </a:lnTo>
                  <a:lnTo>
                    <a:pt x="1234271" y="13863"/>
                  </a:lnTo>
                  <a:lnTo>
                    <a:pt x="1293356" y="53343"/>
                  </a:lnTo>
                  <a:lnTo>
                    <a:pt x="1332836" y="112428"/>
                  </a:lnTo>
                  <a:lnTo>
                    <a:pt x="1346699" y="182124"/>
                  </a:lnTo>
                  <a:lnTo>
                    <a:pt x="1346699" y="341975"/>
                  </a:lnTo>
                  <a:lnTo>
                    <a:pt x="1340194" y="390391"/>
                  </a:lnTo>
                  <a:lnTo>
                    <a:pt x="1321834" y="433897"/>
                  </a:lnTo>
                  <a:lnTo>
                    <a:pt x="1293356" y="470756"/>
                  </a:lnTo>
                  <a:lnTo>
                    <a:pt x="1256497" y="499234"/>
                  </a:lnTo>
                  <a:lnTo>
                    <a:pt x="1212991" y="517594"/>
                  </a:lnTo>
                  <a:lnTo>
                    <a:pt x="1164575" y="524099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4528677" y="3219550"/>
            <a:ext cx="1020444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 indent="309245">
              <a:lnSpc>
                <a:spcPts val="1650"/>
              </a:lnSpc>
              <a:spcBef>
                <a:spcPts val="180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Visualization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3125870" y="3186875"/>
            <a:ext cx="2823845" cy="492759"/>
            <a:chOff x="3125870" y="3186875"/>
            <a:chExt cx="2823845" cy="492759"/>
          </a:xfrm>
        </p:grpSpPr>
        <p:pic>
          <p:nvPicPr>
            <p:cNvPr id="80" name="object 8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718675" y="3285699"/>
              <a:ext cx="230812" cy="160091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9891" y="3186875"/>
              <a:ext cx="230167" cy="23016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3637175" y="3453426"/>
              <a:ext cx="375920" cy="226695"/>
            </a:xfrm>
            <a:custGeom>
              <a:avLst/>
              <a:gdLst/>
              <a:ahLst/>
              <a:cxnLst/>
              <a:rect l="l" t="t" r="r" b="b"/>
              <a:pathLst>
                <a:path w="375920" h="226695">
                  <a:moveTo>
                    <a:pt x="375599" y="226111"/>
                  </a:moveTo>
                  <a:lnTo>
                    <a:pt x="0" y="226111"/>
                  </a:lnTo>
                  <a:lnTo>
                    <a:pt x="0" y="113055"/>
                  </a:lnTo>
                  <a:lnTo>
                    <a:pt x="36234" y="46286"/>
                  </a:lnTo>
                  <a:lnTo>
                    <a:pt x="76887" y="21813"/>
                  </a:lnTo>
                  <a:lnTo>
                    <a:pt x="128440" y="5763"/>
                  </a:lnTo>
                  <a:lnTo>
                    <a:pt x="187799" y="0"/>
                  </a:lnTo>
                  <a:lnTo>
                    <a:pt x="247159" y="5763"/>
                  </a:lnTo>
                  <a:lnTo>
                    <a:pt x="298712" y="21813"/>
                  </a:lnTo>
                  <a:lnTo>
                    <a:pt x="339365" y="46286"/>
                  </a:lnTo>
                  <a:lnTo>
                    <a:pt x="366025" y="77321"/>
                  </a:lnTo>
                  <a:lnTo>
                    <a:pt x="375599" y="113055"/>
                  </a:lnTo>
                  <a:lnTo>
                    <a:pt x="375599" y="226111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171983" y="3444292"/>
              <a:ext cx="193675" cy="5080"/>
            </a:xfrm>
            <a:custGeom>
              <a:avLst/>
              <a:gdLst/>
              <a:ahLst/>
              <a:cxnLst/>
              <a:rect l="l" t="t" r="r" b="b"/>
              <a:pathLst>
                <a:path w="193675" h="5079">
                  <a:moveTo>
                    <a:pt x="193266" y="4619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4153270" y="343383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29165" y="21416"/>
                  </a:moveTo>
                  <a:lnTo>
                    <a:pt x="0" y="10005"/>
                  </a:lnTo>
                  <a:lnTo>
                    <a:pt x="29677" y="0"/>
                  </a:lnTo>
                  <a:lnTo>
                    <a:pt x="18712" y="10452"/>
                  </a:lnTo>
                  <a:lnTo>
                    <a:pt x="29165" y="21416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4153270" y="3433839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8712" y="10452"/>
                  </a:moveTo>
                  <a:lnTo>
                    <a:pt x="29677" y="0"/>
                  </a:lnTo>
                  <a:lnTo>
                    <a:pt x="0" y="10005"/>
                  </a:lnTo>
                  <a:lnTo>
                    <a:pt x="29165" y="21416"/>
                  </a:lnTo>
                  <a:lnTo>
                    <a:pt x="18712" y="10452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147850" y="3303269"/>
              <a:ext cx="329565" cy="140970"/>
            </a:xfrm>
            <a:custGeom>
              <a:avLst/>
              <a:gdLst/>
              <a:ahLst/>
              <a:cxnLst/>
              <a:rect l="l" t="t" r="r" b="b"/>
              <a:pathLst>
                <a:path w="329564" h="140970">
                  <a:moveTo>
                    <a:pt x="329374" y="140492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30633" y="3295925"/>
              <a:ext cx="31750" cy="21590"/>
            </a:xfrm>
            <a:custGeom>
              <a:avLst/>
              <a:gdLst/>
              <a:ahLst/>
              <a:cxnLst/>
              <a:rect l="l" t="t" r="r" b="b"/>
              <a:pathLst>
                <a:path w="31750" h="21589">
                  <a:moveTo>
                    <a:pt x="22867" y="21399"/>
                  </a:moveTo>
                  <a:lnTo>
                    <a:pt x="0" y="0"/>
                  </a:lnTo>
                  <a:lnTo>
                    <a:pt x="31272" y="1693"/>
                  </a:lnTo>
                  <a:lnTo>
                    <a:pt x="17217" y="7344"/>
                  </a:lnTo>
                  <a:lnTo>
                    <a:pt x="22867" y="21399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30633" y="3295925"/>
              <a:ext cx="31750" cy="21590"/>
            </a:xfrm>
            <a:custGeom>
              <a:avLst/>
              <a:gdLst/>
              <a:ahLst/>
              <a:cxnLst/>
              <a:rect l="l" t="t" r="r" b="b"/>
              <a:pathLst>
                <a:path w="31750" h="21589">
                  <a:moveTo>
                    <a:pt x="17217" y="7344"/>
                  </a:moveTo>
                  <a:lnTo>
                    <a:pt x="31272" y="1693"/>
                  </a:lnTo>
                  <a:lnTo>
                    <a:pt x="0" y="0"/>
                  </a:lnTo>
                  <a:lnTo>
                    <a:pt x="22867" y="21399"/>
                  </a:lnTo>
                  <a:lnTo>
                    <a:pt x="17217" y="734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Smart</a:t>
            </a:r>
            <a:r>
              <a:rPr spc="-30" dirty="0"/>
              <a:t> </a:t>
            </a:r>
            <a:r>
              <a:rPr dirty="0"/>
              <a:t>Home</a:t>
            </a:r>
            <a:r>
              <a:rPr spc="-155" dirty="0"/>
              <a:t> </a:t>
            </a:r>
            <a:r>
              <a:rPr spc="-10" dirty="0"/>
              <a:t>Actuation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180715" cy="6565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“Hey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Google,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turn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lights”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“Hey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Siri,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curtains”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6135" y="1881024"/>
            <a:ext cx="2384978" cy="25742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16802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Telesurgery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216355"/>
            <a:ext cx="244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Robot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actuation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1501" y="1577518"/>
            <a:ext cx="3913550" cy="33888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025" y="4889361"/>
            <a:ext cx="35433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10" dirty="0">
                <a:latin typeface="Arial"/>
                <a:cs typeface="Arial"/>
                <a:hlinkClick r:id="rId3"/>
              </a:rPr>
              <a:t>https://www.zdnet.com/article/surgery-digitized-telesurgery-becoming-a-reality/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IoT</a:t>
            </a:r>
            <a:r>
              <a:rPr spc="-45" dirty="0"/>
              <a:t> </a:t>
            </a:r>
            <a:r>
              <a:rPr spc="-10" dirty="0"/>
              <a:t>Challenge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Bandwidth,</a:t>
            </a:r>
            <a:r>
              <a:rPr spc="-55" dirty="0"/>
              <a:t> </a:t>
            </a:r>
            <a:r>
              <a:rPr spc="-10" dirty="0"/>
              <a:t>latency,</a:t>
            </a:r>
            <a:r>
              <a:rPr spc="-55" dirty="0"/>
              <a:t> </a:t>
            </a:r>
            <a:r>
              <a:rPr dirty="0"/>
              <a:t>throughput,</a:t>
            </a:r>
            <a:r>
              <a:rPr spc="-55" dirty="0"/>
              <a:t> </a:t>
            </a:r>
            <a:r>
              <a:rPr spc="-10" dirty="0"/>
              <a:t>pipeline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20" dirty="0"/>
              <a:t> </a:t>
            </a:r>
            <a:r>
              <a:rPr spc="-10" dirty="0"/>
              <a:t>architectures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pc="-10" dirty="0"/>
              <a:t>Close-the-</a:t>
            </a:r>
            <a:r>
              <a:rPr dirty="0"/>
              <a:t>loop:</a:t>
            </a:r>
            <a:r>
              <a:rPr spc="-30" dirty="0"/>
              <a:t> </a:t>
            </a:r>
            <a:r>
              <a:rPr dirty="0"/>
              <a:t>sensing,</a:t>
            </a:r>
            <a:r>
              <a:rPr spc="-20" dirty="0"/>
              <a:t> </a:t>
            </a:r>
            <a:r>
              <a:rPr dirty="0"/>
              <a:t>compute,</a:t>
            </a:r>
            <a:r>
              <a:rPr spc="-15" dirty="0"/>
              <a:t> </a:t>
            </a:r>
            <a:r>
              <a:rPr spc="-10" dirty="0"/>
              <a:t>actuation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5978525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1: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profile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performance,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techniques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ML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basics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IoT</a:t>
            </a:r>
            <a:r>
              <a:rPr spc="-45" dirty="0"/>
              <a:t> </a:t>
            </a:r>
            <a:r>
              <a:rPr spc="-10" dirty="0"/>
              <a:t>Challenge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Bandwidth,</a:t>
            </a:r>
            <a:r>
              <a:rPr spc="-55" dirty="0"/>
              <a:t> </a:t>
            </a:r>
            <a:r>
              <a:rPr spc="-10" dirty="0"/>
              <a:t>latency,</a:t>
            </a:r>
            <a:r>
              <a:rPr spc="-55" dirty="0"/>
              <a:t> </a:t>
            </a:r>
            <a:r>
              <a:rPr dirty="0"/>
              <a:t>throughput,</a:t>
            </a:r>
            <a:r>
              <a:rPr spc="-55" dirty="0"/>
              <a:t> </a:t>
            </a:r>
            <a:r>
              <a:rPr spc="-10" dirty="0"/>
              <a:t>pipeline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Example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20" dirty="0"/>
              <a:t> </a:t>
            </a:r>
            <a:r>
              <a:rPr spc="-10" dirty="0"/>
              <a:t>architectures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pc="-10" dirty="0"/>
              <a:t>Close-the-</a:t>
            </a:r>
            <a:r>
              <a:rPr dirty="0"/>
              <a:t>loop:</a:t>
            </a:r>
            <a:r>
              <a:rPr spc="-30" dirty="0"/>
              <a:t> </a:t>
            </a:r>
            <a:r>
              <a:rPr dirty="0"/>
              <a:t>sensing,</a:t>
            </a:r>
            <a:r>
              <a:rPr spc="-20" dirty="0"/>
              <a:t> </a:t>
            </a:r>
            <a:r>
              <a:rPr dirty="0"/>
              <a:t>compute,</a:t>
            </a:r>
            <a:r>
              <a:rPr spc="-15" dirty="0"/>
              <a:t> </a:t>
            </a:r>
            <a:r>
              <a:rPr spc="-10" dirty="0"/>
              <a:t>actuation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IoT</a:t>
            </a:r>
            <a:r>
              <a:rPr spc="-50" dirty="0"/>
              <a:t> </a:t>
            </a:r>
            <a:r>
              <a:rPr spc="-10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579359" cy="1532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IoT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been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viewed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simple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nodes</a:t>
            </a:r>
            <a:r>
              <a:rPr sz="1800" b="1" i="1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collect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from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sensors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transmit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central</a:t>
            </a:r>
            <a:r>
              <a:rPr sz="1800" b="1" i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location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b="1" i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595959"/>
                </a:solidFill>
                <a:latin typeface="Arial"/>
                <a:cs typeface="Arial"/>
              </a:rPr>
              <a:t>processing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&gt;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(BLERP)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Bandwidth,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latency,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economics,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reliability,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privacy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much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compute?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How</a:t>
            </a:r>
            <a:r>
              <a:rPr spc="10" dirty="0"/>
              <a:t> </a:t>
            </a:r>
            <a:r>
              <a:rPr dirty="0"/>
              <a:t>much</a:t>
            </a:r>
            <a:r>
              <a:rPr spc="10" dirty="0"/>
              <a:t> </a:t>
            </a:r>
            <a:r>
              <a:rPr spc="-10" dirty="0"/>
              <a:t>compute?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18" y="3726612"/>
            <a:ext cx="1219836" cy="7815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22531" y="4597466"/>
            <a:ext cx="881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310" marR="5080" indent="-182245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Autonomous Vehicle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8775" y="4297500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2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2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24652" y="4434963"/>
            <a:ext cx="87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Perception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03137" y="4297500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2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2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194546" y="4434963"/>
            <a:ext cx="9645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Localization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17499" y="4297500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5" h="524510">
                <a:moveTo>
                  <a:pt x="1164575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2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5" y="0"/>
                </a:lnTo>
                <a:lnTo>
                  <a:pt x="1234271" y="13863"/>
                </a:lnTo>
                <a:lnTo>
                  <a:pt x="1293356" y="53342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5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783052" y="4434963"/>
            <a:ext cx="815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Prediction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31862" y="4297500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4" h="524510">
                <a:moveTo>
                  <a:pt x="1164574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2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4" y="0"/>
                </a:lnTo>
                <a:lnTo>
                  <a:pt x="1234271" y="13863"/>
                </a:lnTo>
                <a:lnTo>
                  <a:pt x="1293356" y="53342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4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67696" y="4434963"/>
            <a:ext cx="875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Reasoning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546224" y="4297500"/>
            <a:ext cx="1346835" cy="524510"/>
          </a:xfrm>
          <a:custGeom>
            <a:avLst/>
            <a:gdLst/>
            <a:ahLst/>
            <a:cxnLst/>
            <a:rect l="l" t="t" r="r" b="b"/>
            <a:pathLst>
              <a:path w="1346834" h="524510">
                <a:moveTo>
                  <a:pt x="1164574" y="524099"/>
                </a:moveTo>
                <a:lnTo>
                  <a:pt x="182124" y="524099"/>
                </a:lnTo>
                <a:lnTo>
                  <a:pt x="133708" y="517594"/>
                </a:lnTo>
                <a:lnTo>
                  <a:pt x="90202" y="499234"/>
                </a:lnTo>
                <a:lnTo>
                  <a:pt x="53343" y="470756"/>
                </a:lnTo>
                <a:lnTo>
                  <a:pt x="24865" y="433897"/>
                </a:lnTo>
                <a:lnTo>
                  <a:pt x="6505" y="390391"/>
                </a:lnTo>
                <a:lnTo>
                  <a:pt x="0" y="341975"/>
                </a:lnTo>
                <a:lnTo>
                  <a:pt x="0" y="182124"/>
                </a:lnTo>
                <a:lnTo>
                  <a:pt x="6505" y="133708"/>
                </a:lnTo>
                <a:lnTo>
                  <a:pt x="24865" y="90202"/>
                </a:lnTo>
                <a:lnTo>
                  <a:pt x="53343" y="53342"/>
                </a:lnTo>
                <a:lnTo>
                  <a:pt x="90202" y="24865"/>
                </a:lnTo>
                <a:lnTo>
                  <a:pt x="133708" y="6505"/>
                </a:lnTo>
                <a:lnTo>
                  <a:pt x="182124" y="0"/>
                </a:lnTo>
                <a:lnTo>
                  <a:pt x="1164574" y="0"/>
                </a:lnTo>
                <a:lnTo>
                  <a:pt x="1234271" y="13863"/>
                </a:lnTo>
                <a:lnTo>
                  <a:pt x="1293356" y="53342"/>
                </a:lnTo>
                <a:lnTo>
                  <a:pt x="1332836" y="112428"/>
                </a:lnTo>
                <a:lnTo>
                  <a:pt x="1346699" y="182124"/>
                </a:lnTo>
                <a:lnTo>
                  <a:pt x="1346699" y="341975"/>
                </a:lnTo>
                <a:lnTo>
                  <a:pt x="1340194" y="390391"/>
                </a:lnTo>
                <a:lnTo>
                  <a:pt x="1321834" y="433897"/>
                </a:lnTo>
                <a:lnTo>
                  <a:pt x="1293356" y="470756"/>
                </a:lnTo>
                <a:lnTo>
                  <a:pt x="1256497" y="499234"/>
                </a:lnTo>
                <a:lnTo>
                  <a:pt x="1212991" y="517594"/>
                </a:lnTo>
                <a:lnTo>
                  <a:pt x="1164574" y="524099"/>
                </a:lnTo>
                <a:close/>
              </a:path>
            </a:pathLst>
          </a:custGeom>
          <a:solidFill>
            <a:srgbClr val="31A7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61061" y="4434963"/>
            <a:ext cx="7175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35474" y="4544075"/>
            <a:ext cx="4702175" cy="31115"/>
            <a:chOff x="2835474" y="4544075"/>
            <a:chExt cx="4702175" cy="31115"/>
          </a:xfrm>
        </p:grpSpPr>
        <p:sp>
          <p:nvSpPr>
            <p:cNvPr id="16" name="object 16"/>
            <p:cNvSpPr/>
            <p:nvPr/>
          </p:nvSpPr>
          <p:spPr>
            <a:xfrm>
              <a:off x="2835474" y="4559549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5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59820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59820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4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49837" y="4559549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4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74182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74182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64200" y="4559549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4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88545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30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988545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30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378562" y="4559549"/>
              <a:ext cx="135255" cy="0"/>
            </a:xfrm>
            <a:custGeom>
              <a:avLst/>
              <a:gdLst/>
              <a:ahLst/>
              <a:cxnLst/>
              <a:rect l="l" t="t" r="r" b="b"/>
              <a:pathLst>
                <a:path w="135254">
                  <a:moveTo>
                    <a:pt x="0" y="0"/>
                  </a:moveTo>
                  <a:lnTo>
                    <a:pt x="135056" y="0"/>
                  </a:lnTo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502907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0" y="21423"/>
                  </a:moveTo>
                  <a:lnTo>
                    <a:pt x="10711" y="10711"/>
                  </a:lnTo>
                  <a:lnTo>
                    <a:pt x="0" y="0"/>
                  </a:lnTo>
                  <a:lnTo>
                    <a:pt x="29429" y="10711"/>
                  </a:lnTo>
                  <a:lnTo>
                    <a:pt x="0" y="21423"/>
                  </a:lnTo>
                  <a:close/>
                </a:path>
              </a:pathLst>
            </a:custGeom>
            <a:solidFill>
              <a:srgbClr val="595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02907" y="4548838"/>
              <a:ext cx="29845" cy="21590"/>
            </a:xfrm>
            <a:custGeom>
              <a:avLst/>
              <a:gdLst/>
              <a:ahLst/>
              <a:cxnLst/>
              <a:rect l="l" t="t" r="r" b="b"/>
              <a:pathLst>
                <a:path w="29845" h="21589">
                  <a:moveTo>
                    <a:pt x="10711" y="10711"/>
                  </a:moveTo>
                  <a:lnTo>
                    <a:pt x="0" y="21423"/>
                  </a:lnTo>
                  <a:lnTo>
                    <a:pt x="29429" y="10711"/>
                  </a:lnTo>
                  <a:lnTo>
                    <a:pt x="0" y="0"/>
                  </a:lnTo>
                  <a:lnTo>
                    <a:pt x="10711" y="10711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11399" y="1017725"/>
            <a:ext cx="4730900" cy="29568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FPS!</a:t>
            </a:r>
            <a:r>
              <a:rPr spc="-15" dirty="0"/>
              <a:t> </a:t>
            </a:r>
            <a:r>
              <a:rPr dirty="0"/>
              <a:t>(Frame</a:t>
            </a:r>
            <a:r>
              <a:rPr spc="-15" dirty="0"/>
              <a:t> </a:t>
            </a:r>
            <a:r>
              <a:rPr dirty="0"/>
              <a:t>per</a:t>
            </a:r>
            <a:r>
              <a:rPr spc="-10" dirty="0"/>
              <a:t> Second)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826452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Let’s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driving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freeway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65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mph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(105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km/h).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means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it’s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going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95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feet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second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(~29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meters).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Average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stopping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120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feet.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lr>
                <a:srgbClr val="000000"/>
              </a:buClr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decision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immediate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stop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moment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an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detected,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stopping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distance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will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be: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33362" y="89075"/>
          <a:ext cx="8753475" cy="5007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Frames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Second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8040" marR="822960" indent="16510">
                        <a:lnSpc>
                          <a:spcPct val="114599"/>
                        </a:lnSpc>
                        <a:spcBef>
                          <a:spcPts val="15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Distance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(feet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m)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10" dirty="0">
                          <a:latin typeface="Arial"/>
                          <a:cs typeface="Arial"/>
                        </a:rPr>
                        <a:t>Comparison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215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65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66395" indent="33655">
                        <a:lnSpc>
                          <a:spcPct val="114599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Statue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liberty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(w/o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foundation)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50" dirty="0">
                          <a:latin typeface="Arial"/>
                          <a:cs typeface="Arial"/>
                        </a:rPr>
                        <a:t>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139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42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8675" marR="722630" indent="-99060">
                        <a:lnSpc>
                          <a:spcPct val="114599"/>
                        </a:lnSpc>
                        <a:spcBef>
                          <a:spcPts val="155"/>
                        </a:spcBef>
                      </a:pPr>
                      <a:r>
                        <a:rPr sz="2400" spc="-2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Arc </a:t>
                      </a:r>
                      <a:r>
                        <a:rPr sz="2400" spc="-25" dirty="0">
                          <a:latin typeface="Arial"/>
                          <a:cs typeface="Arial"/>
                        </a:rPr>
                        <a:t>de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Triomphe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10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15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126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38.4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21360" marR="337820" indent="-377825">
                        <a:lnSpc>
                          <a:spcPct val="114599"/>
                        </a:lnSpc>
                        <a:spcBef>
                          <a:spcPts val="155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Football</a:t>
                      </a:r>
                      <a:r>
                        <a:rPr sz="2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field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2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5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refrigerator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1968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32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spc="-25" dirty="0">
                          <a:latin typeface="Arial"/>
                          <a:cs typeface="Arial"/>
                        </a:rPr>
                        <a:t>30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123</a:t>
                      </a:r>
                      <a:r>
                        <a:rPr sz="24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4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latin typeface="Arial"/>
                          <a:cs typeface="Arial"/>
                        </a:rPr>
                        <a:t>37.4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Football</a:t>
                      </a:r>
                      <a:r>
                        <a:rPr sz="2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latin typeface="Arial"/>
                          <a:cs typeface="Arial"/>
                        </a:rPr>
                        <a:t>Field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9476" y="2678499"/>
            <a:ext cx="748851" cy="4716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9734" y="1248725"/>
            <a:ext cx="598599" cy="9001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Flash</a:t>
            </a:r>
            <a:r>
              <a:rPr spc="40" dirty="0"/>
              <a:t> </a:t>
            </a:r>
            <a:r>
              <a:rPr spc="-10" dirty="0"/>
              <a:t>activity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6514465" cy="8572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Quiz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00: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Bandwidth,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Latency,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Throughput,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Pipelining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Join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Mural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workspace: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link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Open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whiteboard: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link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2900" y="2138950"/>
            <a:ext cx="5418199" cy="27487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Latency vs</a:t>
            </a:r>
            <a:r>
              <a:rPr spc="-45" dirty="0"/>
              <a:t> </a:t>
            </a:r>
            <a:r>
              <a:rPr spc="-10" dirty="0"/>
              <a:t>Throughput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912" y="1204625"/>
            <a:ext cx="5868174" cy="24450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25" y="4904661"/>
            <a:ext cx="285623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20" dirty="0">
                <a:latin typeface="Arial"/>
                <a:cs typeface="Arial"/>
                <a:hlinkClick r:id="rId3"/>
              </a:rPr>
              <a:t>https://www.comparitech.com/net-</a:t>
            </a:r>
            <a:r>
              <a:rPr sz="800" spc="-10" dirty="0">
                <a:latin typeface="Arial"/>
                <a:cs typeface="Arial"/>
                <a:hlinkClick r:id="rId3"/>
              </a:rPr>
              <a:t>admin/latency-vs-throughput/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755</Words>
  <Application>Microsoft Office PowerPoint</Application>
  <PresentationFormat>On-screen Show (16:9)</PresentationFormat>
  <Paragraphs>170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Times New Roman</vt:lpstr>
      <vt:lpstr>Office Theme</vt:lpstr>
      <vt:lpstr>Edge Computing</vt:lpstr>
      <vt:lpstr>Recap</vt:lpstr>
      <vt:lpstr>Agenda</vt:lpstr>
      <vt:lpstr>The IoT Challenge</vt:lpstr>
      <vt:lpstr>How much compute?</vt:lpstr>
      <vt:lpstr>FPS! (Frame per Second)</vt:lpstr>
      <vt:lpstr>PowerPoint Presentation</vt:lpstr>
      <vt:lpstr>Flash activity</vt:lpstr>
      <vt:lpstr>Latency vs Throughput</vt:lpstr>
      <vt:lpstr>Latency vs Throughput</vt:lpstr>
      <vt:lpstr>Latency vs Throughput</vt:lpstr>
      <vt:lpstr>Pipeline</vt:lpstr>
      <vt:lpstr>Execution Time</vt:lpstr>
      <vt:lpstr>Example</vt:lpstr>
      <vt:lpstr>PowerPoint Presentation</vt:lpstr>
      <vt:lpstr>Edge Systems Architectures</vt:lpstr>
      <vt:lpstr>Edge Systems Architectures</vt:lpstr>
      <vt:lpstr>Edge Systems Architectures</vt:lpstr>
      <vt:lpstr>Edge Systems Architectures</vt:lpstr>
      <vt:lpstr>Edge Systems Architectures</vt:lpstr>
      <vt:lpstr>Edge Systems Architectures</vt:lpstr>
      <vt:lpstr>Edge Systems Architectures</vt:lpstr>
      <vt:lpstr>Offloading</vt:lpstr>
      <vt:lpstr>Close-the-loop: sensing, compute, actuation</vt:lpstr>
      <vt:lpstr>Remote Operation for Self-driving Cars</vt:lpstr>
      <vt:lpstr>Smart Home Actuation</vt:lpstr>
      <vt:lpstr>Telesurgery</vt:lpstr>
      <vt:lpstr>Summary</vt:lpstr>
      <vt:lpstr>Next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CS/EE131_Lec_3: Edge Systems: Architecture</dc:title>
  <cp:lastModifiedBy>Neftali D Watkinson Medina</cp:lastModifiedBy>
  <cp:revision>1</cp:revision>
  <dcterms:created xsi:type="dcterms:W3CDTF">2025-03-18T18:13:57Z</dcterms:created>
  <dcterms:modified xsi:type="dcterms:W3CDTF">2025-03-18T18:55:19Z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