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6" r:id="rId1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068" y="2037333"/>
            <a:ext cx="678586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5750560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60838"/>
            <a:ext cx="3980815" cy="2224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https://colab.research.google.com/drive/1T8TmfD6KiU-SypKZTdzHfM4-t-9oFdKm?authuser=3&amp;scrollTo=syuBcJXIuGJ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jpg"/><Relationship Id="rId7" Type="http://schemas.openxmlformats.org/officeDocument/2006/relationships/image" Target="../media/image6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www.v7labs.com/blog/mean-average-precision" TargetMode="External"/><Relationship Id="rId4" Type="http://schemas.openxmlformats.org/officeDocument/2006/relationships/hyperlink" Target="https://waymo.com/open/data/motion/" TargetMode="External"/><Relationship Id="rId9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Edge</a:t>
            </a:r>
            <a:r>
              <a:rPr sz="4200" spc="-75" dirty="0"/>
              <a:t> </a:t>
            </a:r>
            <a:r>
              <a:rPr sz="4200" spc="-10" dirty="0"/>
              <a:t>Computing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438698" y="2892926"/>
            <a:ext cx="82613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2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04: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Systems: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28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Optimization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SIMD:</a:t>
            </a:r>
            <a:r>
              <a:rPr spc="-25" dirty="0"/>
              <a:t> </a:t>
            </a:r>
            <a:r>
              <a:rPr dirty="0"/>
              <a:t>Single</a:t>
            </a:r>
            <a:r>
              <a:rPr spc="-25" dirty="0"/>
              <a:t> </a:t>
            </a:r>
            <a:r>
              <a:rPr dirty="0"/>
              <a:t>Instruction/Multiple</a:t>
            </a:r>
            <a:r>
              <a:rPr spc="-25" dirty="0"/>
              <a:t> </a:t>
            </a:r>
            <a:r>
              <a:rPr spc="-20" dirty="0"/>
              <a:t>Data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3500" y="1304925"/>
            <a:ext cx="6476999" cy="25336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Concurrency:</a:t>
            </a:r>
            <a:r>
              <a:rPr spc="-70" dirty="0"/>
              <a:t> </a:t>
            </a:r>
            <a:r>
              <a:rPr dirty="0"/>
              <a:t>Thread</a:t>
            </a:r>
            <a:r>
              <a:rPr spc="-20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1296035" cy="158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Google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it!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Process</a:t>
            </a:r>
            <a:endParaRPr sz="18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○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Concurrency:</a:t>
            </a:r>
            <a:r>
              <a:rPr spc="-70" dirty="0"/>
              <a:t> </a:t>
            </a:r>
            <a:r>
              <a:rPr dirty="0"/>
              <a:t>Thread</a:t>
            </a:r>
            <a:r>
              <a:rPr spc="-20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079196"/>
            <a:ext cx="828357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5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thread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sequence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instructions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process.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thought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lightweight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process.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Threads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share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same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space.</a:t>
            </a:r>
            <a:endParaRPr sz="1800">
              <a:latin typeface="Arial"/>
              <a:cs typeface="Arial"/>
            </a:endParaRPr>
          </a:p>
          <a:p>
            <a:pPr marL="379095" marR="254000" indent="-367030">
              <a:lnSpc>
                <a:spcPct val="150000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instance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program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running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which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can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contain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threads.</a:t>
            </a:r>
            <a:r>
              <a:rPr sz="18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independent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space.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Hyper-threading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685665" cy="217487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One form of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multi-threading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color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thread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box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instruction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Frontend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blends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reorders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instructions</a:t>
            </a:r>
            <a:endParaRPr sz="1800">
              <a:latin typeface="Arial"/>
              <a:cs typeface="Arial"/>
            </a:endParaRPr>
          </a:p>
          <a:p>
            <a:pPr marL="379095" marR="315595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instructions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different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colors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simultaneously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White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boxes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meaning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empty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resources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6100" y="600075"/>
            <a:ext cx="3143249" cy="39433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460341" y="5001427"/>
            <a:ext cx="56032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latin typeface="Arial"/>
                <a:cs typeface="Arial"/>
              </a:rPr>
              <a:t>https://en.wikipedia.org/wiki/Hyper-threading#:~:text=Hyper%2Dthreading%20(officially%20called%20Hyper,once)%20performed%20on%20x86%20microprocessors.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Multi-</a:t>
            </a:r>
            <a:r>
              <a:rPr dirty="0"/>
              <a:t>Threading &amp;</a:t>
            </a:r>
            <a:r>
              <a:rPr spc="5" dirty="0"/>
              <a:t> </a:t>
            </a:r>
            <a:r>
              <a:rPr spc="-10" dirty="0"/>
              <a:t>Multiprocess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3942205"/>
            <a:ext cx="50126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Let’s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Colab: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Profiling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performance.ipynb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1999" y="1333325"/>
            <a:ext cx="3657599" cy="2305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38025" y="1207950"/>
            <a:ext cx="3800692" cy="2555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dirty="0"/>
              <a:t>Edge</a:t>
            </a:r>
            <a:r>
              <a:rPr spc="-15" dirty="0"/>
              <a:t> </a:t>
            </a:r>
            <a:r>
              <a:rPr dirty="0"/>
              <a:t>System</a:t>
            </a:r>
            <a:r>
              <a:rPr spc="-10" dirty="0"/>
              <a:t> Evaluation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Metrics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Performance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Metrics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dirty="0"/>
              <a:t>Edge</a:t>
            </a:r>
            <a:r>
              <a:rPr spc="-15" dirty="0"/>
              <a:t> </a:t>
            </a:r>
            <a:r>
              <a:rPr dirty="0"/>
              <a:t>System</a:t>
            </a:r>
            <a:r>
              <a:rPr spc="-10" dirty="0"/>
              <a:t> Optimization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Architecture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optimization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pc="-10" dirty="0"/>
              <a:t>Concurrency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SIMD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Threading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Multiprocessing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Next</a:t>
            </a:r>
            <a:r>
              <a:rPr spc="-15" dirty="0"/>
              <a:t> </a:t>
            </a:r>
            <a:r>
              <a:rPr spc="-10" dirty="0"/>
              <a:t>Lecture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549910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Basics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Lab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2: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detection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footprint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optimization: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pruning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quantization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5018405" cy="25253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IoT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Challenge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Bandwidth,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latency,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throughput,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pipeline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Generic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metrics,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must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specify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context,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Packet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latency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execution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latency/time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Link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throughput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frame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throughput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(FPS)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Example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architectures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Edge-heavy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Cloud-heavy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apps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Close-the-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loop: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sensing,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actuation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Decision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making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10146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Optimization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Multi-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threading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Multi-processing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Quiz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System</a:t>
            </a:r>
            <a:r>
              <a:rPr spc="25" dirty="0"/>
              <a:t> </a:t>
            </a:r>
            <a:r>
              <a:rPr dirty="0"/>
              <a:t>Design</a:t>
            </a:r>
            <a:r>
              <a:rPr spc="-20" dirty="0"/>
              <a:t> Tips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2753995" cy="12877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Component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function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Logical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connection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Draw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good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diagram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possible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7747" y="1130861"/>
            <a:ext cx="5110309" cy="37719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System Optimization:</a:t>
            </a:r>
            <a:r>
              <a:rPr spc="5" dirty="0"/>
              <a:t> </a:t>
            </a:r>
            <a:r>
              <a:rPr dirty="0"/>
              <a:t>Evaluation</a:t>
            </a:r>
            <a:r>
              <a:rPr spc="5" dirty="0"/>
              <a:t> </a:t>
            </a:r>
            <a:r>
              <a:rPr spc="-10" dirty="0"/>
              <a:t>Metric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02133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optimize?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care?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would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measure?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Metrics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08400"/>
            <a:ext cx="67373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014" y="1582314"/>
            <a:ext cx="1586230" cy="15881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58140" indent="-345440">
              <a:lnSpc>
                <a:spcPts val="1770"/>
              </a:lnSpc>
              <a:spcBef>
                <a:spcPts val="130"/>
              </a:spcBef>
              <a:buChar char="●"/>
              <a:tabLst>
                <a:tab pos="358140" algn="l"/>
              </a:tabLst>
            </a:pPr>
            <a:r>
              <a:rPr sz="1500" spc="-25" dirty="0">
                <a:solidFill>
                  <a:srgbClr val="595959"/>
                </a:solidFill>
                <a:latin typeface="Arial"/>
                <a:cs typeface="Arial"/>
              </a:rPr>
              <a:t>FPS</a:t>
            </a:r>
            <a:endParaRPr sz="1500">
              <a:latin typeface="Arial"/>
              <a:cs typeface="Arial"/>
            </a:endParaRPr>
          </a:p>
          <a:p>
            <a:pPr marL="358140" indent="-345440">
              <a:lnSpc>
                <a:spcPts val="1745"/>
              </a:lnSpc>
              <a:buChar char="●"/>
              <a:tabLst>
                <a:tab pos="358140" algn="l"/>
              </a:tabLst>
            </a:pP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Throughput</a:t>
            </a:r>
            <a:endParaRPr sz="1500">
              <a:latin typeface="Arial"/>
              <a:cs typeface="Arial"/>
            </a:endParaRPr>
          </a:p>
          <a:p>
            <a:pPr marL="358140" indent="-345440">
              <a:lnSpc>
                <a:spcPts val="1745"/>
              </a:lnSpc>
              <a:buChar char="●"/>
              <a:tabLst>
                <a:tab pos="358140" algn="l"/>
              </a:tabLst>
            </a:pP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Latency</a:t>
            </a:r>
            <a:endParaRPr sz="1500">
              <a:latin typeface="Arial"/>
              <a:cs typeface="Arial"/>
            </a:endParaRPr>
          </a:p>
          <a:p>
            <a:pPr marL="358140" indent="-345440">
              <a:lnSpc>
                <a:spcPts val="1745"/>
              </a:lnSpc>
              <a:buChar char="●"/>
              <a:tabLst>
                <a:tab pos="358140" algn="l"/>
              </a:tabLst>
            </a:pP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endParaRPr sz="1500">
              <a:latin typeface="Arial"/>
              <a:cs typeface="Arial"/>
            </a:endParaRPr>
          </a:p>
          <a:p>
            <a:pPr marL="358140" indent="-345440">
              <a:lnSpc>
                <a:spcPts val="1745"/>
              </a:lnSpc>
              <a:buChar char="●"/>
              <a:tabLst>
                <a:tab pos="358140" algn="l"/>
              </a:tabLst>
            </a:pP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Energy</a:t>
            </a:r>
            <a:endParaRPr sz="1500">
              <a:latin typeface="Arial"/>
              <a:cs typeface="Arial"/>
            </a:endParaRPr>
          </a:p>
          <a:p>
            <a:pPr marL="358140" indent="-345440">
              <a:lnSpc>
                <a:spcPts val="1745"/>
              </a:lnSpc>
              <a:buChar char="●"/>
              <a:tabLst>
                <a:tab pos="358140" algn="l"/>
              </a:tabLst>
            </a:pP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Thermal</a:t>
            </a:r>
            <a:endParaRPr sz="1500">
              <a:latin typeface="Arial"/>
              <a:cs typeface="Arial"/>
            </a:endParaRPr>
          </a:p>
          <a:p>
            <a:pPr marL="358140" indent="-345440">
              <a:lnSpc>
                <a:spcPts val="1770"/>
              </a:lnSpc>
              <a:buChar char="●"/>
              <a:tabLst>
                <a:tab pos="358140" algn="l"/>
              </a:tabLst>
            </a:pPr>
            <a:r>
              <a:rPr sz="1500" spc="-10" dirty="0">
                <a:solidFill>
                  <a:srgbClr val="595959"/>
                </a:solidFill>
                <a:latin typeface="Arial"/>
                <a:cs typeface="Arial"/>
              </a:rPr>
              <a:t>TOPS/FLOPS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45025" y="1063955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Accuracy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35549" y="1490675"/>
            <a:ext cx="2106930" cy="6565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5"/>
              </a:spcBef>
              <a:buChar char="●"/>
              <a:tabLst>
                <a:tab pos="379095" algn="l"/>
              </a:tabLst>
            </a:pP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Loss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Confusion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Matrix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5549" y="3209748"/>
            <a:ext cx="3674745" cy="15443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True/False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Positive/Negative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Precision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Recall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RUC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curve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(TP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FP)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mAP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(mean</a:t>
            </a:r>
            <a:r>
              <a:rPr sz="1800" spc="-1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Precision)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Area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under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precision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recall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curve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230250"/>
            <a:ext cx="4053824" cy="95940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4725" y="3521442"/>
            <a:ext cx="495300" cy="2794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Error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677" y="3914900"/>
            <a:ext cx="2931160" cy="100266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368300" indent="-355600">
              <a:lnSpc>
                <a:spcPts val="1939"/>
              </a:lnSpc>
              <a:spcBef>
                <a:spcPts val="115"/>
              </a:spcBef>
              <a:buChar char="●"/>
              <a:tabLst>
                <a:tab pos="368300" algn="l"/>
              </a:tabLst>
            </a:pPr>
            <a:r>
              <a:rPr sz="1650" spc="-25" dirty="0">
                <a:solidFill>
                  <a:srgbClr val="595959"/>
                </a:solidFill>
                <a:latin typeface="Arial"/>
                <a:cs typeface="Arial"/>
              </a:rPr>
              <a:t>IoU</a:t>
            </a:r>
            <a:endParaRPr sz="1650">
              <a:latin typeface="Arial"/>
              <a:cs typeface="Arial"/>
            </a:endParaRPr>
          </a:p>
          <a:p>
            <a:pPr marL="368300" indent="-355600">
              <a:lnSpc>
                <a:spcPts val="1900"/>
              </a:lnSpc>
              <a:buChar char="●"/>
              <a:tabLst>
                <a:tab pos="368300" algn="l"/>
              </a:tabLst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Mean</a:t>
            </a:r>
            <a:r>
              <a:rPr sz="165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absolute</a:t>
            </a:r>
            <a:r>
              <a:rPr sz="165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error</a:t>
            </a:r>
            <a:r>
              <a:rPr sz="165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(MAE)</a:t>
            </a:r>
            <a:endParaRPr sz="1650">
              <a:latin typeface="Arial"/>
              <a:cs typeface="Arial"/>
            </a:endParaRPr>
          </a:p>
          <a:p>
            <a:pPr marL="368300" indent="-355600">
              <a:lnSpc>
                <a:spcPts val="1900"/>
              </a:lnSpc>
              <a:buChar char="●"/>
              <a:tabLst>
                <a:tab pos="368300" algn="l"/>
              </a:tabLst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Squared</a:t>
            </a:r>
            <a:r>
              <a:rPr sz="165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MSE/RMSE</a:t>
            </a:r>
            <a:endParaRPr sz="1650">
              <a:latin typeface="Arial"/>
              <a:cs typeface="Arial"/>
            </a:endParaRPr>
          </a:p>
          <a:p>
            <a:pPr marL="368300" indent="-355600">
              <a:lnSpc>
                <a:spcPts val="1939"/>
              </a:lnSpc>
              <a:buChar char="●"/>
              <a:tabLst>
                <a:tab pos="368300" algn="l"/>
              </a:tabLst>
            </a:pP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ADE</a:t>
            </a:r>
            <a:r>
              <a:rPr sz="165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(abs.</a:t>
            </a:r>
            <a:r>
              <a:rPr sz="165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595959"/>
                </a:solidFill>
                <a:latin typeface="Arial"/>
                <a:cs typeface="Arial"/>
              </a:rPr>
              <a:t>distance</a:t>
            </a:r>
            <a:r>
              <a:rPr sz="1650" spc="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595959"/>
                </a:solidFill>
                <a:latin typeface="Arial"/>
                <a:cs typeface="Arial"/>
              </a:rPr>
              <a:t>error)</a:t>
            </a:r>
            <a:endParaRPr sz="1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30125" y="624256"/>
            <a:ext cx="100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Google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it!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3605" y="3520349"/>
            <a:ext cx="1752521" cy="11698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Detection</a:t>
            </a:r>
            <a:r>
              <a:rPr spc="-60" dirty="0"/>
              <a:t> </a:t>
            </a:r>
            <a:r>
              <a:rPr spc="-40" dirty="0"/>
              <a:t>Task</a:t>
            </a:r>
            <a:r>
              <a:rPr spc="-1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dirty="0"/>
              <a:t>Evaluation</a:t>
            </a:r>
            <a:r>
              <a:rPr spc="-10" dirty="0"/>
              <a:t> Metric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624" y="1209306"/>
            <a:ext cx="5613400" cy="3281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 marL="12700" marR="5080" indent="456565">
              <a:lnSpc>
                <a:spcPct val="170600"/>
              </a:lnSpc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Produce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boxes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scene Metric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0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Intersection-over-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Union</a:t>
            </a:r>
            <a:r>
              <a:rPr sz="1800" spc="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(IoU)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True/False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Positives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(TP/FP)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True/False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Negatives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(TN/FN)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Precision/Recall</a:t>
            </a:r>
            <a:r>
              <a:rPr sz="1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(P/R)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Curve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Precision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(AP)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73775" y="332249"/>
            <a:ext cx="2869325" cy="16139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025" y="4899052"/>
            <a:ext cx="5207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src1</a:t>
            </a:r>
            <a:r>
              <a:rPr sz="900" u="none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900" u="none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900" u="sng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src2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707224" y="3341399"/>
            <a:ext cx="5436870" cy="1614170"/>
            <a:chOff x="3707224" y="3341399"/>
            <a:chExt cx="5436870" cy="161417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07224" y="3341399"/>
              <a:ext cx="2500605" cy="16140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77124" y="3386864"/>
              <a:ext cx="1166875" cy="149124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3775500" y="2221978"/>
            <a:ext cx="5292725" cy="1042669"/>
            <a:chOff x="3775500" y="2221978"/>
            <a:chExt cx="5292725" cy="1042669"/>
          </a:xfrm>
        </p:grpSpPr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8340" y="2221978"/>
              <a:ext cx="1499847" cy="103238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75500" y="2337100"/>
              <a:ext cx="3906374" cy="927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392930" cy="22244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Topology,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device,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resource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Deployment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Evaluate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metrics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Workload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balancing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Run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Evaluate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performance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metrics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scale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supporting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45" dirty="0"/>
              <a:t> </a:t>
            </a:r>
            <a:r>
              <a:rPr dirty="0"/>
              <a:t>Device</a:t>
            </a:r>
            <a:r>
              <a:rPr spc="45" dirty="0"/>
              <a:t> </a:t>
            </a:r>
            <a:r>
              <a:rPr spc="-10" dirty="0"/>
              <a:t>Optimization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6921500" cy="1714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Facing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limits,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do?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Establish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baseline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(existing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technique,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naive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implementation)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Algorithm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refinement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tradeoff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Implementation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tailored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512</Words>
  <Application>Microsoft Office PowerPoint</Application>
  <PresentationFormat>On-screen Show (16:9)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Edge Computing</vt:lpstr>
      <vt:lpstr>Recap</vt:lpstr>
      <vt:lpstr>Agenda</vt:lpstr>
      <vt:lpstr>System Design Tips</vt:lpstr>
      <vt:lpstr>System Optimization: Evaluation Metric</vt:lpstr>
      <vt:lpstr>Metrics</vt:lpstr>
      <vt:lpstr>Detection Task and Evaluation Metric</vt:lpstr>
      <vt:lpstr>Optimization</vt:lpstr>
      <vt:lpstr>Edge Device Optimization</vt:lpstr>
      <vt:lpstr>SIMD: Single Instruction/Multiple Data</vt:lpstr>
      <vt:lpstr>Concurrency: Thread &amp; Process</vt:lpstr>
      <vt:lpstr>Concurrency: Thread &amp; Process</vt:lpstr>
      <vt:lpstr>Hyper-threading</vt:lpstr>
      <vt:lpstr>Multi-Threading &amp; Multiprocess</vt:lpstr>
      <vt:lpstr>Summary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CS/EE131_Lec_4: Edge Systems: Design and Optimization</dc:title>
  <cp:lastModifiedBy>Neftali D Watkinson Medina</cp:lastModifiedBy>
  <cp:revision>1</cp:revision>
  <dcterms:created xsi:type="dcterms:W3CDTF">2025-03-18T18:14:35Z</dcterms:created>
  <dcterms:modified xsi:type="dcterms:W3CDTF">2025-03-18T18:59:19Z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2025-03-18T00:00:00Z</vt:filetime>
  </property>
</Properties>
</file>