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068" y="2037333"/>
            <a:ext cx="6785863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293623"/>
            <a:ext cx="4286250" cy="62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84199" y="1482756"/>
            <a:ext cx="420370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image" Target="../media/image18.jpg"/><Relationship Id="rId7" Type="http://schemas.openxmlformats.org/officeDocument/2006/relationships/image" Target="../media/image22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10" Type="http://schemas.openxmlformats.org/officeDocument/2006/relationships/image" Target="../media/image25.jpg"/><Relationship Id="rId4" Type="http://schemas.openxmlformats.org/officeDocument/2006/relationships/image" Target="../media/image19.jpg"/><Relationship Id="rId9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%40zurister/depth-wise-convolution-and-depth-wise-separable-convolution-37346565d4ec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age-net.org/index.php" TargetMode="External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sorflow/models/blob/master/research/object_detection/g3doc/tf2_detection_zoo.md" TargetMode="External"/><Relationship Id="rId2" Type="http://schemas.openxmlformats.org/officeDocument/2006/relationships/hyperlink" Target="https://github.com/tensorflow/models/blob/master/research/object_detection/g3doc/tf2_classification_zoo.md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ablemachine.withgoogle.com/" TargetMode="Externa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hyperlink" Target="https://netron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lite/examples/image_classification/overview" TargetMode="External"/><Relationship Id="rId4" Type="http://schemas.openxmlformats.org/officeDocument/2006/relationships/image" Target="../media/image4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hyperlink" Target="https://github.com/tensorflow/models/blob/master/research/object_detection/models/keras_models/base_models/original_mobilenet_v2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600971176&amp;rlz=1C5CHFA_enUS983US983&amp;sxsrf=ACQVn0_a__nrRqNkirgmXZSLSQNh34PkCg%3A1706069633662&amp;q=branched&amp;si=AKbGX_qNq0Y8zql7SxzZAf2-HTTOEK0pgzjM-AKnsnD6ehc9D8DBXCgV_rDtEp5jWEpeFTuAK8YHpaOz7R7S-2EIG0SJdPRwntJT4DtfYv6NgrD1fU-AxyI%3D&amp;expnd=1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oogle.com/search?sca_esv=600971176&amp;rlz=1C5CHFA_enUS983US983&amp;sxsrf=ACQVn0_a__nrRqNkirgmXZSLSQNh34PkCg%3A1706069633662&amp;q=synapses&amp;si=AKbGX_qNq0Y8zql7SxzZAf2-HTTOzxP9-sSiv4q-4U0xucCovEhNL6l85yq5tnaq5J8OmkE9iZQGfELRjmO6ezxqlqDDVf2E-_XgY7fpLoDZztz-SjaUBxM%3D&amp;expnd=1" TargetMode="External"/><Relationship Id="rId4" Type="http://schemas.openxmlformats.org/officeDocument/2006/relationships/hyperlink" Target="https://www.google.com/search?sca_esv=600971176&amp;rlz=1C5CHFA_enUS983US983&amp;sxsrf=ACQVn0_a__nrRqNkirgmXZSLSQNh34PkCg%3A1706069633662&amp;q=impulses&amp;si=AKbGX_qNq0Y8zql7SxzZAf2-HTTOiBeTGxUAYHHjOKc4ThvCtxjlYs3SOUmaFMmq2WU6_nLHJD6Mvwmb_rC5io05eo0owxGJTm-OXNk1KBRonN_vAY0QZxw%3D&amp;expnd=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Edge</a:t>
            </a:r>
            <a:r>
              <a:rPr sz="4200" spc="-75" dirty="0"/>
              <a:t> </a:t>
            </a:r>
            <a:r>
              <a:rPr sz="4200" spc="-10" dirty="0"/>
              <a:t>Computing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2602817" y="2892926"/>
            <a:ext cx="3936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05:</a:t>
            </a:r>
            <a:r>
              <a:rPr sz="2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Basics</a:t>
            </a:r>
            <a:r>
              <a:rPr sz="2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24390" y="1138600"/>
            <a:ext cx="3329940" cy="3792220"/>
            <a:chOff x="4824390" y="1138600"/>
            <a:chExt cx="3329940" cy="3792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4390" y="1138600"/>
              <a:ext cx="3329629" cy="379207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50525" y="3671249"/>
              <a:ext cx="1072515" cy="675005"/>
            </a:xfrm>
            <a:custGeom>
              <a:avLst/>
              <a:gdLst/>
              <a:ahLst/>
              <a:cxnLst/>
              <a:rect l="l" t="t" r="r" b="b"/>
              <a:pathLst>
                <a:path w="1072514" h="675004">
                  <a:moveTo>
                    <a:pt x="0" y="112452"/>
                  </a:moveTo>
                  <a:lnTo>
                    <a:pt x="8837" y="68680"/>
                  </a:lnTo>
                  <a:lnTo>
                    <a:pt x="32936" y="32936"/>
                  </a:lnTo>
                  <a:lnTo>
                    <a:pt x="68680" y="8837"/>
                  </a:lnTo>
                  <a:lnTo>
                    <a:pt x="112452" y="0"/>
                  </a:lnTo>
                  <a:lnTo>
                    <a:pt x="959747" y="0"/>
                  </a:lnTo>
                  <a:lnTo>
                    <a:pt x="1002781" y="8559"/>
                  </a:lnTo>
                  <a:lnTo>
                    <a:pt x="1039263" y="32936"/>
                  </a:lnTo>
                  <a:lnTo>
                    <a:pt x="1063640" y="69418"/>
                  </a:lnTo>
                  <a:lnTo>
                    <a:pt x="1072199" y="112452"/>
                  </a:lnTo>
                  <a:lnTo>
                    <a:pt x="1072199" y="562247"/>
                  </a:lnTo>
                  <a:lnTo>
                    <a:pt x="1063362" y="606019"/>
                  </a:lnTo>
                  <a:lnTo>
                    <a:pt x="1039263" y="641763"/>
                  </a:lnTo>
                  <a:lnTo>
                    <a:pt x="1003519" y="665862"/>
                  </a:lnTo>
                  <a:lnTo>
                    <a:pt x="959747" y="674699"/>
                  </a:lnTo>
                  <a:lnTo>
                    <a:pt x="112452" y="674699"/>
                  </a:lnTo>
                  <a:lnTo>
                    <a:pt x="68680" y="665862"/>
                  </a:lnTo>
                  <a:lnTo>
                    <a:pt x="32936" y="641763"/>
                  </a:lnTo>
                  <a:lnTo>
                    <a:pt x="8837" y="606019"/>
                  </a:lnTo>
                  <a:lnTo>
                    <a:pt x="0" y="562247"/>
                  </a:lnTo>
                  <a:lnTo>
                    <a:pt x="0" y="112452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Fully-</a:t>
            </a:r>
            <a:r>
              <a:rPr dirty="0"/>
              <a:t>Connected</a:t>
            </a:r>
            <a:r>
              <a:rPr spc="-5" dirty="0"/>
              <a:t> </a:t>
            </a:r>
            <a:r>
              <a:rPr dirty="0"/>
              <a:t>(FC)</a:t>
            </a:r>
            <a:r>
              <a:rPr spc="-5" dirty="0"/>
              <a:t> </a:t>
            </a:r>
            <a:r>
              <a:rPr spc="-10" dirty="0"/>
              <a:t>Layer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88037" y="1107050"/>
            <a:ext cx="3352165" cy="3815715"/>
            <a:chOff x="588037" y="1107050"/>
            <a:chExt cx="3352165" cy="38157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480" y="1107050"/>
              <a:ext cx="3210317" cy="381515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2800" y="3613449"/>
              <a:ext cx="1072515" cy="675005"/>
            </a:xfrm>
            <a:custGeom>
              <a:avLst/>
              <a:gdLst/>
              <a:ahLst/>
              <a:cxnLst/>
              <a:rect l="l" t="t" r="r" b="b"/>
              <a:pathLst>
                <a:path w="1072514" h="675004">
                  <a:moveTo>
                    <a:pt x="0" y="112452"/>
                  </a:moveTo>
                  <a:lnTo>
                    <a:pt x="8837" y="68680"/>
                  </a:lnTo>
                  <a:lnTo>
                    <a:pt x="32936" y="32936"/>
                  </a:lnTo>
                  <a:lnTo>
                    <a:pt x="68680" y="8837"/>
                  </a:lnTo>
                  <a:lnTo>
                    <a:pt x="112452" y="0"/>
                  </a:lnTo>
                  <a:lnTo>
                    <a:pt x="959747" y="0"/>
                  </a:lnTo>
                  <a:lnTo>
                    <a:pt x="1002781" y="8559"/>
                  </a:lnTo>
                  <a:lnTo>
                    <a:pt x="1039263" y="32936"/>
                  </a:lnTo>
                  <a:lnTo>
                    <a:pt x="1063640" y="69418"/>
                  </a:lnTo>
                  <a:lnTo>
                    <a:pt x="1072199" y="112452"/>
                  </a:lnTo>
                  <a:lnTo>
                    <a:pt x="1072199" y="562247"/>
                  </a:lnTo>
                  <a:lnTo>
                    <a:pt x="1063362" y="606019"/>
                  </a:lnTo>
                  <a:lnTo>
                    <a:pt x="1039263" y="641763"/>
                  </a:lnTo>
                  <a:lnTo>
                    <a:pt x="1003519" y="665862"/>
                  </a:lnTo>
                  <a:lnTo>
                    <a:pt x="959747" y="674699"/>
                  </a:lnTo>
                  <a:lnTo>
                    <a:pt x="112452" y="674699"/>
                  </a:lnTo>
                  <a:lnTo>
                    <a:pt x="68680" y="665862"/>
                  </a:lnTo>
                  <a:lnTo>
                    <a:pt x="32936" y="641763"/>
                  </a:lnTo>
                  <a:lnTo>
                    <a:pt x="8837" y="606019"/>
                  </a:lnTo>
                  <a:lnTo>
                    <a:pt x="0" y="562247"/>
                  </a:lnTo>
                  <a:lnTo>
                    <a:pt x="0" y="112452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24390" y="1138600"/>
            <a:ext cx="3329940" cy="3792220"/>
            <a:chOff x="4824390" y="1138600"/>
            <a:chExt cx="3329940" cy="37922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4390" y="1138600"/>
              <a:ext cx="3329629" cy="379207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50525" y="3671249"/>
              <a:ext cx="1072515" cy="675005"/>
            </a:xfrm>
            <a:custGeom>
              <a:avLst/>
              <a:gdLst/>
              <a:ahLst/>
              <a:cxnLst/>
              <a:rect l="l" t="t" r="r" b="b"/>
              <a:pathLst>
                <a:path w="1072514" h="675004">
                  <a:moveTo>
                    <a:pt x="0" y="112452"/>
                  </a:moveTo>
                  <a:lnTo>
                    <a:pt x="8837" y="68680"/>
                  </a:lnTo>
                  <a:lnTo>
                    <a:pt x="32936" y="32936"/>
                  </a:lnTo>
                  <a:lnTo>
                    <a:pt x="68680" y="8837"/>
                  </a:lnTo>
                  <a:lnTo>
                    <a:pt x="112452" y="0"/>
                  </a:lnTo>
                  <a:lnTo>
                    <a:pt x="959747" y="0"/>
                  </a:lnTo>
                  <a:lnTo>
                    <a:pt x="1002781" y="8559"/>
                  </a:lnTo>
                  <a:lnTo>
                    <a:pt x="1039263" y="32936"/>
                  </a:lnTo>
                  <a:lnTo>
                    <a:pt x="1063640" y="69418"/>
                  </a:lnTo>
                  <a:lnTo>
                    <a:pt x="1072199" y="112452"/>
                  </a:lnTo>
                  <a:lnTo>
                    <a:pt x="1072199" y="562247"/>
                  </a:lnTo>
                  <a:lnTo>
                    <a:pt x="1063362" y="606019"/>
                  </a:lnTo>
                  <a:lnTo>
                    <a:pt x="1039263" y="641763"/>
                  </a:lnTo>
                  <a:lnTo>
                    <a:pt x="1003519" y="665862"/>
                  </a:lnTo>
                  <a:lnTo>
                    <a:pt x="959747" y="674699"/>
                  </a:lnTo>
                  <a:lnTo>
                    <a:pt x="112452" y="674699"/>
                  </a:lnTo>
                  <a:lnTo>
                    <a:pt x="68680" y="665862"/>
                  </a:lnTo>
                  <a:lnTo>
                    <a:pt x="32936" y="641763"/>
                  </a:lnTo>
                  <a:lnTo>
                    <a:pt x="8837" y="606019"/>
                  </a:lnTo>
                  <a:lnTo>
                    <a:pt x="0" y="562247"/>
                  </a:lnTo>
                  <a:lnTo>
                    <a:pt x="0" y="112452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84725" y="505248"/>
            <a:ext cx="397319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spc="-10" dirty="0">
                <a:latin typeface="Arial"/>
                <a:cs typeface="Arial"/>
              </a:rPr>
              <a:t>Fully-</a:t>
            </a:r>
            <a:r>
              <a:rPr sz="2500" dirty="0">
                <a:latin typeface="Arial"/>
                <a:cs typeface="Arial"/>
              </a:rPr>
              <a:t>Connected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(FC)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Layer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177" y="1608698"/>
            <a:ext cx="3303358" cy="293100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89250" y="1232956"/>
            <a:ext cx="2285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Everything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tensor!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Multilayer</a:t>
            </a:r>
            <a:r>
              <a:rPr spc="-25" dirty="0"/>
              <a:t> </a:t>
            </a:r>
            <a:r>
              <a:rPr dirty="0"/>
              <a:t>Perceptron</a:t>
            </a:r>
            <a:r>
              <a:rPr spc="-20" dirty="0"/>
              <a:t> </a:t>
            </a:r>
            <a:r>
              <a:rPr spc="-10" dirty="0"/>
              <a:t>(MLP)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1659" y="1107050"/>
            <a:ext cx="3163779" cy="23735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2533" y="1107050"/>
            <a:ext cx="3117275" cy="13019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Demo:</a:t>
            </a:r>
            <a:r>
              <a:rPr spc="-110" dirty="0"/>
              <a:t> </a:t>
            </a:r>
            <a:r>
              <a:rPr spc="-20" dirty="0"/>
              <a:t>Tensorflow</a:t>
            </a:r>
            <a:r>
              <a:rPr spc="-65" dirty="0"/>
              <a:t> </a:t>
            </a:r>
            <a:r>
              <a:rPr spc="-10" dirty="0"/>
              <a:t>Playground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445000" cy="6121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</a:t>
            </a:r>
            <a:r>
              <a:rPr sz="1800" u="heavy" spc="-114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Neural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Network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Playground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Neuron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kind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simple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classifier</a:t>
            </a:r>
            <a:r>
              <a:rPr sz="14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400" b="1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spc="-10" dirty="0">
                <a:solidFill>
                  <a:srgbClr val="595959"/>
                </a:solidFill>
                <a:latin typeface="Arial"/>
                <a:cs typeface="Arial"/>
              </a:rPr>
              <a:t>filter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8425" y="1859874"/>
            <a:ext cx="5707125" cy="3283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Convolution</a:t>
            </a:r>
            <a:r>
              <a:rPr spc="80" dirty="0"/>
              <a:t> </a:t>
            </a:r>
            <a:r>
              <a:rPr spc="-10" dirty="0"/>
              <a:t>Layer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921" y="1236696"/>
            <a:ext cx="5474419" cy="28214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Convolution</a:t>
            </a:r>
            <a:r>
              <a:rPr spc="80" dirty="0"/>
              <a:t> </a:t>
            </a:r>
            <a:r>
              <a:rPr spc="-10" dirty="0"/>
              <a:t>Layer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802" y="1236679"/>
            <a:ext cx="8041493" cy="29471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Convolution</a:t>
            </a:r>
            <a:r>
              <a:rPr spc="80" dirty="0"/>
              <a:t> </a:t>
            </a:r>
            <a:r>
              <a:rPr spc="-10" dirty="0"/>
              <a:t>Layer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3802" y="264525"/>
            <a:ext cx="8790305" cy="3919854"/>
            <a:chOff x="353802" y="264525"/>
            <a:chExt cx="8790305" cy="39198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3802" y="1236679"/>
              <a:ext cx="8041493" cy="294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9849" y="1518399"/>
              <a:ext cx="4304749" cy="12057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2799" y="264525"/>
              <a:ext cx="4061199" cy="13329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632852" y="4183863"/>
            <a:ext cx="1305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Weight</a:t>
            </a:r>
            <a:r>
              <a:rPr sz="14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Arial"/>
                <a:cs typeface="Arial"/>
              </a:rPr>
              <a:t>sharing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Convolution</a:t>
            </a:r>
            <a:r>
              <a:rPr spc="8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669029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Convolve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8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weight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(filter)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over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1D</a:t>
            </a:r>
            <a:r>
              <a:rPr sz="1800" b="1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spatial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dimension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7874" y="341241"/>
            <a:ext cx="3874202" cy="12274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Convolution</a:t>
            </a:r>
            <a:r>
              <a:rPr spc="8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669029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Convolute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800" b="1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weight</a:t>
            </a:r>
            <a:endParaRPr sz="18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(filter)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over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1D</a:t>
            </a:r>
            <a:r>
              <a:rPr sz="1800" b="1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spatial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dimension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5947" y="1900789"/>
            <a:ext cx="3946124" cy="12418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21187" y="3460341"/>
            <a:ext cx="4022811" cy="122746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7874" y="341241"/>
            <a:ext cx="3874202" cy="12274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Convolution</a:t>
            </a:r>
            <a:r>
              <a:rPr spc="8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2074545" cy="6121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Convolution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Over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2D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spatial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647" y="2055884"/>
            <a:ext cx="3578818" cy="16797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980815" cy="22244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Evaluation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Metrics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Performance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Metrics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Optimization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Architecture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optimization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Concurrency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SIMD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Threading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Multiprocessing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22" y="860782"/>
            <a:ext cx="2785737" cy="13089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3404" y="833750"/>
            <a:ext cx="2823442" cy="130157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1520" y="806100"/>
            <a:ext cx="2999304" cy="13636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2312692"/>
            <a:ext cx="2992596" cy="13636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72697" y="2312687"/>
            <a:ext cx="2995791" cy="13636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41527" y="2312692"/>
            <a:ext cx="2999300" cy="13636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8" y="3779856"/>
            <a:ext cx="2992571" cy="13636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33134" y="3807499"/>
            <a:ext cx="2877674" cy="130833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6110" y="3779843"/>
            <a:ext cx="2967889" cy="13636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Conv2D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Receptive</a:t>
            </a:r>
            <a:r>
              <a:rPr spc="-40" dirty="0"/>
              <a:t> </a:t>
            </a:r>
            <a:r>
              <a:rPr spc="-10" dirty="0"/>
              <a:t>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287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dimension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original</a:t>
            </a:r>
            <a:r>
              <a:rPr sz="1800" b="1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impact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output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619137"/>
            <a:ext cx="9114155" cy="2361565"/>
            <a:chOff x="0" y="1619137"/>
            <a:chExt cx="9114155" cy="23615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91037"/>
              <a:ext cx="9113860" cy="198913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11528" y="1633425"/>
              <a:ext cx="127635" cy="576580"/>
            </a:xfrm>
            <a:custGeom>
              <a:avLst/>
              <a:gdLst/>
              <a:ahLst/>
              <a:cxnLst/>
              <a:rect l="l" t="t" r="r" b="b"/>
              <a:pathLst>
                <a:path w="127635" h="576580">
                  <a:moveTo>
                    <a:pt x="127171" y="0"/>
                  </a:moveTo>
                  <a:lnTo>
                    <a:pt x="0" y="576574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1150" y="2185545"/>
              <a:ext cx="120755" cy="1653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22303" y="1853024"/>
              <a:ext cx="127635" cy="576580"/>
            </a:xfrm>
            <a:custGeom>
              <a:avLst/>
              <a:gdLst/>
              <a:ahLst/>
              <a:cxnLst/>
              <a:rect l="l" t="t" r="r" b="b"/>
              <a:pathLst>
                <a:path w="127635" h="576580">
                  <a:moveTo>
                    <a:pt x="127171" y="0"/>
                  </a:moveTo>
                  <a:lnTo>
                    <a:pt x="0" y="576574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925" y="2405145"/>
              <a:ext cx="120755" cy="16537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982628" y="2067450"/>
              <a:ext cx="127635" cy="576580"/>
            </a:xfrm>
            <a:custGeom>
              <a:avLst/>
              <a:gdLst/>
              <a:ahLst/>
              <a:cxnLst/>
              <a:rect l="l" t="t" r="r" b="b"/>
              <a:pathLst>
                <a:path w="127634" h="576580">
                  <a:moveTo>
                    <a:pt x="127171" y="0"/>
                  </a:moveTo>
                  <a:lnTo>
                    <a:pt x="0" y="576574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22249" y="2619570"/>
              <a:ext cx="120756" cy="16537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Receptive</a:t>
            </a:r>
            <a:r>
              <a:rPr spc="-40" dirty="0"/>
              <a:t> </a:t>
            </a:r>
            <a:r>
              <a:rPr spc="-10" dirty="0"/>
              <a:t>Field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287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dimension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original</a:t>
            </a:r>
            <a:r>
              <a:rPr sz="1800" b="1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input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impact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output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991037"/>
            <a:ext cx="9114155" cy="2033905"/>
            <a:chOff x="0" y="1991037"/>
            <a:chExt cx="9114155" cy="2033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91037"/>
              <a:ext cx="9113860" cy="198913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450" y="2017975"/>
              <a:ext cx="8440420" cy="1992630"/>
            </a:xfrm>
            <a:custGeom>
              <a:avLst/>
              <a:gdLst/>
              <a:ahLst/>
              <a:cxnLst/>
              <a:rect l="l" t="t" r="r" b="b"/>
              <a:pathLst>
                <a:path w="8440420" h="1992629">
                  <a:moveTo>
                    <a:pt x="7722749" y="634924"/>
                  </a:moveTo>
                  <a:lnTo>
                    <a:pt x="8440349" y="634924"/>
                  </a:lnTo>
                  <a:lnTo>
                    <a:pt x="8440349" y="1378924"/>
                  </a:lnTo>
                  <a:lnTo>
                    <a:pt x="7722749" y="1378924"/>
                  </a:lnTo>
                  <a:lnTo>
                    <a:pt x="7722749" y="634924"/>
                  </a:lnTo>
                  <a:close/>
                </a:path>
                <a:path w="8440420" h="1992629">
                  <a:moveTo>
                    <a:pt x="0" y="0"/>
                  </a:moveTo>
                  <a:lnTo>
                    <a:pt x="1967399" y="0"/>
                  </a:lnTo>
                  <a:lnTo>
                    <a:pt x="1967399" y="1992299"/>
                  </a:lnTo>
                  <a:lnTo>
                    <a:pt x="0" y="1992299"/>
                  </a:lnTo>
                  <a:lnTo>
                    <a:pt x="0" y="0"/>
                  </a:lnTo>
                  <a:close/>
                </a:path>
                <a:path w="8440420" h="1992629">
                  <a:moveTo>
                    <a:pt x="2554149" y="228074"/>
                  </a:moveTo>
                  <a:lnTo>
                    <a:pt x="4118049" y="228074"/>
                  </a:lnTo>
                  <a:lnTo>
                    <a:pt x="4118049" y="1811774"/>
                  </a:lnTo>
                  <a:lnTo>
                    <a:pt x="2554149" y="1811774"/>
                  </a:lnTo>
                  <a:lnTo>
                    <a:pt x="2554149" y="228074"/>
                  </a:lnTo>
                  <a:close/>
                </a:path>
                <a:path w="8440420" h="1992629">
                  <a:moveTo>
                    <a:pt x="5147974" y="437249"/>
                  </a:moveTo>
                  <a:lnTo>
                    <a:pt x="6287374" y="437249"/>
                  </a:lnTo>
                  <a:lnTo>
                    <a:pt x="6287374" y="1591049"/>
                  </a:lnTo>
                  <a:lnTo>
                    <a:pt x="5147974" y="1591049"/>
                  </a:lnTo>
                  <a:lnTo>
                    <a:pt x="5147974" y="437249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Padding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2652" y="1267749"/>
            <a:ext cx="3451049" cy="368878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14568" y="4914285"/>
            <a:ext cx="205867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https://github.com/vdumoulin/conv_arithmetic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Strides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991" y="1325641"/>
            <a:ext cx="3166001" cy="307006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14568" y="4914285"/>
            <a:ext cx="205867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https://github.com/vdumoulin/conv_arithmetic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Depthwise</a:t>
            </a:r>
            <a:r>
              <a:rPr spc="20" dirty="0"/>
              <a:t> </a:t>
            </a:r>
            <a:r>
              <a:rPr dirty="0"/>
              <a:t>Convolution</a:t>
            </a:r>
            <a:r>
              <a:rPr spc="20" dirty="0"/>
              <a:t> </a:t>
            </a:r>
            <a:r>
              <a:rPr spc="-10" dirty="0"/>
              <a:t>Layer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490" y="1400273"/>
            <a:ext cx="1414062" cy="24681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7298" y="1383854"/>
            <a:ext cx="3312803" cy="32994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69420" y="4914285"/>
            <a:ext cx="4906645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  <a:hlinkClick r:id="rId4"/>
              </a:rPr>
              <a:t>https://medium.com/@zurister/depth-wise-convolution-and-depth-wise-separable-convolution-37346565d4ec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Pooling</a:t>
            </a:r>
            <a:r>
              <a:rPr spc="5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100829" cy="9131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Pool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feature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receptive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field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Simple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learnable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parameters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03075" y="1909901"/>
            <a:ext cx="3731515" cy="27603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Normalization</a:t>
            </a:r>
            <a:r>
              <a:rPr spc="-60" dirty="0"/>
              <a:t> </a:t>
            </a:r>
            <a:r>
              <a:rPr spc="-10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7046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Normalize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group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features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mean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standard</a:t>
            </a:r>
            <a:r>
              <a:rPr sz="1800" b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deviation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8975" y="2362468"/>
            <a:ext cx="6373663" cy="205330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7470" y="1705182"/>
            <a:ext cx="1309048" cy="49088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Activation</a:t>
            </a:r>
            <a:r>
              <a:rPr spc="-4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4977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Introduce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non-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linearity</a:t>
            </a:r>
            <a:r>
              <a:rPr sz="18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767" y="1705044"/>
            <a:ext cx="7331257" cy="32098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38899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network: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terminology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block: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Convolution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Lab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38899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network: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terminology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block: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Convolution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Lab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AlexNet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737" y="1163331"/>
            <a:ext cx="4225990" cy="37702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4375" y="1142231"/>
            <a:ext cx="313626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Trained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ImageNet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00000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Classify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RGB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images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224X224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1000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classes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9366" y="4781360"/>
            <a:ext cx="25425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50" marR="5080" indent="-603885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ImageNet Classification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with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Deep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Convolutional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Neural </a:t>
            </a:r>
            <a:r>
              <a:rPr sz="800" dirty="0">
                <a:latin typeface="Arial"/>
                <a:cs typeface="Arial"/>
              </a:rPr>
              <a:t>Networks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[Krizhevskyet </a:t>
            </a:r>
            <a:r>
              <a:rPr sz="800" dirty="0">
                <a:latin typeface="Arial"/>
                <a:cs typeface="Arial"/>
              </a:rPr>
              <a:t>al.,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NeurIPS 2012]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VGG-</a:t>
            </a:r>
            <a:r>
              <a:rPr spc="-25" dirty="0"/>
              <a:t>16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55" y="1062327"/>
            <a:ext cx="4471446" cy="40588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29670" y="4720281"/>
            <a:ext cx="3192780" cy="3302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340"/>
              </a:spcBef>
            </a:pPr>
            <a:r>
              <a:rPr sz="800" spc="-10" dirty="0">
                <a:latin typeface="Arial"/>
                <a:cs typeface="Arial"/>
              </a:rPr>
              <a:t>Very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Deep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Convolutional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Networks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for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Large-</a:t>
            </a:r>
            <a:r>
              <a:rPr sz="800" dirty="0">
                <a:latin typeface="Arial"/>
                <a:cs typeface="Arial"/>
              </a:rPr>
              <a:t>Scale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Image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Recognition</a:t>
            </a:r>
            <a:endParaRPr sz="800">
              <a:latin typeface="Arial"/>
              <a:cs typeface="Arial"/>
            </a:endParaRPr>
          </a:p>
          <a:p>
            <a:pPr marR="6985" algn="r">
              <a:lnSpc>
                <a:spcPct val="100000"/>
              </a:lnSpc>
              <a:spcBef>
                <a:spcPts val="240"/>
              </a:spcBef>
            </a:pPr>
            <a:r>
              <a:rPr sz="800" spc="-10" dirty="0">
                <a:latin typeface="Arial"/>
                <a:cs typeface="Arial"/>
              </a:rPr>
              <a:t>[Simonyanet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al.,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ICLR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2015]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MobileNetV2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432" y="1126450"/>
            <a:ext cx="6810706" cy="382575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Model</a:t>
            </a:r>
            <a:r>
              <a:rPr spc="-20" dirty="0"/>
              <a:t> </a:t>
            </a:r>
            <a:r>
              <a:rPr spc="-25" dirty="0"/>
              <a:t>Zoo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8279130" cy="166370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Classification</a:t>
            </a:r>
            <a:endParaRPr sz="1800">
              <a:latin typeface="Arial"/>
              <a:cs typeface="Arial"/>
            </a:endParaRPr>
          </a:p>
          <a:p>
            <a:pPr marL="836294" marR="1309370" lvl="1" indent="-336550">
              <a:lnSpc>
                <a:spcPct val="114999"/>
              </a:lnSpc>
              <a:spcBef>
                <a:spcPts val="90"/>
              </a:spcBef>
              <a:buClr>
                <a:srgbClr val="595959"/>
              </a:buClr>
              <a:buChar char="○"/>
              <a:tabLst>
                <a:tab pos="836294" algn="l"/>
              </a:tabLst>
            </a:pP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models/research/object_detection/g3doc/tf2_classification_zoo.md</a:t>
            </a:r>
            <a:r>
              <a:rPr sz="1400" u="heavy" spc="9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at</a:t>
            </a:r>
            <a:r>
              <a:rPr sz="1400" u="heavy" spc="10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master</a:t>
            </a:r>
            <a:r>
              <a:rPr sz="1400" u="heavy" spc="10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·</a:t>
            </a:r>
            <a:r>
              <a:rPr sz="1400" u="none" spc="-5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tensorflow/models</a:t>
            </a:r>
            <a:r>
              <a:rPr sz="1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·</a:t>
            </a:r>
            <a:r>
              <a:rPr sz="1400" u="heavy" spc="-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GitHub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  <a:p>
            <a:pPr marL="836294" marR="5080" lvl="1" indent="-336550">
              <a:lnSpc>
                <a:spcPct val="114999"/>
              </a:lnSpc>
              <a:spcBef>
                <a:spcPts val="90"/>
              </a:spcBef>
              <a:buClr>
                <a:srgbClr val="595959"/>
              </a:buClr>
              <a:buChar char="○"/>
              <a:tabLst>
                <a:tab pos="836294" algn="l"/>
              </a:tabLst>
            </a:pP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models/research/object_detection/g3doc/tf2_detection_zoo.md</a:t>
            </a:r>
            <a:r>
              <a:rPr sz="1400" u="heavy" spc="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at</a:t>
            </a:r>
            <a:r>
              <a:rPr sz="1400" u="heavy" spc="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master</a:t>
            </a:r>
            <a:r>
              <a:rPr sz="1400" u="heavy" spc="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·</a:t>
            </a:r>
            <a:r>
              <a:rPr sz="1400" u="heavy" spc="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tensorflow/models</a:t>
            </a:r>
            <a:r>
              <a:rPr sz="1400" u="heavy" spc="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400" u="heavy" spc="-5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·</a:t>
            </a:r>
            <a:r>
              <a:rPr sz="1400" u="none" spc="-5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GitHub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Demo:</a:t>
            </a:r>
            <a:r>
              <a:rPr spc="-114" dirty="0"/>
              <a:t> </a:t>
            </a:r>
            <a:r>
              <a:rPr spc="-10" dirty="0"/>
              <a:t>Teachable</a:t>
            </a:r>
            <a:r>
              <a:rPr spc="-75" dirty="0"/>
              <a:t> </a:t>
            </a:r>
            <a:r>
              <a:rPr spc="-10" dirty="0"/>
              <a:t>Machine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425" y="2004575"/>
            <a:ext cx="6825826" cy="3138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249" y="1160838"/>
            <a:ext cx="8039734" cy="8572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Teachable</a:t>
            </a:r>
            <a:r>
              <a:rPr sz="1800" u="heavy" spc="-7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Machine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Auto-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optimization,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deployment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ready: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Tensorflow.js,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Tensorflow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(Keras,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SavedModel),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Tensorflow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lite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(quantized,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TPU)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Demo:</a:t>
            </a:r>
            <a:r>
              <a:rPr spc="-20" dirty="0"/>
              <a:t> </a:t>
            </a:r>
            <a:r>
              <a:rPr spc="-10" dirty="0"/>
              <a:t>Netron.app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1535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Netron</a:t>
            </a:r>
            <a:r>
              <a:rPr sz="1800" u="heavy" spc="-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App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4200" y="140225"/>
            <a:ext cx="2298099" cy="44441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0580" y="140225"/>
            <a:ext cx="1975169" cy="44441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215332" y="4694663"/>
            <a:ext cx="16262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marR="5080" indent="-3492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trained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on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Teachable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7391" y="4694663"/>
            <a:ext cx="1132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MobileNet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v1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(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Downloaded</a:t>
            </a:r>
            <a:r>
              <a:rPr sz="1400" u="none" spc="-10" dirty="0">
                <a:solidFill>
                  <a:srgbClr val="595959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Coding</a:t>
            </a:r>
            <a:r>
              <a:rPr spc="10" dirty="0"/>
              <a:t> </a:t>
            </a:r>
            <a:r>
              <a:rPr dirty="0"/>
              <a:t>your</a:t>
            </a:r>
            <a:r>
              <a:rPr spc="10" dirty="0"/>
              <a:t> </a:t>
            </a:r>
            <a:r>
              <a:rPr dirty="0"/>
              <a:t>first</a:t>
            </a:r>
            <a:r>
              <a:rPr spc="10" dirty="0"/>
              <a:t> </a:t>
            </a:r>
            <a:r>
              <a:rPr spc="-20" dirty="0"/>
              <a:t>DNN!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209925" cy="19088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Example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Implementations: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Char char="○"/>
              <a:tabLst>
                <a:tab pos="836294" algn="l"/>
              </a:tabLst>
            </a:pP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MobileNet</a:t>
            </a:r>
            <a:r>
              <a:rPr sz="1400"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v2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Optional: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very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simple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net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Package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docker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Run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Jetson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Nano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Lab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bonus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point!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26850" y="0"/>
            <a:ext cx="5417185" cy="5143500"/>
            <a:chOff x="3726850" y="0"/>
            <a:chExt cx="5417185" cy="51435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6850" y="0"/>
              <a:ext cx="2664358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1198" y="0"/>
              <a:ext cx="2752799" cy="33359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111625" cy="24701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network: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terminology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Neuron,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Synapse,</a:t>
            </a:r>
            <a:r>
              <a:rPr sz="1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Activation,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Weight,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block: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FC,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Conv,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Conv2D,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Depthwise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Conv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Receptive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field,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padding,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strides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Pooling,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Normalization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Convolution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Alexnet,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VGG16,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MobileNetv2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Tensorflow,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Tensorflow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Lite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337600"/>
            <a:ext cx="8839199" cy="440036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Next</a:t>
            </a:r>
            <a:r>
              <a:rPr spc="-15" dirty="0"/>
              <a:t> </a:t>
            </a:r>
            <a:r>
              <a:rPr spc="-10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201160" cy="6121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efficient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pruning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Neuron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520" y="1748112"/>
            <a:ext cx="3740893" cy="24175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7785" indent="-36703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b="1" i="1" dirty="0">
                <a:latin typeface="Arial"/>
                <a:cs typeface="Arial"/>
              </a:rPr>
              <a:t>Synapse</a:t>
            </a:r>
            <a:r>
              <a:rPr dirty="0"/>
              <a:t>:</a:t>
            </a:r>
            <a:r>
              <a:rPr spc="-3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small</a:t>
            </a:r>
            <a:r>
              <a:rPr spc="-15" dirty="0"/>
              <a:t> </a:t>
            </a:r>
            <a:r>
              <a:rPr dirty="0"/>
              <a:t>gap</a:t>
            </a:r>
            <a:r>
              <a:rPr spc="-15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end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0" dirty="0"/>
              <a:t>a </a:t>
            </a:r>
            <a:r>
              <a:rPr dirty="0"/>
              <a:t>neuron</a:t>
            </a:r>
            <a:r>
              <a:rPr spc="-30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allows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signal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20" dirty="0"/>
              <a:t>pass </a:t>
            </a:r>
            <a:r>
              <a:rPr dirty="0"/>
              <a:t>from</a:t>
            </a:r>
            <a:r>
              <a:rPr spc="-25" dirty="0"/>
              <a:t> </a:t>
            </a:r>
            <a:r>
              <a:rPr dirty="0"/>
              <a:t>one</a:t>
            </a:r>
            <a:r>
              <a:rPr spc="-15" dirty="0"/>
              <a:t> </a:t>
            </a:r>
            <a:r>
              <a:rPr dirty="0"/>
              <a:t>neuron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20" dirty="0"/>
              <a:t>next</a:t>
            </a:r>
          </a:p>
          <a:p>
            <a:pPr marL="379095" marR="5080" indent="-367030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b="1" i="1" dirty="0">
                <a:latin typeface="Arial"/>
                <a:cs typeface="Arial"/>
              </a:rPr>
              <a:t>Dendrite</a:t>
            </a:r>
            <a:r>
              <a:rPr dirty="0"/>
              <a:t>: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short</a:t>
            </a:r>
            <a:r>
              <a:rPr spc="-15" dirty="0"/>
              <a:t> </a:t>
            </a:r>
            <a:r>
              <a:rPr dirty="0">
                <a:hlinkClick r:id="rId3"/>
              </a:rPr>
              <a:t>branched</a:t>
            </a:r>
            <a:r>
              <a:rPr spc="-20" dirty="0"/>
              <a:t> </a:t>
            </a:r>
            <a:r>
              <a:rPr spc="-10" dirty="0"/>
              <a:t>extension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nerve</a:t>
            </a:r>
            <a:r>
              <a:rPr spc="-20" dirty="0"/>
              <a:t> </a:t>
            </a:r>
            <a:r>
              <a:rPr dirty="0"/>
              <a:t>cell,</a:t>
            </a:r>
            <a:r>
              <a:rPr spc="-20" dirty="0"/>
              <a:t> </a:t>
            </a:r>
            <a:r>
              <a:rPr dirty="0"/>
              <a:t>along</a:t>
            </a:r>
            <a:r>
              <a:rPr spc="-20" dirty="0"/>
              <a:t> </a:t>
            </a:r>
            <a:r>
              <a:rPr dirty="0"/>
              <a:t>which</a:t>
            </a:r>
            <a:r>
              <a:rPr spc="10" dirty="0"/>
              <a:t> </a:t>
            </a:r>
            <a:r>
              <a:rPr spc="-10" dirty="0">
                <a:hlinkClick r:id="rId4"/>
              </a:rPr>
              <a:t>impulses</a:t>
            </a:r>
            <a:r>
              <a:rPr spc="-10" dirty="0"/>
              <a:t> </a:t>
            </a:r>
            <a:r>
              <a:rPr dirty="0"/>
              <a:t>received</a:t>
            </a:r>
            <a:r>
              <a:rPr spc="-15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dirty="0"/>
              <a:t>other</a:t>
            </a:r>
            <a:r>
              <a:rPr spc="-10" dirty="0"/>
              <a:t> </a:t>
            </a:r>
            <a:r>
              <a:rPr dirty="0"/>
              <a:t>cells</a:t>
            </a:r>
            <a:r>
              <a:rPr spc="-15" dirty="0"/>
              <a:t> </a:t>
            </a:r>
            <a:r>
              <a:rPr dirty="0"/>
              <a:t>at </a:t>
            </a:r>
            <a:r>
              <a:rPr spc="-10" dirty="0">
                <a:hlinkClick r:id="rId5"/>
              </a:rPr>
              <a:t>synapses</a:t>
            </a:r>
            <a:r>
              <a:rPr spc="-10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transmitted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cell</a:t>
            </a:r>
            <a:r>
              <a:rPr spc="-20" dirty="0"/>
              <a:t> body.</a:t>
            </a:r>
          </a:p>
          <a:p>
            <a:pPr marL="379095" marR="60960" indent="-367030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b="1" i="1" dirty="0">
                <a:latin typeface="Arial"/>
                <a:cs typeface="Arial"/>
              </a:rPr>
              <a:t>Axon</a:t>
            </a:r>
            <a:r>
              <a:rPr b="1" i="1" spc="-20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(Nerve</a:t>
            </a:r>
            <a:r>
              <a:rPr b="1" i="1" spc="-15" dirty="0">
                <a:latin typeface="Arial"/>
                <a:cs typeface="Arial"/>
              </a:rPr>
              <a:t> </a:t>
            </a:r>
            <a:r>
              <a:rPr b="1" i="1" dirty="0">
                <a:latin typeface="Arial"/>
                <a:cs typeface="Arial"/>
              </a:rPr>
              <a:t>fiber)</a:t>
            </a:r>
            <a:r>
              <a:rPr dirty="0"/>
              <a:t>:</a:t>
            </a:r>
            <a:r>
              <a:rPr spc="-5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long</a:t>
            </a:r>
            <a:r>
              <a:rPr spc="-15" dirty="0"/>
              <a:t> </a:t>
            </a:r>
            <a:r>
              <a:rPr spc="-10" dirty="0"/>
              <a:t>portion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neuron</a:t>
            </a:r>
            <a:r>
              <a:rPr spc="-1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conducts</a:t>
            </a:r>
            <a:r>
              <a:rPr spc="-10" dirty="0"/>
              <a:t> impulses </a:t>
            </a:r>
            <a:r>
              <a:rPr dirty="0"/>
              <a:t>away</a:t>
            </a:r>
            <a:r>
              <a:rPr spc="-20" dirty="0"/>
              <a:t> </a:t>
            </a:r>
            <a:r>
              <a:rPr dirty="0"/>
              <a:t>from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body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cell.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Modeling</a:t>
            </a:r>
            <a:r>
              <a:rPr spc="65" dirty="0"/>
              <a:t> </a:t>
            </a:r>
            <a:r>
              <a:rPr spc="-10" dirty="0"/>
              <a:t>Neuron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520" y="1748112"/>
            <a:ext cx="3740893" cy="241751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8433" y="1778791"/>
            <a:ext cx="3702371" cy="203179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Neural</a:t>
            </a:r>
            <a:r>
              <a:rPr spc="-25" dirty="0"/>
              <a:t> </a:t>
            </a:r>
            <a:r>
              <a:rPr spc="-10" dirty="0"/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083" y="1017724"/>
            <a:ext cx="7406653" cy="37647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38899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network: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terminology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building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block: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Convolution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neural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Lab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Fully-</a:t>
            </a:r>
            <a:r>
              <a:rPr dirty="0"/>
              <a:t>Connected</a:t>
            </a:r>
            <a:r>
              <a:rPr spc="-5" dirty="0"/>
              <a:t> </a:t>
            </a:r>
            <a:r>
              <a:rPr dirty="0"/>
              <a:t>(FC)</a:t>
            </a:r>
            <a:r>
              <a:rPr spc="-5" dirty="0"/>
              <a:t> </a:t>
            </a:r>
            <a:r>
              <a:rPr spc="-10" dirty="0"/>
              <a:t>Layer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480" y="1107050"/>
            <a:ext cx="3210317" cy="38151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7070" y="4946460"/>
            <a:ext cx="2114550" cy="1390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10" dirty="0">
                <a:latin typeface="Arial"/>
                <a:cs typeface="Arial"/>
              </a:rPr>
              <a:t>https://hanlab.mit.edu/courses/2023-fall-65940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Tensor</a:t>
            </a:r>
            <a:r>
              <a:rPr spc="-35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in</a:t>
            </a:r>
            <a:r>
              <a:rPr spc="-80" dirty="0"/>
              <a:t> </a:t>
            </a:r>
            <a:r>
              <a:rPr spc="-10" dirty="0"/>
              <a:t>Tensorflow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7339330" cy="91313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context,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b="1" i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Tensor</a:t>
            </a:r>
            <a:r>
              <a:rPr sz="1800" b="1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simply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multidimensional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Strict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math,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Scalar,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Vector,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Tensor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Multi-linear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mapping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domain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vector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spaces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range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vector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space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815</Words>
  <Application>Microsoft Office PowerPoint</Application>
  <PresentationFormat>On-screen Show (16:9)</PresentationFormat>
  <Paragraphs>136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1" baseType="lpstr">
      <vt:lpstr>Arial</vt:lpstr>
      <vt:lpstr>Office Theme</vt:lpstr>
      <vt:lpstr>Edge Computing</vt:lpstr>
      <vt:lpstr>Recap</vt:lpstr>
      <vt:lpstr>Agenda</vt:lpstr>
      <vt:lpstr>Neuron</vt:lpstr>
      <vt:lpstr>Modeling Neuron</vt:lpstr>
      <vt:lpstr>Neural Network</vt:lpstr>
      <vt:lpstr>Agenda</vt:lpstr>
      <vt:lpstr>Fully-Connected (FC) Layer</vt:lpstr>
      <vt:lpstr>Tensor as in Tensorflow</vt:lpstr>
      <vt:lpstr>Fully-Connected (FC) Layer</vt:lpstr>
      <vt:lpstr>PowerPoint Presentation</vt:lpstr>
      <vt:lpstr>Multilayer Perceptron (MLP)</vt:lpstr>
      <vt:lpstr>Demo: Tensorflow Playground</vt:lpstr>
      <vt:lpstr>Convolution Layer</vt:lpstr>
      <vt:lpstr>Convolution Layer</vt:lpstr>
      <vt:lpstr>Convolution Layer</vt:lpstr>
      <vt:lpstr>Convolution Layer</vt:lpstr>
      <vt:lpstr>Convolution Layer</vt:lpstr>
      <vt:lpstr>Convolution Layer</vt:lpstr>
      <vt:lpstr>Conv2D</vt:lpstr>
      <vt:lpstr>Receptive Field</vt:lpstr>
      <vt:lpstr>Receptive Field</vt:lpstr>
      <vt:lpstr>Padding</vt:lpstr>
      <vt:lpstr>Strides</vt:lpstr>
      <vt:lpstr>Depthwise Convolution Layer</vt:lpstr>
      <vt:lpstr>Pooling Layer</vt:lpstr>
      <vt:lpstr>Normalization Layer</vt:lpstr>
      <vt:lpstr>Activation Function</vt:lpstr>
      <vt:lpstr>Agenda</vt:lpstr>
      <vt:lpstr>AlexNet</vt:lpstr>
      <vt:lpstr>VGG-16</vt:lpstr>
      <vt:lpstr>MobileNetV2</vt:lpstr>
      <vt:lpstr>Model Zoo</vt:lpstr>
      <vt:lpstr>Demo: Teachable Machine</vt:lpstr>
      <vt:lpstr>Demo: Netron.app</vt:lpstr>
      <vt:lpstr>Coding your first DNN!</vt:lpstr>
      <vt:lpstr>Summary</vt:lpstr>
      <vt:lpstr>PowerPoint Presentation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CS/EE131_Lec_5: Basics of ML</dc:title>
  <cp:lastModifiedBy>Neftali D Watkinson Medina</cp:lastModifiedBy>
  <cp:revision>1</cp:revision>
  <dcterms:created xsi:type="dcterms:W3CDTF">2025-03-18T18:12:33Z</dcterms:created>
  <dcterms:modified xsi:type="dcterms:W3CDTF">2025-03-18T18:16:11Z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2025-03-18T00:00:00Z</vt:filetime>
  </property>
</Properties>
</file>