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4" r:id="rId4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9068" y="2037333"/>
            <a:ext cx="6785863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5248"/>
            <a:ext cx="6726555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249" y="1175208"/>
            <a:ext cx="4353560" cy="1287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9.jpg"/><Relationship Id="rId7" Type="http://schemas.openxmlformats.org/officeDocument/2006/relationships/image" Target="../media/image34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hyperlink" Target="https://www.tensorflow.org/lite/performance/post_training_quant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Edge</a:t>
            </a:r>
            <a:r>
              <a:rPr sz="4200" spc="-75" dirty="0"/>
              <a:t> </a:t>
            </a:r>
            <a:r>
              <a:rPr sz="4200" spc="-10" dirty="0"/>
              <a:t>Computing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1614115" y="2892926"/>
            <a:ext cx="59131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Lecture</a:t>
            </a:r>
            <a:r>
              <a:rPr sz="28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06:</a:t>
            </a:r>
            <a:r>
              <a:rPr sz="2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Arial"/>
                <a:cs typeface="Arial"/>
              </a:rPr>
              <a:t>Quantization</a:t>
            </a:r>
            <a:r>
              <a:rPr sz="2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2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Arial"/>
                <a:cs typeface="Arial"/>
              </a:rPr>
              <a:t>Pruning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8050" y="1707199"/>
            <a:ext cx="7268209" cy="3436620"/>
            <a:chOff x="938050" y="1707199"/>
            <a:chExt cx="7268209" cy="34366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050" y="1707199"/>
              <a:ext cx="7267899" cy="34362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28774" y="2528800"/>
              <a:ext cx="1715770" cy="1388110"/>
            </a:xfrm>
            <a:custGeom>
              <a:avLst/>
              <a:gdLst/>
              <a:ahLst/>
              <a:cxnLst/>
              <a:rect l="l" t="t" r="r" b="b"/>
              <a:pathLst>
                <a:path w="1715770" h="1388110">
                  <a:moveTo>
                    <a:pt x="0" y="0"/>
                  </a:moveTo>
                  <a:lnTo>
                    <a:pt x="1715399" y="0"/>
                  </a:lnTo>
                  <a:lnTo>
                    <a:pt x="1715399" y="1387499"/>
                  </a:lnTo>
                  <a:lnTo>
                    <a:pt x="0" y="13874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How</a:t>
            </a:r>
            <a:r>
              <a:rPr spc="15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prune?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How</a:t>
            </a:r>
            <a:r>
              <a:rPr spc="15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prune?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8775" y="2571750"/>
            <a:ext cx="1740526" cy="13380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69412" y="1644237"/>
            <a:ext cx="710565" cy="199390"/>
            <a:chOff x="3069412" y="1644237"/>
            <a:chExt cx="710565" cy="199390"/>
          </a:xfrm>
        </p:grpSpPr>
        <p:sp>
          <p:nvSpPr>
            <p:cNvPr id="5" name="object 5"/>
            <p:cNvSpPr/>
            <p:nvPr/>
          </p:nvSpPr>
          <p:spPr>
            <a:xfrm>
              <a:off x="30836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540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540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244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244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948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948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349562" y="1644237"/>
          <a:ext cx="786765" cy="774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5686487" y="1644237"/>
            <a:ext cx="710565" cy="199390"/>
            <a:chOff x="5686487" y="1644237"/>
            <a:chExt cx="710565" cy="199390"/>
          </a:xfrm>
        </p:grpSpPr>
        <p:sp>
          <p:nvSpPr>
            <p:cNvPr id="14" name="object 14"/>
            <p:cNvSpPr/>
            <p:nvPr/>
          </p:nvSpPr>
          <p:spPr>
            <a:xfrm>
              <a:off x="57007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711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711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415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415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119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119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08725" y="157675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66737" y="1576756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How</a:t>
            </a:r>
            <a:r>
              <a:rPr spc="15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prune?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28775" y="1532274"/>
            <a:ext cx="1831339" cy="2378075"/>
            <a:chOff x="3228775" y="1532274"/>
            <a:chExt cx="1831339" cy="23780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8775" y="2571750"/>
              <a:ext cx="1740526" cy="13380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63850" y="18603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34249" y="18603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34249" y="18603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04650" y="18603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04650" y="18603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75049" y="18603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63850" y="1860324"/>
              <a:ext cx="681990" cy="372745"/>
            </a:xfrm>
            <a:custGeom>
              <a:avLst/>
              <a:gdLst/>
              <a:ahLst/>
              <a:cxnLst/>
              <a:rect l="l" t="t" r="r" b="b"/>
              <a:pathLst>
                <a:path w="681989" h="372744">
                  <a:moveTo>
                    <a:pt x="511199" y="0"/>
                  </a:moveTo>
                  <a:lnTo>
                    <a:pt x="681599" y="0"/>
                  </a:lnTo>
                  <a:lnTo>
                    <a:pt x="681599" y="170399"/>
                  </a:lnTo>
                  <a:lnTo>
                    <a:pt x="511199" y="170399"/>
                  </a:lnTo>
                  <a:lnTo>
                    <a:pt x="511199" y="0"/>
                  </a:lnTo>
                  <a:close/>
                </a:path>
                <a:path w="681989" h="372744">
                  <a:moveTo>
                    <a:pt x="0" y="201799"/>
                  </a:moveTo>
                  <a:lnTo>
                    <a:pt x="170399" y="201799"/>
                  </a:lnTo>
                  <a:lnTo>
                    <a:pt x="170399" y="372199"/>
                  </a:lnTo>
                  <a:lnTo>
                    <a:pt x="0" y="372199"/>
                  </a:lnTo>
                  <a:lnTo>
                    <a:pt x="0" y="2017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4249" y="20621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4249" y="20621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04650" y="20621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04650" y="20621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75049" y="20621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63850" y="2062124"/>
              <a:ext cx="681990" cy="372745"/>
            </a:xfrm>
            <a:custGeom>
              <a:avLst/>
              <a:gdLst/>
              <a:ahLst/>
              <a:cxnLst/>
              <a:rect l="l" t="t" r="r" b="b"/>
              <a:pathLst>
                <a:path w="681989" h="372744">
                  <a:moveTo>
                    <a:pt x="511199" y="0"/>
                  </a:moveTo>
                  <a:lnTo>
                    <a:pt x="681599" y="0"/>
                  </a:lnTo>
                  <a:lnTo>
                    <a:pt x="681599" y="170399"/>
                  </a:lnTo>
                  <a:lnTo>
                    <a:pt x="511199" y="170399"/>
                  </a:lnTo>
                  <a:lnTo>
                    <a:pt x="511199" y="0"/>
                  </a:lnTo>
                  <a:close/>
                </a:path>
                <a:path w="681989" h="372744">
                  <a:moveTo>
                    <a:pt x="0" y="201799"/>
                  </a:moveTo>
                  <a:lnTo>
                    <a:pt x="170399" y="201799"/>
                  </a:lnTo>
                  <a:lnTo>
                    <a:pt x="170399" y="372199"/>
                  </a:lnTo>
                  <a:lnTo>
                    <a:pt x="0" y="372199"/>
                  </a:lnTo>
                  <a:lnTo>
                    <a:pt x="0" y="2017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34249" y="22639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34249" y="22639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04650" y="22639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04650" y="22639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75049" y="22639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63850" y="1658524"/>
              <a:ext cx="681990" cy="775970"/>
            </a:xfrm>
            <a:custGeom>
              <a:avLst/>
              <a:gdLst/>
              <a:ahLst/>
              <a:cxnLst/>
              <a:rect l="l" t="t" r="r" b="b"/>
              <a:pathLst>
                <a:path w="681989" h="775969">
                  <a:moveTo>
                    <a:pt x="511199" y="605399"/>
                  </a:moveTo>
                  <a:lnTo>
                    <a:pt x="681599" y="605399"/>
                  </a:lnTo>
                  <a:lnTo>
                    <a:pt x="681599" y="775799"/>
                  </a:lnTo>
                  <a:lnTo>
                    <a:pt x="511199" y="775799"/>
                  </a:lnTo>
                  <a:lnTo>
                    <a:pt x="511199" y="605399"/>
                  </a:lnTo>
                  <a:close/>
                </a:path>
                <a:path w="681989" h="775969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424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3424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04650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04650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7504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7504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13449" y="1551324"/>
              <a:ext cx="630555" cy="1384300"/>
            </a:xfrm>
            <a:custGeom>
              <a:avLst/>
              <a:gdLst/>
              <a:ahLst/>
              <a:cxnLst/>
              <a:rect l="l" t="t" r="r" b="b"/>
              <a:pathLst>
                <a:path w="630554" h="1384300">
                  <a:moveTo>
                    <a:pt x="178299" y="1174531"/>
                  </a:moveTo>
                  <a:lnTo>
                    <a:pt x="184265" y="1126448"/>
                  </a:lnTo>
                  <a:lnTo>
                    <a:pt x="201260" y="1082310"/>
                  </a:lnTo>
                  <a:lnTo>
                    <a:pt x="227927" y="1043374"/>
                  </a:lnTo>
                  <a:lnTo>
                    <a:pt x="262910" y="1010900"/>
                  </a:lnTo>
                  <a:lnTo>
                    <a:pt x="304854" y="986145"/>
                  </a:lnTo>
                  <a:lnTo>
                    <a:pt x="352402" y="970369"/>
                  </a:lnTo>
                  <a:lnTo>
                    <a:pt x="404199" y="964831"/>
                  </a:lnTo>
                  <a:lnTo>
                    <a:pt x="455996" y="970369"/>
                  </a:lnTo>
                  <a:lnTo>
                    <a:pt x="503544" y="986145"/>
                  </a:lnTo>
                  <a:lnTo>
                    <a:pt x="545488" y="1010900"/>
                  </a:lnTo>
                  <a:lnTo>
                    <a:pt x="580471" y="1043374"/>
                  </a:lnTo>
                  <a:lnTo>
                    <a:pt x="607138" y="1082310"/>
                  </a:lnTo>
                  <a:lnTo>
                    <a:pt x="624133" y="1126448"/>
                  </a:lnTo>
                  <a:lnTo>
                    <a:pt x="630099" y="1174531"/>
                  </a:lnTo>
                  <a:lnTo>
                    <a:pt x="624133" y="1222613"/>
                  </a:lnTo>
                  <a:lnTo>
                    <a:pt x="607138" y="1266751"/>
                  </a:lnTo>
                  <a:lnTo>
                    <a:pt x="580471" y="1305687"/>
                  </a:lnTo>
                  <a:lnTo>
                    <a:pt x="545488" y="1338162"/>
                  </a:lnTo>
                  <a:lnTo>
                    <a:pt x="503544" y="1362917"/>
                  </a:lnTo>
                  <a:lnTo>
                    <a:pt x="455996" y="1378692"/>
                  </a:lnTo>
                  <a:lnTo>
                    <a:pt x="404199" y="1384231"/>
                  </a:lnTo>
                  <a:lnTo>
                    <a:pt x="352402" y="1378692"/>
                  </a:lnTo>
                  <a:lnTo>
                    <a:pt x="304854" y="1362917"/>
                  </a:lnTo>
                  <a:lnTo>
                    <a:pt x="262910" y="1338162"/>
                  </a:lnTo>
                  <a:lnTo>
                    <a:pt x="227927" y="1305687"/>
                  </a:lnTo>
                  <a:lnTo>
                    <a:pt x="201260" y="1266751"/>
                  </a:lnTo>
                  <a:lnTo>
                    <a:pt x="184265" y="1222613"/>
                  </a:lnTo>
                  <a:lnTo>
                    <a:pt x="178299" y="1174531"/>
                  </a:lnTo>
                  <a:close/>
                </a:path>
                <a:path w="630554" h="1384300">
                  <a:moveTo>
                    <a:pt x="0" y="0"/>
                  </a:moveTo>
                  <a:lnTo>
                    <a:pt x="258599" y="0"/>
                  </a:lnTo>
                  <a:lnTo>
                    <a:pt x="258599" y="958499"/>
                  </a:lnTo>
                  <a:lnTo>
                    <a:pt x="0" y="9584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3069412" y="1644237"/>
            <a:ext cx="710565" cy="199390"/>
            <a:chOff x="3069412" y="1644237"/>
            <a:chExt cx="710565" cy="199390"/>
          </a:xfrm>
        </p:grpSpPr>
        <p:sp>
          <p:nvSpPr>
            <p:cNvPr id="32" name="object 32"/>
            <p:cNvSpPr/>
            <p:nvPr/>
          </p:nvSpPr>
          <p:spPr>
            <a:xfrm>
              <a:off x="30836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540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540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244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244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948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948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5686487" y="1644237"/>
            <a:ext cx="710565" cy="199390"/>
            <a:chOff x="5686487" y="1644237"/>
            <a:chExt cx="710565" cy="199390"/>
          </a:xfrm>
        </p:grpSpPr>
        <p:sp>
          <p:nvSpPr>
            <p:cNvPr id="40" name="object 40"/>
            <p:cNvSpPr/>
            <p:nvPr/>
          </p:nvSpPr>
          <p:spPr>
            <a:xfrm>
              <a:off x="57007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711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711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415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415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119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119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008725" y="157675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66737" y="1576756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How</a:t>
            </a:r>
            <a:r>
              <a:rPr spc="15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prune?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28775" y="2571750"/>
            <a:ext cx="1740535" cy="1338580"/>
            <a:chOff x="3228775" y="2571750"/>
            <a:chExt cx="1740535" cy="13385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8775" y="2571750"/>
              <a:ext cx="1740526" cy="13380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91749" y="2825156"/>
              <a:ext cx="452120" cy="419734"/>
            </a:xfrm>
            <a:custGeom>
              <a:avLst/>
              <a:gdLst/>
              <a:ahLst/>
              <a:cxnLst/>
              <a:rect l="l" t="t" r="r" b="b"/>
              <a:pathLst>
                <a:path w="452120" h="419735">
                  <a:moveTo>
                    <a:pt x="0" y="209699"/>
                  </a:moveTo>
                  <a:lnTo>
                    <a:pt x="5966" y="161617"/>
                  </a:lnTo>
                  <a:lnTo>
                    <a:pt x="22960" y="117479"/>
                  </a:lnTo>
                  <a:lnTo>
                    <a:pt x="49627" y="78543"/>
                  </a:lnTo>
                  <a:lnTo>
                    <a:pt x="84611" y="46068"/>
                  </a:lnTo>
                  <a:lnTo>
                    <a:pt x="126555" y="21314"/>
                  </a:lnTo>
                  <a:lnTo>
                    <a:pt x="174103" y="5538"/>
                  </a:lnTo>
                  <a:lnTo>
                    <a:pt x="225899" y="0"/>
                  </a:lnTo>
                  <a:lnTo>
                    <a:pt x="277696" y="5538"/>
                  </a:lnTo>
                  <a:lnTo>
                    <a:pt x="325245" y="21314"/>
                  </a:lnTo>
                  <a:lnTo>
                    <a:pt x="367189" y="46068"/>
                  </a:lnTo>
                  <a:lnTo>
                    <a:pt x="402172" y="78543"/>
                  </a:lnTo>
                  <a:lnTo>
                    <a:pt x="428839" y="117479"/>
                  </a:lnTo>
                  <a:lnTo>
                    <a:pt x="445833" y="161617"/>
                  </a:lnTo>
                  <a:lnTo>
                    <a:pt x="451799" y="209699"/>
                  </a:lnTo>
                  <a:lnTo>
                    <a:pt x="445833" y="257782"/>
                  </a:lnTo>
                  <a:lnTo>
                    <a:pt x="428839" y="301920"/>
                  </a:lnTo>
                  <a:lnTo>
                    <a:pt x="402172" y="340856"/>
                  </a:lnTo>
                  <a:lnTo>
                    <a:pt x="367189" y="373331"/>
                  </a:lnTo>
                  <a:lnTo>
                    <a:pt x="325245" y="398085"/>
                  </a:lnTo>
                  <a:lnTo>
                    <a:pt x="277696" y="413861"/>
                  </a:lnTo>
                  <a:lnTo>
                    <a:pt x="225899" y="419399"/>
                  </a:lnTo>
                  <a:lnTo>
                    <a:pt x="174103" y="413861"/>
                  </a:lnTo>
                  <a:lnTo>
                    <a:pt x="126555" y="398085"/>
                  </a:lnTo>
                  <a:lnTo>
                    <a:pt x="84611" y="373331"/>
                  </a:lnTo>
                  <a:lnTo>
                    <a:pt x="49627" y="340856"/>
                  </a:lnTo>
                  <a:lnTo>
                    <a:pt x="22960" y="301920"/>
                  </a:lnTo>
                  <a:lnTo>
                    <a:pt x="5966" y="257782"/>
                  </a:lnTo>
                  <a:lnTo>
                    <a:pt x="0" y="209699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069412" y="1644237"/>
            <a:ext cx="710565" cy="199390"/>
            <a:chOff x="3069412" y="1644237"/>
            <a:chExt cx="710565" cy="199390"/>
          </a:xfrm>
        </p:grpSpPr>
        <p:sp>
          <p:nvSpPr>
            <p:cNvPr id="7" name="object 7"/>
            <p:cNvSpPr/>
            <p:nvPr/>
          </p:nvSpPr>
          <p:spPr>
            <a:xfrm>
              <a:off x="30836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540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540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244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244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8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8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349562" y="1525949"/>
            <a:ext cx="710565" cy="996950"/>
            <a:chOff x="4349562" y="1525949"/>
            <a:chExt cx="710565" cy="996950"/>
          </a:xfrm>
        </p:grpSpPr>
        <p:sp>
          <p:nvSpPr>
            <p:cNvPr id="15" name="object 15"/>
            <p:cNvSpPr/>
            <p:nvPr/>
          </p:nvSpPr>
          <p:spPr>
            <a:xfrm>
              <a:off x="4363849" y="18603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34249" y="18603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34249" y="18603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04649" y="18603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04649" y="18603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75049" y="18603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63849" y="1860324"/>
              <a:ext cx="681990" cy="372745"/>
            </a:xfrm>
            <a:custGeom>
              <a:avLst/>
              <a:gdLst/>
              <a:ahLst/>
              <a:cxnLst/>
              <a:rect l="l" t="t" r="r" b="b"/>
              <a:pathLst>
                <a:path w="681989" h="372744">
                  <a:moveTo>
                    <a:pt x="511199" y="0"/>
                  </a:moveTo>
                  <a:lnTo>
                    <a:pt x="681599" y="0"/>
                  </a:lnTo>
                  <a:lnTo>
                    <a:pt x="681599" y="170399"/>
                  </a:lnTo>
                  <a:lnTo>
                    <a:pt x="511199" y="170399"/>
                  </a:lnTo>
                  <a:lnTo>
                    <a:pt x="511199" y="0"/>
                  </a:lnTo>
                  <a:close/>
                </a:path>
                <a:path w="681989" h="372744">
                  <a:moveTo>
                    <a:pt x="0" y="201799"/>
                  </a:moveTo>
                  <a:lnTo>
                    <a:pt x="170399" y="201799"/>
                  </a:lnTo>
                  <a:lnTo>
                    <a:pt x="170399" y="372199"/>
                  </a:lnTo>
                  <a:lnTo>
                    <a:pt x="0" y="372199"/>
                  </a:lnTo>
                  <a:lnTo>
                    <a:pt x="0" y="2017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34249" y="20621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34249" y="20621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04649" y="20621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04649" y="20621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75049" y="20621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63849" y="2062124"/>
              <a:ext cx="681990" cy="372745"/>
            </a:xfrm>
            <a:custGeom>
              <a:avLst/>
              <a:gdLst/>
              <a:ahLst/>
              <a:cxnLst/>
              <a:rect l="l" t="t" r="r" b="b"/>
              <a:pathLst>
                <a:path w="681989" h="372744">
                  <a:moveTo>
                    <a:pt x="511199" y="0"/>
                  </a:moveTo>
                  <a:lnTo>
                    <a:pt x="681599" y="0"/>
                  </a:lnTo>
                  <a:lnTo>
                    <a:pt x="681599" y="170399"/>
                  </a:lnTo>
                  <a:lnTo>
                    <a:pt x="511199" y="170399"/>
                  </a:lnTo>
                  <a:lnTo>
                    <a:pt x="511199" y="0"/>
                  </a:lnTo>
                  <a:close/>
                </a:path>
                <a:path w="681989" h="372744">
                  <a:moveTo>
                    <a:pt x="0" y="201799"/>
                  </a:moveTo>
                  <a:lnTo>
                    <a:pt x="170399" y="201799"/>
                  </a:lnTo>
                  <a:lnTo>
                    <a:pt x="170399" y="372199"/>
                  </a:lnTo>
                  <a:lnTo>
                    <a:pt x="0" y="372199"/>
                  </a:lnTo>
                  <a:lnTo>
                    <a:pt x="0" y="2017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34249" y="22639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34249" y="22639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04649" y="22639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04649" y="22639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75049" y="22639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63849" y="1658524"/>
              <a:ext cx="681990" cy="775970"/>
            </a:xfrm>
            <a:custGeom>
              <a:avLst/>
              <a:gdLst/>
              <a:ahLst/>
              <a:cxnLst/>
              <a:rect l="l" t="t" r="r" b="b"/>
              <a:pathLst>
                <a:path w="681989" h="775969">
                  <a:moveTo>
                    <a:pt x="511199" y="605399"/>
                  </a:moveTo>
                  <a:lnTo>
                    <a:pt x="681599" y="605399"/>
                  </a:lnTo>
                  <a:lnTo>
                    <a:pt x="681599" y="775799"/>
                  </a:lnTo>
                  <a:lnTo>
                    <a:pt x="511199" y="775799"/>
                  </a:lnTo>
                  <a:lnTo>
                    <a:pt x="511199" y="605399"/>
                  </a:lnTo>
                  <a:close/>
                </a:path>
                <a:path w="681989" h="775969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3424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3424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0464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0464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7504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7504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83818" y="1544999"/>
              <a:ext cx="259079" cy="958850"/>
            </a:xfrm>
            <a:custGeom>
              <a:avLst/>
              <a:gdLst/>
              <a:ahLst/>
              <a:cxnLst/>
              <a:rect l="l" t="t" r="r" b="b"/>
              <a:pathLst>
                <a:path w="259079" h="958850">
                  <a:moveTo>
                    <a:pt x="0" y="0"/>
                  </a:moveTo>
                  <a:lnTo>
                    <a:pt x="258599" y="0"/>
                  </a:lnTo>
                  <a:lnTo>
                    <a:pt x="258599" y="958499"/>
                  </a:lnTo>
                  <a:lnTo>
                    <a:pt x="0" y="9584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5686487" y="1644237"/>
            <a:ext cx="710565" cy="199390"/>
            <a:chOff x="5686487" y="1644237"/>
            <a:chExt cx="710565" cy="199390"/>
          </a:xfrm>
        </p:grpSpPr>
        <p:sp>
          <p:nvSpPr>
            <p:cNvPr id="42" name="object 42"/>
            <p:cNvSpPr/>
            <p:nvPr/>
          </p:nvSpPr>
          <p:spPr>
            <a:xfrm>
              <a:off x="57007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711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711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415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415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2119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119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008725" y="157675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66737" y="1576756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How</a:t>
            </a:r>
            <a:r>
              <a:rPr spc="15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prune?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28775" y="1532274"/>
            <a:ext cx="1831339" cy="2378075"/>
            <a:chOff x="3228775" y="1532274"/>
            <a:chExt cx="1831339" cy="23780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8775" y="2571750"/>
              <a:ext cx="1740526" cy="13380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63850" y="18603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34249" y="18603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34249" y="18603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04650" y="18603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04650" y="18603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75049" y="18603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63850" y="1860324"/>
              <a:ext cx="681990" cy="372745"/>
            </a:xfrm>
            <a:custGeom>
              <a:avLst/>
              <a:gdLst/>
              <a:ahLst/>
              <a:cxnLst/>
              <a:rect l="l" t="t" r="r" b="b"/>
              <a:pathLst>
                <a:path w="681989" h="372744">
                  <a:moveTo>
                    <a:pt x="511199" y="0"/>
                  </a:moveTo>
                  <a:lnTo>
                    <a:pt x="681599" y="0"/>
                  </a:lnTo>
                  <a:lnTo>
                    <a:pt x="681599" y="170399"/>
                  </a:lnTo>
                  <a:lnTo>
                    <a:pt x="511199" y="170399"/>
                  </a:lnTo>
                  <a:lnTo>
                    <a:pt x="511199" y="0"/>
                  </a:lnTo>
                  <a:close/>
                </a:path>
                <a:path w="681989" h="372744">
                  <a:moveTo>
                    <a:pt x="0" y="201799"/>
                  </a:moveTo>
                  <a:lnTo>
                    <a:pt x="170399" y="201799"/>
                  </a:lnTo>
                  <a:lnTo>
                    <a:pt x="170399" y="372199"/>
                  </a:lnTo>
                  <a:lnTo>
                    <a:pt x="0" y="372199"/>
                  </a:lnTo>
                  <a:lnTo>
                    <a:pt x="0" y="2017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4249" y="20621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4249" y="20621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04650" y="20621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04650" y="20621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75049" y="20621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63850" y="2062124"/>
              <a:ext cx="681990" cy="372745"/>
            </a:xfrm>
            <a:custGeom>
              <a:avLst/>
              <a:gdLst/>
              <a:ahLst/>
              <a:cxnLst/>
              <a:rect l="l" t="t" r="r" b="b"/>
              <a:pathLst>
                <a:path w="681989" h="372744">
                  <a:moveTo>
                    <a:pt x="511199" y="0"/>
                  </a:moveTo>
                  <a:lnTo>
                    <a:pt x="681599" y="0"/>
                  </a:lnTo>
                  <a:lnTo>
                    <a:pt x="681599" y="170399"/>
                  </a:lnTo>
                  <a:lnTo>
                    <a:pt x="511199" y="170399"/>
                  </a:lnTo>
                  <a:lnTo>
                    <a:pt x="511199" y="0"/>
                  </a:lnTo>
                  <a:close/>
                </a:path>
                <a:path w="681989" h="372744">
                  <a:moveTo>
                    <a:pt x="0" y="201799"/>
                  </a:moveTo>
                  <a:lnTo>
                    <a:pt x="170399" y="201799"/>
                  </a:lnTo>
                  <a:lnTo>
                    <a:pt x="170399" y="372199"/>
                  </a:lnTo>
                  <a:lnTo>
                    <a:pt x="0" y="372199"/>
                  </a:lnTo>
                  <a:lnTo>
                    <a:pt x="0" y="2017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34249" y="22639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34249" y="22639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04650" y="22639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04650" y="22639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75049" y="22639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63850" y="1658524"/>
              <a:ext cx="681990" cy="775970"/>
            </a:xfrm>
            <a:custGeom>
              <a:avLst/>
              <a:gdLst/>
              <a:ahLst/>
              <a:cxnLst/>
              <a:rect l="l" t="t" r="r" b="b"/>
              <a:pathLst>
                <a:path w="681989" h="775969">
                  <a:moveTo>
                    <a:pt x="511199" y="605399"/>
                  </a:moveTo>
                  <a:lnTo>
                    <a:pt x="681599" y="605399"/>
                  </a:lnTo>
                  <a:lnTo>
                    <a:pt x="681599" y="775799"/>
                  </a:lnTo>
                  <a:lnTo>
                    <a:pt x="511199" y="775799"/>
                  </a:lnTo>
                  <a:lnTo>
                    <a:pt x="511199" y="605399"/>
                  </a:lnTo>
                  <a:close/>
                </a:path>
                <a:path w="681989" h="775969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424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3424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04650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04650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7504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7504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17499" y="1551324"/>
              <a:ext cx="452120" cy="2021205"/>
            </a:xfrm>
            <a:custGeom>
              <a:avLst/>
              <a:gdLst/>
              <a:ahLst/>
              <a:cxnLst/>
              <a:rect l="l" t="t" r="r" b="b"/>
              <a:pathLst>
                <a:path w="452120" h="2021204">
                  <a:moveTo>
                    <a:pt x="0" y="1811456"/>
                  </a:moveTo>
                  <a:lnTo>
                    <a:pt x="5966" y="1763373"/>
                  </a:lnTo>
                  <a:lnTo>
                    <a:pt x="22960" y="1719235"/>
                  </a:lnTo>
                  <a:lnTo>
                    <a:pt x="49627" y="1680299"/>
                  </a:lnTo>
                  <a:lnTo>
                    <a:pt x="84611" y="1647825"/>
                  </a:lnTo>
                  <a:lnTo>
                    <a:pt x="126555" y="1623070"/>
                  </a:lnTo>
                  <a:lnTo>
                    <a:pt x="174103" y="1607294"/>
                  </a:lnTo>
                  <a:lnTo>
                    <a:pt x="225899" y="1601756"/>
                  </a:lnTo>
                  <a:lnTo>
                    <a:pt x="277696" y="1607294"/>
                  </a:lnTo>
                  <a:lnTo>
                    <a:pt x="325245" y="1623070"/>
                  </a:lnTo>
                  <a:lnTo>
                    <a:pt x="367189" y="1647825"/>
                  </a:lnTo>
                  <a:lnTo>
                    <a:pt x="402172" y="1680299"/>
                  </a:lnTo>
                  <a:lnTo>
                    <a:pt x="428839" y="1719235"/>
                  </a:lnTo>
                  <a:lnTo>
                    <a:pt x="445833" y="1763373"/>
                  </a:lnTo>
                  <a:lnTo>
                    <a:pt x="451799" y="1811456"/>
                  </a:lnTo>
                  <a:lnTo>
                    <a:pt x="445833" y="1859538"/>
                  </a:lnTo>
                  <a:lnTo>
                    <a:pt x="428839" y="1903676"/>
                  </a:lnTo>
                  <a:lnTo>
                    <a:pt x="402172" y="1942612"/>
                  </a:lnTo>
                  <a:lnTo>
                    <a:pt x="367189" y="1975087"/>
                  </a:lnTo>
                  <a:lnTo>
                    <a:pt x="325245" y="1999842"/>
                  </a:lnTo>
                  <a:lnTo>
                    <a:pt x="277696" y="2015617"/>
                  </a:lnTo>
                  <a:lnTo>
                    <a:pt x="225899" y="2021156"/>
                  </a:lnTo>
                  <a:lnTo>
                    <a:pt x="174103" y="2015617"/>
                  </a:lnTo>
                  <a:lnTo>
                    <a:pt x="126555" y="1999842"/>
                  </a:lnTo>
                  <a:lnTo>
                    <a:pt x="84611" y="1975087"/>
                  </a:lnTo>
                  <a:lnTo>
                    <a:pt x="49627" y="1942612"/>
                  </a:lnTo>
                  <a:lnTo>
                    <a:pt x="22960" y="1903676"/>
                  </a:lnTo>
                  <a:lnTo>
                    <a:pt x="5966" y="1859538"/>
                  </a:lnTo>
                  <a:lnTo>
                    <a:pt x="0" y="1811456"/>
                  </a:lnTo>
                  <a:close/>
                </a:path>
                <a:path w="452120" h="2021204">
                  <a:moveTo>
                    <a:pt x="138587" y="0"/>
                  </a:moveTo>
                  <a:lnTo>
                    <a:pt x="397187" y="0"/>
                  </a:lnTo>
                  <a:lnTo>
                    <a:pt x="397187" y="958499"/>
                  </a:lnTo>
                  <a:lnTo>
                    <a:pt x="138587" y="958499"/>
                  </a:lnTo>
                  <a:lnTo>
                    <a:pt x="138587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3069412" y="1644237"/>
            <a:ext cx="710565" cy="199390"/>
            <a:chOff x="3069412" y="1644237"/>
            <a:chExt cx="710565" cy="199390"/>
          </a:xfrm>
        </p:grpSpPr>
        <p:sp>
          <p:nvSpPr>
            <p:cNvPr id="32" name="object 32"/>
            <p:cNvSpPr/>
            <p:nvPr/>
          </p:nvSpPr>
          <p:spPr>
            <a:xfrm>
              <a:off x="30836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540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540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244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244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948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948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5686487" y="1644237"/>
            <a:ext cx="710565" cy="199390"/>
            <a:chOff x="5686487" y="1644237"/>
            <a:chExt cx="710565" cy="199390"/>
          </a:xfrm>
        </p:grpSpPr>
        <p:sp>
          <p:nvSpPr>
            <p:cNvPr id="40" name="object 40"/>
            <p:cNvSpPr/>
            <p:nvPr/>
          </p:nvSpPr>
          <p:spPr>
            <a:xfrm>
              <a:off x="57007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711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711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415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415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119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119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008725" y="157675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66737" y="1576756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How</a:t>
            </a:r>
            <a:r>
              <a:rPr spc="15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prune?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28775" y="1532274"/>
            <a:ext cx="1889760" cy="2397125"/>
            <a:chOff x="3228775" y="1532274"/>
            <a:chExt cx="1889760" cy="23971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8775" y="2571750"/>
              <a:ext cx="1740526" cy="13380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63850" y="18603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34249" y="18603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34249" y="18603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04650" y="18603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04650" y="18603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75049" y="18603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63850" y="1860324"/>
              <a:ext cx="681990" cy="372745"/>
            </a:xfrm>
            <a:custGeom>
              <a:avLst/>
              <a:gdLst/>
              <a:ahLst/>
              <a:cxnLst/>
              <a:rect l="l" t="t" r="r" b="b"/>
              <a:pathLst>
                <a:path w="681989" h="372744">
                  <a:moveTo>
                    <a:pt x="511199" y="0"/>
                  </a:moveTo>
                  <a:lnTo>
                    <a:pt x="681599" y="0"/>
                  </a:lnTo>
                  <a:lnTo>
                    <a:pt x="681599" y="170399"/>
                  </a:lnTo>
                  <a:lnTo>
                    <a:pt x="511199" y="170399"/>
                  </a:lnTo>
                  <a:lnTo>
                    <a:pt x="511199" y="0"/>
                  </a:lnTo>
                  <a:close/>
                </a:path>
                <a:path w="681989" h="372744">
                  <a:moveTo>
                    <a:pt x="0" y="201799"/>
                  </a:moveTo>
                  <a:lnTo>
                    <a:pt x="170399" y="201799"/>
                  </a:lnTo>
                  <a:lnTo>
                    <a:pt x="170399" y="372199"/>
                  </a:lnTo>
                  <a:lnTo>
                    <a:pt x="0" y="372199"/>
                  </a:lnTo>
                  <a:lnTo>
                    <a:pt x="0" y="2017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4249" y="20621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4249" y="20621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04650" y="20621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04650" y="20621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75049" y="20621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63850" y="2062124"/>
              <a:ext cx="681990" cy="372745"/>
            </a:xfrm>
            <a:custGeom>
              <a:avLst/>
              <a:gdLst/>
              <a:ahLst/>
              <a:cxnLst/>
              <a:rect l="l" t="t" r="r" b="b"/>
              <a:pathLst>
                <a:path w="681989" h="372744">
                  <a:moveTo>
                    <a:pt x="511199" y="0"/>
                  </a:moveTo>
                  <a:lnTo>
                    <a:pt x="681599" y="0"/>
                  </a:lnTo>
                  <a:lnTo>
                    <a:pt x="681599" y="170399"/>
                  </a:lnTo>
                  <a:lnTo>
                    <a:pt x="511199" y="170399"/>
                  </a:lnTo>
                  <a:lnTo>
                    <a:pt x="511199" y="0"/>
                  </a:lnTo>
                  <a:close/>
                </a:path>
                <a:path w="681989" h="372744">
                  <a:moveTo>
                    <a:pt x="0" y="201799"/>
                  </a:moveTo>
                  <a:lnTo>
                    <a:pt x="170399" y="201799"/>
                  </a:lnTo>
                  <a:lnTo>
                    <a:pt x="170399" y="372199"/>
                  </a:lnTo>
                  <a:lnTo>
                    <a:pt x="0" y="372199"/>
                  </a:lnTo>
                  <a:lnTo>
                    <a:pt x="0" y="2017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34249" y="22639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34249" y="22639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04650" y="22639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04650" y="22639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75049" y="22639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63850" y="1658524"/>
              <a:ext cx="681990" cy="775970"/>
            </a:xfrm>
            <a:custGeom>
              <a:avLst/>
              <a:gdLst/>
              <a:ahLst/>
              <a:cxnLst/>
              <a:rect l="l" t="t" r="r" b="b"/>
              <a:pathLst>
                <a:path w="681989" h="775969">
                  <a:moveTo>
                    <a:pt x="511199" y="605399"/>
                  </a:moveTo>
                  <a:lnTo>
                    <a:pt x="681599" y="605399"/>
                  </a:lnTo>
                  <a:lnTo>
                    <a:pt x="681599" y="775799"/>
                  </a:lnTo>
                  <a:lnTo>
                    <a:pt x="511199" y="775799"/>
                  </a:lnTo>
                  <a:lnTo>
                    <a:pt x="511199" y="605399"/>
                  </a:lnTo>
                  <a:close/>
                </a:path>
                <a:path w="681989" h="775969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424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3424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04650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04650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7504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7504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17499" y="1551324"/>
              <a:ext cx="581660" cy="2359025"/>
            </a:xfrm>
            <a:custGeom>
              <a:avLst/>
              <a:gdLst/>
              <a:ahLst/>
              <a:cxnLst/>
              <a:rect l="l" t="t" r="r" b="b"/>
              <a:pathLst>
                <a:path w="581660" h="2359025">
                  <a:moveTo>
                    <a:pt x="0" y="2148831"/>
                  </a:moveTo>
                  <a:lnTo>
                    <a:pt x="5966" y="2100748"/>
                  </a:lnTo>
                  <a:lnTo>
                    <a:pt x="22960" y="2056610"/>
                  </a:lnTo>
                  <a:lnTo>
                    <a:pt x="49627" y="2017674"/>
                  </a:lnTo>
                  <a:lnTo>
                    <a:pt x="84611" y="1985200"/>
                  </a:lnTo>
                  <a:lnTo>
                    <a:pt x="126555" y="1960445"/>
                  </a:lnTo>
                  <a:lnTo>
                    <a:pt x="174103" y="1944669"/>
                  </a:lnTo>
                  <a:lnTo>
                    <a:pt x="225899" y="1939131"/>
                  </a:lnTo>
                  <a:lnTo>
                    <a:pt x="277696" y="1944669"/>
                  </a:lnTo>
                  <a:lnTo>
                    <a:pt x="325245" y="1960445"/>
                  </a:lnTo>
                  <a:lnTo>
                    <a:pt x="367189" y="1985200"/>
                  </a:lnTo>
                  <a:lnTo>
                    <a:pt x="402172" y="2017674"/>
                  </a:lnTo>
                  <a:lnTo>
                    <a:pt x="428839" y="2056610"/>
                  </a:lnTo>
                  <a:lnTo>
                    <a:pt x="445833" y="2100748"/>
                  </a:lnTo>
                  <a:lnTo>
                    <a:pt x="451799" y="2148831"/>
                  </a:lnTo>
                  <a:lnTo>
                    <a:pt x="445833" y="2196913"/>
                  </a:lnTo>
                  <a:lnTo>
                    <a:pt x="428839" y="2241051"/>
                  </a:lnTo>
                  <a:lnTo>
                    <a:pt x="402172" y="2279987"/>
                  </a:lnTo>
                  <a:lnTo>
                    <a:pt x="367189" y="2312462"/>
                  </a:lnTo>
                  <a:lnTo>
                    <a:pt x="325245" y="2337217"/>
                  </a:lnTo>
                  <a:lnTo>
                    <a:pt x="277696" y="2352992"/>
                  </a:lnTo>
                  <a:lnTo>
                    <a:pt x="225899" y="2358531"/>
                  </a:lnTo>
                  <a:lnTo>
                    <a:pt x="174103" y="2352992"/>
                  </a:lnTo>
                  <a:lnTo>
                    <a:pt x="126555" y="2337217"/>
                  </a:lnTo>
                  <a:lnTo>
                    <a:pt x="84611" y="2312462"/>
                  </a:lnTo>
                  <a:lnTo>
                    <a:pt x="49627" y="2279987"/>
                  </a:lnTo>
                  <a:lnTo>
                    <a:pt x="22960" y="2241051"/>
                  </a:lnTo>
                  <a:lnTo>
                    <a:pt x="5966" y="2196913"/>
                  </a:lnTo>
                  <a:lnTo>
                    <a:pt x="0" y="2148831"/>
                  </a:lnTo>
                  <a:close/>
                </a:path>
                <a:path w="581660" h="2359025">
                  <a:moveTo>
                    <a:pt x="323044" y="0"/>
                  </a:moveTo>
                  <a:lnTo>
                    <a:pt x="581644" y="0"/>
                  </a:lnTo>
                  <a:lnTo>
                    <a:pt x="581644" y="958499"/>
                  </a:lnTo>
                  <a:lnTo>
                    <a:pt x="323044" y="958499"/>
                  </a:lnTo>
                  <a:lnTo>
                    <a:pt x="323044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3069412" y="1644237"/>
            <a:ext cx="710565" cy="199390"/>
            <a:chOff x="3069412" y="1644237"/>
            <a:chExt cx="710565" cy="199390"/>
          </a:xfrm>
        </p:grpSpPr>
        <p:sp>
          <p:nvSpPr>
            <p:cNvPr id="32" name="object 32"/>
            <p:cNvSpPr/>
            <p:nvPr/>
          </p:nvSpPr>
          <p:spPr>
            <a:xfrm>
              <a:off x="30836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540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540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244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244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948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948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5686487" y="1644237"/>
            <a:ext cx="710565" cy="199390"/>
            <a:chOff x="5686487" y="1644237"/>
            <a:chExt cx="710565" cy="199390"/>
          </a:xfrm>
        </p:grpSpPr>
        <p:sp>
          <p:nvSpPr>
            <p:cNvPr id="40" name="object 40"/>
            <p:cNvSpPr/>
            <p:nvPr/>
          </p:nvSpPr>
          <p:spPr>
            <a:xfrm>
              <a:off x="57007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711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711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415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415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119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119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008725" y="157675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66737" y="1576756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How</a:t>
            </a:r>
            <a:r>
              <a:rPr spc="15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prune?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28775" y="1532274"/>
            <a:ext cx="1831339" cy="2378075"/>
            <a:chOff x="3228775" y="1532274"/>
            <a:chExt cx="1831339" cy="23780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8775" y="2571750"/>
              <a:ext cx="1740526" cy="13380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63850" y="18603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34249" y="18603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34249" y="18603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04650" y="18603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04650" y="18603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75049" y="18603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63850" y="1860324"/>
              <a:ext cx="681990" cy="372745"/>
            </a:xfrm>
            <a:custGeom>
              <a:avLst/>
              <a:gdLst/>
              <a:ahLst/>
              <a:cxnLst/>
              <a:rect l="l" t="t" r="r" b="b"/>
              <a:pathLst>
                <a:path w="681989" h="372744">
                  <a:moveTo>
                    <a:pt x="511199" y="0"/>
                  </a:moveTo>
                  <a:lnTo>
                    <a:pt x="681599" y="0"/>
                  </a:lnTo>
                  <a:lnTo>
                    <a:pt x="681599" y="170399"/>
                  </a:lnTo>
                  <a:lnTo>
                    <a:pt x="511199" y="170399"/>
                  </a:lnTo>
                  <a:lnTo>
                    <a:pt x="511199" y="0"/>
                  </a:lnTo>
                  <a:close/>
                </a:path>
                <a:path w="681989" h="372744">
                  <a:moveTo>
                    <a:pt x="0" y="201799"/>
                  </a:moveTo>
                  <a:lnTo>
                    <a:pt x="170399" y="201799"/>
                  </a:lnTo>
                  <a:lnTo>
                    <a:pt x="170399" y="372199"/>
                  </a:lnTo>
                  <a:lnTo>
                    <a:pt x="0" y="372199"/>
                  </a:lnTo>
                  <a:lnTo>
                    <a:pt x="0" y="2017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4249" y="20621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4249" y="20621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04650" y="20621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04650" y="20621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75049" y="20621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63850" y="2062124"/>
              <a:ext cx="681990" cy="372745"/>
            </a:xfrm>
            <a:custGeom>
              <a:avLst/>
              <a:gdLst/>
              <a:ahLst/>
              <a:cxnLst/>
              <a:rect l="l" t="t" r="r" b="b"/>
              <a:pathLst>
                <a:path w="681989" h="372744">
                  <a:moveTo>
                    <a:pt x="511199" y="0"/>
                  </a:moveTo>
                  <a:lnTo>
                    <a:pt x="681599" y="0"/>
                  </a:lnTo>
                  <a:lnTo>
                    <a:pt x="681599" y="170399"/>
                  </a:lnTo>
                  <a:lnTo>
                    <a:pt x="511199" y="170399"/>
                  </a:lnTo>
                  <a:lnTo>
                    <a:pt x="511199" y="0"/>
                  </a:lnTo>
                  <a:close/>
                </a:path>
                <a:path w="681989" h="372744">
                  <a:moveTo>
                    <a:pt x="0" y="201799"/>
                  </a:moveTo>
                  <a:lnTo>
                    <a:pt x="170399" y="201799"/>
                  </a:lnTo>
                  <a:lnTo>
                    <a:pt x="170399" y="372199"/>
                  </a:lnTo>
                  <a:lnTo>
                    <a:pt x="0" y="372199"/>
                  </a:lnTo>
                  <a:lnTo>
                    <a:pt x="0" y="2017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34249" y="22639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34249" y="22639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04650" y="22639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04650" y="22639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75049" y="22639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63850" y="1658524"/>
              <a:ext cx="681990" cy="775970"/>
            </a:xfrm>
            <a:custGeom>
              <a:avLst/>
              <a:gdLst/>
              <a:ahLst/>
              <a:cxnLst/>
              <a:rect l="l" t="t" r="r" b="b"/>
              <a:pathLst>
                <a:path w="681989" h="775969">
                  <a:moveTo>
                    <a:pt x="511199" y="605399"/>
                  </a:moveTo>
                  <a:lnTo>
                    <a:pt x="681599" y="605399"/>
                  </a:lnTo>
                  <a:lnTo>
                    <a:pt x="681599" y="775799"/>
                  </a:lnTo>
                  <a:lnTo>
                    <a:pt x="511199" y="775799"/>
                  </a:lnTo>
                  <a:lnTo>
                    <a:pt x="511199" y="605399"/>
                  </a:lnTo>
                  <a:close/>
                </a:path>
                <a:path w="681989" h="775969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424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3424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04650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04650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7504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7504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13449" y="1551324"/>
              <a:ext cx="624840" cy="1400175"/>
            </a:xfrm>
            <a:custGeom>
              <a:avLst/>
              <a:gdLst/>
              <a:ahLst/>
              <a:cxnLst/>
              <a:rect l="l" t="t" r="r" b="b"/>
              <a:pathLst>
                <a:path w="624839" h="1400175">
                  <a:moveTo>
                    <a:pt x="172524" y="1190281"/>
                  </a:moveTo>
                  <a:lnTo>
                    <a:pt x="178490" y="1142198"/>
                  </a:lnTo>
                  <a:lnTo>
                    <a:pt x="195485" y="1098060"/>
                  </a:lnTo>
                  <a:lnTo>
                    <a:pt x="222152" y="1059124"/>
                  </a:lnTo>
                  <a:lnTo>
                    <a:pt x="257135" y="1026650"/>
                  </a:lnTo>
                  <a:lnTo>
                    <a:pt x="299079" y="1001895"/>
                  </a:lnTo>
                  <a:lnTo>
                    <a:pt x="346627" y="986119"/>
                  </a:lnTo>
                  <a:lnTo>
                    <a:pt x="398424" y="980581"/>
                  </a:lnTo>
                  <a:lnTo>
                    <a:pt x="450221" y="986119"/>
                  </a:lnTo>
                  <a:lnTo>
                    <a:pt x="497769" y="1001895"/>
                  </a:lnTo>
                  <a:lnTo>
                    <a:pt x="539713" y="1026650"/>
                  </a:lnTo>
                  <a:lnTo>
                    <a:pt x="574696" y="1059124"/>
                  </a:lnTo>
                  <a:lnTo>
                    <a:pt x="601363" y="1098060"/>
                  </a:lnTo>
                  <a:lnTo>
                    <a:pt x="618358" y="1142198"/>
                  </a:lnTo>
                  <a:lnTo>
                    <a:pt x="624324" y="1190281"/>
                  </a:lnTo>
                  <a:lnTo>
                    <a:pt x="618358" y="1238363"/>
                  </a:lnTo>
                  <a:lnTo>
                    <a:pt x="601363" y="1282501"/>
                  </a:lnTo>
                  <a:lnTo>
                    <a:pt x="574696" y="1321437"/>
                  </a:lnTo>
                  <a:lnTo>
                    <a:pt x="539713" y="1353912"/>
                  </a:lnTo>
                  <a:lnTo>
                    <a:pt x="497769" y="1378667"/>
                  </a:lnTo>
                  <a:lnTo>
                    <a:pt x="450221" y="1394442"/>
                  </a:lnTo>
                  <a:lnTo>
                    <a:pt x="398424" y="1399981"/>
                  </a:lnTo>
                  <a:lnTo>
                    <a:pt x="346627" y="1394442"/>
                  </a:lnTo>
                  <a:lnTo>
                    <a:pt x="299079" y="1378667"/>
                  </a:lnTo>
                  <a:lnTo>
                    <a:pt x="257135" y="1353912"/>
                  </a:lnTo>
                  <a:lnTo>
                    <a:pt x="222152" y="1321437"/>
                  </a:lnTo>
                  <a:lnTo>
                    <a:pt x="195485" y="1282501"/>
                  </a:lnTo>
                  <a:lnTo>
                    <a:pt x="178490" y="1238363"/>
                  </a:lnTo>
                  <a:lnTo>
                    <a:pt x="172524" y="1190281"/>
                  </a:lnTo>
                  <a:close/>
                </a:path>
                <a:path w="624839" h="1400175">
                  <a:moveTo>
                    <a:pt x="0" y="0"/>
                  </a:moveTo>
                  <a:lnTo>
                    <a:pt x="258599" y="0"/>
                  </a:lnTo>
                  <a:lnTo>
                    <a:pt x="258599" y="958499"/>
                  </a:lnTo>
                  <a:lnTo>
                    <a:pt x="0" y="9584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3069412" y="1644237"/>
            <a:ext cx="710565" cy="199390"/>
            <a:chOff x="3069412" y="1644237"/>
            <a:chExt cx="710565" cy="199390"/>
          </a:xfrm>
        </p:grpSpPr>
        <p:sp>
          <p:nvSpPr>
            <p:cNvPr id="32" name="object 32"/>
            <p:cNvSpPr/>
            <p:nvPr/>
          </p:nvSpPr>
          <p:spPr>
            <a:xfrm>
              <a:off x="30836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540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540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244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244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948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948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5642393" y="1532274"/>
            <a:ext cx="754380" cy="385445"/>
            <a:chOff x="5642393" y="1532274"/>
            <a:chExt cx="754380" cy="385445"/>
          </a:xfrm>
        </p:grpSpPr>
        <p:sp>
          <p:nvSpPr>
            <p:cNvPr id="40" name="object 40"/>
            <p:cNvSpPr/>
            <p:nvPr/>
          </p:nvSpPr>
          <p:spPr>
            <a:xfrm>
              <a:off x="57007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711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711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415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415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119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119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661443" y="1551324"/>
              <a:ext cx="259079" cy="347345"/>
            </a:xfrm>
            <a:custGeom>
              <a:avLst/>
              <a:gdLst/>
              <a:ahLst/>
              <a:cxnLst/>
              <a:rect l="l" t="t" r="r" b="b"/>
              <a:pathLst>
                <a:path w="259079" h="347344">
                  <a:moveTo>
                    <a:pt x="0" y="0"/>
                  </a:moveTo>
                  <a:lnTo>
                    <a:pt x="258599" y="0"/>
                  </a:lnTo>
                  <a:lnTo>
                    <a:pt x="258599" y="346799"/>
                  </a:lnTo>
                  <a:lnTo>
                    <a:pt x="0" y="3467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008725" y="157675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66737" y="1576756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How</a:t>
            </a:r>
            <a:r>
              <a:rPr spc="15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prune?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28775" y="2571750"/>
            <a:ext cx="1740535" cy="1338580"/>
            <a:chOff x="3228775" y="2571750"/>
            <a:chExt cx="1740535" cy="13385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8775" y="2571750"/>
              <a:ext cx="1740526" cy="13380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72000" y="2598149"/>
              <a:ext cx="397510" cy="283845"/>
            </a:xfrm>
            <a:custGeom>
              <a:avLst/>
              <a:gdLst/>
              <a:ahLst/>
              <a:cxnLst/>
              <a:rect l="l" t="t" r="r" b="b"/>
              <a:pathLst>
                <a:path w="397510" h="283844">
                  <a:moveTo>
                    <a:pt x="397199" y="283799"/>
                  </a:moveTo>
                  <a:lnTo>
                    <a:pt x="0" y="283799"/>
                  </a:lnTo>
                  <a:lnTo>
                    <a:pt x="0" y="0"/>
                  </a:lnTo>
                  <a:lnTo>
                    <a:pt x="397199" y="0"/>
                  </a:lnTo>
                  <a:lnTo>
                    <a:pt x="397199" y="28379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069412" y="1644237"/>
            <a:ext cx="710565" cy="199390"/>
            <a:chOff x="3069412" y="1644237"/>
            <a:chExt cx="710565" cy="199390"/>
          </a:xfrm>
        </p:grpSpPr>
        <p:sp>
          <p:nvSpPr>
            <p:cNvPr id="7" name="object 7"/>
            <p:cNvSpPr/>
            <p:nvPr/>
          </p:nvSpPr>
          <p:spPr>
            <a:xfrm>
              <a:off x="30836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540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540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244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244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8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8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519962" y="1644237"/>
          <a:ext cx="616585" cy="774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4704639" y="1658530"/>
            <a:ext cx="340995" cy="372745"/>
          </a:xfrm>
          <a:custGeom>
            <a:avLst/>
            <a:gdLst/>
            <a:ahLst/>
            <a:cxnLst/>
            <a:rect l="l" t="t" r="r" b="b"/>
            <a:pathLst>
              <a:path w="340995" h="372744">
                <a:moveTo>
                  <a:pt x="340804" y="201803"/>
                </a:moveTo>
                <a:lnTo>
                  <a:pt x="170408" y="201803"/>
                </a:lnTo>
                <a:lnTo>
                  <a:pt x="0" y="201803"/>
                </a:lnTo>
                <a:lnTo>
                  <a:pt x="0" y="372198"/>
                </a:lnTo>
                <a:lnTo>
                  <a:pt x="170408" y="372198"/>
                </a:lnTo>
                <a:lnTo>
                  <a:pt x="340804" y="372198"/>
                </a:lnTo>
                <a:lnTo>
                  <a:pt x="340804" y="201803"/>
                </a:lnTo>
                <a:close/>
              </a:path>
              <a:path w="340995" h="372744">
                <a:moveTo>
                  <a:pt x="340804" y="0"/>
                </a:moveTo>
                <a:lnTo>
                  <a:pt x="170408" y="0"/>
                </a:lnTo>
                <a:lnTo>
                  <a:pt x="170408" y="170395"/>
                </a:lnTo>
                <a:lnTo>
                  <a:pt x="340804" y="170395"/>
                </a:lnTo>
                <a:lnTo>
                  <a:pt x="340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75050" y="2263924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4" h="170814">
                <a:moveTo>
                  <a:pt x="170399" y="170399"/>
                </a:moveTo>
                <a:lnTo>
                  <a:pt x="0" y="170399"/>
                </a:lnTo>
                <a:lnTo>
                  <a:pt x="0" y="0"/>
                </a:lnTo>
                <a:lnTo>
                  <a:pt x="170399" y="0"/>
                </a:lnTo>
                <a:lnTo>
                  <a:pt x="170399" y="170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5856887" y="1644237"/>
            <a:ext cx="540385" cy="199390"/>
            <a:chOff x="5856887" y="1644237"/>
            <a:chExt cx="540385" cy="199390"/>
          </a:xfrm>
        </p:grpSpPr>
        <p:sp>
          <p:nvSpPr>
            <p:cNvPr id="18" name="object 18"/>
            <p:cNvSpPr/>
            <p:nvPr/>
          </p:nvSpPr>
          <p:spPr>
            <a:xfrm>
              <a:off x="58711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415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415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119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119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08725" y="157675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66737" y="1576756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How</a:t>
            </a:r>
            <a:r>
              <a:rPr spc="15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prune?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01162" y="2571750"/>
            <a:ext cx="1768475" cy="1338580"/>
            <a:chOff x="3201162" y="2571750"/>
            <a:chExt cx="1768475" cy="13385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8775" y="2571750"/>
              <a:ext cx="1740526" cy="13380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72000" y="2598149"/>
              <a:ext cx="397510" cy="283845"/>
            </a:xfrm>
            <a:custGeom>
              <a:avLst/>
              <a:gdLst/>
              <a:ahLst/>
              <a:cxnLst/>
              <a:rect l="l" t="t" r="r" b="b"/>
              <a:pathLst>
                <a:path w="397510" h="283844">
                  <a:moveTo>
                    <a:pt x="397199" y="283799"/>
                  </a:moveTo>
                  <a:lnTo>
                    <a:pt x="0" y="283799"/>
                  </a:lnTo>
                  <a:lnTo>
                    <a:pt x="0" y="0"/>
                  </a:lnTo>
                  <a:lnTo>
                    <a:pt x="397199" y="0"/>
                  </a:lnTo>
                  <a:lnTo>
                    <a:pt x="397199" y="28379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20212" y="2859831"/>
              <a:ext cx="452120" cy="419734"/>
            </a:xfrm>
            <a:custGeom>
              <a:avLst/>
              <a:gdLst/>
              <a:ahLst/>
              <a:cxnLst/>
              <a:rect l="l" t="t" r="r" b="b"/>
              <a:pathLst>
                <a:path w="452120" h="419735">
                  <a:moveTo>
                    <a:pt x="0" y="209699"/>
                  </a:moveTo>
                  <a:lnTo>
                    <a:pt x="5966" y="161617"/>
                  </a:lnTo>
                  <a:lnTo>
                    <a:pt x="22960" y="117479"/>
                  </a:lnTo>
                  <a:lnTo>
                    <a:pt x="49627" y="78543"/>
                  </a:lnTo>
                  <a:lnTo>
                    <a:pt x="84610" y="46068"/>
                  </a:lnTo>
                  <a:lnTo>
                    <a:pt x="126554" y="21314"/>
                  </a:lnTo>
                  <a:lnTo>
                    <a:pt x="174103" y="5538"/>
                  </a:lnTo>
                  <a:lnTo>
                    <a:pt x="225899" y="0"/>
                  </a:lnTo>
                  <a:lnTo>
                    <a:pt x="277696" y="5538"/>
                  </a:lnTo>
                  <a:lnTo>
                    <a:pt x="325244" y="21314"/>
                  </a:lnTo>
                  <a:lnTo>
                    <a:pt x="367188" y="46068"/>
                  </a:lnTo>
                  <a:lnTo>
                    <a:pt x="402172" y="78543"/>
                  </a:lnTo>
                  <a:lnTo>
                    <a:pt x="428839" y="117479"/>
                  </a:lnTo>
                  <a:lnTo>
                    <a:pt x="445833" y="161617"/>
                  </a:lnTo>
                  <a:lnTo>
                    <a:pt x="451799" y="209699"/>
                  </a:lnTo>
                  <a:lnTo>
                    <a:pt x="445833" y="257782"/>
                  </a:lnTo>
                  <a:lnTo>
                    <a:pt x="428839" y="301920"/>
                  </a:lnTo>
                  <a:lnTo>
                    <a:pt x="402172" y="340856"/>
                  </a:lnTo>
                  <a:lnTo>
                    <a:pt x="367188" y="373331"/>
                  </a:lnTo>
                  <a:lnTo>
                    <a:pt x="325244" y="398085"/>
                  </a:lnTo>
                  <a:lnTo>
                    <a:pt x="277696" y="413861"/>
                  </a:lnTo>
                  <a:lnTo>
                    <a:pt x="225899" y="419399"/>
                  </a:lnTo>
                  <a:lnTo>
                    <a:pt x="174103" y="413861"/>
                  </a:lnTo>
                  <a:lnTo>
                    <a:pt x="126554" y="398085"/>
                  </a:lnTo>
                  <a:lnTo>
                    <a:pt x="84610" y="373331"/>
                  </a:lnTo>
                  <a:lnTo>
                    <a:pt x="49627" y="340856"/>
                  </a:lnTo>
                  <a:lnTo>
                    <a:pt x="22960" y="301920"/>
                  </a:lnTo>
                  <a:lnTo>
                    <a:pt x="5966" y="257782"/>
                  </a:lnTo>
                  <a:lnTo>
                    <a:pt x="0" y="209699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069412" y="1551274"/>
            <a:ext cx="710565" cy="385445"/>
            <a:chOff x="3069412" y="1551274"/>
            <a:chExt cx="710565" cy="385445"/>
          </a:xfrm>
        </p:grpSpPr>
        <p:sp>
          <p:nvSpPr>
            <p:cNvPr id="8" name="object 8"/>
            <p:cNvSpPr/>
            <p:nvPr/>
          </p:nvSpPr>
          <p:spPr>
            <a:xfrm>
              <a:off x="30836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540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540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244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244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8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948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09993" y="1570324"/>
              <a:ext cx="259079" cy="347345"/>
            </a:xfrm>
            <a:custGeom>
              <a:avLst/>
              <a:gdLst/>
              <a:ahLst/>
              <a:cxnLst/>
              <a:rect l="l" t="t" r="r" b="b"/>
              <a:pathLst>
                <a:path w="259079" h="347344">
                  <a:moveTo>
                    <a:pt x="0" y="0"/>
                  </a:moveTo>
                  <a:lnTo>
                    <a:pt x="258599" y="0"/>
                  </a:lnTo>
                  <a:lnTo>
                    <a:pt x="258599" y="346799"/>
                  </a:lnTo>
                  <a:lnTo>
                    <a:pt x="0" y="3467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231306" y="1644237"/>
          <a:ext cx="1073150" cy="775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7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35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4704639" y="1658530"/>
            <a:ext cx="340995" cy="372745"/>
          </a:xfrm>
          <a:custGeom>
            <a:avLst/>
            <a:gdLst/>
            <a:ahLst/>
            <a:cxnLst/>
            <a:rect l="l" t="t" r="r" b="b"/>
            <a:pathLst>
              <a:path w="340995" h="372744">
                <a:moveTo>
                  <a:pt x="340804" y="201803"/>
                </a:moveTo>
                <a:lnTo>
                  <a:pt x="170408" y="201803"/>
                </a:lnTo>
                <a:lnTo>
                  <a:pt x="0" y="201803"/>
                </a:lnTo>
                <a:lnTo>
                  <a:pt x="0" y="372198"/>
                </a:lnTo>
                <a:lnTo>
                  <a:pt x="170408" y="372198"/>
                </a:lnTo>
                <a:lnTo>
                  <a:pt x="340804" y="372198"/>
                </a:lnTo>
                <a:lnTo>
                  <a:pt x="340804" y="201803"/>
                </a:lnTo>
                <a:close/>
              </a:path>
              <a:path w="340995" h="372744">
                <a:moveTo>
                  <a:pt x="340804" y="0"/>
                </a:moveTo>
                <a:lnTo>
                  <a:pt x="170408" y="0"/>
                </a:lnTo>
                <a:lnTo>
                  <a:pt x="170408" y="170395"/>
                </a:lnTo>
                <a:lnTo>
                  <a:pt x="340804" y="170395"/>
                </a:lnTo>
                <a:lnTo>
                  <a:pt x="340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5050" y="2263924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4" h="170814">
                <a:moveTo>
                  <a:pt x="170399" y="170399"/>
                </a:moveTo>
                <a:lnTo>
                  <a:pt x="0" y="170399"/>
                </a:lnTo>
                <a:lnTo>
                  <a:pt x="0" y="0"/>
                </a:lnTo>
                <a:lnTo>
                  <a:pt x="170399" y="0"/>
                </a:lnTo>
                <a:lnTo>
                  <a:pt x="170399" y="170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5856887" y="1644237"/>
            <a:ext cx="540385" cy="199390"/>
            <a:chOff x="5856887" y="1644237"/>
            <a:chExt cx="540385" cy="199390"/>
          </a:xfrm>
        </p:grpSpPr>
        <p:sp>
          <p:nvSpPr>
            <p:cNvPr id="20" name="object 20"/>
            <p:cNvSpPr/>
            <p:nvPr/>
          </p:nvSpPr>
          <p:spPr>
            <a:xfrm>
              <a:off x="58711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415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415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119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119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08725" y="157675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66737" y="1576756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How</a:t>
            </a:r>
            <a:r>
              <a:rPr spc="15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prune?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28775" y="2571750"/>
            <a:ext cx="1740535" cy="1338580"/>
            <a:chOff x="3228775" y="2571750"/>
            <a:chExt cx="1740535" cy="13385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8775" y="2571750"/>
              <a:ext cx="1740526" cy="13380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42018" y="2598153"/>
              <a:ext cx="1727200" cy="605790"/>
            </a:xfrm>
            <a:custGeom>
              <a:avLst/>
              <a:gdLst/>
              <a:ahLst/>
              <a:cxnLst/>
              <a:rect l="l" t="t" r="r" b="b"/>
              <a:pathLst>
                <a:path w="1727200" h="605789">
                  <a:moveTo>
                    <a:pt x="358800" y="321627"/>
                  </a:moveTo>
                  <a:lnTo>
                    <a:pt x="0" y="321627"/>
                  </a:lnTo>
                  <a:lnTo>
                    <a:pt x="0" y="605434"/>
                  </a:lnTo>
                  <a:lnTo>
                    <a:pt x="358800" y="605434"/>
                  </a:lnTo>
                  <a:lnTo>
                    <a:pt x="358800" y="321627"/>
                  </a:lnTo>
                  <a:close/>
                </a:path>
                <a:path w="1727200" h="605789">
                  <a:moveTo>
                    <a:pt x="1727174" y="0"/>
                  </a:moveTo>
                  <a:lnTo>
                    <a:pt x="1329982" y="0"/>
                  </a:lnTo>
                  <a:lnTo>
                    <a:pt x="1329982" y="283806"/>
                  </a:lnTo>
                  <a:lnTo>
                    <a:pt x="1727174" y="283806"/>
                  </a:lnTo>
                  <a:lnTo>
                    <a:pt x="1727174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083699" y="1658524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4" h="170814">
                <a:moveTo>
                  <a:pt x="0" y="0"/>
                </a:moveTo>
                <a:lnTo>
                  <a:pt x="170399" y="0"/>
                </a:lnTo>
                <a:lnTo>
                  <a:pt x="170399" y="170399"/>
                </a:lnTo>
                <a:lnTo>
                  <a:pt x="0" y="1703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410212" y="1644237"/>
            <a:ext cx="369570" cy="199390"/>
            <a:chOff x="3410212" y="1644237"/>
            <a:chExt cx="369570" cy="199390"/>
          </a:xfrm>
        </p:grpSpPr>
        <p:sp>
          <p:nvSpPr>
            <p:cNvPr id="8" name="object 8"/>
            <p:cNvSpPr/>
            <p:nvPr/>
          </p:nvSpPr>
          <p:spPr>
            <a:xfrm>
              <a:off x="34244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948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948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519962" y="2047837"/>
            <a:ext cx="540385" cy="401320"/>
            <a:chOff x="4519962" y="2047837"/>
            <a:chExt cx="540385" cy="401320"/>
          </a:xfrm>
        </p:grpSpPr>
        <p:sp>
          <p:nvSpPr>
            <p:cNvPr id="12" name="object 12"/>
            <p:cNvSpPr/>
            <p:nvPr/>
          </p:nvSpPr>
          <p:spPr>
            <a:xfrm>
              <a:off x="4534249" y="20621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04649" y="20621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04649" y="20621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75049" y="20621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75049" y="20621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34249" y="22639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34249" y="22639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04649" y="22639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04649" y="22639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75049" y="22639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75049" y="22639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519962" y="1644237"/>
            <a:ext cx="540385" cy="199390"/>
            <a:chOff x="4519962" y="1644237"/>
            <a:chExt cx="540385" cy="199390"/>
          </a:xfrm>
        </p:grpSpPr>
        <p:sp>
          <p:nvSpPr>
            <p:cNvPr id="24" name="object 24"/>
            <p:cNvSpPr/>
            <p:nvPr/>
          </p:nvSpPr>
          <p:spPr>
            <a:xfrm>
              <a:off x="453424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3424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0464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0464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7504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7504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856887" y="1644237"/>
            <a:ext cx="540385" cy="199390"/>
            <a:chOff x="5856887" y="1644237"/>
            <a:chExt cx="540385" cy="199390"/>
          </a:xfrm>
        </p:grpSpPr>
        <p:sp>
          <p:nvSpPr>
            <p:cNvPr id="31" name="object 31"/>
            <p:cNvSpPr/>
            <p:nvPr/>
          </p:nvSpPr>
          <p:spPr>
            <a:xfrm>
              <a:off x="58711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415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415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119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119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008725" y="157675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66737" y="1576756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Recap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4111625" cy="24701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Neural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network: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terminology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Neuron,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Synapse,</a:t>
            </a:r>
            <a:r>
              <a:rPr sz="14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Activation,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Weight,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etc.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Common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building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block: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FC,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Conv,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Conv2D,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Depthwise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Conv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Receptive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field,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padding,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strides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Pooling,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Normalization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Convolution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neural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Alexnet,</a:t>
            </a:r>
            <a:r>
              <a:rPr sz="1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VGG16,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MobileNetv2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Tensorflow,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Tensorflow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Lite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How</a:t>
            </a:r>
            <a:r>
              <a:rPr spc="15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prune?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69412" y="3479337"/>
            <a:ext cx="710565" cy="199390"/>
            <a:chOff x="3069412" y="3479337"/>
            <a:chExt cx="710565" cy="199390"/>
          </a:xfrm>
        </p:grpSpPr>
        <p:sp>
          <p:nvSpPr>
            <p:cNvPr id="4" name="object 4"/>
            <p:cNvSpPr/>
            <p:nvPr/>
          </p:nvSpPr>
          <p:spPr>
            <a:xfrm>
              <a:off x="3083699" y="3493625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54099" y="3493625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54099" y="3493625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24499" y="3493625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24499" y="3493625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94899" y="3493625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94899" y="3493625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349562" y="3479337"/>
          <a:ext cx="786765" cy="774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5686487" y="3479337"/>
            <a:ext cx="710565" cy="199390"/>
            <a:chOff x="5686487" y="3479337"/>
            <a:chExt cx="710565" cy="199390"/>
          </a:xfrm>
        </p:grpSpPr>
        <p:sp>
          <p:nvSpPr>
            <p:cNvPr id="13" name="object 13"/>
            <p:cNvSpPr/>
            <p:nvPr/>
          </p:nvSpPr>
          <p:spPr>
            <a:xfrm>
              <a:off x="5700774" y="3493625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71174" y="3493625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71174" y="3493625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41574" y="3493625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41574" y="3493625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11974" y="3493625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11974" y="3493625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08725" y="341185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66737" y="3411856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069412" y="1644237"/>
            <a:ext cx="710565" cy="199390"/>
            <a:chOff x="3069412" y="1644237"/>
            <a:chExt cx="710565" cy="199390"/>
          </a:xfrm>
        </p:grpSpPr>
        <p:sp>
          <p:nvSpPr>
            <p:cNvPr id="23" name="object 23"/>
            <p:cNvSpPr/>
            <p:nvPr/>
          </p:nvSpPr>
          <p:spPr>
            <a:xfrm>
              <a:off x="30836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540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540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244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244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948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94899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349562" y="1644237"/>
          <a:ext cx="786765" cy="774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4534243" y="1658530"/>
            <a:ext cx="511809" cy="775970"/>
          </a:xfrm>
          <a:custGeom>
            <a:avLst/>
            <a:gdLst/>
            <a:ahLst/>
            <a:cxnLst/>
            <a:rect l="l" t="t" r="r" b="b"/>
            <a:pathLst>
              <a:path w="511810" h="775969">
                <a:moveTo>
                  <a:pt x="170395" y="403606"/>
                </a:moveTo>
                <a:lnTo>
                  <a:pt x="0" y="403606"/>
                </a:lnTo>
                <a:lnTo>
                  <a:pt x="0" y="574001"/>
                </a:lnTo>
                <a:lnTo>
                  <a:pt x="170395" y="574001"/>
                </a:lnTo>
                <a:lnTo>
                  <a:pt x="170395" y="403606"/>
                </a:lnTo>
                <a:close/>
              </a:path>
              <a:path w="511810" h="775969">
                <a:moveTo>
                  <a:pt x="511200" y="605396"/>
                </a:moveTo>
                <a:lnTo>
                  <a:pt x="340804" y="605396"/>
                </a:lnTo>
                <a:lnTo>
                  <a:pt x="340804" y="775804"/>
                </a:lnTo>
                <a:lnTo>
                  <a:pt x="511200" y="775804"/>
                </a:lnTo>
                <a:lnTo>
                  <a:pt x="511200" y="605396"/>
                </a:lnTo>
                <a:close/>
              </a:path>
              <a:path w="511810" h="775969">
                <a:moveTo>
                  <a:pt x="511200" y="201803"/>
                </a:moveTo>
                <a:lnTo>
                  <a:pt x="340804" y="201803"/>
                </a:lnTo>
                <a:lnTo>
                  <a:pt x="170395" y="201803"/>
                </a:lnTo>
                <a:lnTo>
                  <a:pt x="0" y="201803"/>
                </a:lnTo>
                <a:lnTo>
                  <a:pt x="0" y="372198"/>
                </a:lnTo>
                <a:lnTo>
                  <a:pt x="170395" y="372198"/>
                </a:lnTo>
                <a:lnTo>
                  <a:pt x="340804" y="372198"/>
                </a:lnTo>
                <a:lnTo>
                  <a:pt x="511200" y="372198"/>
                </a:lnTo>
                <a:lnTo>
                  <a:pt x="511200" y="201803"/>
                </a:lnTo>
                <a:close/>
              </a:path>
              <a:path w="511810" h="775969">
                <a:moveTo>
                  <a:pt x="511200" y="0"/>
                </a:moveTo>
                <a:lnTo>
                  <a:pt x="340804" y="0"/>
                </a:lnTo>
                <a:lnTo>
                  <a:pt x="340804" y="170395"/>
                </a:lnTo>
                <a:lnTo>
                  <a:pt x="511200" y="170395"/>
                </a:lnTo>
                <a:lnTo>
                  <a:pt x="511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5686487" y="1644237"/>
            <a:ext cx="710565" cy="199390"/>
            <a:chOff x="5686487" y="1644237"/>
            <a:chExt cx="710565" cy="199390"/>
          </a:xfrm>
        </p:grpSpPr>
        <p:sp>
          <p:nvSpPr>
            <p:cNvPr id="33" name="object 33"/>
            <p:cNvSpPr/>
            <p:nvPr/>
          </p:nvSpPr>
          <p:spPr>
            <a:xfrm>
              <a:off x="57007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711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711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415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415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119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11974" y="165852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008725" y="157675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66737" y="1576756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624013" y="2613186"/>
            <a:ext cx="123189" cy="735965"/>
            <a:chOff x="4624013" y="2613186"/>
            <a:chExt cx="123189" cy="735965"/>
          </a:xfrm>
        </p:grpSpPr>
        <p:sp>
          <p:nvSpPr>
            <p:cNvPr id="43" name="object 43"/>
            <p:cNvSpPr/>
            <p:nvPr/>
          </p:nvSpPr>
          <p:spPr>
            <a:xfrm>
              <a:off x="4685499" y="2757149"/>
              <a:ext cx="0" cy="591820"/>
            </a:xfrm>
            <a:custGeom>
              <a:avLst/>
              <a:gdLst/>
              <a:ahLst/>
              <a:cxnLst/>
              <a:rect l="l" t="t" r="r" b="b"/>
              <a:pathLst>
                <a:path h="591820">
                  <a:moveTo>
                    <a:pt x="0" y="591449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4013" y="2613186"/>
              <a:ext cx="122971" cy="1582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Pruning</a:t>
            </a:r>
            <a:r>
              <a:rPr spc="-30" dirty="0"/>
              <a:t> </a:t>
            </a:r>
            <a:r>
              <a:rPr spc="-10" dirty="0"/>
              <a:t>Granularity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28" y="1329068"/>
            <a:ext cx="8772581" cy="33486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07070" y="4936836"/>
            <a:ext cx="21145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https://hanlab.mit.edu/courses/2023-fall-65940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Magnitude-</a:t>
            </a:r>
            <a:r>
              <a:rPr dirty="0"/>
              <a:t>based</a:t>
            </a:r>
            <a:r>
              <a:rPr spc="30" dirty="0"/>
              <a:t> </a:t>
            </a:r>
            <a:r>
              <a:rPr spc="-10" dirty="0"/>
              <a:t>Pruning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167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Fine-grained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3087827"/>
            <a:ext cx="3173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Coarse-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grained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/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structured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22130"/>
            <a:ext cx="9144001" cy="15387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808" y="3666134"/>
            <a:ext cx="8348101" cy="141493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907070" y="71435"/>
            <a:ext cx="21145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https://hanlab.mit.edu/courses/2023-fall-65940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How</a:t>
            </a:r>
            <a:r>
              <a:rPr spc="5" dirty="0"/>
              <a:t> </a:t>
            </a:r>
            <a:r>
              <a:rPr dirty="0"/>
              <a:t>to prune</a:t>
            </a:r>
            <a:r>
              <a:rPr spc="5" dirty="0"/>
              <a:t> </a:t>
            </a:r>
            <a:r>
              <a:rPr spc="-20" dirty="0"/>
              <a:t>CNN?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500" y="1239276"/>
            <a:ext cx="4426848" cy="20777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07070" y="4936836"/>
            <a:ext cx="21145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https://hanlab.mit.edu/courses/2023-fall-65940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Scaling-</a:t>
            </a:r>
            <a:r>
              <a:rPr dirty="0"/>
              <a:t>based</a:t>
            </a:r>
            <a:r>
              <a:rPr spc="20" dirty="0"/>
              <a:t> </a:t>
            </a:r>
            <a:r>
              <a:rPr spc="-10" dirty="0"/>
              <a:t>Pruning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8500" y="1239276"/>
            <a:ext cx="8434070" cy="3670935"/>
            <a:chOff x="398500" y="1239276"/>
            <a:chExt cx="8434070" cy="36709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500" y="1239276"/>
              <a:ext cx="4426848" cy="20777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5819" y="2248444"/>
              <a:ext cx="4126474" cy="26617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3025" y="4904661"/>
            <a:ext cx="40862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Learning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Efficient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Convolutional </a:t>
            </a:r>
            <a:r>
              <a:rPr sz="800" dirty="0">
                <a:latin typeface="Arial"/>
                <a:cs typeface="Arial"/>
              </a:rPr>
              <a:t>Networks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through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Network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Slimming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[Liuet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al.,ICCV 2017]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5248"/>
            <a:ext cx="324485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10" dirty="0">
                <a:latin typeface="Arial"/>
                <a:cs typeface="Arial"/>
              </a:rPr>
              <a:t>Scaling-</a:t>
            </a:r>
            <a:r>
              <a:rPr sz="2500" dirty="0">
                <a:latin typeface="Arial"/>
                <a:cs typeface="Arial"/>
              </a:rPr>
              <a:t>based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Pruning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946" y="1544450"/>
            <a:ext cx="8474964" cy="26324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025" y="4904661"/>
            <a:ext cx="40862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Learning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Efficient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Convolutional </a:t>
            </a:r>
            <a:r>
              <a:rPr sz="800" dirty="0">
                <a:latin typeface="Arial"/>
                <a:cs typeface="Arial"/>
              </a:rPr>
              <a:t>Networks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through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Network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Slimming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[Liuet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al.,ICCV 2017]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4006" y="3612722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Scaling-</a:t>
            </a:r>
            <a:r>
              <a:rPr dirty="0"/>
              <a:t>based</a:t>
            </a:r>
            <a:r>
              <a:rPr spc="20" dirty="0"/>
              <a:t> </a:t>
            </a:r>
            <a:r>
              <a:rPr spc="-10" dirty="0"/>
              <a:t>Pruning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8946" y="1544450"/>
            <a:ext cx="8475345" cy="3190875"/>
            <a:chOff x="378946" y="1544450"/>
            <a:chExt cx="8475345" cy="31908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946" y="1544450"/>
              <a:ext cx="8474964" cy="26324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8987" y="3480199"/>
              <a:ext cx="1236024" cy="12545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3025" y="4904661"/>
            <a:ext cx="40862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Learning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Efficient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Convolutional </a:t>
            </a:r>
            <a:r>
              <a:rPr sz="800" dirty="0">
                <a:latin typeface="Arial"/>
                <a:cs typeface="Arial"/>
              </a:rPr>
              <a:t>Networks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through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Network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Slimming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[Liuet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al.,ICCV 2017]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2145" y="4667737"/>
            <a:ext cx="1616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marR="5080" indent="-2717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Batch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Normalization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scaling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factor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8197" y="868599"/>
            <a:ext cx="3746428" cy="1976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Fine-</a:t>
            </a:r>
            <a:r>
              <a:rPr dirty="0"/>
              <a:t>tune/Retrain</a:t>
            </a:r>
            <a:r>
              <a:rPr spc="-30" dirty="0"/>
              <a:t> </a:t>
            </a:r>
            <a:r>
              <a:rPr dirty="0"/>
              <a:t>(e.g.</a:t>
            </a:r>
            <a:r>
              <a:rPr spc="-160" dirty="0"/>
              <a:t> </a:t>
            </a:r>
            <a:r>
              <a:rPr spc="-10" dirty="0"/>
              <a:t>AlexNet)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11700" y="1076727"/>
            <a:ext cx="3960495" cy="4025265"/>
            <a:chOff x="311700" y="1076727"/>
            <a:chExt cx="3960495" cy="402526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197" y="1076727"/>
              <a:ext cx="3746429" cy="19764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700" y="3025452"/>
              <a:ext cx="3960299" cy="207601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783931" y="68960"/>
            <a:ext cx="42875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Learning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Both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Weights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and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Connections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for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Efficient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Neural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Network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[Hanet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al.,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NeurIPS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2015]</a:t>
            </a:r>
            <a:endParaRPr sz="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53298" y="3084451"/>
            <a:ext cx="3746428" cy="197645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Q:</a:t>
            </a:r>
            <a:r>
              <a:rPr spc="-5" dirty="0"/>
              <a:t> </a:t>
            </a:r>
            <a:r>
              <a:rPr dirty="0"/>
              <a:t>How</a:t>
            </a:r>
            <a:r>
              <a:rPr spc="-5" dirty="0"/>
              <a:t> </a:t>
            </a:r>
            <a:r>
              <a:rPr dirty="0"/>
              <a:t>to accelerate</a:t>
            </a:r>
            <a:r>
              <a:rPr spc="-5" dirty="0"/>
              <a:t> </a:t>
            </a:r>
            <a:r>
              <a:rPr dirty="0"/>
              <a:t>irregular</a:t>
            </a:r>
            <a:r>
              <a:rPr spc="-5" dirty="0"/>
              <a:t> </a:t>
            </a:r>
            <a:r>
              <a:rPr spc="-10" dirty="0"/>
              <a:t>pruning?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1924" y="1341120"/>
            <a:ext cx="3397467" cy="306548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M:N</a:t>
            </a:r>
            <a:r>
              <a:rPr spc="-10" dirty="0"/>
              <a:t> Sparsity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6733" y="1353896"/>
            <a:ext cx="4756376" cy="28311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1713" y="4904661"/>
            <a:ext cx="30499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Accelerating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Sparse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Deep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Neural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Networks[Mishraet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al.,arXiv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2021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3161030" cy="23996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Pruning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why?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How?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Pruning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criterion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Fine-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tune/retrain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acceleration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Quantization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why?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Linear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quantization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Quantization</a:t>
            </a:r>
            <a:r>
              <a:rPr sz="1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granularity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Calibration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Clipping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M:N</a:t>
            </a:r>
            <a:r>
              <a:rPr spc="-10" dirty="0"/>
              <a:t> Sparsity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82" y="1112215"/>
            <a:ext cx="7417533" cy="37264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1713" y="4904661"/>
            <a:ext cx="30499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Accelerating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Sparse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Deep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Neural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Networks[Mishraet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al.,arXiv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2021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Sparse</a:t>
            </a:r>
            <a:r>
              <a:rPr spc="-25" dirty="0"/>
              <a:t> </a:t>
            </a:r>
            <a:r>
              <a:rPr spc="-20" dirty="0"/>
              <a:t>Conv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170124"/>
            <a:ext cx="8839200" cy="36527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66223" y="4904661"/>
            <a:ext cx="3503929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Arial"/>
                <a:cs typeface="Arial"/>
              </a:rPr>
              <a:t>TorchSparse: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Efficient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Point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Cloud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Inference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Engine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[Tanget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al.,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MLSys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2022]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6325" y="1765619"/>
            <a:ext cx="1809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00ADBB"/>
                </a:solidFill>
                <a:latin typeface="Arial"/>
                <a:cs typeface="Arial"/>
              </a:rPr>
              <a:t>P0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74675" y="1842330"/>
            <a:ext cx="5718810" cy="2465705"/>
            <a:chOff x="1374675" y="1842330"/>
            <a:chExt cx="5718810" cy="2465705"/>
          </a:xfrm>
        </p:grpSpPr>
        <p:sp>
          <p:nvSpPr>
            <p:cNvPr id="7" name="object 7"/>
            <p:cNvSpPr/>
            <p:nvPr/>
          </p:nvSpPr>
          <p:spPr>
            <a:xfrm>
              <a:off x="1384200" y="1859599"/>
              <a:ext cx="440055" cy="14604"/>
            </a:xfrm>
            <a:custGeom>
              <a:avLst/>
              <a:gdLst/>
              <a:ahLst/>
              <a:cxnLst/>
              <a:rect l="l" t="t" r="r" b="b"/>
              <a:pathLst>
                <a:path w="440055" h="14605">
                  <a:moveTo>
                    <a:pt x="0" y="0"/>
                  </a:moveTo>
                  <a:lnTo>
                    <a:pt x="439648" y="14367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01737" y="1851855"/>
              <a:ext cx="59690" cy="43180"/>
            </a:xfrm>
            <a:custGeom>
              <a:avLst/>
              <a:gdLst/>
              <a:ahLst/>
              <a:cxnLst/>
              <a:rect l="l" t="t" r="r" b="b"/>
              <a:pathLst>
                <a:path w="59689" h="43180">
                  <a:moveTo>
                    <a:pt x="0" y="42823"/>
                  </a:moveTo>
                  <a:lnTo>
                    <a:pt x="22111" y="22111"/>
                  </a:lnTo>
                  <a:lnTo>
                    <a:pt x="1399" y="0"/>
                  </a:lnTo>
                  <a:lnTo>
                    <a:pt x="59528" y="23334"/>
                  </a:lnTo>
                  <a:lnTo>
                    <a:pt x="0" y="428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01737" y="1851855"/>
              <a:ext cx="59690" cy="43180"/>
            </a:xfrm>
            <a:custGeom>
              <a:avLst/>
              <a:gdLst/>
              <a:ahLst/>
              <a:cxnLst/>
              <a:rect l="l" t="t" r="r" b="b"/>
              <a:pathLst>
                <a:path w="59689" h="43180">
                  <a:moveTo>
                    <a:pt x="22111" y="22111"/>
                  </a:moveTo>
                  <a:lnTo>
                    <a:pt x="0" y="42823"/>
                  </a:lnTo>
                  <a:lnTo>
                    <a:pt x="59528" y="23334"/>
                  </a:lnTo>
                  <a:lnTo>
                    <a:pt x="1399" y="0"/>
                  </a:lnTo>
                  <a:lnTo>
                    <a:pt x="22111" y="22111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62874" y="1908542"/>
              <a:ext cx="158115" cy="1640205"/>
            </a:xfrm>
            <a:custGeom>
              <a:avLst/>
              <a:gdLst/>
              <a:ahLst/>
              <a:cxnLst/>
              <a:rect l="l" t="t" r="r" b="b"/>
              <a:pathLst>
                <a:path w="158115" h="1640204">
                  <a:moveTo>
                    <a:pt x="0" y="1640156"/>
                  </a:moveTo>
                  <a:lnTo>
                    <a:pt x="0" y="1633599"/>
                  </a:lnTo>
                  <a:lnTo>
                    <a:pt x="157499" y="1633599"/>
                  </a:lnTo>
                  <a:lnTo>
                    <a:pt x="157499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09663" y="188982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09663" y="188982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89125" y="2072792"/>
              <a:ext cx="288925" cy="2230755"/>
            </a:xfrm>
            <a:custGeom>
              <a:avLst/>
              <a:gdLst/>
              <a:ahLst/>
              <a:cxnLst/>
              <a:rect l="l" t="t" r="r" b="b"/>
              <a:pathLst>
                <a:path w="288925" h="2230754">
                  <a:moveTo>
                    <a:pt x="0" y="2230256"/>
                  </a:moveTo>
                  <a:lnTo>
                    <a:pt x="0" y="2217154"/>
                  </a:lnTo>
                  <a:lnTo>
                    <a:pt x="288599" y="2217154"/>
                  </a:lnTo>
                  <a:lnTo>
                    <a:pt x="288599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67013" y="20540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67013" y="20540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Sparse</a:t>
            </a:r>
            <a:r>
              <a:rPr spc="-25" dirty="0"/>
              <a:t> </a:t>
            </a:r>
            <a:r>
              <a:rPr spc="-20" dirty="0"/>
              <a:t>Conv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6223" y="4904661"/>
            <a:ext cx="3503929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Arial"/>
                <a:cs typeface="Arial"/>
              </a:rPr>
              <a:t>TorchSparse: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Efficient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Point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Cloud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Inference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Engine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[Tanget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al.,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MLSys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2022]</a:t>
            </a:r>
            <a:endParaRPr sz="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8677" y="1378622"/>
            <a:ext cx="5212427" cy="308575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3161030" cy="23996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Pruning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why?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How?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Pruning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criterion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Fine-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tune/retrain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acceleration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Quantization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why?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Linear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quantization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Quantization</a:t>
            </a:r>
            <a:r>
              <a:rPr sz="1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granularity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Calibration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Clipping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What is </a:t>
            </a:r>
            <a:r>
              <a:rPr spc="-10" dirty="0"/>
              <a:t>quantization?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771969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Quantization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process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constraining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input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continuous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or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otherwise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large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values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discrete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set.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777" y="2085308"/>
            <a:ext cx="8444089" cy="24835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07070" y="4936836"/>
            <a:ext cx="21145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https://hanlab.mit.edu/courses/2023-fall-65940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Why</a:t>
            </a:r>
            <a:r>
              <a:rPr spc="-5" dirty="0"/>
              <a:t> </a:t>
            </a:r>
            <a:r>
              <a:rPr dirty="0"/>
              <a:t>quantization? Small</a:t>
            </a:r>
            <a:r>
              <a:rPr spc="-5" dirty="0"/>
              <a:t> </a:t>
            </a:r>
            <a:r>
              <a:rPr dirty="0"/>
              <a:t>footprint &amp;</a:t>
            </a:r>
            <a:r>
              <a:rPr spc="-5" dirty="0"/>
              <a:t> </a:t>
            </a:r>
            <a:r>
              <a:rPr dirty="0"/>
              <a:t>low </a:t>
            </a:r>
            <a:r>
              <a:rPr spc="-10" dirty="0"/>
              <a:t>energy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200" y="1195227"/>
            <a:ext cx="7500119" cy="32075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01170" y="4936836"/>
            <a:ext cx="43192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Computing's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Energy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Problem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(and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What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We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Can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Do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About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it)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[Horowitz,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M.,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IEEE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ISSCC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2014]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Linear </a:t>
            </a:r>
            <a:r>
              <a:rPr spc="-10" dirty="0"/>
              <a:t>Quantization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5010785" cy="6121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affine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mapping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integers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real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numbers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S(q-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Z)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7070" y="71435"/>
            <a:ext cx="21145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https://hanlab.mit.edu/courses/2023-fall-65940</a:t>
            </a:r>
            <a:endParaRPr sz="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808" y="2126603"/>
            <a:ext cx="4513392" cy="2256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6263" y="3322489"/>
            <a:ext cx="2112111" cy="96806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75209" y="1536410"/>
            <a:ext cx="1756320" cy="6244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33206" y="2262649"/>
            <a:ext cx="2577993" cy="64901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Linear</a:t>
            </a:r>
            <a:r>
              <a:rPr spc="-30" dirty="0"/>
              <a:t> </a:t>
            </a:r>
            <a:r>
              <a:rPr dirty="0"/>
              <a:t>Quantization:</a:t>
            </a:r>
            <a:r>
              <a:rPr spc="-3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070" y="71435"/>
            <a:ext cx="21145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https://hanlab.mit.edu/courses/2023-fall-65940</a:t>
            </a:r>
            <a:endParaRPr sz="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73" y="3507600"/>
            <a:ext cx="2362075" cy="1251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3988" y="1764413"/>
            <a:ext cx="2112111" cy="96806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5083" y="3195385"/>
            <a:ext cx="1756320" cy="6244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22431" y="3989625"/>
            <a:ext cx="2577993" cy="64901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5550" y="1366675"/>
            <a:ext cx="1759140" cy="171285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Linear</a:t>
            </a:r>
            <a:r>
              <a:rPr spc="-30" dirty="0"/>
              <a:t> </a:t>
            </a:r>
            <a:r>
              <a:rPr dirty="0"/>
              <a:t>Quantization:</a:t>
            </a:r>
            <a:r>
              <a:rPr spc="-3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070" y="71435"/>
            <a:ext cx="21145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https://hanlab.mit.edu/courses/2023-fall-65940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7499" y="3507600"/>
            <a:ext cx="2428240" cy="1251585"/>
            <a:chOff x="217499" y="3507600"/>
            <a:chExt cx="2428240" cy="12515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473" y="3507600"/>
              <a:ext cx="2362075" cy="1251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7024" y="3790024"/>
              <a:ext cx="2409190" cy="200025"/>
            </a:xfrm>
            <a:custGeom>
              <a:avLst/>
              <a:gdLst/>
              <a:ahLst/>
              <a:cxnLst/>
              <a:rect l="l" t="t" r="r" b="b"/>
              <a:pathLst>
                <a:path w="2409190" h="200025">
                  <a:moveTo>
                    <a:pt x="0" y="0"/>
                  </a:moveTo>
                  <a:lnTo>
                    <a:pt x="2408999" y="0"/>
                  </a:lnTo>
                  <a:lnTo>
                    <a:pt x="2408999" y="199499"/>
                  </a:lnTo>
                  <a:lnTo>
                    <a:pt x="0" y="1994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3988" y="1764413"/>
            <a:ext cx="2112111" cy="96806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5083" y="3195385"/>
            <a:ext cx="1756320" cy="6244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22431" y="3989625"/>
            <a:ext cx="2577993" cy="649011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05550" y="1366675"/>
            <a:ext cx="1759585" cy="1713230"/>
            <a:chOff x="505550" y="1366675"/>
            <a:chExt cx="1759585" cy="171323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5550" y="1366675"/>
              <a:ext cx="1759140" cy="171285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56874" y="1828799"/>
              <a:ext cx="850900" cy="416559"/>
            </a:xfrm>
            <a:custGeom>
              <a:avLst/>
              <a:gdLst/>
              <a:ahLst/>
              <a:cxnLst/>
              <a:rect l="l" t="t" r="r" b="b"/>
              <a:pathLst>
                <a:path w="850900" h="416560">
                  <a:moveTo>
                    <a:pt x="402549" y="208049"/>
                  </a:moveTo>
                  <a:lnTo>
                    <a:pt x="408464" y="160345"/>
                  </a:lnTo>
                  <a:lnTo>
                    <a:pt x="425312" y="116554"/>
                  </a:lnTo>
                  <a:lnTo>
                    <a:pt x="451749" y="77925"/>
                  </a:lnTo>
                  <a:lnTo>
                    <a:pt x="486430" y="45706"/>
                  </a:lnTo>
                  <a:lnTo>
                    <a:pt x="528012" y="21146"/>
                  </a:lnTo>
                  <a:lnTo>
                    <a:pt x="575150" y="5494"/>
                  </a:lnTo>
                  <a:lnTo>
                    <a:pt x="626499" y="0"/>
                  </a:lnTo>
                  <a:lnTo>
                    <a:pt x="677849" y="5494"/>
                  </a:lnTo>
                  <a:lnTo>
                    <a:pt x="724987" y="21146"/>
                  </a:lnTo>
                  <a:lnTo>
                    <a:pt x="766569" y="45706"/>
                  </a:lnTo>
                  <a:lnTo>
                    <a:pt x="801250" y="77925"/>
                  </a:lnTo>
                  <a:lnTo>
                    <a:pt x="827687" y="116554"/>
                  </a:lnTo>
                  <a:lnTo>
                    <a:pt x="844535" y="160345"/>
                  </a:lnTo>
                  <a:lnTo>
                    <a:pt x="850449" y="208049"/>
                  </a:lnTo>
                  <a:lnTo>
                    <a:pt x="844535" y="255754"/>
                  </a:lnTo>
                  <a:lnTo>
                    <a:pt x="827687" y="299545"/>
                  </a:lnTo>
                  <a:lnTo>
                    <a:pt x="801250" y="338174"/>
                  </a:lnTo>
                  <a:lnTo>
                    <a:pt x="766569" y="370393"/>
                  </a:lnTo>
                  <a:lnTo>
                    <a:pt x="724987" y="394953"/>
                  </a:lnTo>
                  <a:lnTo>
                    <a:pt x="677849" y="410605"/>
                  </a:lnTo>
                  <a:lnTo>
                    <a:pt x="626499" y="416099"/>
                  </a:lnTo>
                  <a:lnTo>
                    <a:pt x="575150" y="410605"/>
                  </a:lnTo>
                  <a:lnTo>
                    <a:pt x="528012" y="394953"/>
                  </a:lnTo>
                  <a:lnTo>
                    <a:pt x="486430" y="370393"/>
                  </a:lnTo>
                  <a:lnTo>
                    <a:pt x="451749" y="338174"/>
                  </a:lnTo>
                  <a:lnTo>
                    <a:pt x="425312" y="299545"/>
                  </a:lnTo>
                  <a:lnTo>
                    <a:pt x="408464" y="255754"/>
                  </a:lnTo>
                  <a:lnTo>
                    <a:pt x="402549" y="208049"/>
                  </a:lnTo>
                  <a:close/>
                </a:path>
                <a:path w="850900" h="416560">
                  <a:moveTo>
                    <a:pt x="0" y="208049"/>
                  </a:moveTo>
                  <a:lnTo>
                    <a:pt x="5914" y="160345"/>
                  </a:lnTo>
                  <a:lnTo>
                    <a:pt x="22762" y="116554"/>
                  </a:lnTo>
                  <a:lnTo>
                    <a:pt x="49199" y="77925"/>
                  </a:lnTo>
                  <a:lnTo>
                    <a:pt x="83880" y="45706"/>
                  </a:lnTo>
                  <a:lnTo>
                    <a:pt x="125462" y="21146"/>
                  </a:lnTo>
                  <a:lnTo>
                    <a:pt x="172600" y="5494"/>
                  </a:lnTo>
                  <a:lnTo>
                    <a:pt x="223949" y="0"/>
                  </a:lnTo>
                  <a:lnTo>
                    <a:pt x="275299" y="5494"/>
                  </a:lnTo>
                  <a:lnTo>
                    <a:pt x="322437" y="21146"/>
                  </a:lnTo>
                  <a:lnTo>
                    <a:pt x="364019" y="45706"/>
                  </a:lnTo>
                  <a:lnTo>
                    <a:pt x="398700" y="77925"/>
                  </a:lnTo>
                  <a:lnTo>
                    <a:pt x="425137" y="116554"/>
                  </a:lnTo>
                  <a:lnTo>
                    <a:pt x="441985" y="160345"/>
                  </a:lnTo>
                  <a:lnTo>
                    <a:pt x="447899" y="208049"/>
                  </a:lnTo>
                  <a:lnTo>
                    <a:pt x="441985" y="255754"/>
                  </a:lnTo>
                  <a:lnTo>
                    <a:pt x="425137" y="299545"/>
                  </a:lnTo>
                  <a:lnTo>
                    <a:pt x="398700" y="338174"/>
                  </a:lnTo>
                  <a:lnTo>
                    <a:pt x="364019" y="370393"/>
                  </a:lnTo>
                  <a:lnTo>
                    <a:pt x="322437" y="394953"/>
                  </a:lnTo>
                  <a:lnTo>
                    <a:pt x="275299" y="410605"/>
                  </a:lnTo>
                  <a:lnTo>
                    <a:pt x="223949" y="416099"/>
                  </a:lnTo>
                  <a:lnTo>
                    <a:pt x="172600" y="410605"/>
                  </a:lnTo>
                  <a:lnTo>
                    <a:pt x="125462" y="394953"/>
                  </a:lnTo>
                  <a:lnTo>
                    <a:pt x="83880" y="370393"/>
                  </a:lnTo>
                  <a:lnTo>
                    <a:pt x="49199" y="338174"/>
                  </a:lnTo>
                  <a:lnTo>
                    <a:pt x="22762" y="299545"/>
                  </a:lnTo>
                  <a:lnTo>
                    <a:pt x="5914" y="255754"/>
                  </a:lnTo>
                  <a:lnTo>
                    <a:pt x="0" y="208049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37937" y="1443168"/>
            <a:ext cx="29387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(2.12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(-1.08))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(1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(-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2))</a:t>
            </a:r>
            <a:endParaRPr sz="1800">
              <a:latin typeface="Arial"/>
              <a:cs typeface="Arial"/>
            </a:endParaRPr>
          </a:p>
          <a:p>
            <a:pPr marL="202565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1.07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Z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round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(-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1.08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1.07)</a:t>
            </a:r>
            <a:endParaRPr sz="1800">
              <a:latin typeface="Arial"/>
              <a:cs typeface="Arial"/>
            </a:endParaRPr>
          </a:p>
          <a:p>
            <a:pPr marL="202565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99084" y="4649912"/>
            <a:ext cx="2318965" cy="3864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63891" y="3490929"/>
            <a:ext cx="2188891" cy="109444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Linear </a:t>
            </a:r>
            <a:r>
              <a:rPr spc="-10" dirty="0"/>
              <a:t>Quantization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070" y="71435"/>
            <a:ext cx="21145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https://hanlab.mit.edu/courses/2023-fall-65940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7385" y="1195467"/>
            <a:ext cx="8335645" cy="3778250"/>
            <a:chOff x="447385" y="1195467"/>
            <a:chExt cx="8335645" cy="37782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385" y="1195467"/>
              <a:ext cx="8335209" cy="377798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288224" y="2598149"/>
              <a:ext cx="2831465" cy="706755"/>
            </a:xfrm>
            <a:custGeom>
              <a:avLst/>
              <a:gdLst/>
              <a:ahLst/>
              <a:cxnLst/>
              <a:rect l="l" t="t" r="r" b="b"/>
              <a:pathLst>
                <a:path w="2831465" h="706754">
                  <a:moveTo>
                    <a:pt x="2831399" y="706199"/>
                  </a:moveTo>
                  <a:lnTo>
                    <a:pt x="0" y="706199"/>
                  </a:lnTo>
                  <a:lnTo>
                    <a:pt x="0" y="0"/>
                  </a:lnTo>
                  <a:lnTo>
                    <a:pt x="2831399" y="0"/>
                  </a:lnTo>
                  <a:lnTo>
                    <a:pt x="2831399" y="706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61337" y="2077099"/>
              <a:ext cx="1960880" cy="626110"/>
            </a:xfrm>
            <a:custGeom>
              <a:avLst/>
              <a:gdLst/>
              <a:ahLst/>
              <a:cxnLst/>
              <a:rect l="l" t="t" r="r" b="b"/>
              <a:pathLst>
                <a:path w="1960879" h="626110">
                  <a:moveTo>
                    <a:pt x="0" y="325512"/>
                  </a:moveTo>
                  <a:lnTo>
                    <a:pt x="5914" y="277808"/>
                  </a:lnTo>
                  <a:lnTo>
                    <a:pt x="22762" y="234017"/>
                  </a:lnTo>
                  <a:lnTo>
                    <a:pt x="49199" y="195387"/>
                  </a:lnTo>
                  <a:lnTo>
                    <a:pt x="83880" y="163168"/>
                  </a:lnTo>
                  <a:lnTo>
                    <a:pt x="125462" y="138608"/>
                  </a:lnTo>
                  <a:lnTo>
                    <a:pt x="172600" y="122957"/>
                  </a:lnTo>
                  <a:lnTo>
                    <a:pt x="223949" y="117462"/>
                  </a:lnTo>
                  <a:lnTo>
                    <a:pt x="275299" y="122957"/>
                  </a:lnTo>
                  <a:lnTo>
                    <a:pt x="322437" y="138608"/>
                  </a:lnTo>
                  <a:lnTo>
                    <a:pt x="364019" y="163168"/>
                  </a:lnTo>
                  <a:lnTo>
                    <a:pt x="398700" y="195387"/>
                  </a:lnTo>
                  <a:lnTo>
                    <a:pt x="425137" y="234017"/>
                  </a:lnTo>
                  <a:lnTo>
                    <a:pt x="441985" y="277808"/>
                  </a:lnTo>
                  <a:lnTo>
                    <a:pt x="447899" y="325512"/>
                  </a:lnTo>
                  <a:lnTo>
                    <a:pt x="441985" y="373216"/>
                  </a:lnTo>
                  <a:lnTo>
                    <a:pt x="425137" y="417007"/>
                  </a:lnTo>
                  <a:lnTo>
                    <a:pt x="398700" y="455637"/>
                  </a:lnTo>
                  <a:lnTo>
                    <a:pt x="364019" y="487856"/>
                  </a:lnTo>
                  <a:lnTo>
                    <a:pt x="322437" y="512416"/>
                  </a:lnTo>
                  <a:lnTo>
                    <a:pt x="275299" y="528067"/>
                  </a:lnTo>
                  <a:lnTo>
                    <a:pt x="223949" y="533562"/>
                  </a:lnTo>
                  <a:lnTo>
                    <a:pt x="172600" y="528067"/>
                  </a:lnTo>
                  <a:lnTo>
                    <a:pt x="125462" y="512416"/>
                  </a:lnTo>
                  <a:lnTo>
                    <a:pt x="83880" y="487856"/>
                  </a:lnTo>
                  <a:lnTo>
                    <a:pt x="49199" y="455637"/>
                  </a:lnTo>
                  <a:lnTo>
                    <a:pt x="22762" y="417007"/>
                  </a:lnTo>
                  <a:lnTo>
                    <a:pt x="5914" y="373216"/>
                  </a:lnTo>
                  <a:lnTo>
                    <a:pt x="0" y="325512"/>
                  </a:lnTo>
                  <a:close/>
                </a:path>
                <a:path w="1960879" h="626110">
                  <a:moveTo>
                    <a:pt x="1286487" y="312899"/>
                  </a:moveTo>
                  <a:lnTo>
                    <a:pt x="1290140" y="266661"/>
                  </a:lnTo>
                  <a:lnTo>
                    <a:pt x="1300751" y="222530"/>
                  </a:lnTo>
                  <a:lnTo>
                    <a:pt x="1317799" y="180989"/>
                  </a:lnTo>
                  <a:lnTo>
                    <a:pt x="1340764" y="142522"/>
                  </a:lnTo>
                  <a:lnTo>
                    <a:pt x="1369123" y="107614"/>
                  </a:lnTo>
                  <a:lnTo>
                    <a:pt x="1402356" y="76749"/>
                  </a:lnTo>
                  <a:lnTo>
                    <a:pt x="1439941" y="50410"/>
                  </a:lnTo>
                  <a:lnTo>
                    <a:pt x="1481358" y="29081"/>
                  </a:lnTo>
                  <a:lnTo>
                    <a:pt x="1526086" y="13247"/>
                  </a:lnTo>
                  <a:lnTo>
                    <a:pt x="1573602" y="3392"/>
                  </a:lnTo>
                  <a:lnTo>
                    <a:pt x="1623387" y="0"/>
                  </a:lnTo>
                  <a:lnTo>
                    <a:pt x="1673172" y="3392"/>
                  </a:lnTo>
                  <a:lnTo>
                    <a:pt x="1720688" y="13247"/>
                  </a:lnTo>
                  <a:lnTo>
                    <a:pt x="1765416" y="29081"/>
                  </a:lnTo>
                  <a:lnTo>
                    <a:pt x="1806833" y="50410"/>
                  </a:lnTo>
                  <a:lnTo>
                    <a:pt x="1844418" y="76749"/>
                  </a:lnTo>
                  <a:lnTo>
                    <a:pt x="1877651" y="107614"/>
                  </a:lnTo>
                  <a:lnTo>
                    <a:pt x="1906010" y="142522"/>
                  </a:lnTo>
                  <a:lnTo>
                    <a:pt x="1928975" y="180989"/>
                  </a:lnTo>
                  <a:lnTo>
                    <a:pt x="1946023" y="222530"/>
                  </a:lnTo>
                  <a:lnTo>
                    <a:pt x="1956634" y="266661"/>
                  </a:lnTo>
                  <a:lnTo>
                    <a:pt x="1960287" y="312899"/>
                  </a:lnTo>
                  <a:lnTo>
                    <a:pt x="1956634" y="359138"/>
                  </a:lnTo>
                  <a:lnTo>
                    <a:pt x="1946023" y="403269"/>
                  </a:lnTo>
                  <a:lnTo>
                    <a:pt x="1928975" y="444810"/>
                  </a:lnTo>
                  <a:lnTo>
                    <a:pt x="1906010" y="483277"/>
                  </a:lnTo>
                  <a:lnTo>
                    <a:pt x="1877651" y="518185"/>
                  </a:lnTo>
                  <a:lnTo>
                    <a:pt x="1844418" y="549050"/>
                  </a:lnTo>
                  <a:lnTo>
                    <a:pt x="1806833" y="575389"/>
                  </a:lnTo>
                  <a:lnTo>
                    <a:pt x="1765416" y="596718"/>
                  </a:lnTo>
                  <a:lnTo>
                    <a:pt x="1720688" y="612552"/>
                  </a:lnTo>
                  <a:lnTo>
                    <a:pt x="1673172" y="622407"/>
                  </a:lnTo>
                  <a:lnTo>
                    <a:pt x="1623387" y="625799"/>
                  </a:lnTo>
                  <a:lnTo>
                    <a:pt x="1573602" y="622407"/>
                  </a:lnTo>
                  <a:lnTo>
                    <a:pt x="1526086" y="612552"/>
                  </a:lnTo>
                  <a:lnTo>
                    <a:pt x="1481358" y="596718"/>
                  </a:lnTo>
                  <a:lnTo>
                    <a:pt x="1439941" y="575389"/>
                  </a:lnTo>
                  <a:lnTo>
                    <a:pt x="1402356" y="549050"/>
                  </a:lnTo>
                  <a:lnTo>
                    <a:pt x="1369123" y="518185"/>
                  </a:lnTo>
                  <a:lnTo>
                    <a:pt x="1340764" y="483277"/>
                  </a:lnTo>
                  <a:lnTo>
                    <a:pt x="1317799" y="444810"/>
                  </a:lnTo>
                  <a:lnTo>
                    <a:pt x="1300751" y="403269"/>
                  </a:lnTo>
                  <a:lnTo>
                    <a:pt x="1290140" y="359138"/>
                  </a:lnTo>
                  <a:lnTo>
                    <a:pt x="1286487" y="312899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11849" y="3775875"/>
            <a:ext cx="1895475" cy="25907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0"/>
              </a:lnSpc>
            </a:pP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q</a:t>
            </a:r>
            <a:r>
              <a:rPr sz="17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7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round</a:t>
            </a:r>
            <a:r>
              <a:rPr sz="17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(r</a:t>
            </a:r>
            <a:r>
              <a:rPr sz="17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17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17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7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595959"/>
                </a:solidFill>
                <a:latin typeface="Arial"/>
                <a:cs typeface="Arial"/>
              </a:rPr>
              <a:t>Z)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12927" y="2721036"/>
            <a:ext cx="993775" cy="941705"/>
            <a:chOff x="1312927" y="2721036"/>
            <a:chExt cx="993775" cy="941705"/>
          </a:xfrm>
        </p:grpSpPr>
        <p:sp>
          <p:nvSpPr>
            <p:cNvPr id="10" name="object 10"/>
            <p:cNvSpPr/>
            <p:nvPr/>
          </p:nvSpPr>
          <p:spPr>
            <a:xfrm>
              <a:off x="1359350" y="2791478"/>
              <a:ext cx="901065" cy="801370"/>
            </a:xfrm>
            <a:custGeom>
              <a:avLst/>
              <a:gdLst/>
              <a:ahLst/>
              <a:cxnLst/>
              <a:rect l="l" t="t" r="r" b="b"/>
              <a:pathLst>
                <a:path w="901064" h="801370">
                  <a:moveTo>
                    <a:pt x="900599" y="0"/>
                  </a:moveTo>
                  <a:lnTo>
                    <a:pt x="900599" y="627416"/>
                  </a:lnTo>
                  <a:lnTo>
                    <a:pt x="0" y="627416"/>
                  </a:lnTo>
                  <a:lnTo>
                    <a:pt x="0" y="800741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3527" y="2721036"/>
              <a:ext cx="92844" cy="1168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2927" y="3545798"/>
              <a:ext cx="92844" cy="1168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What is </a:t>
            </a:r>
            <a:r>
              <a:rPr spc="-10" dirty="0"/>
              <a:t>Pruning?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5878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Shrinking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models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removing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synapses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neurons.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8050" y="1707199"/>
            <a:ext cx="7268209" cy="3436620"/>
            <a:chOff x="938050" y="1707199"/>
            <a:chExt cx="7268209" cy="34366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050" y="1707199"/>
              <a:ext cx="7267899" cy="34362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96325" y="2528800"/>
              <a:ext cx="1735455" cy="1388745"/>
            </a:xfrm>
            <a:custGeom>
              <a:avLst/>
              <a:gdLst/>
              <a:ahLst/>
              <a:cxnLst/>
              <a:rect l="l" t="t" r="r" b="b"/>
              <a:pathLst>
                <a:path w="1735454" h="1388745">
                  <a:moveTo>
                    <a:pt x="0" y="208049"/>
                  </a:moveTo>
                  <a:lnTo>
                    <a:pt x="5914" y="160345"/>
                  </a:lnTo>
                  <a:lnTo>
                    <a:pt x="22762" y="116554"/>
                  </a:lnTo>
                  <a:lnTo>
                    <a:pt x="49199" y="77925"/>
                  </a:lnTo>
                  <a:lnTo>
                    <a:pt x="83880" y="45706"/>
                  </a:lnTo>
                  <a:lnTo>
                    <a:pt x="125462" y="21146"/>
                  </a:lnTo>
                  <a:lnTo>
                    <a:pt x="172600" y="5494"/>
                  </a:lnTo>
                  <a:lnTo>
                    <a:pt x="223949" y="0"/>
                  </a:lnTo>
                  <a:lnTo>
                    <a:pt x="275299" y="5494"/>
                  </a:lnTo>
                  <a:lnTo>
                    <a:pt x="322437" y="21146"/>
                  </a:lnTo>
                  <a:lnTo>
                    <a:pt x="364019" y="45706"/>
                  </a:lnTo>
                  <a:lnTo>
                    <a:pt x="398700" y="77925"/>
                  </a:lnTo>
                  <a:lnTo>
                    <a:pt x="425137" y="116554"/>
                  </a:lnTo>
                  <a:lnTo>
                    <a:pt x="441985" y="160345"/>
                  </a:lnTo>
                  <a:lnTo>
                    <a:pt x="447899" y="208049"/>
                  </a:lnTo>
                  <a:lnTo>
                    <a:pt x="441985" y="255754"/>
                  </a:lnTo>
                  <a:lnTo>
                    <a:pt x="425137" y="299545"/>
                  </a:lnTo>
                  <a:lnTo>
                    <a:pt x="398700" y="338174"/>
                  </a:lnTo>
                  <a:lnTo>
                    <a:pt x="364019" y="370393"/>
                  </a:lnTo>
                  <a:lnTo>
                    <a:pt x="322437" y="394953"/>
                  </a:lnTo>
                  <a:lnTo>
                    <a:pt x="275299" y="410605"/>
                  </a:lnTo>
                  <a:lnTo>
                    <a:pt x="223949" y="416099"/>
                  </a:lnTo>
                  <a:lnTo>
                    <a:pt x="172600" y="410605"/>
                  </a:lnTo>
                  <a:lnTo>
                    <a:pt x="125462" y="394953"/>
                  </a:lnTo>
                  <a:lnTo>
                    <a:pt x="83880" y="370393"/>
                  </a:lnTo>
                  <a:lnTo>
                    <a:pt x="49199" y="338174"/>
                  </a:lnTo>
                  <a:lnTo>
                    <a:pt x="22762" y="299545"/>
                  </a:lnTo>
                  <a:lnTo>
                    <a:pt x="5914" y="255754"/>
                  </a:lnTo>
                  <a:lnTo>
                    <a:pt x="0" y="208049"/>
                  </a:lnTo>
                  <a:close/>
                </a:path>
                <a:path w="1735454" h="1388745">
                  <a:moveTo>
                    <a:pt x="1287499" y="1180274"/>
                  </a:moveTo>
                  <a:lnTo>
                    <a:pt x="1293414" y="1132571"/>
                  </a:lnTo>
                  <a:lnTo>
                    <a:pt x="1310262" y="1088779"/>
                  </a:lnTo>
                  <a:lnTo>
                    <a:pt x="1336699" y="1050150"/>
                  </a:lnTo>
                  <a:lnTo>
                    <a:pt x="1371380" y="1017931"/>
                  </a:lnTo>
                  <a:lnTo>
                    <a:pt x="1412962" y="993371"/>
                  </a:lnTo>
                  <a:lnTo>
                    <a:pt x="1460100" y="977719"/>
                  </a:lnTo>
                  <a:lnTo>
                    <a:pt x="1511449" y="972224"/>
                  </a:lnTo>
                  <a:lnTo>
                    <a:pt x="1562799" y="977719"/>
                  </a:lnTo>
                  <a:lnTo>
                    <a:pt x="1609937" y="993371"/>
                  </a:lnTo>
                  <a:lnTo>
                    <a:pt x="1651519" y="1017931"/>
                  </a:lnTo>
                  <a:lnTo>
                    <a:pt x="1686200" y="1050150"/>
                  </a:lnTo>
                  <a:lnTo>
                    <a:pt x="1712637" y="1088779"/>
                  </a:lnTo>
                  <a:lnTo>
                    <a:pt x="1729485" y="1132571"/>
                  </a:lnTo>
                  <a:lnTo>
                    <a:pt x="1735399" y="1180274"/>
                  </a:lnTo>
                  <a:lnTo>
                    <a:pt x="1729485" y="1227978"/>
                  </a:lnTo>
                  <a:lnTo>
                    <a:pt x="1712637" y="1271770"/>
                  </a:lnTo>
                  <a:lnTo>
                    <a:pt x="1686200" y="1310399"/>
                  </a:lnTo>
                  <a:lnTo>
                    <a:pt x="1651519" y="1342618"/>
                  </a:lnTo>
                  <a:lnTo>
                    <a:pt x="1609937" y="1367178"/>
                  </a:lnTo>
                  <a:lnTo>
                    <a:pt x="1562799" y="1382830"/>
                  </a:lnTo>
                  <a:lnTo>
                    <a:pt x="1511449" y="1388324"/>
                  </a:lnTo>
                  <a:lnTo>
                    <a:pt x="1460100" y="1382830"/>
                  </a:lnTo>
                  <a:lnTo>
                    <a:pt x="1412962" y="1367178"/>
                  </a:lnTo>
                  <a:lnTo>
                    <a:pt x="1371380" y="1342618"/>
                  </a:lnTo>
                  <a:lnTo>
                    <a:pt x="1336699" y="1310399"/>
                  </a:lnTo>
                  <a:lnTo>
                    <a:pt x="1310262" y="1271770"/>
                  </a:lnTo>
                  <a:lnTo>
                    <a:pt x="1293414" y="1227978"/>
                  </a:lnTo>
                  <a:lnTo>
                    <a:pt x="1287499" y="1180274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86449" y="2245024"/>
              <a:ext cx="300355" cy="585470"/>
            </a:xfrm>
            <a:custGeom>
              <a:avLst/>
              <a:gdLst/>
              <a:ahLst/>
              <a:cxnLst/>
              <a:rect l="l" t="t" r="r" b="b"/>
              <a:pathLst>
                <a:path w="300354" h="585469">
                  <a:moveTo>
                    <a:pt x="0" y="0"/>
                  </a:moveTo>
                  <a:lnTo>
                    <a:pt x="300065" y="58514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0229" y="2794340"/>
              <a:ext cx="129745" cy="165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Symmetric Linear </a:t>
            </a:r>
            <a:r>
              <a:rPr spc="-10" dirty="0"/>
              <a:t>Quantization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170124"/>
            <a:ext cx="8769599" cy="2227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07070" y="71435"/>
            <a:ext cx="21145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https://hanlab.mit.edu/courses/2023-fall-65940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Quantization</a:t>
            </a:r>
            <a:r>
              <a:rPr spc="-55" dirty="0"/>
              <a:t> </a:t>
            </a:r>
            <a:r>
              <a:rPr spc="-10" dirty="0"/>
              <a:t>Granularity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2920365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Per-tensor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quantization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Per-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channel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quantization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Group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quantization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1750" y="1188061"/>
            <a:ext cx="4377057" cy="141008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Per-</a:t>
            </a:r>
            <a:r>
              <a:rPr dirty="0"/>
              <a:t>channel</a:t>
            </a:r>
            <a:r>
              <a:rPr spc="-5" dirty="0"/>
              <a:t> </a:t>
            </a:r>
            <a:r>
              <a:rPr dirty="0"/>
              <a:t>vs</a:t>
            </a:r>
            <a:r>
              <a:rPr spc="-5" dirty="0"/>
              <a:t> </a:t>
            </a:r>
            <a:r>
              <a:rPr dirty="0"/>
              <a:t>Per-</a:t>
            </a:r>
            <a:r>
              <a:rPr spc="-10" dirty="0"/>
              <a:t>tensor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525" y="1056544"/>
            <a:ext cx="8862733" cy="40869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07070" y="71435"/>
            <a:ext cx="21145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https://hanlab.mit.edu/courses/2023-fall-65940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1088" y="2464190"/>
            <a:ext cx="6533593" cy="267930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Non-static Dynamic </a:t>
            </a:r>
            <a:r>
              <a:rPr spc="-10" dirty="0"/>
              <a:t>Range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5249" y="1175208"/>
            <a:ext cx="4297680" cy="12172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Weights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has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[r_min,r_max]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fixed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range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Activation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value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has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unknown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range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depends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input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determine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r_min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r_max?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84456" y="491955"/>
            <a:ext cx="3325964" cy="1662986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Dynamic</a:t>
            </a:r>
            <a:r>
              <a:rPr spc="15" dirty="0"/>
              <a:t> </a:t>
            </a:r>
            <a:r>
              <a:rPr dirty="0"/>
              <a:t>Range:</a:t>
            </a:r>
            <a:r>
              <a:rPr spc="15" dirty="0"/>
              <a:t> </a:t>
            </a:r>
            <a:r>
              <a:rPr dirty="0"/>
              <a:t>Calibration</a:t>
            </a:r>
            <a:r>
              <a:rPr spc="15" dirty="0"/>
              <a:t> </a:t>
            </a:r>
            <a:r>
              <a:rPr dirty="0"/>
              <a:t>&amp;</a:t>
            </a:r>
            <a:r>
              <a:rPr spc="15" dirty="0"/>
              <a:t> </a:t>
            </a:r>
            <a:r>
              <a:rPr spc="-10" dirty="0"/>
              <a:t>Clipping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4709795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Run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batch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samples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Get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statistical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distribution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activations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Get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outliers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430" y="2427675"/>
            <a:ext cx="6859025" cy="26822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07070" y="4904661"/>
            <a:ext cx="21145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https://hanlab.mit.edu/courses/2023-fall-65940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Tutorial:</a:t>
            </a:r>
            <a:r>
              <a:rPr spc="-70" dirty="0"/>
              <a:t> </a:t>
            </a:r>
            <a:r>
              <a:rPr dirty="0"/>
              <a:t>TF</a:t>
            </a:r>
            <a:r>
              <a:rPr spc="-20" dirty="0"/>
              <a:t> </a:t>
            </a:r>
            <a:r>
              <a:rPr dirty="0"/>
              <a:t>Lite</a:t>
            </a:r>
            <a:r>
              <a:rPr spc="-20" dirty="0"/>
              <a:t> </a:t>
            </a:r>
            <a:r>
              <a:rPr spc="-10" dirty="0"/>
              <a:t>quantization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3957320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55625" indent="-367030">
              <a:lnSpc>
                <a:spcPct val="114999"/>
              </a:lnSpc>
              <a:spcBef>
                <a:spcPts val="100"/>
              </a:spcBef>
              <a:buClr>
                <a:srgbClr val="595959"/>
              </a:buClr>
              <a:buChar char="●"/>
              <a:tabLst>
                <a:tab pos="379095" algn="l"/>
              </a:tabLst>
            </a:pP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Post-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training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dynamic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range</a:t>
            </a:r>
            <a:r>
              <a:rPr sz="1800" u="none" spc="-10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quantization</a:t>
            </a:r>
            <a:r>
              <a:rPr sz="1800" u="heavy" spc="-4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|</a:t>
            </a:r>
            <a:r>
              <a:rPr sz="1800" u="heavy" spc="-8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TensorFlow</a:t>
            </a:r>
            <a:r>
              <a:rPr sz="1800" u="heavy" spc="-4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Lite</a:t>
            </a:r>
            <a:endParaRPr sz="1800">
              <a:latin typeface="Arial"/>
              <a:cs typeface="Arial"/>
            </a:endParaRPr>
          </a:p>
          <a:p>
            <a:pPr marL="379095" marR="5080" indent="-367030">
              <a:lnSpc>
                <a:spcPct val="114999"/>
              </a:lnSpc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Visualize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quantized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vs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unquantized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model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Netron.app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6913" y="0"/>
            <a:ext cx="4457086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3903345" cy="33813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Pruning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why?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How?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Pruning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criterion</a:t>
            </a:r>
            <a:endParaRPr sz="1400">
              <a:latin typeface="Arial"/>
              <a:cs typeface="Arial"/>
            </a:endParaRPr>
          </a:p>
          <a:p>
            <a:pPr marL="1293495" lvl="2" indent="-335915">
              <a:lnSpc>
                <a:spcPct val="100000"/>
              </a:lnSpc>
              <a:spcBef>
                <a:spcPts val="250"/>
              </a:spcBef>
              <a:buChar char="■"/>
              <a:tabLst>
                <a:tab pos="1293495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Magnitude-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based,</a:t>
            </a:r>
            <a:r>
              <a:rPr sz="1400" spc="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Scaling-based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Fine-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tune/retrain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acceleration</a:t>
            </a:r>
            <a:endParaRPr sz="1400">
              <a:latin typeface="Arial"/>
              <a:cs typeface="Arial"/>
            </a:endParaRPr>
          </a:p>
          <a:p>
            <a:pPr marL="1293495" lvl="2" indent="-335915">
              <a:lnSpc>
                <a:spcPct val="100000"/>
              </a:lnSpc>
              <a:spcBef>
                <a:spcPts val="254"/>
              </a:spcBef>
              <a:buChar char="■"/>
              <a:tabLst>
                <a:tab pos="1293495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M:N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sparsity,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SparseConv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Quantization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why?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Linear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quantization</a:t>
            </a:r>
            <a:endParaRPr sz="1400">
              <a:latin typeface="Arial"/>
              <a:cs typeface="Arial"/>
            </a:endParaRPr>
          </a:p>
          <a:p>
            <a:pPr marL="1293495" lvl="2" indent="-335915">
              <a:lnSpc>
                <a:spcPct val="100000"/>
              </a:lnSpc>
              <a:spcBef>
                <a:spcPts val="254"/>
              </a:spcBef>
              <a:buChar char="■"/>
              <a:tabLst>
                <a:tab pos="1293495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Scale,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zero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point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Quantization</a:t>
            </a:r>
            <a:r>
              <a:rPr sz="1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granularity</a:t>
            </a:r>
            <a:endParaRPr sz="1400">
              <a:latin typeface="Arial"/>
              <a:cs typeface="Arial"/>
            </a:endParaRPr>
          </a:p>
          <a:p>
            <a:pPr marL="1293495" lvl="2" indent="-335915">
              <a:lnSpc>
                <a:spcPct val="100000"/>
              </a:lnSpc>
              <a:spcBef>
                <a:spcPts val="254"/>
              </a:spcBef>
              <a:buChar char="■"/>
              <a:tabLst>
                <a:tab pos="1293495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Per-tensor,</a:t>
            </a:r>
            <a:r>
              <a:rPr sz="1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per-channel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Calibration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Clipping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Next</a:t>
            </a:r>
            <a:r>
              <a:rPr spc="-15" dirty="0"/>
              <a:t> </a:t>
            </a:r>
            <a:r>
              <a:rPr spc="-10" dirty="0"/>
              <a:t>Lectures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paper</a:t>
            </a:r>
            <a:r>
              <a:rPr spc="-35" dirty="0"/>
              <a:t> </a:t>
            </a:r>
            <a:r>
              <a:rPr dirty="0"/>
              <a:t>presentation:</a:t>
            </a:r>
            <a:r>
              <a:rPr spc="-35" dirty="0"/>
              <a:t> </a:t>
            </a:r>
            <a:r>
              <a:rPr dirty="0"/>
              <a:t>ML-</a:t>
            </a:r>
            <a:r>
              <a:rPr spc="-10" dirty="0"/>
              <a:t>Exray</a:t>
            </a: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dirty="0"/>
              <a:t>Hardware</a:t>
            </a:r>
            <a:r>
              <a:rPr spc="-40" dirty="0"/>
              <a:t> </a:t>
            </a:r>
            <a:r>
              <a:rPr spc="-10" dirty="0"/>
              <a:t>architecture</a:t>
            </a: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dirty="0"/>
              <a:t>Special</a:t>
            </a:r>
            <a:r>
              <a:rPr spc="-35" dirty="0"/>
              <a:t> </a:t>
            </a:r>
            <a:r>
              <a:rPr spc="-10" dirty="0"/>
              <a:t>accelerators</a:t>
            </a: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dirty="0"/>
              <a:t>Quiz</a:t>
            </a:r>
            <a:r>
              <a:rPr spc="-25" dirty="0"/>
              <a:t> </a:t>
            </a:r>
            <a:r>
              <a:rPr dirty="0"/>
              <a:t>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0" dirty="0"/>
              <a:t> 05-</a:t>
            </a:r>
            <a:r>
              <a:rPr spc="-25" dirty="0"/>
              <a:t>06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Why </a:t>
            </a:r>
            <a:r>
              <a:rPr spc="-10" dirty="0"/>
              <a:t>pruning?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6400" y="1224239"/>
            <a:ext cx="5365750" cy="2785110"/>
            <a:chOff x="436400" y="1224239"/>
            <a:chExt cx="5365750" cy="27851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6400" y="1224239"/>
              <a:ext cx="5304949" cy="278498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662974" y="1519799"/>
              <a:ext cx="139065" cy="447675"/>
            </a:xfrm>
            <a:custGeom>
              <a:avLst/>
              <a:gdLst/>
              <a:ahLst/>
              <a:cxnLst/>
              <a:rect l="l" t="t" r="r" b="b"/>
              <a:pathLst>
                <a:path w="139064" h="447675">
                  <a:moveTo>
                    <a:pt x="138599" y="447599"/>
                  </a:moveTo>
                  <a:lnTo>
                    <a:pt x="0" y="447599"/>
                  </a:lnTo>
                  <a:lnTo>
                    <a:pt x="0" y="0"/>
                  </a:lnTo>
                  <a:lnTo>
                    <a:pt x="138599" y="0"/>
                  </a:lnTo>
                  <a:lnTo>
                    <a:pt x="138599" y="447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15075" y="2068450"/>
              <a:ext cx="448309" cy="416559"/>
            </a:xfrm>
            <a:custGeom>
              <a:avLst/>
              <a:gdLst/>
              <a:ahLst/>
              <a:cxnLst/>
              <a:rect l="l" t="t" r="r" b="b"/>
              <a:pathLst>
                <a:path w="448310" h="416560">
                  <a:moveTo>
                    <a:pt x="0" y="208049"/>
                  </a:moveTo>
                  <a:lnTo>
                    <a:pt x="5914" y="160345"/>
                  </a:lnTo>
                  <a:lnTo>
                    <a:pt x="22762" y="116554"/>
                  </a:lnTo>
                  <a:lnTo>
                    <a:pt x="49199" y="77925"/>
                  </a:lnTo>
                  <a:lnTo>
                    <a:pt x="83880" y="45706"/>
                  </a:lnTo>
                  <a:lnTo>
                    <a:pt x="125462" y="21146"/>
                  </a:lnTo>
                  <a:lnTo>
                    <a:pt x="172600" y="5494"/>
                  </a:lnTo>
                  <a:lnTo>
                    <a:pt x="223949" y="0"/>
                  </a:lnTo>
                  <a:lnTo>
                    <a:pt x="275299" y="5494"/>
                  </a:lnTo>
                  <a:lnTo>
                    <a:pt x="322437" y="21146"/>
                  </a:lnTo>
                  <a:lnTo>
                    <a:pt x="364019" y="45706"/>
                  </a:lnTo>
                  <a:lnTo>
                    <a:pt x="398700" y="77925"/>
                  </a:lnTo>
                  <a:lnTo>
                    <a:pt x="425137" y="116554"/>
                  </a:lnTo>
                  <a:lnTo>
                    <a:pt x="441985" y="160345"/>
                  </a:lnTo>
                  <a:lnTo>
                    <a:pt x="447899" y="208049"/>
                  </a:lnTo>
                  <a:lnTo>
                    <a:pt x="441985" y="255754"/>
                  </a:lnTo>
                  <a:lnTo>
                    <a:pt x="425137" y="299545"/>
                  </a:lnTo>
                  <a:lnTo>
                    <a:pt x="398700" y="338174"/>
                  </a:lnTo>
                  <a:lnTo>
                    <a:pt x="364019" y="370393"/>
                  </a:lnTo>
                  <a:lnTo>
                    <a:pt x="322437" y="394953"/>
                  </a:lnTo>
                  <a:lnTo>
                    <a:pt x="275299" y="410605"/>
                  </a:lnTo>
                  <a:lnTo>
                    <a:pt x="223949" y="416099"/>
                  </a:lnTo>
                  <a:lnTo>
                    <a:pt x="172600" y="410605"/>
                  </a:lnTo>
                  <a:lnTo>
                    <a:pt x="125462" y="394953"/>
                  </a:lnTo>
                  <a:lnTo>
                    <a:pt x="83880" y="370393"/>
                  </a:lnTo>
                  <a:lnTo>
                    <a:pt x="49199" y="338174"/>
                  </a:lnTo>
                  <a:lnTo>
                    <a:pt x="22762" y="299545"/>
                  </a:lnTo>
                  <a:lnTo>
                    <a:pt x="5914" y="255754"/>
                  </a:lnTo>
                  <a:lnTo>
                    <a:pt x="0" y="208049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907070" y="4936836"/>
            <a:ext cx="21145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https://hanlab.mit.edu/courses/2023-fall-65940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Why</a:t>
            </a:r>
            <a:r>
              <a:rPr spc="-30" dirty="0"/>
              <a:t> </a:t>
            </a:r>
            <a:r>
              <a:rPr dirty="0"/>
              <a:t>pruning?</a:t>
            </a:r>
            <a:r>
              <a:rPr spc="-20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spc="-10" dirty="0"/>
              <a:t>Footprint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3240405" cy="6121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Nvidia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Jetson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Custom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boards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vs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Dev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boards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96312"/>
            <a:ext cx="9144001" cy="19346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78995" y="4955270"/>
            <a:ext cx="48907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https://connecttech.com/jetson/jetson-module-</a:t>
            </a:r>
            <a:r>
              <a:rPr sz="1000" dirty="0">
                <a:latin typeface="Arial"/>
                <a:cs typeface="Arial"/>
              </a:rPr>
              <a:t>comparison/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000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Song,</a:t>
            </a:r>
            <a:r>
              <a:rPr sz="1000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Han,</a:t>
            </a:r>
            <a:r>
              <a:rPr sz="1000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EfficientML.ai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4570" y="1405371"/>
            <a:ext cx="3832209" cy="89890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13967" y="2444912"/>
            <a:ext cx="450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Nano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4531" y="2444912"/>
            <a:ext cx="5295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Xavier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98756" y="2444912"/>
            <a:ext cx="5295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AGX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Xavier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72747" y="2444912"/>
            <a:ext cx="3613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Orin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35775" y="4086449"/>
            <a:ext cx="553720" cy="514350"/>
          </a:xfrm>
          <a:custGeom>
            <a:avLst/>
            <a:gdLst/>
            <a:ahLst/>
            <a:cxnLst/>
            <a:rect l="l" t="t" r="r" b="b"/>
            <a:pathLst>
              <a:path w="553720" h="514350">
                <a:moveTo>
                  <a:pt x="0" y="256949"/>
                </a:moveTo>
                <a:lnTo>
                  <a:pt x="4458" y="210762"/>
                </a:lnTo>
                <a:lnTo>
                  <a:pt x="17314" y="167291"/>
                </a:lnTo>
                <a:lnTo>
                  <a:pt x="37784" y="127262"/>
                </a:lnTo>
                <a:lnTo>
                  <a:pt x="65088" y="91400"/>
                </a:lnTo>
                <a:lnTo>
                  <a:pt x="98443" y="60431"/>
                </a:lnTo>
                <a:lnTo>
                  <a:pt x="137068" y="35081"/>
                </a:lnTo>
                <a:lnTo>
                  <a:pt x="180182" y="16075"/>
                </a:lnTo>
                <a:lnTo>
                  <a:pt x="227003" y="4139"/>
                </a:lnTo>
                <a:lnTo>
                  <a:pt x="276749" y="0"/>
                </a:lnTo>
                <a:lnTo>
                  <a:pt x="326496" y="4139"/>
                </a:lnTo>
                <a:lnTo>
                  <a:pt x="373316" y="16075"/>
                </a:lnTo>
                <a:lnTo>
                  <a:pt x="416430" y="35081"/>
                </a:lnTo>
                <a:lnTo>
                  <a:pt x="455056" y="60431"/>
                </a:lnTo>
                <a:lnTo>
                  <a:pt x="488411" y="91400"/>
                </a:lnTo>
                <a:lnTo>
                  <a:pt x="515715" y="127262"/>
                </a:lnTo>
                <a:lnTo>
                  <a:pt x="536185" y="167291"/>
                </a:lnTo>
                <a:lnTo>
                  <a:pt x="549041" y="210762"/>
                </a:lnTo>
                <a:lnTo>
                  <a:pt x="553499" y="256949"/>
                </a:lnTo>
                <a:lnTo>
                  <a:pt x="549041" y="303137"/>
                </a:lnTo>
                <a:lnTo>
                  <a:pt x="536185" y="346608"/>
                </a:lnTo>
                <a:lnTo>
                  <a:pt x="515715" y="386637"/>
                </a:lnTo>
                <a:lnTo>
                  <a:pt x="488411" y="422499"/>
                </a:lnTo>
                <a:lnTo>
                  <a:pt x="455056" y="453468"/>
                </a:lnTo>
                <a:lnTo>
                  <a:pt x="416430" y="478818"/>
                </a:lnTo>
                <a:lnTo>
                  <a:pt x="373316" y="497824"/>
                </a:lnTo>
                <a:lnTo>
                  <a:pt x="326496" y="509760"/>
                </a:lnTo>
                <a:lnTo>
                  <a:pt x="276749" y="513899"/>
                </a:lnTo>
                <a:lnTo>
                  <a:pt x="227003" y="509760"/>
                </a:lnTo>
                <a:lnTo>
                  <a:pt x="180182" y="497824"/>
                </a:lnTo>
                <a:lnTo>
                  <a:pt x="137068" y="478818"/>
                </a:lnTo>
                <a:lnTo>
                  <a:pt x="98443" y="453468"/>
                </a:lnTo>
                <a:lnTo>
                  <a:pt x="65088" y="422499"/>
                </a:lnTo>
                <a:lnTo>
                  <a:pt x="37784" y="386637"/>
                </a:lnTo>
                <a:lnTo>
                  <a:pt x="17314" y="346608"/>
                </a:lnTo>
                <a:lnTo>
                  <a:pt x="4458" y="303137"/>
                </a:lnTo>
                <a:lnTo>
                  <a:pt x="0" y="256949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Why</a:t>
            </a:r>
            <a:r>
              <a:rPr spc="-20" dirty="0"/>
              <a:t> </a:t>
            </a:r>
            <a:r>
              <a:rPr dirty="0"/>
              <a:t>pruning?</a:t>
            </a:r>
            <a:r>
              <a:rPr spc="-15" dirty="0"/>
              <a:t> </a:t>
            </a:r>
            <a:r>
              <a:rPr spc="-10" dirty="0"/>
              <a:t>Energy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200" y="1195227"/>
            <a:ext cx="7500119" cy="32075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01170" y="4936836"/>
            <a:ext cx="43192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Computing's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Energy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Problem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(and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What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We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Can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Do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About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it)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[Horowitz,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M.,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IEEE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ISSCC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2014]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Smaller</a:t>
            </a:r>
            <a:r>
              <a:rPr spc="-10" dirty="0"/>
              <a:t> </a:t>
            </a:r>
            <a:r>
              <a:rPr dirty="0"/>
              <a:t>network,</a:t>
            </a:r>
            <a:r>
              <a:rPr spc="-5" dirty="0"/>
              <a:t> </a:t>
            </a:r>
            <a:r>
              <a:rPr dirty="0"/>
              <a:t>will</a:t>
            </a:r>
            <a:r>
              <a:rPr spc="-5" dirty="0"/>
              <a:t> </a:t>
            </a:r>
            <a:r>
              <a:rPr dirty="0"/>
              <a:t>it</a:t>
            </a:r>
            <a:r>
              <a:rPr spc="-5" dirty="0"/>
              <a:t> </a:t>
            </a:r>
            <a:r>
              <a:rPr spc="-20" dirty="0"/>
              <a:t>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5489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MAC,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Multiply-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ACCumulation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operations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~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FLOPS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6977" y="1863577"/>
            <a:ext cx="5874334" cy="27620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07070" y="4936836"/>
            <a:ext cx="21145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https://hanlab.mit.edu/courses/2023-fall-65940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Human</a:t>
            </a:r>
            <a:r>
              <a:rPr spc="-15" dirty="0"/>
              <a:t> </a:t>
            </a:r>
            <a:r>
              <a:rPr dirty="0"/>
              <a:t>brain</a:t>
            </a:r>
            <a:r>
              <a:rPr spc="-15" dirty="0"/>
              <a:t> </a:t>
            </a:r>
            <a:r>
              <a:rPr dirty="0"/>
              <a:t>prunes</a:t>
            </a:r>
            <a:r>
              <a:rPr spc="-10" dirty="0"/>
              <a:t> </a:t>
            </a:r>
            <a:r>
              <a:rPr spc="-20" dirty="0"/>
              <a:t>too!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64" y="1152485"/>
            <a:ext cx="9096837" cy="39615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07070" y="71435"/>
            <a:ext cx="21145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https://hanlab.mit.edu/courses/2023-fall-65940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855</Words>
  <Application>Microsoft Office PowerPoint</Application>
  <PresentationFormat>On-screen Show (16:9)</PresentationFormat>
  <Paragraphs>174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Times New Roman</vt:lpstr>
      <vt:lpstr>Office Theme</vt:lpstr>
      <vt:lpstr>Edge Computing</vt:lpstr>
      <vt:lpstr>Recap</vt:lpstr>
      <vt:lpstr>Agenda</vt:lpstr>
      <vt:lpstr>What is Pruning?</vt:lpstr>
      <vt:lpstr>Why pruning?</vt:lpstr>
      <vt:lpstr>Why pruning? Model Footprint</vt:lpstr>
      <vt:lpstr>Why pruning? Energy</vt:lpstr>
      <vt:lpstr>Smaller network, will it work?</vt:lpstr>
      <vt:lpstr>Human brain prunes too!</vt:lpstr>
      <vt:lpstr>How to prune?</vt:lpstr>
      <vt:lpstr>How to prune?</vt:lpstr>
      <vt:lpstr>How to prune?</vt:lpstr>
      <vt:lpstr>How to prune?</vt:lpstr>
      <vt:lpstr>How to prune?</vt:lpstr>
      <vt:lpstr>How to prune?</vt:lpstr>
      <vt:lpstr>How to prune?</vt:lpstr>
      <vt:lpstr>How to prune?</vt:lpstr>
      <vt:lpstr>How to prune?</vt:lpstr>
      <vt:lpstr>How to prune?</vt:lpstr>
      <vt:lpstr>How to prune?</vt:lpstr>
      <vt:lpstr>Pruning Granularity</vt:lpstr>
      <vt:lpstr>Magnitude-based Pruning</vt:lpstr>
      <vt:lpstr>How to prune CNN?</vt:lpstr>
      <vt:lpstr>Scaling-based Pruning</vt:lpstr>
      <vt:lpstr>PowerPoint Presentation</vt:lpstr>
      <vt:lpstr>Scaling-based Pruning</vt:lpstr>
      <vt:lpstr>Fine-tune/Retrain (e.g. AlexNet)</vt:lpstr>
      <vt:lpstr>Q: How to accelerate irregular pruning?</vt:lpstr>
      <vt:lpstr>M:N Sparsity</vt:lpstr>
      <vt:lpstr>M:N Sparsity</vt:lpstr>
      <vt:lpstr>Sparse Conv</vt:lpstr>
      <vt:lpstr>Sparse Conv</vt:lpstr>
      <vt:lpstr>Agenda</vt:lpstr>
      <vt:lpstr>What is quantization?</vt:lpstr>
      <vt:lpstr>Why quantization? Small footprint &amp; low energy</vt:lpstr>
      <vt:lpstr>Linear Quantization</vt:lpstr>
      <vt:lpstr>Linear Quantization: Example</vt:lpstr>
      <vt:lpstr>Linear Quantization: Example</vt:lpstr>
      <vt:lpstr>Linear Quantization</vt:lpstr>
      <vt:lpstr>Symmetric Linear Quantization</vt:lpstr>
      <vt:lpstr>Quantization Granularity</vt:lpstr>
      <vt:lpstr>Per-channel vs Per-tensor</vt:lpstr>
      <vt:lpstr>Non-static Dynamic Range</vt:lpstr>
      <vt:lpstr>Dynamic Range: Calibration &amp; Clipping</vt:lpstr>
      <vt:lpstr>Tutorial: TF Lite quantization</vt:lpstr>
      <vt:lpstr>Summary</vt:lpstr>
      <vt:lpstr>Next Lectures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CS/EE131_Lec_6: Quantization and Pruning</dc:title>
  <cp:lastModifiedBy>Neftali D Watkinson Medina</cp:lastModifiedBy>
  <cp:revision>1</cp:revision>
  <dcterms:created xsi:type="dcterms:W3CDTF">2025-03-18T18:14:18Z</dcterms:created>
  <dcterms:modified xsi:type="dcterms:W3CDTF">2025-03-18T18:59:58Z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2025-03-18T00:00:00Z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2025-03-18T00:00:00Z</vt:filetime>
  </property>
</Properties>
</file>