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3" r:id="rId35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9068" y="2037333"/>
            <a:ext cx="6785863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05248"/>
            <a:ext cx="5093335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5249" y="1160838"/>
            <a:ext cx="5261610" cy="2925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searchgate.net/figure/CPU-vs-GPU-architecture-each-blue-square-represents-one-core_fig1_323281068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log/products/ai-machine-learning/an-in-depth-look-at-googles-first-tensor-processing-unit-tpu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log/products/ai-machine-learning/an-in-depth-look-at-googles-first-tensor-processing-unit-tpu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log/products/ai-machine-learning/an-in-depth-look-at-googles-first-tensor-processing-unit-tpu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loud.google.com/blog/products/ai-machine-learning/an-in-depth-look-at-googles-first-tensor-processing-unit-tpu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loud.google.com/blog/products/ai-machine-learning/an-in-depth-look-at-googles-first-tensor-processing-unit-tpu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oral.ai/produc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ouster.io/downloads/datasheets/datasheet-rev7-v2p5-os2.pdf" TargetMode="External"/><Relationship Id="rId2" Type="http://schemas.openxmlformats.org/officeDocument/2006/relationships/hyperlink" Target="https://data.ouster.io/downloads/datasheets/datasheet-rev7-v3p0-os1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realsense.com/depth-camera-d435/" TargetMode="External"/><Relationship Id="rId2" Type="http://schemas.openxmlformats.org/officeDocument/2006/relationships/hyperlink" Target="https://www.stereolabs.com/products/zed-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hyperlink" Target="http://www.youtube.com/watch?v=P-QEnnMHYt0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om/content/www/us/en/products/sku/236773/intel-core-i9-processor-14900k-36m-cache-up-to-6-00-ghz/specifications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enkov.com/tutorials/java-performance/modern-hardware.html" TargetMode="External"/><Relationship Id="rId4" Type="http://schemas.openxmlformats.org/officeDocument/2006/relationships/hyperlink" Target="https://diveintosystems.org/book/C11-MemHierarchy/coherenc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Edge</a:t>
            </a:r>
            <a:r>
              <a:rPr sz="4200" spc="-75" dirty="0"/>
              <a:t> </a:t>
            </a:r>
            <a:r>
              <a:rPr sz="4200" spc="-10" dirty="0"/>
              <a:t>Computing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1476185" y="2892926"/>
            <a:ext cx="6189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Lecture</a:t>
            </a:r>
            <a:r>
              <a:rPr sz="2800" spc="-1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r>
              <a:rPr lang="en-US" sz="2800" dirty="0">
                <a:solidFill>
                  <a:srgbClr val="595959"/>
                </a:solidFill>
                <a:latin typeface="Arial"/>
                <a:cs typeface="Arial"/>
              </a:rPr>
              <a:t>7</a:t>
            </a: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:</a:t>
            </a:r>
            <a:r>
              <a:rPr sz="28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Hardware</a:t>
            </a:r>
            <a:r>
              <a:rPr sz="28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2800" spc="-1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595959"/>
                </a:solidFill>
                <a:latin typeface="Arial"/>
                <a:cs typeface="Arial"/>
              </a:rPr>
              <a:t>Accelerators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0" dirty="0"/>
              <a:t>Heat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2696845" cy="166370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Intel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i7: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Operates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165-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195 </a:t>
            </a:r>
            <a:r>
              <a:rPr sz="1400" spc="-50" dirty="0">
                <a:solidFill>
                  <a:srgbClr val="595959"/>
                </a:solidFill>
                <a:latin typeface="Arial"/>
                <a:cs typeface="Arial"/>
              </a:rPr>
              <a:t>W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Produces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45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W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heat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ARM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Operates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4-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5 </a:t>
            </a:r>
            <a:r>
              <a:rPr sz="1400" spc="-50" dirty="0">
                <a:solidFill>
                  <a:srgbClr val="595959"/>
                </a:solidFill>
                <a:latin typeface="Arial"/>
                <a:cs typeface="Arial"/>
              </a:rPr>
              <a:t>W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Produces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3W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heat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RISC</a:t>
            </a:r>
            <a:r>
              <a:rPr spc="-25" dirty="0"/>
              <a:t> </a:t>
            </a:r>
            <a:r>
              <a:rPr dirty="0"/>
              <a:t>vs</a:t>
            </a:r>
            <a:r>
              <a:rPr spc="-10" dirty="0"/>
              <a:t> </a:t>
            </a:r>
            <a:r>
              <a:rPr dirty="0"/>
              <a:t>CISC:</a:t>
            </a:r>
            <a:r>
              <a:rPr spc="-10" dirty="0"/>
              <a:t> 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00400" y="1152462"/>
            <a:ext cx="2590800" cy="3571875"/>
            <a:chOff x="3300400" y="1152462"/>
            <a:chExt cx="2590800" cy="35718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00400" y="1152462"/>
              <a:ext cx="2590799" cy="35718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827999" y="1481949"/>
              <a:ext cx="782320" cy="662305"/>
            </a:xfrm>
            <a:custGeom>
              <a:avLst/>
              <a:gdLst/>
              <a:ahLst/>
              <a:cxnLst/>
              <a:rect l="l" t="t" r="r" b="b"/>
              <a:pathLst>
                <a:path w="782320" h="662305">
                  <a:moveTo>
                    <a:pt x="397149" y="27350"/>
                  </a:moveTo>
                  <a:lnTo>
                    <a:pt x="399299" y="16704"/>
                  </a:lnTo>
                  <a:lnTo>
                    <a:pt x="405160" y="8010"/>
                  </a:lnTo>
                  <a:lnTo>
                    <a:pt x="413854" y="2149"/>
                  </a:lnTo>
                  <a:lnTo>
                    <a:pt x="424500" y="0"/>
                  </a:lnTo>
                  <a:lnTo>
                    <a:pt x="754399" y="0"/>
                  </a:lnTo>
                  <a:lnTo>
                    <a:pt x="761652" y="0"/>
                  </a:lnTo>
                  <a:lnTo>
                    <a:pt x="768609" y="2881"/>
                  </a:lnTo>
                  <a:lnTo>
                    <a:pt x="773738" y="8010"/>
                  </a:lnTo>
                  <a:lnTo>
                    <a:pt x="778868" y="13139"/>
                  </a:lnTo>
                  <a:lnTo>
                    <a:pt x="781749" y="20096"/>
                  </a:lnTo>
                  <a:lnTo>
                    <a:pt x="781749" y="27350"/>
                  </a:lnTo>
                  <a:lnTo>
                    <a:pt x="781749" y="136749"/>
                  </a:lnTo>
                  <a:lnTo>
                    <a:pt x="779600" y="147395"/>
                  </a:lnTo>
                  <a:lnTo>
                    <a:pt x="773739" y="156089"/>
                  </a:lnTo>
                  <a:lnTo>
                    <a:pt x="765045" y="161950"/>
                  </a:lnTo>
                  <a:lnTo>
                    <a:pt x="754399" y="164099"/>
                  </a:lnTo>
                  <a:lnTo>
                    <a:pt x="424500" y="164099"/>
                  </a:lnTo>
                  <a:lnTo>
                    <a:pt x="413854" y="161950"/>
                  </a:lnTo>
                  <a:lnTo>
                    <a:pt x="405160" y="156089"/>
                  </a:lnTo>
                  <a:lnTo>
                    <a:pt x="399299" y="147395"/>
                  </a:lnTo>
                  <a:lnTo>
                    <a:pt x="397149" y="136749"/>
                  </a:lnTo>
                  <a:lnTo>
                    <a:pt x="397149" y="27350"/>
                  </a:lnTo>
                  <a:close/>
                </a:path>
                <a:path w="782320" h="662305">
                  <a:moveTo>
                    <a:pt x="0" y="525550"/>
                  </a:moveTo>
                  <a:lnTo>
                    <a:pt x="2149" y="514904"/>
                  </a:lnTo>
                  <a:lnTo>
                    <a:pt x="8010" y="506210"/>
                  </a:lnTo>
                  <a:lnTo>
                    <a:pt x="16704" y="500349"/>
                  </a:lnTo>
                  <a:lnTo>
                    <a:pt x="27350" y="498199"/>
                  </a:lnTo>
                  <a:lnTo>
                    <a:pt x="357249" y="498199"/>
                  </a:lnTo>
                  <a:lnTo>
                    <a:pt x="364502" y="498199"/>
                  </a:lnTo>
                  <a:lnTo>
                    <a:pt x="371459" y="501081"/>
                  </a:lnTo>
                  <a:lnTo>
                    <a:pt x="376588" y="506210"/>
                  </a:lnTo>
                  <a:lnTo>
                    <a:pt x="381718" y="511339"/>
                  </a:lnTo>
                  <a:lnTo>
                    <a:pt x="384599" y="518296"/>
                  </a:lnTo>
                  <a:lnTo>
                    <a:pt x="384599" y="525550"/>
                  </a:lnTo>
                  <a:lnTo>
                    <a:pt x="384599" y="634949"/>
                  </a:lnTo>
                  <a:lnTo>
                    <a:pt x="382450" y="645595"/>
                  </a:lnTo>
                  <a:lnTo>
                    <a:pt x="376589" y="654289"/>
                  </a:lnTo>
                  <a:lnTo>
                    <a:pt x="367895" y="660150"/>
                  </a:lnTo>
                  <a:lnTo>
                    <a:pt x="357249" y="662299"/>
                  </a:lnTo>
                  <a:lnTo>
                    <a:pt x="27350" y="662299"/>
                  </a:lnTo>
                  <a:lnTo>
                    <a:pt x="16704" y="660150"/>
                  </a:lnTo>
                  <a:lnTo>
                    <a:pt x="8010" y="654289"/>
                  </a:lnTo>
                  <a:lnTo>
                    <a:pt x="2149" y="645595"/>
                  </a:lnTo>
                  <a:lnTo>
                    <a:pt x="0" y="634949"/>
                  </a:lnTo>
                  <a:lnTo>
                    <a:pt x="0" y="52555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72974" y="2689187"/>
            <a:ext cx="11150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urier New"/>
                <a:cs typeface="Courier New"/>
              </a:rPr>
              <a:t>MULT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2:3,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-25" dirty="0">
                <a:latin typeface="Courier New"/>
                <a:cs typeface="Courier New"/>
              </a:rPr>
              <a:t>5:2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10175" y="4888853"/>
            <a:ext cx="37541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https://cs.stanford.edu/people/eroberts/courses/soco/projects/risc/risccisc/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2475" y="1858433"/>
            <a:ext cx="2463800" cy="144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Reduced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Instruction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Set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Computer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(RISC)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100" dirty="0">
                <a:latin typeface="Courier New"/>
                <a:cs typeface="Courier New"/>
              </a:rPr>
              <a:t>LOAD</a:t>
            </a:r>
            <a:r>
              <a:rPr sz="1100" spc="-3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A,</a:t>
            </a:r>
            <a:r>
              <a:rPr sz="1100" spc="-35" dirty="0">
                <a:latin typeface="Courier New"/>
                <a:cs typeface="Courier New"/>
              </a:rPr>
              <a:t> </a:t>
            </a:r>
            <a:r>
              <a:rPr sz="1100" spc="-25" dirty="0">
                <a:latin typeface="Courier New"/>
                <a:cs typeface="Courier New"/>
              </a:rPr>
              <a:t>2:3</a:t>
            </a:r>
            <a:endParaRPr sz="1100">
              <a:latin typeface="Courier New"/>
              <a:cs typeface="Courier New"/>
            </a:endParaRPr>
          </a:p>
          <a:p>
            <a:pPr marL="12700" marR="1437005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LOAD</a:t>
            </a:r>
            <a:r>
              <a:rPr sz="1100" spc="-3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B,</a:t>
            </a:r>
            <a:r>
              <a:rPr sz="1100" spc="-35" dirty="0">
                <a:latin typeface="Courier New"/>
                <a:cs typeface="Courier New"/>
              </a:rPr>
              <a:t> </a:t>
            </a:r>
            <a:r>
              <a:rPr sz="1100" spc="-25" dirty="0">
                <a:latin typeface="Courier New"/>
                <a:cs typeface="Courier New"/>
              </a:rPr>
              <a:t>5:2 </a:t>
            </a:r>
            <a:r>
              <a:rPr sz="1100" dirty="0">
                <a:latin typeface="Courier New"/>
                <a:cs typeface="Courier New"/>
              </a:rPr>
              <a:t>PROD</a:t>
            </a:r>
            <a:r>
              <a:rPr sz="1100" spc="-3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A,</a:t>
            </a:r>
            <a:r>
              <a:rPr sz="1100" spc="-35" dirty="0">
                <a:latin typeface="Courier New"/>
                <a:cs typeface="Courier New"/>
              </a:rPr>
              <a:t> </a:t>
            </a:r>
            <a:r>
              <a:rPr sz="1100" spc="-50" dirty="0">
                <a:latin typeface="Courier New"/>
                <a:cs typeface="Courier New"/>
              </a:rPr>
              <a:t>B </a:t>
            </a:r>
            <a:r>
              <a:rPr sz="1100" dirty="0">
                <a:latin typeface="Courier New"/>
                <a:cs typeface="Courier New"/>
              </a:rPr>
              <a:t>STORE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2:3,</a:t>
            </a:r>
            <a:r>
              <a:rPr sz="1100" spc="-50" dirty="0">
                <a:latin typeface="Courier New"/>
                <a:cs typeface="Courier New"/>
              </a:rPr>
              <a:t> A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7299" y="1858433"/>
            <a:ext cx="2451100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Complex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Instruction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Set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Computer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(CISC)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RISC</a:t>
            </a:r>
            <a:r>
              <a:rPr spc="-10" dirty="0"/>
              <a:t> </a:t>
            </a:r>
            <a:r>
              <a:rPr dirty="0"/>
              <a:t>vs</a:t>
            </a:r>
            <a:r>
              <a:rPr spc="-5" dirty="0"/>
              <a:t> </a:t>
            </a:r>
            <a:r>
              <a:rPr spc="-20" dirty="0"/>
              <a:t>CISC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025" y="1216355"/>
            <a:ext cx="4292600" cy="304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Reduced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Instruction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Computer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(RISC)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1305"/>
              </a:spcBef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Emphasis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software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110"/>
              </a:spcBef>
              <a:buChar char="●"/>
              <a:tabLst>
                <a:tab pos="46926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Single-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clock,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reduced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instruction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only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110"/>
              </a:spcBef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Register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register:</a:t>
            </a:r>
            <a:endParaRPr sz="1800">
              <a:latin typeface="Arial"/>
              <a:cs typeface="Arial"/>
            </a:endParaRPr>
          </a:p>
          <a:p>
            <a:pPr marL="927100" marR="728345" lvl="1" indent="-336550">
              <a:lnSpc>
                <a:spcPct val="105000"/>
              </a:lnSpc>
              <a:buSzPct val="77777"/>
              <a:buChar char="○"/>
              <a:tabLst>
                <a:tab pos="92710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"LOAD"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"STORE"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are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independent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instructions</a:t>
            </a:r>
            <a:endParaRPr sz="1800">
              <a:latin typeface="Arial"/>
              <a:cs typeface="Arial"/>
            </a:endParaRPr>
          </a:p>
          <a:p>
            <a:pPr marL="469900" marR="309880" indent="-367030">
              <a:lnSpc>
                <a:spcPct val="105000"/>
              </a:lnSpc>
              <a:buChar char="●"/>
              <a:tabLst>
                <a:tab pos="46990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Low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cycles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per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second,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large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code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sizes</a:t>
            </a:r>
            <a:endParaRPr sz="1800">
              <a:latin typeface="Arial"/>
              <a:cs typeface="Arial"/>
            </a:endParaRPr>
          </a:p>
          <a:p>
            <a:pPr marL="469900" marR="130810" indent="-367030">
              <a:lnSpc>
                <a:spcPct val="105000"/>
              </a:lnSpc>
              <a:buChar char="●"/>
              <a:tabLst>
                <a:tab pos="46990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Spends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more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transistors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memory registers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9525" y="1066699"/>
            <a:ext cx="4279900" cy="319722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Complex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Instruction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Computer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(CISC)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ts val="2105"/>
              </a:lnSpc>
              <a:spcBef>
                <a:spcPts val="1090"/>
              </a:spcBef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Emphasis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hardware</a:t>
            </a:r>
            <a:endParaRPr sz="1800">
              <a:latin typeface="Arial"/>
              <a:cs typeface="Arial"/>
            </a:endParaRPr>
          </a:p>
          <a:p>
            <a:pPr marL="469900" marR="892810" indent="-367030">
              <a:lnSpc>
                <a:spcPts val="2050"/>
              </a:lnSpc>
              <a:spcBef>
                <a:spcPts val="110"/>
              </a:spcBef>
              <a:buChar char="●"/>
              <a:tabLst>
                <a:tab pos="46990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Includes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multi-clock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complex instructions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ts val="1950"/>
              </a:lnSpc>
              <a:buChar char="●"/>
              <a:tabLst>
                <a:tab pos="46926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Memory-to-memory:</a:t>
            </a:r>
            <a:endParaRPr sz="1800">
              <a:latin typeface="Arial"/>
              <a:cs typeface="Arial"/>
            </a:endParaRPr>
          </a:p>
          <a:p>
            <a:pPr marL="926465" lvl="1" indent="-335915">
              <a:lnSpc>
                <a:spcPts val="2050"/>
              </a:lnSpc>
              <a:buSzPct val="77777"/>
              <a:buChar char="○"/>
              <a:tabLst>
                <a:tab pos="9264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"LOAD"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"STORE"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ts val="205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incorporated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instructions</a:t>
            </a:r>
            <a:endParaRPr sz="1800">
              <a:latin typeface="Arial"/>
              <a:cs typeface="Arial"/>
            </a:endParaRPr>
          </a:p>
          <a:p>
            <a:pPr marL="469900" marR="437515" indent="-367030">
              <a:lnSpc>
                <a:spcPts val="2050"/>
              </a:lnSpc>
              <a:spcBef>
                <a:spcPts val="105"/>
              </a:spcBef>
              <a:buChar char="●"/>
              <a:tabLst>
                <a:tab pos="46990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Small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code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sizes,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high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cycles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per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second</a:t>
            </a:r>
            <a:endParaRPr sz="1800">
              <a:latin typeface="Arial"/>
              <a:cs typeface="Arial"/>
            </a:endParaRPr>
          </a:p>
          <a:p>
            <a:pPr marL="469900" marR="127000" indent="-367030">
              <a:lnSpc>
                <a:spcPts val="2050"/>
              </a:lnSpc>
              <a:spcBef>
                <a:spcPts val="5"/>
              </a:spcBef>
              <a:buChar char="●"/>
              <a:tabLst>
                <a:tab pos="46990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Transistors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used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storing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complex instructions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Why </a:t>
            </a:r>
            <a:r>
              <a:rPr spc="-10" dirty="0"/>
              <a:t>RISC?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6405245" cy="9721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Fixed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one-clock-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cycle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instruction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&gt;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structured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pipelining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Less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transistors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storing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only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small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simple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instruction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Lazy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erasing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instruction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from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registers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ARM vs </a:t>
            </a:r>
            <a:r>
              <a:rPr spc="-10" dirty="0"/>
              <a:t>Intel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8120380" cy="160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37465" indent="-367030">
              <a:lnSpc>
                <a:spcPct val="114999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Intel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processors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performance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oriented.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use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dynamic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size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instructions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about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state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general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purpose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computing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(along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spc="-1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AMD)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ARM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(Advanced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RISC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machine)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meant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energy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space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efficient.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Intel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CISC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(not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really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but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it’s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complicated)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ARM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RISC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Edge</a:t>
            </a:r>
            <a:r>
              <a:rPr spc="20" dirty="0"/>
              <a:t> </a:t>
            </a:r>
            <a:r>
              <a:rPr dirty="0"/>
              <a:t>Device</a:t>
            </a:r>
            <a:r>
              <a:rPr spc="20" dirty="0"/>
              <a:t> </a:t>
            </a:r>
            <a:r>
              <a:rPr dirty="0"/>
              <a:t>Hardware</a:t>
            </a:r>
            <a:r>
              <a:rPr spc="-125" dirty="0"/>
              <a:t> </a:t>
            </a:r>
            <a:r>
              <a:rPr spc="-10" dirty="0"/>
              <a:t>Architecture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14500" y="1214112"/>
            <a:ext cx="5790565" cy="3724275"/>
            <a:chOff x="1714500" y="1214112"/>
            <a:chExt cx="5790565" cy="3724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4500" y="1214112"/>
              <a:ext cx="5714999" cy="37242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631450" y="1432574"/>
              <a:ext cx="1854200" cy="1064895"/>
            </a:xfrm>
            <a:custGeom>
              <a:avLst/>
              <a:gdLst/>
              <a:ahLst/>
              <a:cxnLst/>
              <a:rect l="l" t="t" r="r" b="b"/>
              <a:pathLst>
                <a:path w="1854200" h="1064895">
                  <a:moveTo>
                    <a:pt x="0" y="177403"/>
                  </a:moveTo>
                  <a:lnTo>
                    <a:pt x="6337" y="130242"/>
                  </a:lnTo>
                  <a:lnTo>
                    <a:pt x="24220" y="87864"/>
                  </a:lnTo>
                  <a:lnTo>
                    <a:pt x="51960" y="51960"/>
                  </a:lnTo>
                  <a:lnTo>
                    <a:pt x="87864" y="24220"/>
                  </a:lnTo>
                  <a:lnTo>
                    <a:pt x="130242" y="6337"/>
                  </a:lnTo>
                  <a:lnTo>
                    <a:pt x="177403" y="0"/>
                  </a:lnTo>
                  <a:lnTo>
                    <a:pt x="1676595" y="0"/>
                  </a:lnTo>
                  <a:lnTo>
                    <a:pt x="1744485" y="13504"/>
                  </a:lnTo>
                  <a:lnTo>
                    <a:pt x="1802039" y="51960"/>
                  </a:lnTo>
                  <a:lnTo>
                    <a:pt x="1840496" y="109514"/>
                  </a:lnTo>
                  <a:lnTo>
                    <a:pt x="1853999" y="177403"/>
                  </a:lnTo>
                  <a:lnTo>
                    <a:pt x="1853999" y="886996"/>
                  </a:lnTo>
                  <a:lnTo>
                    <a:pt x="1847662" y="934157"/>
                  </a:lnTo>
                  <a:lnTo>
                    <a:pt x="1829779" y="976535"/>
                  </a:lnTo>
                  <a:lnTo>
                    <a:pt x="1802039" y="1012439"/>
                  </a:lnTo>
                  <a:lnTo>
                    <a:pt x="1766135" y="1040179"/>
                  </a:lnTo>
                  <a:lnTo>
                    <a:pt x="1723756" y="1058062"/>
                  </a:lnTo>
                  <a:lnTo>
                    <a:pt x="1676595" y="1064399"/>
                  </a:lnTo>
                  <a:lnTo>
                    <a:pt x="177403" y="1064399"/>
                  </a:lnTo>
                  <a:lnTo>
                    <a:pt x="130242" y="1058062"/>
                  </a:lnTo>
                  <a:lnTo>
                    <a:pt x="87864" y="1040179"/>
                  </a:lnTo>
                  <a:lnTo>
                    <a:pt x="51960" y="1012439"/>
                  </a:lnTo>
                  <a:lnTo>
                    <a:pt x="24220" y="976535"/>
                  </a:lnTo>
                  <a:lnTo>
                    <a:pt x="6337" y="934157"/>
                  </a:lnTo>
                  <a:lnTo>
                    <a:pt x="0" y="886996"/>
                  </a:lnTo>
                  <a:lnTo>
                    <a:pt x="0" y="177403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5248"/>
            <a:ext cx="4505960" cy="23895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25" dirty="0">
                <a:latin typeface="Arial"/>
                <a:cs typeface="Arial"/>
              </a:rPr>
              <a:t>GPU</a:t>
            </a:r>
            <a:endParaRPr sz="25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2580"/>
              </a:spcBef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Graphical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processing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unit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320"/>
              </a:spcBef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Designed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display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rendering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Highly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parallel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computation</a:t>
            </a:r>
            <a:endParaRPr sz="1800">
              <a:latin typeface="Arial"/>
              <a:cs typeface="Arial"/>
            </a:endParaRPr>
          </a:p>
          <a:p>
            <a:pPr marL="927100" marR="5080" lvl="1" indent="-336550">
              <a:lnSpc>
                <a:spcPct val="114999"/>
              </a:lnSpc>
              <a:spcBef>
                <a:spcPts val="90"/>
              </a:spcBef>
              <a:buChar char="○"/>
              <a:tabLst>
                <a:tab pos="927100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suitable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general</a:t>
            </a:r>
            <a:r>
              <a:rPr sz="1400" i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purpose</a:t>
            </a:r>
            <a:r>
              <a:rPr sz="1400" i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computation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that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4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parallelizable</a:t>
            </a:r>
            <a:r>
              <a:rPr sz="14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(GP-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GPU)</a:t>
            </a:r>
            <a:endParaRPr sz="1400">
              <a:latin typeface="Arial"/>
              <a:cs typeface="Arial"/>
            </a:endParaRPr>
          </a:p>
          <a:p>
            <a:pPr marL="926465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926465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E.g.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matrix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multiplication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1030" y="950187"/>
            <a:ext cx="3210317" cy="381515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GPU</a:t>
            </a:r>
            <a:r>
              <a:rPr spc="-5" dirty="0"/>
              <a:t> </a:t>
            </a:r>
            <a:r>
              <a:rPr dirty="0"/>
              <a:t>vs</a:t>
            </a:r>
            <a:r>
              <a:rPr spc="-5" dirty="0"/>
              <a:t> </a:t>
            </a:r>
            <a:r>
              <a:rPr spc="-25" dirty="0"/>
              <a:t>CPU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9277" y="1179610"/>
            <a:ext cx="4745523" cy="370295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29086" y="4888853"/>
            <a:ext cx="60401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  <a:hlinkClick r:id="rId3"/>
              </a:rPr>
              <a:t>https://www.researchgate.net/figure/CPU-vs-GPU-architecture-each-blue-square-represents-one-core_fig1_323281068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GPU</a:t>
            </a:r>
            <a:r>
              <a:rPr spc="-10" dirty="0"/>
              <a:t> </a:t>
            </a:r>
            <a:r>
              <a:rPr dirty="0"/>
              <a:t>vs</a:t>
            </a:r>
            <a:r>
              <a:rPr spc="-5" dirty="0"/>
              <a:t> </a:t>
            </a:r>
            <a:r>
              <a:rPr dirty="0"/>
              <a:t>CPU:</a:t>
            </a:r>
            <a:r>
              <a:rPr spc="-5" dirty="0"/>
              <a:t> </a:t>
            </a:r>
            <a:r>
              <a:rPr dirty="0"/>
              <a:t>Memory</a:t>
            </a:r>
            <a:r>
              <a:rPr spc="-5" dirty="0"/>
              <a:t> </a:t>
            </a:r>
            <a:r>
              <a:rPr spc="-10" dirty="0"/>
              <a:t>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2400" y="1876475"/>
            <a:ext cx="2652899" cy="219931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01502" y="1028437"/>
            <a:ext cx="3634421" cy="38664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39960" y="4888853"/>
            <a:ext cx="34251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https://nielshagoort.com/2019/03/12/exploring-the-gpu-architecture/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Systolic</a:t>
            </a:r>
            <a:r>
              <a:rPr spc="-140" dirty="0"/>
              <a:t> </a:t>
            </a:r>
            <a:r>
              <a:rPr spc="-20"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2792095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Static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circuit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Bake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DNN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into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silicon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4609" y="2081375"/>
            <a:ext cx="3163780" cy="237358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45928" y="4888853"/>
            <a:ext cx="32143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An</a:t>
            </a:r>
            <a:r>
              <a:rPr sz="900" u="sng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9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in-</a:t>
            </a:r>
            <a:r>
              <a:rPr sz="9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depth</a:t>
            </a:r>
            <a:r>
              <a:rPr sz="900" u="sng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9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look</a:t>
            </a:r>
            <a:r>
              <a:rPr sz="900" u="sng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9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at</a:t>
            </a:r>
            <a:r>
              <a:rPr sz="900" u="sng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9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Google’s</a:t>
            </a:r>
            <a:r>
              <a:rPr sz="900" u="sng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9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first</a:t>
            </a:r>
            <a:r>
              <a:rPr sz="900" u="sng" spc="-3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900" u="sng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Tensor </a:t>
            </a:r>
            <a:r>
              <a:rPr sz="9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Processing</a:t>
            </a:r>
            <a:r>
              <a:rPr sz="900" u="sng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9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Unit</a:t>
            </a:r>
            <a:r>
              <a:rPr sz="900" u="sng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9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(TPU)</a:t>
            </a:r>
            <a:endParaRPr sz="9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79250" y="1111737"/>
            <a:ext cx="2741577" cy="34506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Recap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3479165" cy="202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World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ML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1525"/>
              </a:spcBef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Neural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network: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terminology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320"/>
              </a:spcBef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Common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building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block: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Convolution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neural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Pruning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Quantization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Systolic</a:t>
            </a:r>
            <a:r>
              <a:rPr spc="-140" dirty="0"/>
              <a:t> </a:t>
            </a:r>
            <a:r>
              <a:rPr spc="-20" dirty="0"/>
              <a:t>Array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5850" y="1575474"/>
            <a:ext cx="5214199" cy="28677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5249" y="1129631"/>
            <a:ext cx="4404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flow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waves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(heart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pumps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blood)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76100" y="2735212"/>
            <a:ext cx="540385" cy="401320"/>
            <a:chOff x="1176100" y="2735212"/>
            <a:chExt cx="540385" cy="401320"/>
          </a:xfrm>
        </p:grpSpPr>
        <p:sp>
          <p:nvSpPr>
            <p:cNvPr id="6" name="object 6"/>
            <p:cNvSpPr/>
            <p:nvPr/>
          </p:nvSpPr>
          <p:spPr>
            <a:xfrm>
              <a:off x="1190387" y="2951299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90387" y="2951299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60787" y="2951299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60787" y="2951299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1187" y="2951299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1187" y="2951299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90387" y="274950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90387" y="274950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60787" y="274950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60787" y="274950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1187" y="274950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1187" y="274950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924500" y="2768631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19037" y="2768631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020637" y="2784662"/>
            <a:ext cx="199390" cy="369570"/>
            <a:chOff x="3020637" y="2784662"/>
            <a:chExt cx="199390" cy="369570"/>
          </a:xfrm>
        </p:grpSpPr>
        <p:sp>
          <p:nvSpPr>
            <p:cNvPr id="21" name="object 21"/>
            <p:cNvSpPr/>
            <p:nvPr/>
          </p:nvSpPr>
          <p:spPr>
            <a:xfrm>
              <a:off x="3034925" y="279895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34925" y="296935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34925" y="296935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2377287" y="2690462"/>
            <a:ext cx="199390" cy="540385"/>
            <a:chOff x="2377287" y="2690462"/>
            <a:chExt cx="199390" cy="540385"/>
          </a:xfrm>
        </p:grpSpPr>
        <p:sp>
          <p:nvSpPr>
            <p:cNvPr id="25" name="object 25"/>
            <p:cNvSpPr/>
            <p:nvPr/>
          </p:nvSpPr>
          <p:spPr>
            <a:xfrm>
              <a:off x="2391574" y="270475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91574" y="287515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91574" y="287515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91574" y="304555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91574" y="304555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845928" y="4888853"/>
            <a:ext cx="32143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An</a:t>
            </a:r>
            <a:r>
              <a:rPr sz="900" u="sng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9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in-</a:t>
            </a:r>
            <a:r>
              <a:rPr sz="9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depth</a:t>
            </a:r>
            <a:r>
              <a:rPr sz="900" u="sng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9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look</a:t>
            </a:r>
            <a:r>
              <a:rPr sz="900" u="sng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9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at</a:t>
            </a:r>
            <a:r>
              <a:rPr sz="900" u="sng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9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Google’s</a:t>
            </a:r>
            <a:r>
              <a:rPr sz="900" u="sng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9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first</a:t>
            </a:r>
            <a:r>
              <a:rPr sz="900" u="sng" spc="-3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900" u="sng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Tensor </a:t>
            </a:r>
            <a:r>
              <a:rPr sz="9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Processing</a:t>
            </a:r>
            <a:r>
              <a:rPr sz="900" u="sng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9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Unit</a:t>
            </a:r>
            <a:r>
              <a:rPr sz="900" u="sng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9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(TPU)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30925" y="3434431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W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87837" y="3434431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31187" y="3434431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Systolic</a:t>
            </a:r>
            <a:r>
              <a:rPr spc="-140" dirty="0"/>
              <a:t> </a:t>
            </a:r>
            <a:r>
              <a:rPr spc="-20"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29631"/>
            <a:ext cx="4404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flow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waves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(heart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pumps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blood)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76100" y="2735212"/>
            <a:ext cx="540385" cy="401320"/>
            <a:chOff x="1176100" y="2735212"/>
            <a:chExt cx="540385" cy="401320"/>
          </a:xfrm>
        </p:grpSpPr>
        <p:sp>
          <p:nvSpPr>
            <p:cNvPr id="5" name="object 5"/>
            <p:cNvSpPr/>
            <p:nvPr/>
          </p:nvSpPr>
          <p:spPr>
            <a:xfrm>
              <a:off x="1190387" y="2951299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0387" y="2951299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60787" y="2951299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60787" y="2951299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1187" y="2951299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1187" y="2951299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90387" y="274950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90387" y="274950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60787" y="274950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60787" y="274950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5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31187" y="274950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1187" y="274950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924500" y="2768631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89287" y="2768631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183575" y="2690462"/>
            <a:ext cx="588645" cy="540385"/>
            <a:chOff x="2183575" y="2690462"/>
            <a:chExt cx="588645" cy="540385"/>
          </a:xfrm>
        </p:grpSpPr>
        <p:sp>
          <p:nvSpPr>
            <p:cNvPr id="20" name="object 20"/>
            <p:cNvSpPr/>
            <p:nvPr/>
          </p:nvSpPr>
          <p:spPr>
            <a:xfrm>
              <a:off x="2391575" y="270475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91575" y="287515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91575" y="287515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91575" y="304555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91575" y="2704750"/>
              <a:ext cx="366395" cy="511809"/>
            </a:xfrm>
            <a:custGeom>
              <a:avLst/>
              <a:gdLst/>
              <a:ahLst/>
              <a:cxnLst/>
              <a:rect l="l" t="t" r="r" b="b"/>
              <a:pathLst>
                <a:path w="366394" h="511810">
                  <a:moveTo>
                    <a:pt x="0" y="340799"/>
                  </a:moveTo>
                  <a:lnTo>
                    <a:pt x="170399" y="340799"/>
                  </a:lnTo>
                  <a:lnTo>
                    <a:pt x="170399" y="511199"/>
                  </a:lnTo>
                  <a:lnTo>
                    <a:pt x="0" y="511199"/>
                  </a:lnTo>
                  <a:lnTo>
                    <a:pt x="0" y="340799"/>
                  </a:lnTo>
                  <a:close/>
                </a:path>
                <a:path w="366394" h="511810">
                  <a:moveTo>
                    <a:pt x="195499" y="0"/>
                  </a:moveTo>
                  <a:lnTo>
                    <a:pt x="365899" y="0"/>
                  </a:lnTo>
                  <a:lnTo>
                    <a:pt x="365899" y="170399"/>
                  </a:lnTo>
                  <a:lnTo>
                    <a:pt x="195499" y="170399"/>
                  </a:lnTo>
                  <a:lnTo>
                    <a:pt x="195499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87075" y="287515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87075" y="287515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87075" y="304555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97862" y="2704750"/>
              <a:ext cx="560070" cy="511809"/>
            </a:xfrm>
            <a:custGeom>
              <a:avLst/>
              <a:gdLst/>
              <a:ahLst/>
              <a:cxnLst/>
              <a:rect l="l" t="t" r="r" b="b"/>
              <a:pathLst>
                <a:path w="560069" h="511810">
                  <a:moveTo>
                    <a:pt x="389212" y="340799"/>
                  </a:moveTo>
                  <a:lnTo>
                    <a:pt x="559612" y="340799"/>
                  </a:lnTo>
                  <a:lnTo>
                    <a:pt x="559612" y="511199"/>
                  </a:lnTo>
                  <a:lnTo>
                    <a:pt x="389212" y="511199"/>
                  </a:lnTo>
                  <a:lnTo>
                    <a:pt x="389212" y="340799"/>
                  </a:lnTo>
                  <a:close/>
                </a:path>
                <a:path w="560069" h="511810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97862" y="287515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197862" y="287515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97862" y="304555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97862" y="304555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191049" y="1742900"/>
            <a:ext cx="5848350" cy="2924175"/>
            <a:chOff x="3191049" y="1742900"/>
            <a:chExt cx="5848350" cy="2924175"/>
          </a:xfrm>
        </p:grpSpPr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3475" y="1742900"/>
              <a:ext cx="5315774" cy="292367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399049" y="278995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99049" y="296035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399049" y="2789950"/>
              <a:ext cx="366395" cy="340995"/>
            </a:xfrm>
            <a:custGeom>
              <a:avLst/>
              <a:gdLst/>
              <a:ahLst/>
              <a:cxnLst/>
              <a:rect l="l" t="t" r="r" b="b"/>
              <a:pathLst>
                <a:path w="366395" h="340994">
                  <a:moveTo>
                    <a:pt x="0" y="170399"/>
                  </a:moveTo>
                  <a:lnTo>
                    <a:pt x="170399" y="170399"/>
                  </a:lnTo>
                  <a:lnTo>
                    <a:pt x="170399" y="340799"/>
                  </a:lnTo>
                  <a:lnTo>
                    <a:pt x="0" y="340799"/>
                  </a:lnTo>
                  <a:lnTo>
                    <a:pt x="0" y="170399"/>
                  </a:lnTo>
                  <a:close/>
                </a:path>
                <a:path w="366395" h="340994">
                  <a:moveTo>
                    <a:pt x="195499" y="0"/>
                  </a:moveTo>
                  <a:lnTo>
                    <a:pt x="365899" y="0"/>
                  </a:lnTo>
                  <a:lnTo>
                    <a:pt x="365899" y="170399"/>
                  </a:lnTo>
                  <a:lnTo>
                    <a:pt x="195499" y="170399"/>
                  </a:lnTo>
                  <a:lnTo>
                    <a:pt x="195499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594549" y="296035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05337" y="2789950"/>
              <a:ext cx="560070" cy="340995"/>
            </a:xfrm>
            <a:custGeom>
              <a:avLst/>
              <a:gdLst/>
              <a:ahLst/>
              <a:cxnLst/>
              <a:rect l="l" t="t" r="r" b="b"/>
              <a:pathLst>
                <a:path w="560070" h="340994">
                  <a:moveTo>
                    <a:pt x="389212" y="170399"/>
                  </a:moveTo>
                  <a:lnTo>
                    <a:pt x="559612" y="170399"/>
                  </a:lnTo>
                  <a:lnTo>
                    <a:pt x="559612" y="340799"/>
                  </a:lnTo>
                  <a:lnTo>
                    <a:pt x="389212" y="340799"/>
                  </a:lnTo>
                  <a:lnTo>
                    <a:pt x="389212" y="170399"/>
                  </a:lnTo>
                  <a:close/>
                </a:path>
                <a:path w="560070" h="34099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05337" y="296035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170399" y="170399"/>
                  </a:moveTo>
                  <a:lnTo>
                    <a:pt x="0" y="170399"/>
                  </a:lnTo>
                  <a:lnTo>
                    <a:pt x="0" y="0"/>
                  </a:lnTo>
                  <a:lnTo>
                    <a:pt x="170399" y="0"/>
                  </a:lnTo>
                  <a:lnTo>
                    <a:pt x="170399" y="170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205337" y="2960350"/>
              <a:ext cx="170815" cy="170815"/>
            </a:xfrm>
            <a:custGeom>
              <a:avLst/>
              <a:gdLst/>
              <a:ahLst/>
              <a:cxnLst/>
              <a:rect l="l" t="t" r="r" b="b"/>
              <a:pathLst>
                <a:path w="170814" h="170814">
                  <a:moveTo>
                    <a:pt x="0" y="0"/>
                  </a:moveTo>
                  <a:lnTo>
                    <a:pt x="170399" y="0"/>
                  </a:lnTo>
                  <a:lnTo>
                    <a:pt x="170399" y="170399"/>
                  </a:lnTo>
                  <a:lnTo>
                    <a:pt x="0" y="1703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845928" y="4888853"/>
            <a:ext cx="32143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An</a:t>
            </a:r>
            <a:r>
              <a:rPr sz="900" u="sng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9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in-</a:t>
            </a:r>
            <a:r>
              <a:rPr sz="9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depth</a:t>
            </a:r>
            <a:r>
              <a:rPr sz="900" u="sng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9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look</a:t>
            </a:r>
            <a:r>
              <a:rPr sz="900" u="sng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9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at</a:t>
            </a:r>
            <a:r>
              <a:rPr sz="900" u="sng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9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Google’s</a:t>
            </a:r>
            <a:r>
              <a:rPr sz="900" u="sng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9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first</a:t>
            </a:r>
            <a:r>
              <a:rPr sz="900" u="sng" spc="-3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900" u="sng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Tensor </a:t>
            </a:r>
            <a:r>
              <a:rPr sz="9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Processing</a:t>
            </a:r>
            <a:r>
              <a:rPr sz="900" u="sng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9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Unit</a:t>
            </a:r>
            <a:r>
              <a:rPr sz="900" u="sng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9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(TPU)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330925" y="3434431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W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87837" y="3434431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395312" y="3434431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Why</a:t>
            </a:r>
            <a:r>
              <a:rPr spc="-10" dirty="0"/>
              <a:t> </a:t>
            </a:r>
            <a:r>
              <a:rPr dirty="0"/>
              <a:t>Systolic</a:t>
            </a:r>
            <a:r>
              <a:rPr spc="-140" dirty="0"/>
              <a:t> </a:t>
            </a:r>
            <a:r>
              <a:rPr spc="-10" dirty="0"/>
              <a:t>Array?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Why</a:t>
            </a:r>
            <a:r>
              <a:rPr spc="-10" dirty="0"/>
              <a:t> </a:t>
            </a:r>
            <a:r>
              <a:rPr dirty="0"/>
              <a:t>Systolic</a:t>
            </a:r>
            <a:r>
              <a:rPr spc="-140" dirty="0"/>
              <a:t> </a:t>
            </a:r>
            <a:r>
              <a:rPr spc="-10" dirty="0"/>
              <a:t>Array?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2348230" cy="9721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Fixed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add/mul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cells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High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throughput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Power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efficient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FPGA</a:t>
            </a:r>
            <a:r>
              <a:rPr spc="-160" dirty="0"/>
              <a:t> </a:t>
            </a:r>
            <a:r>
              <a:rPr dirty="0"/>
              <a:t>vs</a:t>
            </a:r>
            <a:r>
              <a:rPr spc="-145" dirty="0"/>
              <a:t> </a:t>
            </a:r>
            <a:r>
              <a:rPr spc="-20" dirty="0"/>
              <a:t>ASIC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5208"/>
            <a:ext cx="3620135" cy="144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1780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Field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Programmable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Gate</a:t>
            </a:r>
            <a:r>
              <a:rPr sz="1800" spc="-1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Arrays (FPGAs)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1525"/>
              </a:spcBef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Programmable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hardware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fabric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320"/>
              </a:spcBef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Flexible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different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functions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10775" y="1175208"/>
            <a:ext cx="3836670" cy="144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Application-specific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integrated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circuits (ASICs)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1525"/>
              </a:spcBef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Static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IC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specific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applications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320"/>
              </a:spcBef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Power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efficient,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mass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produced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5248"/>
            <a:ext cx="3504565" cy="21818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25" dirty="0">
                <a:latin typeface="Arial"/>
                <a:cs typeface="Arial"/>
              </a:rPr>
              <a:t>TPU</a:t>
            </a:r>
            <a:endParaRPr sz="25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2580"/>
              </a:spcBef>
              <a:buChar char="●"/>
              <a:tabLst>
                <a:tab pos="469265" algn="l"/>
              </a:tabLst>
            </a:pP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Tensor</a:t>
            </a:r>
            <a:r>
              <a:rPr sz="18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processing</a:t>
            </a:r>
            <a:r>
              <a:rPr sz="18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unit</a:t>
            </a:r>
            <a:endParaRPr sz="1800">
              <a:latin typeface="Arial"/>
              <a:cs typeface="Arial"/>
            </a:endParaRPr>
          </a:p>
          <a:p>
            <a:pPr marL="927100" marR="5080" lvl="1" indent="-336550">
              <a:lnSpc>
                <a:spcPct val="100000"/>
              </a:lnSpc>
              <a:spcBef>
                <a:spcPts val="340"/>
              </a:spcBef>
              <a:buClr>
                <a:srgbClr val="595959"/>
              </a:buClr>
              <a:buChar char="○"/>
              <a:tabLst>
                <a:tab pos="927100" algn="l"/>
              </a:tabLst>
            </a:pPr>
            <a:r>
              <a:rPr sz="1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An</a:t>
            </a:r>
            <a:r>
              <a:rPr sz="1400" u="heavy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in-</a:t>
            </a:r>
            <a:r>
              <a:rPr sz="1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depth</a:t>
            </a:r>
            <a:r>
              <a:rPr sz="1400" u="heavy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look</a:t>
            </a:r>
            <a:r>
              <a:rPr sz="1400" u="heavy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at</a:t>
            </a:r>
            <a:r>
              <a:rPr sz="1400" u="heavy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Google’s</a:t>
            </a:r>
            <a:r>
              <a:rPr sz="1400" u="heavy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first</a:t>
            </a:r>
            <a:r>
              <a:rPr sz="1400" u="none" spc="-10" dirty="0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sz="1400" u="heavy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Tensor</a:t>
            </a:r>
            <a:r>
              <a:rPr sz="1400" u="heavy" spc="-4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Processing</a:t>
            </a:r>
            <a:r>
              <a:rPr sz="1400" u="heavy" spc="-4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Unit</a:t>
            </a:r>
            <a:r>
              <a:rPr sz="1400" u="heavy" spc="-3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(TPU)</a:t>
            </a:r>
            <a:endParaRPr sz="1400">
              <a:latin typeface="Arial"/>
              <a:cs typeface="Arial"/>
            </a:endParaRPr>
          </a:p>
          <a:p>
            <a:pPr marL="469265" indent="-366395">
              <a:lnSpc>
                <a:spcPts val="2145"/>
              </a:lnSpc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Specifically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designed</a:t>
            </a:r>
            <a:endParaRPr sz="1800">
              <a:latin typeface="Arial"/>
              <a:cs typeface="Arial"/>
            </a:endParaRPr>
          </a:p>
          <a:p>
            <a:pPr marL="926465" lvl="1" indent="-304800">
              <a:lnSpc>
                <a:spcPct val="100000"/>
              </a:lnSpc>
              <a:spcBef>
                <a:spcPts val="15"/>
              </a:spcBef>
              <a:buSzPct val="71428"/>
              <a:buChar char="○"/>
              <a:tabLst>
                <a:tab pos="926465" algn="l"/>
              </a:tabLst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Structured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ASIC</a:t>
            </a:r>
            <a:endParaRPr sz="1400">
              <a:latin typeface="Arial"/>
              <a:cs typeface="Arial"/>
            </a:endParaRPr>
          </a:p>
          <a:p>
            <a:pPr marL="926465" lvl="1" indent="-304800">
              <a:lnSpc>
                <a:spcPct val="100000"/>
              </a:lnSpc>
              <a:buSzPct val="71428"/>
              <a:buChar char="○"/>
              <a:tabLst>
                <a:tab pos="926465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Systolic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arrays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DNN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80621" y="4628666"/>
            <a:ext cx="3380104" cy="4229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5F6368"/>
                </a:solidFill>
                <a:latin typeface="Arial"/>
                <a:cs typeface="Arial"/>
              </a:rPr>
              <a:t>Matrix</a:t>
            </a:r>
            <a:r>
              <a:rPr sz="1050" spc="-45" dirty="0">
                <a:solidFill>
                  <a:srgbClr val="5F6368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5F6368"/>
                </a:solidFill>
                <a:latin typeface="Arial"/>
                <a:cs typeface="Arial"/>
              </a:rPr>
              <a:t>Multiplier</a:t>
            </a:r>
            <a:r>
              <a:rPr sz="1050" spc="-35" dirty="0">
                <a:solidFill>
                  <a:srgbClr val="5F6368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5F6368"/>
                </a:solidFill>
                <a:latin typeface="Arial"/>
                <a:cs typeface="Arial"/>
              </a:rPr>
              <a:t>Unit</a:t>
            </a:r>
            <a:r>
              <a:rPr sz="1050" spc="-35" dirty="0">
                <a:solidFill>
                  <a:srgbClr val="5F6368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5F6368"/>
                </a:solidFill>
                <a:latin typeface="Arial"/>
                <a:cs typeface="Arial"/>
              </a:rPr>
              <a:t>(MXU)</a:t>
            </a:r>
            <a:r>
              <a:rPr sz="1050" spc="-30" dirty="0">
                <a:solidFill>
                  <a:srgbClr val="5F6368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5F6368"/>
                </a:solidFill>
                <a:latin typeface="Arial"/>
                <a:cs typeface="Arial"/>
              </a:rPr>
              <a:t>of</a:t>
            </a:r>
            <a:r>
              <a:rPr sz="1050" spc="-50" dirty="0">
                <a:solidFill>
                  <a:srgbClr val="5F6368"/>
                </a:solidFill>
                <a:latin typeface="Arial"/>
                <a:cs typeface="Arial"/>
              </a:rPr>
              <a:t> </a:t>
            </a:r>
            <a:r>
              <a:rPr sz="1050" spc="-25" dirty="0">
                <a:solidFill>
                  <a:srgbClr val="5F6368"/>
                </a:solidFill>
                <a:latin typeface="Arial"/>
                <a:cs typeface="Arial"/>
              </a:rPr>
              <a:t>TPU</a:t>
            </a:r>
            <a:endParaRPr sz="1050">
              <a:latin typeface="Arial"/>
              <a:cs typeface="Arial"/>
            </a:endParaRPr>
          </a:p>
          <a:p>
            <a:pPr marL="177800">
              <a:lnSpc>
                <a:spcPct val="100000"/>
              </a:lnSpc>
              <a:spcBef>
                <a:spcPts val="785"/>
              </a:spcBef>
            </a:pPr>
            <a:r>
              <a:rPr sz="9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An</a:t>
            </a:r>
            <a:r>
              <a:rPr sz="900" u="sng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9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in-</a:t>
            </a:r>
            <a:r>
              <a:rPr sz="9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depth</a:t>
            </a:r>
            <a:r>
              <a:rPr sz="900" u="sng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9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look</a:t>
            </a:r>
            <a:r>
              <a:rPr sz="900" u="sng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9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at</a:t>
            </a:r>
            <a:r>
              <a:rPr sz="900" u="sng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9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Google’s</a:t>
            </a:r>
            <a:r>
              <a:rPr sz="900" u="sng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9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first</a:t>
            </a:r>
            <a:r>
              <a:rPr sz="900" u="sng" spc="-3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900" u="sng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Tensor </a:t>
            </a:r>
            <a:r>
              <a:rPr sz="9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Processing</a:t>
            </a:r>
            <a:r>
              <a:rPr sz="900" u="sng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9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Unit</a:t>
            </a:r>
            <a:r>
              <a:rPr sz="900" u="sng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9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(TPU)</a:t>
            </a:r>
            <a:endParaRPr sz="9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1389" y="2859458"/>
            <a:ext cx="2033696" cy="21247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19305" y="1508077"/>
            <a:ext cx="4154970" cy="303467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TPU</a:t>
            </a:r>
            <a:r>
              <a:rPr spc="35" dirty="0"/>
              <a:t> </a:t>
            </a:r>
            <a:r>
              <a:rPr spc="-10" dirty="0"/>
              <a:t>Performance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2161" y="1579525"/>
            <a:ext cx="4025112" cy="234592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2894" y="1633807"/>
            <a:ext cx="4245586" cy="22237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45928" y="4888853"/>
            <a:ext cx="32143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An</a:t>
            </a:r>
            <a:r>
              <a:rPr sz="900" u="sng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9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in-</a:t>
            </a:r>
            <a:r>
              <a:rPr sz="9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depth</a:t>
            </a:r>
            <a:r>
              <a:rPr sz="900" u="sng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9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look</a:t>
            </a:r>
            <a:r>
              <a:rPr sz="900" u="sng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9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at</a:t>
            </a:r>
            <a:r>
              <a:rPr sz="900" u="sng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9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Google’s</a:t>
            </a:r>
            <a:r>
              <a:rPr sz="900" u="sng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9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first</a:t>
            </a:r>
            <a:r>
              <a:rPr sz="900" u="sng" spc="-3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900" u="sng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Tensor </a:t>
            </a:r>
            <a:r>
              <a:rPr sz="9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Processing</a:t>
            </a:r>
            <a:r>
              <a:rPr sz="900" u="sng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9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Unit</a:t>
            </a:r>
            <a:r>
              <a:rPr sz="900" u="sng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9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(TPU)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Coral</a:t>
            </a:r>
            <a:r>
              <a:rPr spc="10" dirty="0"/>
              <a:t> </a:t>
            </a:r>
            <a:r>
              <a:rPr dirty="0"/>
              <a:t>Edge</a:t>
            </a:r>
            <a:r>
              <a:rPr spc="-35" dirty="0"/>
              <a:t> </a:t>
            </a:r>
            <a:r>
              <a:rPr spc="-25" dirty="0"/>
              <a:t>TPU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4137660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lr>
                <a:srgbClr val="595959"/>
              </a:buClr>
              <a:buChar char="●"/>
              <a:tabLst>
                <a:tab pos="379095" algn="l"/>
              </a:tabLst>
            </a:pP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Products</a:t>
            </a:r>
            <a:r>
              <a:rPr sz="18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|</a:t>
            </a:r>
            <a:r>
              <a:rPr sz="18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Coral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Smaller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Matrix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Multiplier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Unit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(MXUs)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9852" y="4888853"/>
            <a:ext cx="21374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https://coral.ai/docs/edgetpu/benchmarks/</a:t>
            </a:r>
            <a:endParaRPr sz="9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1592" y="2042094"/>
            <a:ext cx="5388838" cy="19469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31425" y="1945462"/>
            <a:ext cx="2543499" cy="214017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Edge</a:t>
            </a:r>
            <a:r>
              <a:rPr spc="20" dirty="0"/>
              <a:t> </a:t>
            </a:r>
            <a:r>
              <a:rPr dirty="0"/>
              <a:t>Device</a:t>
            </a:r>
            <a:r>
              <a:rPr spc="20" dirty="0"/>
              <a:t> </a:t>
            </a:r>
            <a:r>
              <a:rPr dirty="0"/>
              <a:t>Hardware</a:t>
            </a:r>
            <a:r>
              <a:rPr spc="-125" dirty="0"/>
              <a:t> </a:t>
            </a:r>
            <a:r>
              <a:rPr spc="-10" dirty="0"/>
              <a:t>Architecture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52099" y="1214112"/>
            <a:ext cx="5777865" cy="3724275"/>
            <a:chOff x="1652099" y="1214112"/>
            <a:chExt cx="5777865" cy="3724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4499" y="1214112"/>
              <a:ext cx="5714999" cy="37242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71149" y="3791099"/>
              <a:ext cx="1854200" cy="1064895"/>
            </a:xfrm>
            <a:custGeom>
              <a:avLst/>
              <a:gdLst/>
              <a:ahLst/>
              <a:cxnLst/>
              <a:rect l="l" t="t" r="r" b="b"/>
              <a:pathLst>
                <a:path w="1854200" h="1064895">
                  <a:moveTo>
                    <a:pt x="0" y="177403"/>
                  </a:moveTo>
                  <a:lnTo>
                    <a:pt x="6337" y="130242"/>
                  </a:lnTo>
                  <a:lnTo>
                    <a:pt x="24220" y="87864"/>
                  </a:lnTo>
                  <a:lnTo>
                    <a:pt x="51960" y="51960"/>
                  </a:lnTo>
                  <a:lnTo>
                    <a:pt x="87864" y="24220"/>
                  </a:lnTo>
                  <a:lnTo>
                    <a:pt x="130242" y="6337"/>
                  </a:lnTo>
                  <a:lnTo>
                    <a:pt x="177403" y="0"/>
                  </a:lnTo>
                  <a:lnTo>
                    <a:pt x="1676596" y="0"/>
                  </a:lnTo>
                  <a:lnTo>
                    <a:pt x="1744485" y="13503"/>
                  </a:lnTo>
                  <a:lnTo>
                    <a:pt x="1802039" y="51959"/>
                  </a:lnTo>
                  <a:lnTo>
                    <a:pt x="1840496" y="109514"/>
                  </a:lnTo>
                  <a:lnTo>
                    <a:pt x="1853999" y="177403"/>
                  </a:lnTo>
                  <a:lnTo>
                    <a:pt x="1853999" y="886996"/>
                  </a:lnTo>
                  <a:lnTo>
                    <a:pt x="1847662" y="934157"/>
                  </a:lnTo>
                  <a:lnTo>
                    <a:pt x="1829779" y="976535"/>
                  </a:lnTo>
                  <a:lnTo>
                    <a:pt x="1802039" y="1012439"/>
                  </a:lnTo>
                  <a:lnTo>
                    <a:pt x="1766135" y="1040179"/>
                  </a:lnTo>
                  <a:lnTo>
                    <a:pt x="1723757" y="1058062"/>
                  </a:lnTo>
                  <a:lnTo>
                    <a:pt x="1676596" y="1064399"/>
                  </a:lnTo>
                  <a:lnTo>
                    <a:pt x="177403" y="1064399"/>
                  </a:lnTo>
                  <a:lnTo>
                    <a:pt x="130242" y="1058062"/>
                  </a:lnTo>
                  <a:lnTo>
                    <a:pt x="87864" y="1040179"/>
                  </a:lnTo>
                  <a:lnTo>
                    <a:pt x="51960" y="1012439"/>
                  </a:lnTo>
                  <a:lnTo>
                    <a:pt x="24220" y="976535"/>
                  </a:lnTo>
                  <a:lnTo>
                    <a:pt x="6337" y="934157"/>
                  </a:lnTo>
                  <a:lnTo>
                    <a:pt x="0" y="886996"/>
                  </a:lnTo>
                  <a:lnTo>
                    <a:pt x="0" y="177403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Sensors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4401820" cy="19183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Acoustic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vibration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Visual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scene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Motion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position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Force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tactile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Optical,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electromagnetic,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radiation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Environmental,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biological,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chemical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2540635" cy="2345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ML</a:t>
            </a:r>
            <a:r>
              <a:rPr sz="18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hardware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1525"/>
              </a:spcBef>
              <a:buChar char="●"/>
              <a:tabLst>
                <a:tab pos="469265" algn="l"/>
              </a:tabLst>
            </a:pP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320"/>
              </a:spcBef>
              <a:buChar char="●"/>
              <a:tabLst>
                <a:tab pos="46926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RISC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CISC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Special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accelerators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Sensors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Sensors</a:t>
            </a:r>
            <a:r>
              <a:rPr spc="5" dirty="0"/>
              <a:t> </a:t>
            </a:r>
            <a:r>
              <a:rPr dirty="0"/>
              <a:t>on</a:t>
            </a:r>
            <a:r>
              <a:rPr spc="5" dirty="0"/>
              <a:t> </a:t>
            </a:r>
            <a:r>
              <a:rPr spc="-10" dirty="0"/>
              <a:t>Self-</a:t>
            </a:r>
            <a:r>
              <a:rPr dirty="0"/>
              <a:t>driving</a:t>
            </a:r>
            <a:r>
              <a:rPr spc="5" dirty="0"/>
              <a:t> </a:t>
            </a:r>
            <a:r>
              <a:rPr spc="-20" dirty="0"/>
              <a:t>Cars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3132" y="1479881"/>
            <a:ext cx="5443558" cy="331716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LiDAR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3275329" cy="33813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Light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Detection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Ranging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Range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Vertical</a:t>
            </a:r>
            <a:r>
              <a:rPr sz="14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resolution</a:t>
            </a:r>
            <a:r>
              <a:rPr sz="14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(beams)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Horizontal</a:t>
            </a:r>
            <a:r>
              <a:rPr sz="14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resolution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Range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resolution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Angular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accuracy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FPS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Field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View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(FOV)</a:t>
            </a:r>
            <a:endParaRPr sz="1400">
              <a:latin typeface="Arial"/>
              <a:cs typeface="Arial"/>
            </a:endParaRPr>
          </a:p>
          <a:p>
            <a:pPr marL="1293495" lvl="2" indent="-335915">
              <a:lnSpc>
                <a:spcPct val="100000"/>
              </a:lnSpc>
              <a:spcBef>
                <a:spcPts val="250"/>
              </a:spcBef>
              <a:buChar char="■"/>
              <a:tabLst>
                <a:tab pos="1293495" algn="l"/>
              </a:tabLst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Vertical</a:t>
            </a:r>
            <a:endParaRPr sz="1400">
              <a:latin typeface="Arial"/>
              <a:cs typeface="Arial"/>
            </a:endParaRPr>
          </a:p>
          <a:p>
            <a:pPr marL="1293495" lvl="2" indent="-335915">
              <a:lnSpc>
                <a:spcPct val="100000"/>
              </a:lnSpc>
              <a:spcBef>
                <a:spcPts val="250"/>
              </a:spcBef>
              <a:buChar char="■"/>
              <a:tabLst>
                <a:tab pos="1293495" algn="l"/>
              </a:tabLst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Horizontal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40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Example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lr>
                <a:srgbClr val="595959"/>
              </a:buClr>
              <a:buChar char="○"/>
              <a:tabLst>
                <a:tab pos="836294" algn="l"/>
              </a:tabLst>
            </a:pPr>
            <a:r>
              <a:rPr sz="1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Ouster</a:t>
            </a:r>
            <a:r>
              <a:rPr sz="1400" u="heavy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OS1</a:t>
            </a:r>
            <a:r>
              <a:rPr sz="1400" u="heavy" spc="-1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Mid-</a:t>
            </a:r>
            <a:r>
              <a:rPr sz="1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Range</a:t>
            </a:r>
            <a:r>
              <a:rPr sz="1400" u="heavy" spc="-1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Lidar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lr>
                <a:srgbClr val="595959"/>
              </a:buClr>
              <a:buChar char="○"/>
              <a:tabLst>
                <a:tab pos="836294" algn="l"/>
              </a:tabLst>
            </a:pPr>
            <a:r>
              <a:rPr sz="1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Ouster</a:t>
            </a:r>
            <a:r>
              <a:rPr sz="1400" u="heavy" spc="-1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OS2</a:t>
            </a:r>
            <a:r>
              <a:rPr sz="1400" u="heavy" spc="-1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Long-</a:t>
            </a:r>
            <a:r>
              <a:rPr sz="1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Range</a:t>
            </a:r>
            <a:r>
              <a:rPr sz="1400" u="heavy" spc="-1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Lidar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52029" y="578004"/>
            <a:ext cx="1506855" cy="908050"/>
            <a:chOff x="6152029" y="578004"/>
            <a:chExt cx="1506855" cy="90805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52029" y="578004"/>
              <a:ext cx="937994" cy="9080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634125" y="637025"/>
              <a:ext cx="1015365" cy="706755"/>
            </a:xfrm>
            <a:custGeom>
              <a:avLst/>
              <a:gdLst/>
              <a:ahLst/>
              <a:cxnLst/>
              <a:rect l="l" t="t" r="r" b="b"/>
              <a:pathLst>
                <a:path w="1015365" h="706755">
                  <a:moveTo>
                    <a:pt x="0" y="403499"/>
                  </a:moveTo>
                  <a:lnTo>
                    <a:pt x="1015199" y="0"/>
                  </a:lnTo>
                </a:path>
                <a:path w="1015365" h="706755">
                  <a:moveTo>
                    <a:pt x="0" y="403499"/>
                  </a:moveTo>
                  <a:lnTo>
                    <a:pt x="1008899" y="706199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24250" y="1928400"/>
            <a:ext cx="5019750" cy="28236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67815" y="4888853"/>
            <a:ext cx="2903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https://ouster.com/insights/blog/the-</a:t>
            </a:r>
            <a:r>
              <a:rPr sz="900" dirty="0">
                <a:latin typeface="Arial"/>
                <a:cs typeface="Arial"/>
              </a:rPr>
              <a:t>camera-is-in-the-</a:t>
            </a:r>
            <a:r>
              <a:rPr sz="900" spc="-10" dirty="0">
                <a:latin typeface="Arial"/>
                <a:cs typeface="Arial"/>
              </a:rPr>
              <a:t>lidar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12549" y="868638"/>
            <a:ext cx="1022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Vertical</a:t>
            </a:r>
            <a:r>
              <a:rPr sz="14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FOV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Stereo</a:t>
            </a:r>
            <a:r>
              <a:rPr spc="-25" dirty="0"/>
              <a:t> </a:t>
            </a:r>
            <a:r>
              <a:rPr spc="-10" dirty="0"/>
              <a:t>Camera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06892"/>
            <a:ext cx="3375660" cy="370967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469265" indent="-356235">
              <a:lnSpc>
                <a:spcPts val="1945"/>
              </a:lnSpc>
              <a:spcBef>
                <a:spcPts val="115"/>
              </a:spcBef>
              <a:buChar char="●"/>
              <a:tabLst>
                <a:tab pos="469265" algn="l"/>
              </a:tabLst>
            </a:pP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Intrinsics</a:t>
            </a:r>
            <a:endParaRPr sz="1650">
              <a:latin typeface="Arial"/>
              <a:cs typeface="Arial"/>
            </a:endParaRPr>
          </a:p>
          <a:p>
            <a:pPr marL="926465" lvl="1" indent="-327660">
              <a:lnSpc>
                <a:spcPts val="1485"/>
              </a:lnSpc>
              <a:buChar char="○"/>
              <a:tabLst>
                <a:tab pos="926465" algn="l"/>
              </a:tabLst>
            </a:pPr>
            <a:r>
              <a:rPr sz="1300" spc="-10" dirty="0">
                <a:solidFill>
                  <a:srgbClr val="595959"/>
                </a:solidFill>
                <a:latin typeface="Arial"/>
                <a:cs typeface="Arial"/>
              </a:rPr>
              <a:t>Aperture</a:t>
            </a:r>
            <a:endParaRPr sz="1300">
              <a:latin typeface="Arial"/>
              <a:cs typeface="Arial"/>
            </a:endParaRPr>
          </a:p>
          <a:p>
            <a:pPr marL="926465" lvl="1" indent="-327660">
              <a:lnSpc>
                <a:spcPts val="1475"/>
              </a:lnSpc>
              <a:buChar char="○"/>
              <a:tabLst>
                <a:tab pos="926465" algn="l"/>
              </a:tabLst>
            </a:pPr>
            <a:r>
              <a:rPr sz="1300" dirty="0">
                <a:solidFill>
                  <a:srgbClr val="595959"/>
                </a:solidFill>
                <a:latin typeface="Arial"/>
                <a:cs typeface="Arial"/>
              </a:rPr>
              <a:t>Focal</a:t>
            </a:r>
            <a:r>
              <a:rPr sz="13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Arial"/>
                <a:cs typeface="Arial"/>
              </a:rPr>
              <a:t>length</a:t>
            </a:r>
            <a:endParaRPr sz="1300">
              <a:latin typeface="Arial"/>
              <a:cs typeface="Arial"/>
            </a:endParaRPr>
          </a:p>
          <a:p>
            <a:pPr marL="926465" lvl="1" indent="-327660">
              <a:lnSpc>
                <a:spcPts val="1470"/>
              </a:lnSpc>
              <a:buChar char="○"/>
              <a:tabLst>
                <a:tab pos="926465" algn="l"/>
              </a:tabLst>
            </a:pPr>
            <a:r>
              <a:rPr sz="1300" spc="-25" dirty="0">
                <a:solidFill>
                  <a:srgbClr val="595959"/>
                </a:solidFill>
                <a:latin typeface="Arial"/>
                <a:cs typeface="Arial"/>
              </a:rPr>
              <a:t>FOV</a:t>
            </a:r>
            <a:endParaRPr sz="1300">
              <a:latin typeface="Arial"/>
              <a:cs typeface="Arial"/>
            </a:endParaRPr>
          </a:p>
          <a:p>
            <a:pPr marL="469265" indent="-356235">
              <a:lnSpc>
                <a:spcPts val="1889"/>
              </a:lnSpc>
              <a:buChar char="●"/>
              <a:tabLst>
                <a:tab pos="469265" algn="l"/>
              </a:tabLst>
            </a:pP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Sensor</a:t>
            </a:r>
            <a:r>
              <a:rPr sz="1650" spc="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spc="-20" dirty="0">
                <a:solidFill>
                  <a:srgbClr val="595959"/>
                </a:solidFill>
                <a:latin typeface="Arial"/>
                <a:cs typeface="Arial"/>
              </a:rPr>
              <a:t>size</a:t>
            </a:r>
            <a:endParaRPr sz="1650">
              <a:latin typeface="Arial"/>
              <a:cs typeface="Arial"/>
            </a:endParaRPr>
          </a:p>
          <a:p>
            <a:pPr marL="469265" indent="-356235">
              <a:lnSpc>
                <a:spcPts val="1900"/>
              </a:lnSpc>
              <a:buChar char="●"/>
              <a:tabLst>
                <a:tab pos="469265" algn="l"/>
              </a:tabLst>
            </a:pP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Shutter</a:t>
            </a:r>
            <a:r>
              <a:rPr sz="1650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(rolling,</a:t>
            </a:r>
            <a:r>
              <a:rPr sz="1650" spc="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global)</a:t>
            </a:r>
            <a:endParaRPr sz="1650">
              <a:latin typeface="Arial"/>
              <a:cs typeface="Arial"/>
            </a:endParaRPr>
          </a:p>
          <a:p>
            <a:pPr marL="469265" indent="-356235">
              <a:lnSpc>
                <a:spcPts val="1900"/>
              </a:lnSpc>
              <a:buChar char="●"/>
              <a:tabLst>
                <a:tab pos="469265" algn="l"/>
              </a:tabLst>
            </a:pPr>
            <a:r>
              <a:rPr sz="1650" spc="-25" dirty="0">
                <a:solidFill>
                  <a:srgbClr val="595959"/>
                </a:solidFill>
                <a:latin typeface="Arial"/>
                <a:cs typeface="Arial"/>
              </a:rPr>
              <a:t>FPS</a:t>
            </a:r>
            <a:endParaRPr sz="1650">
              <a:latin typeface="Arial"/>
              <a:cs typeface="Arial"/>
            </a:endParaRPr>
          </a:p>
          <a:p>
            <a:pPr marL="469265" indent="-356235">
              <a:lnSpc>
                <a:spcPts val="1900"/>
              </a:lnSpc>
              <a:buChar char="●"/>
              <a:tabLst>
                <a:tab pos="469265" algn="l"/>
              </a:tabLst>
            </a:pP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Resolution</a:t>
            </a:r>
            <a:endParaRPr sz="1650">
              <a:latin typeface="Arial"/>
              <a:cs typeface="Arial"/>
            </a:endParaRPr>
          </a:p>
          <a:p>
            <a:pPr marL="469265" indent="-356235">
              <a:lnSpc>
                <a:spcPts val="1939"/>
              </a:lnSpc>
              <a:buChar char="●"/>
              <a:tabLst>
                <a:tab pos="469265" algn="l"/>
              </a:tabLst>
            </a:pP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Baseline</a:t>
            </a:r>
            <a:r>
              <a:rPr sz="1650" spc="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(Stereo)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buClr>
                <a:srgbClr val="595959"/>
              </a:buClr>
              <a:buFont typeface="Arial"/>
              <a:buChar char="●"/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Example</a:t>
            </a:r>
            <a:endParaRPr sz="1650">
              <a:latin typeface="Arial"/>
              <a:cs typeface="Arial"/>
            </a:endParaRPr>
          </a:p>
          <a:p>
            <a:pPr marL="469265" indent="-356235">
              <a:lnSpc>
                <a:spcPts val="1939"/>
              </a:lnSpc>
              <a:spcBef>
                <a:spcPts val="1120"/>
              </a:spcBef>
              <a:buClr>
                <a:srgbClr val="595959"/>
              </a:buClr>
              <a:buChar char="●"/>
              <a:tabLst>
                <a:tab pos="469265" algn="l"/>
              </a:tabLst>
            </a:pPr>
            <a:r>
              <a:rPr sz="165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ZED</a:t>
            </a:r>
            <a:r>
              <a:rPr sz="1650" u="heavy" spc="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65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2</a:t>
            </a:r>
            <a:r>
              <a:rPr sz="1650" u="heavy" spc="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65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-</a:t>
            </a:r>
            <a:r>
              <a:rPr sz="1650" u="heavy" spc="-8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65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AI</a:t>
            </a:r>
            <a:r>
              <a:rPr sz="1650" u="heavy" spc="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65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Stereo</a:t>
            </a:r>
            <a:r>
              <a:rPr sz="1650" u="heavy" spc="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65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Camera</a:t>
            </a:r>
            <a:endParaRPr sz="1650">
              <a:latin typeface="Arial"/>
              <a:cs typeface="Arial"/>
            </a:endParaRPr>
          </a:p>
          <a:p>
            <a:pPr marL="469900" marR="5080" indent="-356870">
              <a:lnSpc>
                <a:spcPts val="1900"/>
              </a:lnSpc>
              <a:spcBef>
                <a:spcPts val="85"/>
              </a:spcBef>
              <a:buClr>
                <a:srgbClr val="595959"/>
              </a:buClr>
              <a:buChar char="●"/>
              <a:tabLst>
                <a:tab pos="469900" algn="l"/>
              </a:tabLst>
            </a:pPr>
            <a:r>
              <a:rPr sz="165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Intel®</a:t>
            </a:r>
            <a:r>
              <a:rPr sz="1650" u="heavy" spc="4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65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RealSense™</a:t>
            </a:r>
            <a:r>
              <a:rPr sz="1650" u="heavy" spc="4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65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Depth</a:t>
            </a:r>
            <a:r>
              <a:rPr sz="1650" u="heavy" spc="4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650" u="heavy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and</a:t>
            </a:r>
            <a:r>
              <a:rPr sz="1650" u="none" spc="-25" dirty="0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sz="165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Tracking</a:t>
            </a:r>
            <a:r>
              <a:rPr sz="1650" u="heavy" spc="-4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65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Cameras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4" name="object 4">
            <a:hlinkClick r:id="rId4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06675" y="1851574"/>
            <a:ext cx="5137324" cy="28897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72159" y="793649"/>
            <a:ext cx="2813998" cy="61175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Summary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pc="-25" dirty="0"/>
              <a:t>CPU</a:t>
            </a: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Clock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speed,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memory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speed,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cores,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threads,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cache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size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pc="-10" dirty="0"/>
              <a:t>Memory</a:t>
            </a: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pc="-10" dirty="0"/>
              <a:t>Cache</a:t>
            </a: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L1,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L2,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L3,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cache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hit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miss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dirty="0"/>
              <a:t>RISC</a:t>
            </a:r>
            <a:r>
              <a:rPr spc="-15" dirty="0"/>
              <a:t> </a:t>
            </a:r>
            <a:r>
              <a:rPr dirty="0"/>
              <a:t>vs</a:t>
            </a:r>
            <a:r>
              <a:rPr spc="-10" dirty="0"/>
              <a:t> </a:t>
            </a:r>
            <a:r>
              <a:rPr spc="-20" dirty="0"/>
              <a:t>CISC</a:t>
            </a: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dirty="0"/>
              <a:t>Special</a:t>
            </a:r>
            <a:r>
              <a:rPr spc="-35" dirty="0"/>
              <a:t> </a:t>
            </a:r>
            <a:r>
              <a:rPr spc="-10" dirty="0"/>
              <a:t>accelerators</a:t>
            </a: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GPU,</a:t>
            </a:r>
            <a:r>
              <a:rPr sz="1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TPU,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systolic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array,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FPGA,</a:t>
            </a:r>
            <a:r>
              <a:rPr sz="14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ASIC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pc="-10" dirty="0"/>
              <a:t>Sensors</a:t>
            </a: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LiDAR,</a:t>
            </a:r>
            <a:r>
              <a:rPr sz="1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Stereo</a:t>
            </a:r>
            <a:r>
              <a:rPr sz="14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Camera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Next</a:t>
            </a:r>
            <a:r>
              <a:rPr spc="-15" dirty="0"/>
              <a:t> </a:t>
            </a:r>
            <a:r>
              <a:rPr spc="-10" dirty="0"/>
              <a:t>Lecture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3363595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Middleware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Lab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4: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Networking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Cloud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12650" y="1193972"/>
            <a:ext cx="4497705" cy="2918460"/>
            <a:chOff x="4312650" y="1193972"/>
            <a:chExt cx="4497705" cy="29184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12650" y="1193972"/>
              <a:ext cx="4478200" cy="29182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374550" y="3217225"/>
              <a:ext cx="1416685" cy="838200"/>
            </a:xfrm>
            <a:custGeom>
              <a:avLst/>
              <a:gdLst/>
              <a:ahLst/>
              <a:cxnLst/>
              <a:rect l="l" t="t" r="r" b="b"/>
              <a:pathLst>
                <a:path w="1416684" h="838200">
                  <a:moveTo>
                    <a:pt x="0" y="139602"/>
                  </a:moveTo>
                  <a:lnTo>
                    <a:pt x="7117" y="95477"/>
                  </a:lnTo>
                  <a:lnTo>
                    <a:pt x="26935" y="57155"/>
                  </a:lnTo>
                  <a:lnTo>
                    <a:pt x="57155" y="26935"/>
                  </a:lnTo>
                  <a:lnTo>
                    <a:pt x="95477" y="7117"/>
                  </a:lnTo>
                  <a:lnTo>
                    <a:pt x="139602" y="0"/>
                  </a:lnTo>
                  <a:lnTo>
                    <a:pt x="1276696" y="0"/>
                  </a:lnTo>
                  <a:lnTo>
                    <a:pt x="1330120" y="10626"/>
                  </a:lnTo>
                  <a:lnTo>
                    <a:pt x="1375410" y="40888"/>
                  </a:lnTo>
                  <a:lnTo>
                    <a:pt x="1405673" y="86179"/>
                  </a:lnTo>
                  <a:lnTo>
                    <a:pt x="1416299" y="139602"/>
                  </a:lnTo>
                  <a:lnTo>
                    <a:pt x="1416299" y="697997"/>
                  </a:lnTo>
                  <a:lnTo>
                    <a:pt x="1409182" y="742122"/>
                  </a:lnTo>
                  <a:lnTo>
                    <a:pt x="1389364" y="780444"/>
                  </a:lnTo>
                  <a:lnTo>
                    <a:pt x="1359144" y="810664"/>
                  </a:lnTo>
                  <a:lnTo>
                    <a:pt x="1320822" y="830482"/>
                  </a:lnTo>
                  <a:lnTo>
                    <a:pt x="1276696" y="837599"/>
                  </a:lnTo>
                  <a:lnTo>
                    <a:pt x="139602" y="837599"/>
                  </a:lnTo>
                  <a:lnTo>
                    <a:pt x="95477" y="830482"/>
                  </a:lnTo>
                  <a:lnTo>
                    <a:pt x="57155" y="810664"/>
                  </a:lnTo>
                  <a:lnTo>
                    <a:pt x="26935" y="780444"/>
                  </a:lnTo>
                  <a:lnTo>
                    <a:pt x="7117" y="742122"/>
                  </a:lnTo>
                  <a:lnTo>
                    <a:pt x="0" y="697997"/>
                  </a:lnTo>
                  <a:lnTo>
                    <a:pt x="0" y="139602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Edge</a:t>
            </a:r>
            <a:r>
              <a:rPr spc="20" dirty="0"/>
              <a:t> </a:t>
            </a:r>
            <a:r>
              <a:rPr dirty="0"/>
              <a:t>Device</a:t>
            </a:r>
            <a:r>
              <a:rPr spc="20" dirty="0"/>
              <a:t> </a:t>
            </a:r>
            <a:r>
              <a:rPr dirty="0"/>
              <a:t>Hardware</a:t>
            </a:r>
            <a:r>
              <a:rPr spc="-125" dirty="0"/>
              <a:t> </a:t>
            </a:r>
            <a:r>
              <a:rPr spc="-10" dirty="0"/>
              <a:t>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4500" y="1214112"/>
            <a:ext cx="5714999" cy="37242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Edge</a:t>
            </a:r>
            <a:r>
              <a:rPr spc="20" dirty="0"/>
              <a:t> </a:t>
            </a:r>
            <a:r>
              <a:rPr dirty="0"/>
              <a:t>Device</a:t>
            </a:r>
            <a:r>
              <a:rPr spc="20" dirty="0"/>
              <a:t> </a:t>
            </a:r>
            <a:r>
              <a:rPr dirty="0"/>
              <a:t>Hardware</a:t>
            </a:r>
            <a:r>
              <a:rPr spc="-125" dirty="0"/>
              <a:t> </a:t>
            </a:r>
            <a:r>
              <a:rPr spc="-10" dirty="0"/>
              <a:t>Architecture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14500" y="1214112"/>
            <a:ext cx="5715000" cy="3743960"/>
            <a:chOff x="1714500" y="1214112"/>
            <a:chExt cx="5715000" cy="37439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4500" y="1214112"/>
              <a:ext cx="5714999" cy="37242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06249" y="1468049"/>
              <a:ext cx="2131695" cy="3470910"/>
            </a:xfrm>
            <a:custGeom>
              <a:avLst/>
              <a:gdLst/>
              <a:ahLst/>
              <a:cxnLst/>
              <a:rect l="l" t="t" r="r" b="b"/>
              <a:pathLst>
                <a:path w="2131695" h="3470910">
                  <a:moveTo>
                    <a:pt x="0" y="355256"/>
                  </a:moveTo>
                  <a:lnTo>
                    <a:pt x="3243" y="307050"/>
                  </a:lnTo>
                  <a:lnTo>
                    <a:pt x="12690" y="260815"/>
                  </a:lnTo>
                  <a:lnTo>
                    <a:pt x="27917" y="216974"/>
                  </a:lnTo>
                  <a:lnTo>
                    <a:pt x="48502" y="175951"/>
                  </a:lnTo>
                  <a:lnTo>
                    <a:pt x="74022" y="138170"/>
                  </a:lnTo>
                  <a:lnTo>
                    <a:pt x="104052" y="104052"/>
                  </a:lnTo>
                  <a:lnTo>
                    <a:pt x="138170" y="74022"/>
                  </a:lnTo>
                  <a:lnTo>
                    <a:pt x="175951" y="48502"/>
                  </a:lnTo>
                  <a:lnTo>
                    <a:pt x="216974" y="27917"/>
                  </a:lnTo>
                  <a:lnTo>
                    <a:pt x="260815" y="12690"/>
                  </a:lnTo>
                  <a:lnTo>
                    <a:pt x="307050" y="3243"/>
                  </a:lnTo>
                  <a:lnTo>
                    <a:pt x="355256" y="0"/>
                  </a:lnTo>
                  <a:lnTo>
                    <a:pt x="1776242" y="0"/>
                  </a:lnTo>
                  <a:lnTo>
                    <a:pt x="1822939" y="3080"/>
                  </a:lnTo>
                  <a:lnTo>
                    <a:pt x="1868440" y="12171"/>
                  </a:lnTo>
                  <a:lnTo>
                    <a:pt x="1912193" y="27042"/>
                  </a:lnTo>
                  <a:lnTo>
                    <a:pt x="1953647" y="47465"/>
                  </a:lnTo>
                  <a:lnTo>
                    <a:pt x="1992249" y="73211"/>
                  </a:lnTo>
                  <a:lnTo>
                    <a:pt x="2027447" y="104052"/>
                  </a:lnTo>
                  <a:lnTo>
                    <a:pt x="2058288" y="139250"/>
                  </a:lnTo>
                  <a:lnTo>
                    <a:pt x="2084034" y="177852"/>
                  </a:lnTo>
                  <a:lnTo>
                    <a:pt x="2104457" y="219306"/>
                  </a:lnTo>
                  <a:lnTo>
                    <a:pt x="2119328" y="263059"/>
                  </a:lnTo>
                  <a:lnTo>
                    <a:pt x="2128419" y="308560"/>
                  </a:lnTo>
                  <a:lnTo>
                    <a:pt x="2131499" y="355256"/>
                  </a:lnTo>
                  <a:lnTo>
                    <a:pt x="2131499" y="3115142"/>
                  </a:lnTo>
                  <a:lnTo>
                    <a:pt x="2128256" y="3163349"/>
                  </a:lnTo>
                  <a:lnTo>
                    <a:pt x="2118809" y="3209584"/>
                  </a:lnTo>
                  <a:lnTo>
                    <a:pt x="2103582" y="3253425"/>
                  </a:lnTo>
                  <a:lnTo>
                    <a:pt x="2082996" y="3294447"/>
                  </a:lnTo>
                  <a:lnTo>
                    <a:pt x="2057477" y="3332229"/>
                  </a:lnTo>
                  <a:lnTo>
                    <a:pt x="2027447" y="3366347"/>
                  </a:lnTo>
                  <a:lnTo>
                    <a:pt x="1993329" y="3396377"/>
                  </a:lnTo>
                  <a:lnTo>
                    <a:pt x="1955547" y="3421896"/>
                  </a:lnTo>
                  <a:lnTo>
                    <a:pt x="1914525" y="3442482"/>
                  </a:lnTo>
                  <a:lnTo>
                    <a:pt x="1870684" y="3457709"/>
                  </a:lnTo>
                  <a:lnTo>
                    <a:pt x="1824449" y="3467156"/>
                  </a:lnTo>
                  <a:lnTo>
                    <a:pt x="1776242" y="3470399"/>
                  </a:lnTo>
                  <a:lnTo>
                    <a:pt x="355256" y="3470399"/>
                  </a:lnTo>
                  <a:lnTo>
                    <a:pt x="307050" y="3467156"/>
                  </a:lnTo>
                  <a:lnTo>
                    <a:pt x="260815" y="3457709"/>
                  </a:lnTo>
                  <a:lnTo>
                    <a:pt x="216974" y="3442482"/>
                  </a:lnTo>
                  <a:lnTo>
                    <a:pt x="175951" y="3421896"/>
                  </a:lnTo>
                  <a:lnTo>
                    <a:pt x="138170" y="3396377"/>
                  </a:lnTo>
                  <a:lnTo>
                    <a:pt x="104052" y="3366347"/>
                  </a:lnTo>
                  <a:lnTo>
                    <a:pt x="74022" y="3332229"/>
                  </a:lnTo>
                  <a:lnTo>
                    <a:pt x="48502" y="3294447"/>
                  </a:lnTo>
                  <a:lnTo>
                    <a:pt x="27917" y="3253425"/>
                  </a:lnTo>
                  <a:lnTo>
                    <a:pt x="12690" y="3209584"/>
                  </a:lnTo>
                  <a:lnTo>
                    <a:pt x="3243" y="3163349"/>
                  </a:lnTo>
                  <a:lnTo>
                    <a:pt x="0" y="3115142"/>
                  </a:lnTo>
                  <a:lnTo>
                    <a:pt x="0" y="355256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0" dirty="0"/>
              <a:t>CPUs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1903730" cy="1602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Clockspeed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Cores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Threads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Memory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speed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Cache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size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8175" y="1475949"/>
            <a:ext cx="6449675" cy="2821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5174" y="4537013"/>
            <a:ext cx="3573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Example: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Intel®</a:t>
            </a:r>
            <a:r>
              <a:rPr sz="1400" u="heavy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Core™</a:t>
            </a:r>
            <a:r>
              <a:rPr sz="1400" u="heavy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i9</a:t>
            </a:r>
            <a:r>
              <a:rPr sz="1400" u="heavy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processor</a:t>
            </a:r>
            <a:r>
              <a:rPr sz="1400" u="heavy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14900K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23422" y="4904661"/>
            <a:ext cx="7480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Movie:</a:t>
            </a:r>
            <a:r>
              <a:rPr sz="800" spc="-5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Zootopia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Edge</a:t>
            </a:r>
            <a:r>
              <a:rPr spc="20" dirty="0"/>
              <a:t> </a:t>
            </a:r>
            <a:r>
              <a:rPr dirty="0"/>
              <a:t>Device</a:t>
            </a:r>
            <a:r>
              <a:rPr spc="20" dirty="0"/>
              <a:t> </a:t>
            </a:r>
            <a:r>
              <a:rPr dirty="0"/>
              <a:t>Hardware</a:t>
            </a:r>
            <a:r>
              <a:rPr spc="-125" dirty="0"/>
              <a:t> </a:t>
            </a:r>
            <a:r>
              <a:rPr spc="-10" dirty="0"/>
              <a:t>Architecture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52074" y="1214112"/>
            <a:ext cx="5777865" cy="3724275"/>
            <a:chOff x="1652074" y="1214112"/>
            <a:chExt cx="5777865" cy="3724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4499" y="1214112"/>
              <a:ext cx="5714999" cy="37242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71124" y="1418899"/>
              <a:ext cx="3828415" cy="2484755"/>
            </a:xfrm>
            <a:custGeom>
              <a:avLst/>
              <a:gdLst/>
              <a:ahLst/>
              <a:cxnLst/>
              <a:rect l="l" t="t" r="r" b="b"/>
              <a:pathLst>
                <a:path w="3828415" h="2484754">
                  <a:moveTo>
                    <a:pt x="0" y="177403"/>
                  </a:moveTo>
                  <a:lnTo>
                    <a:pt x="6337" y="130242"/>
                  </a:lnTo>
                  <a:lnTo>
                    <a:pt x="24220" y="87864"/>
                  </a:lnTo>
                  <a:lnTo>
                    <a:pt x="51960" y="51960"/>
                  </a:lnTo>
                  <a:lnTo>
                    <a:pt x="87864" y="24220"/>
                  </a:lnTo>
                  <a:lnTo>
                    <a:pt x="130242" y="6337"/>
                  </a:lnTo>
                  <a:lnTo>
                    <a:pt x="177403" y="0"/>
                  </a:lnTo>
                  <a:lnTo>
                    <a:pt x="1676596" y="0"/>
                  </a:lnTo>
                  <a:lnTo>
                    <a:pt x="1744485" y="13504"/>
                  </a:lnTo>
                  <a:lnTo>
                    <a:pt x="1802039" y="51960"/>
                  </a:lnTo>
                  <a:lnTo>
                    <a:pt x="1840496" y="109514"/>
                  </a:lnTo>
                  <a:lnTo>
                    <a:pt x="1853999" y="177403"/>
                  </a:lnTo>
                  <a:lnTo>
                    <a:pt x="1853999" y="886996"/>
                  </a:lnTo>
                  <a:lnTo>
                    <a:pt x="1847662" y="934157"/>
                  </a:lnTo>
                  <a:lnTo>
                    <a:pt x="1829779" y="976535"/>
                  </a:lnTo>
                  <a:lnTo>
                    <a:pt x="1802039" y="1012439"/>
                  </a:lnTo>
                  <a:lnTo>
                    <a:pt x="1766135" y="1040179"/>
                  </a:lnTo>
                  <a:lnTo>
                    <a:pt x="1723757" y="1058062"/>
                  </a:lnTo>
                  <a:lnTo>
                    <a:pt x="1676596" y="1064399"/>
                  </a:lnTo>
                  <a:lnTo>
                    <a:pt x="177403" y="1064399"/>
                  </a:lnTo>
                  <a:lnTo>
                    <a:pt x="130242" y="1058062"/>
                  </a:lnTo>
                  <a:lnTo>
                    <a:pt x="87864" y="1040179"/>
                  </a:lnTo>
                  <a:lnTo>
                    <a:pt x="51960" y="1012439"/>
                  </a:lnTo>
                  <a:lnTo>
                    <a:pt x="24220" y="976535"/>
                  </a:lnTo>
                  <a:lnTo>
                    <a:pt x="6337" y="934157"/>
                  </a:lnTo>
                  <a:lnTo>
                    <a:pt x="0" y="886996"/>
                  </a:lnTo>
                  <a:lnTo>
                    <a:pt x="0" y="177403"/>
                  </a:lnTo>
                  <a:close/>
                </a:path>
                <a:path w="3828415" h="2484754">
                  <a:moveTo>
                    <a:pt x="1973874" y="1597353"/>
                  </a:moveTo>
                  <a:lnTo>
                    <a:pt x="1980212" y="1550192"/>
                  </a:lnTo>
                  <a:lnTo>
                    <a:pt x="1998095" y="1507814"/>
                  </a:lnTo>
                  <a:lnTo>
                    <a:pt x="2025835" y="1471910"/>
                  </a:lnTo>
                  <a:lnTo>
                    <a:pt x="2061739" y="1444170"/>
                  </a:lnTo>
                  <a:lnTo>
                    <a:pt x="2104117" y="1426287"/>
                  </a:lnTo>
                  <a:lnTo>
                    <a:pt x="2151278" y="1419949"/>
                  </a:lnTo>
                  <a:lnTo>
                    <a:pt x="3650471" y="1419949"/>
                  </a:lnTo>
                  <a:lnTo>
                    <a:pt x="3718360" y="1433454"/>
                  </a:lnTo>
                  <a:lnTo>
                    <a:pt x="3775914" y="1471910"/>
                  </a:lnTo>
                  <a:lnTo>
                    <a:pt x="3814371" y="1529464"/>
                  </a:lnTo>
                  <a:lnTo>
                    <a:pt x="3827874" y="1597353"/>
                  </a:lnTo>
                  <a:lnTo>
                    <a:pt x="3827874" y="2306946"/>
                  </a:lnTo>
                  <a:lnTo>
                    <a:pt x="3821537" y="2354107"/>
                  </a:lnTo>
                  <a:lnTo>
                    <a:pt x="3803654" y="2396485"/>
                  </a:lnTo>
                  <a:lnTo>
                    <a:pt x="3775914" y="2432389"/>
                  </a:lnTo>
                  <a:lnTo>
                    <a:pt x="3740010" y="2460129"/>
                  </a:lnTo>
                  <a:lnTo>
                    <a:pt x="3697632" y="2478012"/>
                  </a:lnTo>
                  <a:lnTo>
                    <a:pt x="3650471" y="2484349"/>
                  </a:lnTo>
                  <a:lnTo>
                    <a:pt x="2151278" y="2484349"/>
                  </a:lnTo>
                  <a:lnTo>
                    <a:pt x="2104117" y="2478012"/>
                  </a:lnTo>
                  <a:lnTo>
                    <a:pt x="2061739" y="2460129"/>
                  </a:lnTo>
                  <a:lnTo>
                    <a:pt x="2025835" y="2432389"/>
                  </a:lnTo>
                  <a:lnTo>
                    <a:pt x="1998095" y="2396485"/>
                  </a:lnTo>
                  <a:lnTo>
                    <a:pt x="1980212" y="2354107"/>
                  </a:lnTo>
                  <a:lnTo>
                    <a:pt x="1973874" y="2306946"/>
                  </a:lnTo>
                  <a:lnTo>
                    <a:pt x="1973874" y="1597353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6112" y="412575"/>
            <a:ext cx="5931773" cy="44093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941416" y="4904661"/>
            <a:ext cx="213169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https://en.wikipedia.org/wiki/Memory_hierarchy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Cache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2715260" cy="12877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L1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Cache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fastest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L1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L2,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bigger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impact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Cache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level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limited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Cache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hit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miss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9649" y="1289950"/>
            <a:ext cx="2652899" cy="219931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0960" y="1422335"/>
            <a:ext cx="2156127" cy="259615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598213" y="4772078"/>
            <a:ext cx="34721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">
              <a:lnSpc>
                <a:spcPct val="100000"/>
              </a:lnSpc>
              <a:spcBef>
                <a:spcPts val="100"/>
              </a:spcBef>
            </a:pPr>
            <a:r>
              <a:rPr sz="9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https://diveintosystems.org/book/C11-MemHierarchy/coherency.html</a:t>
            </a:r>
            <a:r>
              <a:rPr sz="900" u="none" spc="-10" dirty="0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sz="9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5"/>
              </a:rPr>
              <a:t>https://jenkov.com/tutorials/java-performance/modern-hardware.html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832</Words>
  <Application>Microsoft Office PowerPoint</Application>
  <PresentationFormat>On-screen Show (16:9)</PresentationFormat>
  <Paragraphs>184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Courier New</vt:lpstr>
      <vt:lpstr>Office Theme</vt:lpstr>
      <vt:lpstr>Edge Computing</vt:lpstr>
      <vt:lpstr>Recap</vt:lpstr>
      <vt:lpstr>Agenda</vt:lpstr>
      <vt:lpstr>Edge Device Hardware Architecture</vt:lpstr>
      <vt:lpstr>Edge Device Hardware Architecture</vt:lpstr>
      <vt:lpstr>CPUs</vt:lpstr>
      <vt:lpstr>Edge Device Hardware Architecture</vt:lpstr>
      <vt:lpstr>PowerPoint Presentation</vt:lpstr>
      <vt:lpstr>Cache</vt:lpstr>
      <vt:lpstr>Heat</vt:lpstr>
      <vt:lpstr>RISC vs CISC: Example</vt:lpstr>
      <vt:lpstr>RISC vs CISC</vt:lpstr>
      <vt:lpstr>Why RISC?</vt:lpstr>
      <vt:lpstr>ARM vs Intel</vt:lpstr>
      <vt:lpstr>Edge Device Hardware Architecture</vt:lpstr>
      <vt:lpstr>PowerPoint Presentation</vt:lpstr>
      <vt:lpstr>GPU vs CPU</vt:lpstr>
      <vt:lpstr>GPU vs CPU: Memory architecture</vt:lpstr>
      <vt:lpstr>Systolic Array</vt:lpstr>
      <vt:lpstr>Systolic Array</vt:lpstr>
      <vt:lpstr>Systolic Array</vt:lpstr>
      <vt:lpstr>Why Systolic Array?</vt:lpstr>
      <vt:lpstr>Why Systolic Array?</vt:lpstr>
      <vt:lpstr>FPGA vs ASIC</vt:lpstr>
      <vt:lpstr>PowerPoint Presentation</vt:lpstr>
      <vt:lpstr>TPU Performance</vt:lpstr>
      <vt:lpstr>Coral Edge TPU</vt:lpstr>
      <vt:lpstr>Edge Device Hardware Architecture</vt:lpstr>
      <vt:lpstr>Sensors</vt:lpstr>
      <vt:lpstr>Sensors on Self-driving Cars</vt:lpstr>
      <vt:lpstr>LiDAR</vt:lpstr>
      <vt:lpstr>Stereo Camera</vt:lpstr>
      <vt:lpstr>Summary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CS/EE131_Lec_8: Hardware and Accelerators</dc:title>
  <cp:lastModifiedBy>Neftali D Watkinson Medina</cp:lastModifiedBy>
  <cp:revision>1</cp:revision>
  <dcterms:created xsi:type="dcterms:W3CDTF">2025-03-18T18:14:51Z</dcterms:created>
  <dcterms:modified xsi:type="dcterms:W3CDTF">2025-03-18T18:58:32Z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2025-03-18T00:00:00Z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2025-03-18T00:00:00Z</vt:filetime>
  </property>
</Properties>
</file>