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5" r:id="rId2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9068" y="2037333"/>
            <a:ext cx="6785863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95539" y="1175208"/>
            <a:ext cx="2780665" cy="3180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0097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248"/>
            <a:ext cx="6623050" cy="409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5249" y="1175208"/>
            <a:ext cx="3935729" cy="235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lsys.org/Conferences/2024/SteeringCommittee" TargetMode="External"/><Relationship Id="rId3" Type="http://schemas.openxmlformats.org/officeDocument/2006/relationships/hyperlink" Target="https://www.sigmobile.org/mobisys/2023/program.html" TargetMode="External"/><Relationship Id="rId7" Type="http://schemas.openxmlformats.org/officeDocument/2006/relationships/hyperlink" Target="https://scholar.google.com/citations?user=YZHj-Y4AAAAJ&amp;hl=en" TargetMode="External"/><Relationship Id="rId2" Type="http://schemas.openxmlformats.org/officeDocument/2006/relationships/hyperlink" Target="https://mlsys.org/Conferences/20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m/" TargetMode="External"/><Relationship Id="rId5" Type="http://schemas.openxmlformats.org/officeDocument/2006/relationships/hyperlink" Target="https://acm-ieee-sec.org/2023/program.php" TargetMode="External"/><Relationship Id="rId4" Type="http://schemas.openxmlformats.org/officeDocument/2006/relationships/hyperlink" Target="https://cvpr.thecvf.com/Conferences/2023" TargetMode="External"/><Relationship Id="rId9" Type="http://schemas.openxmlformats.org/officeDocument/2006/relationships/hyperlink" Target="https://csrankings.org/%23/index?none&amp;us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paho-mqtt/" TargetMode="External"/><Relationship Id="rId2" Type="http://schemas.openxmlformats.org/officeDocument/2006/relationships/hyperlink" Target="https://mosquitto.org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eclipse.dev/kura/" TargetMode="External"/><Relationship Id="rId3" Type="http://schemas.openxmlformats.org/officeDocument/2006/relationships/hyperlink" Target="https://azure.microsoft.com/en-us/products/azure-stack/edge" TargetMode="External"/><Relationship Id="rId7" Type="http://schemas.openxmlformats.org/officeDocument/2006/relationships/hyperlink" Target="https://www.openhab.org/" TargetMode="External"/><Relationship Id="rId2" Type="http://schemas.openxmlformats.org/officeDocument/2006/relationships/hyperlink" Target="https://aws.amazon.com/iot/solutions/iot-ed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hingsboard.io/" TargetMode="External"/><Relationship Id="rId11" Type="http://schemas.openxmlformats.org/officeDocument/2006/relationships/hyperlink" Target="https://incubator.apache.org/projects/edgent.html" TargetMode="External"/><Relationship Id="rId5" Type="http://schemas.openxmlformats.org/officeDocument/2006/relationships/hyperlink" Target="https://kafka.apache.org/" TargetMode="External"/><Relationship Id="rId10" Type="http://schemas.openxmlformats.org/officeDocument/2006/relationships/hyperlink" Target="https://www.edgexfoundry.org/" TargetMode="External"/><Relationship Id="rId4" Type="http://schemas.openxmlformats.org/officeDocument/2006/relationships/hyperlink" Target="https://www.kaaiot.com/" TargetMode="External"/><Relationship Id="rId9" Type="http://schemas.openxmlformats.org/officeDocument/2006/relationships/hyperlink" Target="https://www.foglampdigital.com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https://eclipse.dev/kura/" TargetMode="External"/><Relationship Id="rId3" Type="http://schemas.openxmlformats.org/officeDocument/2006/relationships/hyperlink" Target="https://azure.microsoft.com/en-us/products/azure-stack/edge" TargetMode="External"/><Relationship Id="rId7" Type="http://schemas.openxmlformats.org/officeDocument/2006/relationships/hyperlink" Target="https://www.openhab.org/" TargetMode="External"/><Relationship Id="rId12" Type="http://schemas.openxmlformats.org/officeDocument/2006/relationships/hyperlink" Target="https://docs.google.com/document/d/1kqvyT_YmUnvFcYscdbTJjjL-kMfpGZzPcu3K6wRLbmE/edit?tab=t.0" TargetMode="External"/><Relationship Id="rId2" Type="http://schemas.openxmlformats.org/officeDocument/2006/relationships/hyperlink" Target="https://aws.amazon.com/iot/solutions/iot-edge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ingsboard.io/" TargetMode="External"/><Relationship Id="rId11" Type="http://schemas.openxmlformats.org/officeDocument/2006/relationships/hyperlink" Target="https://incubator.apache.org/projects/edgent.html" TargetMode="External"/><Relationship Id="rId5" Type="http://schemas.openxmlformats.org/officeDocument/2006/relationships/hyperlink" Target="https://kafka.apache.org/" TargetMode="External"/><Relationship Id="rId10" Type="http://schemas.openxmlformats.org/officeDocument/2006/relationships/hyperlink" Target="https://www.edgexfoundry.org/" TargetMode="External"/><Relationship Id="rId4" Type="http://schemas.openxmlformats.org/officeDocument/2006/relationships/hyperlink" Target="https://www.kaaiot.com/" TargetMode="External"/><Relationship Id="rId9" Type="http://schemas.openxmlformats.org/officeDocument/2006/relationships/hyperlink" Target="https://www.foglampdigital.com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4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Edge</a:t>
            </a:r>
            <a:r>
              <a:rPr sz="4200" spc="-75" dirty="0"/>
              <a:t> </a:t>
            </a:r>
            <a:r>
              <a:rPr sz="4200" spc="-10" dirty="0"/>
              <a:t>Computing</a:t>
            </a:r>
            <a:endParaRPr sz="4200" dirty="0"/>
          </a:p>
        </p:txBody>
      </p:sp>
      <p:sp>
        <p:nvSpPr>
          <p:cNvPr id="3" name="object 3"/>
          <p:cNvSpPr txBox="1"/>
          <p:nvPr/>
        </p:nvSpPr>
        <p:spPr>
          <a:xfrm>
            <a:off x="1515593" y="2892926"/>
            <a:ext cx="61080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0</a:t>
            </a:r>
            <a:r>
              <a:rPr lang="en-US" sz="2800" dirty="0">
                <a:solidFill>
                  <a:srgbClr val="595959"/>
                </a:solidFill>
                <a:latin typeface="Arial"/>
                <a:cs typeface="Arial"/>
              </a:rPr>
              <a:t>8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: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2800" spc="-8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595959"/>
                </a:solidFill>
                <a:latin typeface="Arial"/>
                <a:cs typeface="Arial"/>
              </a:rPr>
              <a:t>Cloud:</a:t>
            </a:r>
            <a:r>
              <a:rPr sz="2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595959"/>
                </a:solidFill>
                <a:latin typeface="Arial"/>
                <a:cs typeface="Arial"/>
              </a:rPr>
              <a:t>Middleware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Middleware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023995" cy="26803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Broadly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defined: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Software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OS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App.</a:t>
            </a:r>
            <a:endParaRPr sz="1400">
              <a:latin typeface="Arial"/>
              <a:cs typeface="Arial"/>
            </a:endParaRPr>
          </a:p>
          <a:p>
            <a:pPr marL="379095" marR="41275" indent="-367030">
              <a:lnSpc>
                <a:spcPts val="2480"/>
              </a:lnSpc>
              <a:spcBef>
                <a:spcPts val="55"/>
              </a:spcBef>
              <a:buFont typeface="Arial"/>
              <a:buChar char="●"/>
              <a:tabLst>
                <a:tab pos="379095" algn="l"/>
              </a:tabLst>
            </a:pPr>
            <a:r>
              <a:rPr sz="1800" b="1" i="1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Hidden</a:t>
            </a:r>
            <a:r>
              <a:rPr sz="1800" b="1" i="1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translation</a:t>
            </a:r>
            <a:r>
              <a:rPr sz="1800" b="1" i="1" u="heavy" spc="-3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layer</a:t>
            </a:r>
            <a:r>
              <a:rPr sz="1800" u="none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800" u="none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none" spc="-10" dirty="0">
                <a:solidFill>
                  <a:srgbClr val="595959"/>
                </a:solidFill>
                <a:latin typeface="Arial"/>
                <a:cs typeface="Arial"/>
              </a:rPr>
              <a:t>enabling </a:t>
            </a:r>
            <a:r>
              <a:rPr sz="1800" b="1" i="1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communication</a:t>
            </a:r>
            <a:r>
              <a:rPr sz="1800" b="1" i="1" u="heavy" spc="-55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and</a:t>
            </a:r>
            <a:r>
              <a:rPr sz="1800" b="1" i="1" u="heavy" spc="-5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 </a:t>
            </a:r>
            <a:r>
              <a:rPr sz="1800" b="1" i="1" u="heavy" spc="-20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data</a:t>
            </a:r>
            <a:r>
              <a:rPr sz="1800" b="1" i="1" u="none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i="1" u="heavy" dirty="0">
                <a:solidFill>
                  <a:srgbClr val="595959"/>
                </a:solidFill>
                <a:uFill>
                  <a:solidFill>
                    <a:srgbClr val="595959"/>
                  </a:solidFill>
                </a:uFill>
                <a:latin typeface="Arial"/>
                <a:cs typeface="Arial"/>
              </a:rPr>
              <a:t>management</a:t>
            </a:r>
            <a:r>
              <a:rPr sz="1800" b="1" i="1" u="none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none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u="none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none" spc="-10" dirty="0">
                <a:solidFill>
                  <a:srgbClr val="595959"/>
                </a:solidFill>
                <a:latin typeface="Arial"/>
                <a:cs typeface="Arial"/>
              </a:rPr>
              <a:t>distributed applications.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context,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bridge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devices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72900" y="637675"/>
            <a:ext cx="3771100" cy="39973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627210" y="4940245"/>
            <a:ext cx="3439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Situnayake,</a:t>
            </a:r>
            <a:r>
              <a:rPr sz="10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D.,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Plunkett,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J.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(2023).</a:t>
            </a:r>
            <a:r>
              <a:rPr sz="10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AI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595959"/>
                </a:solidFill>
                <a:latin typeface="Arial"/>
                <a:cs typeface="Arial"/>
              </a:rPr>
              <a:t>Edge.</a:t>
            </a:r>
            <a:r>
              <a:rPr sz="10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595959"/>
                </a:solidFill>
                <a:latin typeface="Arial"/>
                <a:cs typeface="Arial"/>
              </a:rPr>
              <a:t>O'Reilly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Middleware Design</a:t>
            </a:r>
            <a:r>
              <a:rPr spc="5" dirty="0"/>
              <a:t> </a:t>
            </a:r>
            <a:r>
              <a:rPr spc="-1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109720" cy="110299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Ad-hoc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Automated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communication</a:t>
            </a:r>
            <a:r>
              <a:rPr sz="14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channel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setup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Dynamically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join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leave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channel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flow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integrity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security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21137" y="2762125"/>
            <a:ext cx="5102225" cy="2066289"/>
            <a:chOff x="2021137" y="2762125"/>
            <a:chExt cx="5102225" cy="206628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21137" y="2986598"/>
              <a:ext cx="5101724" cy="18414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610774" y="2762125"/>
              <a:ext cx="1791335" cy="687705"/>
            </a:xfrm>
            <a:custGeom>
              <a:avLst/>
              <a:gdLst/>
              <a:ahLst/>
              <a:cxnLst/>
              <a:rect l="l" t="t" r="r" b="b"/>
              <a:pathLst>
                <a:path w="1791335" h="687704">
                  <a:moveTo>
                    <a:pt x="1790999" y="687299"/>
                  </a:moveTo>
                  <a:lnTo>
                    <a:pt x="0" y="687299"/>
                  </a:lnTo>
                  <a:lnTo>
                    <a:pt x="0" y="0"/>
                  </a:lnTo>
                  <a:lnTo>
                    <a:pt x="1790999" y="0"/>
                  </a:lnTo>
                  <a:lnTo>
                    <a:pt x="1790999" y="6872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987126" y="2844906"/>
            <a:ext cx="1320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UCR-Secure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Middleware Design</a:t>
            </a:r>
            <a:r>
              <a:rPr spc="5" dirty="0"/>
              <a:t> </a:t>
            </a:r>
            <a:r>
              <a:rPr spc="-1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6697980" cy="15938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Run-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Remotely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execute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programs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(on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devices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cloud)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central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hub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Deploy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(code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download)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Execution,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start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stop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Update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(code)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Delivery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results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1362" y="4167700"/>
            <a:ext cx="1456399" cy="3035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7162" y="3108950"/>
            <a:ext cx="1004799" cy="10047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Middleware Design</a:t>
            </a:r>
            <a:r>
              <a:rPr spc="5" dirty="0"/>
              <a:t> </a:t>
            </a:r>
            <a:r>
              <a:rPr spc="-1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850004" cy="15938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Minimal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Task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Disruption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Anticipate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handle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disruptions</a:t>
            </a:r>
            <a:endParaRPr sz="1400">
              <a:latin typeface="Arial"/>
              <a:cs typeface="Arial"/>
            </a:endParaRPr>
          </a:p>
          <a:p>
            <a:pPr marL="836294" marR="143510" lvl="1" indent="-336550">
              <a:lnSpc>
                <a:spcPct val="114999"/>
              </a:lnSpc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Reliability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middleware,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via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replica,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backup,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  <a:p>
            <a:pPr marL="836294" marR="5080" lvl="1" indent="-336550">
              <a:lnSpc>
                <a:spcPct val="114999"/>
              </a:lnSpc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Resilience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mobility,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network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disconnections,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overflow,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5725" y="697937"/>
            <a:ext cx="3520141" cy="3813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4746" y="4543312"/>
            <a:ext cx="4422775" cy="508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442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Google’s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CDN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expansion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900" dirty="0">
                <a:latin typeface="Arial"/>
                <a:cs typeface="Arial"/>
              </a:rPr>
              <a:t>Mapping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Expansion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Google’s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Serving</a:t>
            </a:r>
            <a:r>
              <a:rPr sz="900" spc="-10" dirty="0">
                <a:latin typeface="Arial"/>
                <a:cs typeface="Arial"/>
              </a:rPr>
              <a:t> Infrastructure,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Calder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Sigcomm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2013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3670935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Middleware Design</a:t>
            </a:r>
            <a:r>
              <a:rPr spc="5" dirty="0"/>
              <a:t> </a:t>
            </a:r>
            <a:r>
              <a:rPr spc="-1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2463165" cy="13481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Overhead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Bandwidth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Latency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Compute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Energy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5725" y="545537"/>
            <a:ext cx="3520141" cy="38131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44746" y="4834553"/>
            <a:ext cx="4422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Mapping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Expansion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Google’s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Serving</a:t>
            </a:r>
            <a:r>
              <a:rPr sz="900" spc="-10" dirty="0">
                <a:latin typeface="Arial"/>
                <a:cs typeface="Arial"/>
              </a:rPr>
              <a:t> Infrastructure,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Calder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Sigcomm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2013</a:t>
            </a:r>
            <a:endParaRPr sz="900">
              <a:latin typeface="Arial"/>
              <a:cs typeface="Arial"/>
            </a:endParaRPr>
          </a:p>
          <a:p>
            <a:pPr marR="6350" algn="r">
              <a:lnSpc>
                <a:spcPct val="100000"/>
              </a:lnSpc>
            </a:pPr>
            <a:r>
              <a:rPr sz="900" spc="-10" dirty="0">
                <a:latin typeface="Arial"/>
                <a:cs typeface="Arial"/>
              </a:rPr>
              <a:t>https://law-in-action.com/tag/trans-atlantic-fiber-cable/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7091" y="312563"/>
            <a:ext cx="2018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Google’s</a:t>
            </a:r>
            <a:r>
              <a:rPr sz="14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CDN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expansion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5725" y="2419350"/>
            <a:ext cx="3520149" cy="234674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Middleware Design</a:t>
            </a:r>
            <a:r>
              <a:rPr spc="5" dirty="0"/>
              <a:t> </a:t>
            </a:r>
            <a:r>
              <a:rPr spc="-10" dirty="0"/>
              <a:t>Goals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3542665" cy="159385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Context-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aware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adaptive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design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Power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budget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condition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User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activity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Dynamics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850" y="3025775"/>
            <a:ext cx="2162174" cy="1828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5500" y="1452962"/>
            <a:ext cx="2628899" cy="8286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Design</a:t>
            </a:r>
            <a:r>
              <a:rPr spc="15" dirty="0"/>
              <a:t> </a:t>
            </a:r>
            <a:r>
              <a:rPr dirty="0"/>
              <a:t>Goal</a:t>
            </a:r>
            <a:r>
              <a:rPr spc="20" dirty="0"/>
              <a:t> </a:t>
            </a:r>
            <a:r>
              <a:rPr dirty="0"/>
              <a:t>&amp;</a:t>
            </a:r>
            <a:r>
              <a:rPr spc="15" dirty="0"/>
              <a:t> </a:t>
            </a:r>
            <a:r>
              <a:rPr spc="-10" dirty="0"/>
              <a:t>Solutions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354266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Ad-hoc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Discovery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Run-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time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Execution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Minimal</a:t>
            </a:r>
            <a:r>
              <a:rPr sz="1800" spc="-7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Task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Disruption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Operation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Overhead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Context-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aware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adaptive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design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76999" y="1175208"/>
            <a:ext cx="4112260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Probing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&amp;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selection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participants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RPCs,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Virtualization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Replica,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distributed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Resource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management,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optimization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Context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monitoring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prediction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63900" y="1841418"/>
            <a:ext cx="506095" cy="164465"/>
            <a:chOff x="3663900" y="1841418"/>
            <a:chExt cx="506095" cy="164465"/>
          </a:xfrm>
        </p:grpSpPr>
        <p:sp>
          <p:nvSpPr>
            <p:cNvPr id="6" name="object 6"/>
            <p:cNvSpPr/>
            <p:nvPr/>
          </p:nvSpPr>
          <p:spPr>
            <a:xfrm>
              <a:off x="3663900" y="1923399"/>
              <a:ext cx="314325" cy="0"/>
            </a:xfrm>
            <a:custGeom>
              <a:avLst/>
              <a:gdLst/>
              <a:ahLst/>
              <a:cxnLst/>
              <a:rect l="l" t="t" r="r" b="b"/>
              <a:pathLst>
                <a:path w="314325">
                  <a:moveTo>
                    <a:pt x="0" y="0"/>
                  </a:moveTo>
                  <a:lnTo>
                    <a:pt x="313799" y="0"/>
                  </a:lnTo>
                </a:path>
              </a:pathLst>
            </a:custGeom>
            <a:ln w="38099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8650" y="1841418"/>
              <a:ext cx="211001" cy="1639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Remote</a:t>
            </a:r>
            <a:r>
              <a:rPr spc="-5" dirty="0"/>
              <a:t> </a:t>
            </a:r>
            <a:r>
              <a:rPr dirty="0"/>
              <a:t>Procedure</a:t>
            </a:r>
            <a:r>
              <a:rPr spc="-5" dirty="0"/>
              <a:t> </a:t>
            </a:r>
            <a:r>
              <a:rPr dirty="0"/>
              <a:t>Calls </a:t>
            </a:r>
            <a:r>
              <a:rPr spc="-10" dirty="0"/>
              <a:t>(RPC)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553032"/>
            <a:ext cx="8506460" cy="279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10541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procedure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parameters)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“remoted”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such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invocation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procedure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happen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across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network separation.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local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proxy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(“stub”)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mimic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interface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remote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object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methods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(client)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make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remote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execution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(server)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via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stub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if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call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executed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locally.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Tightly-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coupled</a:t>
            </a:r>
            <a:r>
              <a:rPr sz="1800" spc="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interfaces: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application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know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details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other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wants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communicate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4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Synchronous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10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Asynchronous?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3321" y="4888853"/>
            <a:ext cx="546036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"/>
                <a:cs typeface="Arial"/>
              </a:rPr>
              <a:t>https://learning.oreilly.com/library/view/enterprise-service-bus/0596006756/ch05.html#esb-CHP-5-</a:t>
            </a:r>
            <a:r>
              <a:rPr sz="900" spc="-15" dirty="0">
                <a:latin typeface="Arial"/>
                <a:cs typeface="Arial"/>
              </a:rPr>
              <a:t>SECT-</a:t>
            </a:r>
            <a:r>
              <a:rPr sz="900" spc="-25" dirty="0">
                <a:latin typeface="Arial"/>
                <a:cs typeface="Arial"/>
              </a:rPr>
              <a:t>1.1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26575" y="0"/>
            <a:ext cx="3517424" cy="15302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Message-</a:t>
            </a:r>
            <a:r>
              <a:rPr dirty="0"/>
              <a:t>Oriented</a:t>
            </a:r>
            <a:r>
              <a:rPr spc="-20" dirty="0"/>
              <a:t> </a:t>
            </a:r>
            <a:r>
              <a:rPr dirty="0"/>
              <a:t>Middleware</a:t>
            </a:r>
            <a:r>
              <a:rPr spc="-20" dirty="0"/>
              <a:t> </a:t>
            </a:r>
            <a:r>
              <a:rPr spc="-10" dirty="0"/>
              <a:t>(MOM)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7873365" cy="2093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Passing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between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communication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channel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that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carries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self-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contained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units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information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(messages).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Messages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usually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received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asynchronously.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Loosely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coupled: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MOM</a:t>
            </a:r>
            <a:r>
              <a:rPr sz="1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API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finish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receive,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clients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heterogeneous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(python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c++).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Clients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don’t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know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about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other’s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protocol/existence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Asynchronous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(mostly)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250" y="3316150"/>
            <a:ext cx="4943474" cy="17525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Pub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25" dirty="0"/>
              <a:t>Sub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7340600" cy="97218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Publish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Subscribe</a:t>
            </a:r>
            <a:endParaRPr sz="1800">
              <a:latin typeface="Arial"/>
              <a:cs typeface="Arial"/>
            </a:endParaRPr>
          </a:p>
          <a:p>
            <a:pPr marL="379095" marR="5080" indent="-367030">
              <a:lnSpc>
                <a:spcPct val="114999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Messaging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pattern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where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publishers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message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distribution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nodes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(brokers)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where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subscribers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retrieve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relevant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message.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6235" y="2431783"/>
            <a:ext cx="4716446" cy="2156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Paper </a:t>
            </a:r>
            <a:r>
              <a:rPr spc="-10" dirty="0"/>
              <a:t>sources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7012940" cy="352171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Conference</a:t>
            </a: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programs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MLSys: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Machine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Systems,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MLSys’23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Mobisys: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Mobile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Systems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9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Applications,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Mobisys’23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CVPR: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Computer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Vision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Pattern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Recognition,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CVPR’23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SEC: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Symposium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Computing,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SEC’23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40"/>
              </a:spcBef>
              <a:buClr>
                <a:srgbClr val="595959"/>
              </a:buClr>
              <a:buChar char="●"/>
              <a:tabLst>
                <a:tab pos="379095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Google</a:t>
            </a:r>
            <a:r>
              <a:rPr sz="18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scholar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topic,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drone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perception,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smart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agriculture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name,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e.g.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Bill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Dally</a:t>
            </a:r>
            <a:r>
              <a:rPr sz="1400" u="none" dirty="0">
                <a:solidFill>
                  <a:srgbClr val="595959"/>
                </a:solidFill>
                <a:latin typeface="Arial"/>
                <a:cs typeface="Arial"/>
              </a:rPr>
              <a:t>,</a:t>
            </a:r>
            <a:r>
              <a:rPr sz="1400" u="none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MLSys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board</a:t>
            </a:r>
            <a:r>
              <a:rPr sz="1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member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and</a:t>
            </a:r>
            <a:r>
              <a:rPr sz="14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4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steering</a:t>
            </a:r>
            <a:r>
              <a:rPr sz="14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committee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file: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UCR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Library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good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paper?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Top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tier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conference?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9"/>
              </a:rPr>
              <a:t>CSRankings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High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citation?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Github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source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code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many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stars?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Pub</a:t>
            </a:r>
            <a:r>
              <a:rPr spc="15" dirty="0"/>
              <a:t> </a:t>
            </a:r>
            <a:r>
              <a:rPr dirty="0"/>
              <a:t>/</a:t>
            </a:r>
            <a:r>
              <a:rPr spc="15" dirty="0"/>
              <a:t> </a:t>
            </a:r>
            <a:r>
              <a:rPr spc="-25" dirty="0"/>
              <a:t>Sub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7269480" cy="215455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Pros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Flexible,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dynamic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join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(subscribe)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remove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(unsubscribe)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Loosely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coupled,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publishers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subscribers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don’t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need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know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about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each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other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Scalable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Cons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Reliability: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single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node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failure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(broker/brokers)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saturation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Latency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20" dirty="0"/>
              <a:t>MQTT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4146550" cy="183896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Message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Queue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Telemetry</a:t>
            </a:r>
            <a:r>
              <a:rPr sz="18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Transport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8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pub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sub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protocol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Four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types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messages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Connect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Disconnect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4"/>
              </a:spcBef>
              <a:buChar char="■"/>
              <a:tabLst>
                <a:tab pos="129349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Publish</a:t>
            </a:r>
            <a:endParaRPr sz="1400">
              <a:latin typeface="Arial"/>
              <a:cs typeface="Arial"/>
            </a:endParaRPr>
          </a:p>
          <a:p>
            <a:pPr marL="1293495" lvl="2" indent="-335915">
              <a:lnSpc>
                <a:spcPct val="100000"/>
              </a:lnSpc>
              <a:spcBef>
                <a:spcPts val="250"/>
              </a:spcBef>
              <a:buChar char="■"/>
              <a:tabLst>
                <a:tab pos="1293495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Subscribe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7425" y="1092237"/>
            <a:ext cx="3200399" cy="34766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904472" y="3226690"/>
            <a:ext cx="3604895" cy="1640839"/>
            <a:chOff x="904472" y="3226690"/>
            <a:chExt cx="3604895" cy="1640839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4472" y="3226690"/>
              <a:ext cx="3604442" cy="164030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75445" y="3730756"/>
              <a:ext cx="541020" cy="205104"/>
            </a:xfrm>
            <a:custGeom>
              <a:avLst/>
              <a:gdLst/>
              <a:ahLst/>
              <a:cxnLst/>
              <a:rect l="l" t="t" r="r" b="b"/>
              <a:pathLst>
                <a:path w="541019" h="205104">
                  <a:moveTo>
                    <a:pt x="0" y="55930"/>
                  </a:moveTo>
                  <a:lnTo>
                    <a:pt x="4395" y="34159"/>
                  </a:lnTo>
                  <a:lnTo>
                    <a:pt x="16381" y="16381"/>
                  </a:lnTo>
                  <a:lnTo>
                    <a:pt x="34160" y="4395"/>
                  </a:lnTo>
                  <a:lnTo>
                    <a:pt x="55930" y="0"/>
                  </a:lnTo>
                  <a:lnTo>
                    <a:pt x="484646" y="0"/>
                  </a:lnTo>
                  <a:lnTo>
                    <a:pt x="524195" y="16381"/>
                  </a:lnTo>
                  <a:lnTo>
                    <a:pt x="540577" y="55930"/>
                  </a:lnTo>
                  <a:lnTo>
                    <a:pt x="540577" y="149168"/>
                  </a:lnTo>
                  <a:lnTo>
                    <a:pt x="536182" y="170939"/>
                  </a:lnTo>
                  <a:lnTo>
                    <a:pt x="524196" y="188718"/>
                  </a:lnTo>
                  <a:lnTo>
                    <a:pt x="506417" y="200704"/>
                  </a:lnTo>
                  <a:lnTo>
                    <a:pt x="484646" y="205099"/>
                  </a:lnTo>
                  <a:lnTo>
                    <a:pt x="55930" y="205099"/>
                  </a:lnTo>
                  <a:lnTo>
                    <a:pt x="34160" y="200704"/>
                  </a:lnTo>
                  <a:lnTo>
                    <a:pt x="16381" y="188718"/>
                  </a:lnTo>
                  <a:lnTo>
                    <a:pt x="4395" y="170939"/>
                  </a:lnTo>
                  <a:lnTo>
                    <a:pt x="0" y="149168"/>
                  </a:lnTo>
                  <a:lnTo>
                    <a:pt x="0" y="55930"/>
                  </a:lnTo>
                  <a:close/>
                </a:path>
              </a:pathLst>
            </a:custGeom>
            <a:ln w="2857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81777" y="3729293"/>
            <a:ext cx="32829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GPU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9876" y="4132438"/>
            <a:ext cx="541020" cy="205104"/>
          </a:xfrm>
          <a:custGeom>
            <a:avLst/>
            <a:gdLst/>
            <a:ahLst/>
            <a:cxnLst/>
            <a:rect l="l" t="t" r="r" b="b"/>
            <a:pathLst>
              <a:path w="541020" h="205104">
                <a:moveTo>
                  <a:pt x="0" y="55930"/>
                </a:moveTo>
                <a:lnTo>
                  <a:pt x="4395" y="34160"/>
                </a:lnTo>
                <a:lnTo>
                  <a:pt x="16381" y="16381"/>
                </a:lnTo>
                <a:lnTo>
                  <a:pt x="34159" y="4395"/>
                </a:lnTo>
                <a:lnTo>
                  <a:pt x="55930" y="0"/>
                </a:lnTo>
                <a:lnTo>
                  <a:pt x="484646" y="0"/>
                </a:lnTo>
                <a:lnTo>
                  <a:pt x="524195" y="16381"/>
                </a:lnTo>
                <a:lnTo>
                  <a:pt x="540577" y="55930"/>
                </a:lnTo>
                <a:lnTo>
                  <a:pt x="540577" y="149169"/>
                </a:lnTo>
                <a:lnTo>
                  <a:pt x="536182" y="170940"/>
                </a:lnTo>
                <a:lnTo>
                  <a:pt x="524195" y="188718"/>
                </a:lnTo>
                <a:lnTo>
                  <a:pt x="506417" y="200704"/>
                </a:lnTo>
                <a:lnTo>
                  <a:pt x="484646" y="205099"/>
                </a:lnTo>
                <a:lnTo>
                  <a:pt x="55930" y="205099"/>
                </a:lnTo>
                <a:lnTo>
                  <a:pt x="34159" y="200704"/>
                </a:lnTo>
                <a:lnTo>
                  <a:pt x="16381" y="188718"/>
                </a:lnTo>
                <a:lnTo>
                  <a:pt x="4395" y="170940"/>
                </a:lnTo>
                <a:lnTo>
                  <a:pt x="0" y="149169"/>
                </a:lnTo>
                <a:lnTo>
                  <a:pt x="0" y="55930"/>
                </a:lnTo>
                <a:close/>
              </a:path>
            </a:pathLst>
          </a:custGeom>
          <a:ln w="28574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10094" y="4130976"/>
            <a:ext cx="3206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0000FF"/>
                </a:solidFill>
                <a:latin typeface="Arial"/>
                <a:cs typeface="Arial"/>
              </a:rPr>
              <a:t>ECU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70271" y="3396055"/>
            <a:ext cx="3086100" cy="1624965"/>
            <a:chOff x="1070271" y="3396055"/>
            <a:chExt cx="3086100" cy="1624965"/>
          </a:xfrm>
        </p:grpSpPr>
        <p:sp>
          <p:nvSpPr>
            <p:cNvPr id="12" name="object 12"/>
            <p:cNvSpPr/>
            <p:nvPr/>
          </p:nvSpPr>
          <p:spPr>
            <a:xfrm>
              <a:off x="1070271" y="4791903"/>
              <a:ext cx="3086100" cy="228600"/>
            </a:xfrm>
            <a:custGeom>
              <a:avLst/>
              <a:gdLst/>
              <a:ahLst/>
              <a:cxnLst/>
              <a:rect l="l" t="t" r="r" b="b"/>
              <a:pathLst>
                <a:path w="3086100" h="228600">
                  <a:moveTo>
                    <a:pt x="0" y="0"/>
                  </a:moveTo>
                  <a:lnTo>
                    <a:pt x="3085594" y="0"/>
                  </a:lnTo>
                  <a:lnTo>
                    <a:pt x="3085594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87621" y="3396055"/>
              <a:ext cx="2567940" cy="1440815"/>
            </a:xfrm>
            <a:custGeom>
              <a:avLst/>
              <a:gdLst/>
              <a:ahLst/>
              <a:cxnLst/>
              <a:rect l="l" t="t" r="r" b="b"/>
              <a:pathLst>
                <a:path w="2567940" h="1440814">
                  <a:moveTo>
                    <a:pt x="358112" y="539801"/>
                  </a:moveTo>
                  <a:lnTo>
                    <a:pt x="358112" y="1430934"/>
                  </a:lnTo>
                </a:path>
                <a:path w="2567940" h="1440814">
                  <a:moveTo>
                    <a:pt x="0" y="745733"/>
                  </a:moveTo>
                  <a:lnTo>
                    <a:pt x="8425" y="1440191"/>
                  </a:lnTo>
                </a:path>
                <a:path w="2567940" h="1440814">
                  <a:moveTo>
                    <a:pt x="1402940" y="0"/>
                  </a:moveTo>
                  <a:lnTo>
                    <a:pt x="1402940" y="1440136"/>
                  </a:lnTo>
                </a:path>
                <a:path w="2567940" h="1440814">
                  <a:moveTo>
                    <a:pt x="1697342" y="205220"/>
                  </a:moveTo>
                  <a:lnTo>
                    <a:pt x="1697342" y="1430943"/>
                  </a:lnTo>
                </a:path>
                <a:path w="2567940" h="1440814">
                  <a:moveTo>
                    <a:pt x="2082543" y="941483"/>
                  </a:moveTo>
                  <a:lnTo>
                    <a:pt x="2082543" y="1407560"/>
                  </a:lnTo>
                </a:path>
                <a:path w="2567940" h="1440814">
                  <a:moveTo>
                    <a:pt x="2567337" y="694476"/>
                  </a:moveTo>
                  <a:lnTo>
                    <a:pt x="2567337" y="1440154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MQTT</a:t>
            </a:r>
            <a:r>
              <a:rPr spc="-55" dirty="0"/>
              <a:t> </a:t>
            </a:r>
            <a:r>
              <a:rPr dirty="0"/>
              <a:t>Quality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0" dirty="0"/>
              <a:t>Service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7794625" cy="22244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most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(fire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forget)</a:t>
            </a:r>
            <a:endParaRPr sz="1800">
              <a:latin typeface="Arial"/>
              <a:cs typeface="Arial"/>
            </a:endParaRPr>
          </a:p>
          <a:p>
            <a:pPr marL="836294" marR="440690" lvl="1" indent="-336550">
              <a:lnSpc>
                <a:spcPct val="114999"/>
              </a:lnSpc>
              <a:spcBef>
                <a:spcPts val="9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message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sent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once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client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broker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take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no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additional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steps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to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acknowledge</a:t>
            </a:r>
            <a:r>
              <a:rPr sz="14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delivery.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least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(acknowledged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delivery)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message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tried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sender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multiple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times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until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acknowledgement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received.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Exactly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once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-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(assured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delivery)</a:t>
            </a:r>
            <a:endParaRPr sz="1800">
              <a:latin typeface="Arial"/>
              <a:cs typeface="Arial"/>
            </a:endParaRPr>
          </a:p>
          <a:p>
            <a:pPr marL="836294" marR="5080" lvl="1" indent="-336550">
              <a:lnSpc>
                <a:spcPct val="114999"/>
              </a:lnSpc>
              <a:spcBef>
                <a:spcPts val="9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sender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receiver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engage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two-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level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handshake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ensure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only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one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copy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message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received.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Example:</a:t>
            </a:r>
            <a:r>
              <a:rPr spc="-30" dirty="0"/>
              <a:t> </a:t>
            </a:r>
            <a:r>
              <a:rPr spc="-10" dirty="0"/>
              <a:t>Paho-</a:t>
            </a:r>
            <a:r>
              <a:rPr dirty="0"/>
              <a:t>MQTT</a:t>
            </a:r>
            <a:r>
              <a:rPr spc="-60" dirty="0"/>
              <a:t> </a:t>
            </a:r>
            <a:r>
              <a:rPr dirty="0"/>
              <a:t>+</a:t>
            </a:r>
            <a:r>
              <a:rPr spc="-15" dirty="0"/>
              <a:t> </a:t>
            </a:r>
            <a:r>
              <a:rPr dirty="0"/>
              <a:t>Mosquitto</a:t>
            </a:r>
            <a:r>
              <a:rPr spc="-15" dirty="0"/>
              <a:t> </a:t>
            </a:r>
            <a:r>
              <a:rPr spc="-10" dirty="0"/>
              <a:t>(broker)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4821555" cy="2174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Install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mosquitto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broker: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Download</a:t>
            </a:r>
            <a:r>
              <a:rPr sz="18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|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Eclipse</a:t>
            </a:r>
            <a:r>
              <a:rPr sz="1800" u="none" spc="-10" dirty="0">
                <a:solidFill>
                  <a:srgbClr val="0097A7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Mosquitto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Install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paho-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mqtt:</a:t>
            </a:r>
            <a:r>
              <a:rPr sz="1800" spc="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paho-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mqtt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·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PyPI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Start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mosquitto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Run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test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script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right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Publish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message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under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topic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“test”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client.publish(“test”,</a:t>
            </a:r>
            <a:r>
              <a:rPr sz="1400" spc="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“Hello</a:t>
            </a:r>
            <a:r>
              <a:rPr sz="1400" spc="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world!”)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90300" y="1170125"/>
            <a:ext cx="3201299" cy="302740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Brokerless</a:t>
            </a:r>
            <a:r>
              <a:rPr spc="-25" dirty="0"/>
              <a:t> </a:t>
            </a:r>
            <a:r>
              <a:rPr dirty="0"/>
              <a:t>MOM:</a:t>
            </a:r>
            <a:r>
              <a:rPr spc="-15" dirty="0"/>
              <a:t> </a:t>
            </a:r>
            <a:r>
              <a:rPr dirty="0"/>
              <a:t>Example:</a:t>
            </a:r>
            <a:r>
              <a:rPr spc="-15" dirty="0"/>
              <a:t> </a:t>
            </a:r>
            <a:r>
              <a:rPr dirty="0"/>
              <a:t>ZeroMQ</a:t>
            </a:r>
            <a:r>
              <a:rPr spc="-15" dirty="0"/>
              <a:t> </a:t>
            </a:r>
            <a:r>
              <a:rPr dirty="0"/>
              <a:t>or</a:t>
            </a:r>
            <a:r>
              <a:rPr spc="-15" dirty="0"/>
              <a:t> </a:t>
            </a:r>
            <a:r>
              <a:rPr spc="-25" dirty="0"/>
              <a:t>ZMQ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60838"/>
            <a:ext cx="5840095" cy="239966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5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Lightweight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Decouple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broker’s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two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function: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pub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sub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register,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transfer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Use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directory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pub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sub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registration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Let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clients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handle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transfer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N-to-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</a:t>
            </a:r>
            <a:r>
              <a:rPr sz="1800" spc="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patterns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Fan-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out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Pub-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sub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Task-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distribution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Request-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reply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890" y="2532918"/>
            <a:ext cx="2705738" cy="229401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9932" y="2513876"/>
            <a:ext cx="2751128" cy="23324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Other </a:t>
            </a:r>
            <a:r>
              <a:rPr spc="-10" dirty="0"/>
              <a:t>Examples: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5539" y="1175208"/>
            <a:ext cx="2780665" cy="31800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58800" indent="-41910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AWS</a:t>
            </a:r>
            <a:r>
              <a:rPr sz="1800" u="heavy" spc="-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IoT</a:t>
            </a:r>
            <a:r>
              <a:rPr sz="1800" u="heavy" spc="-7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for</a:t>
            </a:r>
            <a:r>
              <a:rPr sz="1800" u="heavy" spc="-4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the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2"/>
              </a:rPr>
              <a:t>Edge</a:t>
            </a:r>
            <a:endParaRPr sz="1800">
              <a:latin typeface="Arial"/>
              <a:cs typeface="Arial"/>
            </a:endParaRP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Azure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Stack</a:t>
            </a:r>
            <a:r>
              <a:rPr sz="1800" u="heavy" spc="-1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3"/>
              </a:rPr>
              <a:t>Edge</a:t>
            </a:r>
            <a:endParaRPr sz="1800">
              <a:latin typeface="Arial"/>
              <a:cs typeface="Arial"/>
            </a:endParaRP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Kaa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IoT</a:t>
            </a:r>
            <a:r>
              <a:rPr sz="1800" u="heavy" spc="-5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4"/>
              </a:rPr>
              <a:t>Platform</a:t>
            </a:r>
            <a:endParaRPr sz="1800">
              <a:latin typeface="Arial"/>
              <a:cs typeface="Arial"/>
            </a:endParaRP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Apache</a:t>
            </a:r>
            <a:r>
              <a:rPr sz="18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5"/>
              </a:rPr>
              <a:t>Kafka</a:t>
            </a:r>
            <a:endParaRPr sz="1800">
              <a:latin typeface="Arial"/>
              <a:cs typeface="Arial"/>
            </a:endParaRP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6"/>
              </a:rPr>
              <a:t>ThingsBoard</a:t>
            </a:r>
            <a:endParaRPr sz="1800">
              <a:latin typeface="Arial"/>
              <a:cs typeface="Arial"/>
            </a:endParaRP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7"/>
              </a:rPr>
              <a:t>openHAB</a:t>
            </a:r>
            <a:endParaRPr sz="1800">
              <a:latin typeface="Arial"/>
              <a:cs typeface="Arial"/>
            </a:endParaRPr>
          </a:p>
          <a:p>
            <a:pPr marL="558800" indent="-41910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Eclipse</a:t>
            </a:r>
            <a:r>
              <a:rPr sz="1800" u="heavy" spc="-3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 </a:t>
            </a:r>
            <a:r>
              <a:rPr sz="1800" u="heavy" spc="-2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8"/>
              </a:rPr>
              <a:t>Kura</a:t>
            </a:r>
            <a:endParaRPr sz="1800">
              <a:latin typeface="Arial"/>
              <a:cs typeface="Arial"/>
            </a:endParaRP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9"/>
              </a:rPr>
              <a:t>FOGLAMP</a:t>
            </a:r>
            <a:endParaRPr sz="1800">
              <a:latin typeface="Arial"/>
              <a:cs typeface="Arial"/>
            </a:endParaRP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0"/>
              </a:rPr>
              <a:t>EdgeX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0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0"/>
              </a:rPr>
              <a:t>Foundry</a:t>
            </a:r>
            <a:endParaRPr sz="1800">
              <a:latin typeface="Arial"/>
              <a:cs typeface="Arial"/>
            </a:endParaRPr>
          </a:p>
          <a:p>
            <a:pPr marL="558800" indent="-546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1"/>
              </a:rPr>
              <a:t>Apache</a:t>
            </a:r>
            <a:r>
              <a:rPr sz="1800" u="heavy" spc="-3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1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1"/>
              </a:rPr>
              <a:t>Edgent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Other </a:t>
            </a:r>
            <a:r>
              <a:rPr spc="-10" dirty="0"/>
              <a:t>Examples: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558800" indent="-419100">
              <a:lnSpc>
                <a:spcPct val="100000"/>
              </a:lnSpc>
              <a:spcBef>
                <a:spcPts val="420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dirty="0">
                <a:hlinkClick r:id="rId2"/>
              </a:rPr>
              <a:t>AWS</a:t>
            </a:r>
            <a:r>
              <a:rPr spc="-40" dirty="0">
                <a:hlinkClick r:id="rId2"/>
              </a:rPr>
              <a:t> </a:t>
            </a:r>
            <a:r>
              <a:rPr dirty="0">
                <a:hlinkClick r:id="rId2"/>
              </a:rPr>
              <a:t>IoT</a:t>
            </a:r>
            <a:r>
              <a:rPr spc="-70" dirty="0">
                <a:hlinkClick r:id="rId2"/>
              </a:rPr>
              <a:t> </a:t>
            </a:r>
            <a:r>
              <a:rPr dirty="0">
                <a:hlinkClick r:id="rId2"/>
              </a:rPr>
              <a:t>for</a:t>
            </a:r>
            <a:r>
              <a:rPr spc="-40" dirty="0">
                <a:hlinkClick r:id="rId2"/>
              </a:rPr>
              <a:t> </a:t>
            </a:r>
            <a:r>
              <a:rPr dirty="0">
                <a:hlinkClick r:id="rId2"/>
              </a:rPr>
              <a:t>the</a:t>
            </a:r>
            <a:r>
              <a:rPr spc="-35" dirty="0">
                <a:hlinkClick r:id="rId2"/>
              </a:rPr>
              <a:t> </a:t>
            </a:r>
            <a:r>
              <a:rPr spc="-20" dirty="0">
                <a:hlinkClick r:id="rId2"/>
              </a:rPr>
              <a:t>Edge</a:t>
            </a: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dirty="0">
                <a:hlinkClick r:id="rId3"/>
              </a:rPr>
              <a:t>Azure</a:t>
            </a:r>
            <a:r>
              <a:rPr spc="-15" dirty="0">
                <a:hlinkClick r:id="rId3"/>
              </a:rPr>
              <a:t> </a:t>
            </a:r>
            <a:r>
              <a:rPr dirty="0">
                <a:hlinkClick r:id="rId3"/>
              </a:rPr>
              <a:t>Stack</a:t>
            </a:r>
            <a:r>
              <a:rPr spc="-15" dirty="0">
                <a:hlinkClick r:id="rId3"/>
              </a:rPr>
              <a:t> </a:t>
            </a:r>
            <a:r>
              <a:rPr spc="-20" dirty="0">
                <a:hlinkClick r:id="rId3"/>
              </a:rPr>
              <a:t>Edge</a:t>
            </a: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dirty="0">
                <a:hlinkClick r:id="rId4"/>
              </a:rPr>
              <a:t>Kaa</a:t>
            </a:r>
            <a:r>
              <a:rPr spc="-25" dirty="0">
                <a:hlinkClick r:id="rId4"/>
              </a:rPr>
              <a:t> </a:t>
            </a:r>
            <a:r>
              <a:rPr dirty="0">
                <a:hlinkClick r:id="rId4"/>
              </a:rPr>
              <a:t>IoT</a:t>
            </a:r>
            <a:r>
              <a:rPr spc="-55" dirty="0">
                <a:hlinkClick r:id="rId4"/>
              </a:rPr>
              <a:t> </a:t>
            </a:r>
            <a:r>
              <a:rPr spc="-10" dirty="0">
                <a:hlinkClick r:id="rId4"/>
              </a:rPr>
              <a:t>Platform</a:t>
            </a: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dirty="0">
                <a:hlinkClick r:id="rId5"/>
              </a:rPr>
              <a:t>Apache</a:t>
            </a:r>
            <a:r>
              <a:rPr spc="-30" dirty="0">
                <a:hlinkClick r:id="rId5"/>
              </a:rPr>
              <a:t> </a:t>
            </a:r>
            <a:r>
              <a:rPr spc="-10" dirty="0">
                <a:hlinkClick r:id="rId5"/>
              </a:rPr>
              <a:t>Kafka</a:t>
            </a: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pc="-10" dirty="0">
                <a:hlinkClick r:id="rId6"/>
              </a:rPr>
              <a:t>ThingsBoard</a:t>
            </a: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pc="-10" dirty="0">
                <a:hlinkClick r:id="rId7"/>
              </a:rPr>
              <a:t>openHAB</a:t>
            </a:r>
          </a:p>
          <a:p>
            <a:pPr marL="558800" indent="-419100">
              <a:lnSpc>
                <a:spcPct val="100000"/>
              </a:lnSpc>
              <a:spcBef>
                <a:spcPts val="320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dirty="0">
                <a:hlinkClick r:id="rId8"/>
              </a:rPr>
              <a:t>Eclipse</a:t>
            </a:r>
            <a:r>
              <a:rPr spc="-35" dirty="0">
                <a:hlinkClick r:id="rId8"/>
              </a:rPr>
              <a:t> </a:t>
            </a:r>
            <a:r>
              <a:rPr spc="-20" dirty="0">
                <a:hlinkClick r:id="rId8"/>
              </a:rPr>
              <a:t>Kura</a:t>
            </a: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spc="-10" dirty="0">
                <a:hlinkClick r:id="rId9"/>
              </a:rPr>
              <a:t>FOGLAMP</a:t>
            </a:r>
          </a:p>
          <a:p>
            <a:pPr marL="558800" indent="-419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dirty="0">
                <a:hlinkClick r:id="rId10"/>
              </a:rPr>
              <a:t>EdgeX</a:t>
            </a:r>
            <a:r>
              <a:rPr spc="-25" dirty="0">
                <a:hlinkClick r:id="rId10"/>
              </a:rPr>
              <a:t> </a:t>
            </a:r>
            <a:r>
              <a:rPr spc="-10" dirty="0">
                <a:hlinkClick r:id="rId10"/>
              </a:rPr>
              <a:t>Foundry</a:t>
            </a:r>
          </a:p>
          <a:p>
            <a:pPr marL="558800" indent="-546100">
              <a:lnSpc>
                <a:spcPct val="100000"/>
              </a:lnSpc>
              <a:spcBef>
                <a:spcPts val="325"/>
              </a:spcBef>
              <a:buClr>
                <a:srgbClr val="595959"/>
              </a:buClr>
              <a:buAutoNum type="arabicPeriod"/>
              <a:tabLst>
                <a:tab pos="558800" algn="l"/>
              </a:tabLst>
            </a:pPr>
            <a:r>
              <a:rPr dirty="0">
                <a:hlinkClick r:id="rId11"/>
              </a:rPr>
              <a:t>Apache</a:t>
            </a:r>
            <a:r>
              <a:rPr spc="-30" dirty="0">
                <a:hlinkClick r:id="rId11"/>
              </a:rPr>
              <a:t> </a:t>
            </a:r>
            <a:r>
              <a:rPr spc="-10" dirty="0">
                <a:hlinkClick r:id="rId11"/>
              </a:rPr>
              <a:t>Edgent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06275" y="1099008"/>
            <a:ext cx="5191760" cy="364807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Quiz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000: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 </a:t>
            </a:r>
            <a:r>
              <a:rPr sz="1800" u="heavy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Middleware</a:t>
            </a:r>
            <a:r>
              <a:rPr sz="1800" u="heavy" spc="-25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 </a:t>
            </a:r>
            <a:r>
              <a:rPr sz="18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latin typeface="Arial"/>
                <a:cs typeface="Arial"/>
                <a:hlinkClick r:id="rId12"/>
              </a:rPr>
              <a:t>Examples</a:t>
            </a:r>
            <a:endParaRPr sz="1800">
              <a:latin typeface="Arial"/>
              <a:cs typeface="Arial"/>
            </a:endParaRPr>
          </a:p>
          <a:p>
            <a:pPr marL="469900" marR="5080" indent="-367030">
              <a:lnSpc>
                <a:spcPct val="114999"/>
              </a:lnSpc>
              <a:spcBef>
                <a:spcPts val="600"/>
              </a:spcBef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 include?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(programming</a:t>
            </a:r>
            <a:r>
              <a:rPr sz="1800" spc="-1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API,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modeling,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device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management,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main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features)</a:t>
            </a:r>
            <a:endParaRPr sz="1800">
              <a:latin typeface="Arial"/>
              <a:cs typeface="Arial"/>
            </a:endParaRPr>
          </a:p>
          <a:p>
            <a:pPr marL="469900" marR="422275" indent="-36703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License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type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(open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source,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pay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go,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contract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based,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etc.)</a:t>
            </a:r>
            <a:endParaRPr sz="1800">
              <a:latin typeface="Arial"/>
              <a:cs typeface="Arial"/>
            </a:endParaRPr>
          </a:p>
          <a:p>
            <a:pPr marL="469900" marR="652145" indent="-36703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layer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deployed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(cloud,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Edge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Network,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Fog,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Holistic: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them)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general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purpose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specific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cases?</a:t>
            </a:r>
            <a:endParaRPr sz="1800">
              <a:latin typeface="Arial"/>
              <a:cs typeface="Arial"/>
            </a:endParaRPr>
          </a:p>
          <a:p>
            <a:pPr marL="469900" marR="387350" indent="-36703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Compatibility:</a:t>
            </a:r>
            <a:r>
              <a:rPr sz="1800" spc="-6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Programming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language,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OS,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device,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service,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etc.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2753360" cy="12287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Middleware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goals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MOMs,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Pub/Sub,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MQTT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Next</a:t>
            </a:r>
            <a:r>
              <a:rPr spc="-15" dirty="0"/>
              <a:t> </a:t>
            </a:r>
            <a:r>
              <a:rPr spc="-10" dirty="0"/>
              <a:t>Lectures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420"/>
              </a:spcBef>
              <a:buChar char="●"/>
              <a:tabLst>
                <a:tab pos="379095" algn="l"/>
              </a:tabLst>
            </a:pPr>
            <a:r>
              <a:rPr dirty="0"/>
              <a:t>Lab</a:t>
            </a:r>
            <a:r>
              <a:rPr spc="-20" dirty="0"/>
              <a:t> </a:t>
            </a:r>
            <a:r>
              <a:rPr dirty="0"/>
              <a:t>3:</a:t>
            </a:r>
            <a:r>
              <a:rPr spc="-10" dirty="0"/>
              <a:t> </a:t>
            </a:r>
            <a:r>
              <a:rPr dirty="0"/>
              <a:t>client-server</a:t>
            </a:r>
            <a:r>
              <a:rPr spc="-10" dirty="0"/>
              <a:t> communication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Lab</a:t>
            </a:r>
            <a:r>
              <a:rPr spc="-30" dirty="0"/>
              <a:t> </a:t>
            </a:r>
            <a:r>
              <a:rPr dirty="0"/>
              <a:t>4:</a:t>
            </a:r>
            <a:r>
              <a:rPr spc="-20" dirty="0"/>
              <a:t> </a:t>
            </a:r>
            <a:r>
              <a:rPr dirty="0"/>
              <a:t>connecting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cloud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Google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cloud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platform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(GCP)</a:t>
            </a:r>
            <a:endParaRPr sz="1400">
              <a:latin typeface="Arial"/>
              <a:cs typeface="Arial"/>
            </a:endParaRPr>
          </a:p>
          <a:p>
            <a:pPr marL="836294" lvl="1" indent="-335915">
              <a:lnSpc>
                <a:spcPct val="100000"/>
              </a:lnSpc>
              <a:spcBef>
                <a:spcPts val="254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Amazon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Web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Service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(AWS)</a:t>
            </a:r>
            <a:endParaRPr sz="14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235"/>
              </a:spcBef>
              <a:buChar char="●"/>
              <a:tabLst>
                <a:tab pos="379095" algn="l"/>
              </a:tabLst>
            </a:pPr>
            <a:r>
              <a:rPr dirty="0"/>
              <a:t>Paper</a:t>
            </a:r>
            <a:r>
              <a:rPr spc="-30" dirty="0"/>
              <a:t> </a:t>
            </a:r>
            <a:r>
              <a:rPr dirty="0"/>
              <a:t>presentation</a:t>
            </a:r>
            <a:r>
              <a:rPr spc="-30" dirty="0"/>
              <a:t> </a:t>
            </a:r>
            <a:r>
              <a:rPr dirty="0"/>
              <a:t>next</a:t>
            </a:r>
            <a:r>
              <a:rPr spc="-25" dirty="0"/>
              <a:t> </a:t>
            </a:r>
            <a:r>
              <a:rPr spc="-10" dirty="0"/>
              <a:t>week!</a:t>
            </a: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dirty="0"/>
              <a:t>Ethnics</a:t>
            </a:r>
            <a:r>
              <a:rPr spc="-5" dirty="0"/>
              <a:t> </a:t>
            </a:r>
            <a:r>
              <a:rPr dirty="0"/>
              <a:t>&amp;</a:t>
            </a:r>
            <a:r>
              <a:rPr spc="-5" dirty="0"/>
              <a:t> </a:t>
            </a:r>
            <a:r>
              <a:rPr spc="-10" dirty="0"/>
              <a:t>Security</a:t>
            </a:r>
          </a:p>
          <a:p>
            <a:pPr marL="37909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379095" algn="l"/>
              </a:tabLst>
            </a:pPr>
            <a:r>
              <a:rPr dirty="0"/>
              <a:t>Edge</a:t>
            </a:r>
            <a:r>
              <a:rPr spc="-4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spc="-10" dirty="0"/>
              <a:t>Research</a:t>
            </a:r>
          </a:p>
          <a:p>
            <a:pPr marL="836294" lvl="1" indent="-335915">
              <a:lnSpc>
                <a:spcPct val="100000"/>
              </a:lnSpc>
              <a:spcBef>
                <a:spcPts val="340"/>
              </a:spcBef>
              <a:buChar char="○"/>
              <a:tabLst>
                <a:tab pos="836294" algn="l"/>
              </a:tabLst>
            </a:pP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Guest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Lecture</a:t>
            </a:r>
            <a:r>
              <a:rPr sz="1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from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CISL</a:t>
            </a:r>
            <a:r>
              <a:rPr sz="1400" spc="-6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25" dirty="0">
                <a:solidFill>
                  <a:srgbClr val="595959"/>
                </a:solidFill>
                <a:latin typeface="Arial"/>
                <a:cs typeface="Arial"/>
              </a:rPr>
              <a:t>lab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Recap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2540635" cy="2345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Hardware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CPU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RISC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vs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CISC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Special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accelerators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Sensors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312650" y="1193972"/>
            <a:ext cx="4497705" cy="2918460"/>
            <a:chOff x="4312650" y="1193972"/>
            <a:chExt cx="4497705" cy="2918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2650" y="1193972"/>
              <a:ext cx="4478200" cy="29182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374550" y="3217225"/>
              <a:ext cx="1416685" cy="838200"/>
            </a:xfrm>
            <a:custGeom>
              <a:avLst/>
              <a:gdLst/>
              <a:ahLst/>
              <a:cxnLst/>
              <a:rect l="l" t="t" r="r" b="b"/>
              <a:pathLst>
                <a:path w="1416684" h="838200">
                  <a:moveTo>
                    <a:pt x="0" y="139602"/>
                  </a:moveTo>
                  <a:lnTo>
                    <a:pt x="7117" y="95477"/>
                  </a:lnTo>
                  <a:lnTo>
                    <a:pt x="26935" y="57155"/>
                  </a:lnTo>
                  <a:lnTo>
                    <a:pt x="57155" y="26935"/>
                  </a:lnTo>
                  <a:lnTo>
                    <a:pt x="95477" y="7117"/>
                  </a:lnTo>
                  <a:lnTo>
                    <a:pt x="139602" y="0"/>
                  </a:lnTo>
                  <a:lnTo>
                    <a:pt x="1276696" y="0"/>
                  </a:lnTo>
                  <a:lnTo>
                    <a:pt x="1330120" y="10626"/>
                  </a:lnTo>
                  <a:lnTo>
                    <a:pt x="1375410" y="40888"/>
                  </a:lnTo>
                  <a:lnTo>
                    <a:pt x="1405673" y="86179"/>
                  </a:lnTo>
                  <a:lnTo>
                    <a:pt x="1416299" y="139602"/>
                  </a:lnTo>
                  <a:lnTo>
                    <a:pt x="1416299" y="697997"/>
                  </a:lnTo>
                  <a:lnTo>
                    <a:pt x="1409182" y="742122"/>
                  </a:lnTo>
                  <a:lnTo>
                    <a:pt x="1389364" y="780444"/>
                  </a:lnTo>
                  <a:lnTo>
                    <a:pt x="1359144" y="810664"/>
                  </a:lnTo>
                  <a:lnTo>
                    <a:pt x="1320822" y="830482"/>
                  </a:lnTo>
                  <a:lnTo>
                    <a:pt x="1276696" y="837599"/>
                  </a:lnTo>
                  <a:lnTo>
                    <a:pt x="139602" y="837599"/>
                  </a:lnTo>
                  <a:lnTo>
                    <a:pt x="95477" y="830482"/>
                  </a:lnTo>
                  <a:lnTo>
                    <a:pt x="57155" y="810664"/>
                  </a:lnTo>
                  <a:lnTo>
                    <a:pt x="26935" y="780444"/>
                  </a:lnTo>
                  <a:lnTo>
                    <a:pt x="7117" y="742122"/>
                  </a:lnTo>
                  <a:lnTo>
                    <a:pt x="0" y="697997"/>
                  </a:lnTo>
                  <a:lnTo>
                    <a:pt x="0" y="139602"/>
                  </a:lnTo>
                  <a:close/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Agenda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6355"/>
            <a:ext cx="3223895" cy="1398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Networking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others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1525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Middleware: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why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goals</a:t>
            </a:r>
            <a:endParaRPr sz="1800">
              <a:latin typeface="Arial"/>
              <a:cs typeface="Arial"/>
            </a:endParaRPr>
          </a:p>
          <a:p>
            <a:pPr marL="46926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Examples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System</a:t>
            </a:r>
            <a:r>
              <a:rPr spc="-140" dirty="0"/>
              <a:t> </a:t>
            </a:r>
            <a:r>
              <a:rPr spc="-10" dirty="0"/>
              <a:t>Architect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5249" y="1175208"/>
            <a:ext cx="7845425" cy="9721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14999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person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who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hardware,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software,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networking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applications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services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specified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type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for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business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other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organization</a:t>
            </a:r>
            <a:endParaRPr sz="180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spcBef>
                <a:spcPts val="325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Edge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computing: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designer’s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perspective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Designing</a:t>
            </a:r>
            <a:r>
              <a:rPr spc="20" dirty="0"/>
              <a:t> </a:t>
            </a:r>
            <a:r>
              <a:rPr dirty="0"/>
              <a:t>an</a:t>
            </a:r>
            <a:r>
              <a:rPr spc="20" dirty="0"/>
              <a:t> </a:t>
            </a:r>
            <a:r>
              <a:rPr dirty="0"/>
              <a:t>autonomous</a:t>
            </a:r>
            <a:r>
              <a:rPr spc="25" dirty="0"/>
              <a:t> </a:t>
            </a:r>
            <a:r>
              <a:rPr spc="-10" dirty="0"/>
              <a:t>ride-</a:t>
            </a:r>
            <a:r>
              <a:rPr dirty="0"/>
              <a:t>sharing</a:t>
            </a:r>
            <a:r>
              <a:rPr spc="20" dirty="0"/>
              <a:t> </a:t>
            </a:r>
            <a:r>
              <a:rPr spc="-10" dirty="0"/>
              <a:t>service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0" y="1751000"/>
            <a:ext cx="4876799" cy="2219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7997" y="867125"/>
            <a:ext cx="3151650" cy="20910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75249" y="1216355"/>
            <a:ext cx="412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data?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flow?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2624" y="3302325"/>
            <a:ext cx="769674" cy="14943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216355"/>
            <a:ext cx="412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data?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flow?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1700" y="1751000"/>
            <a:ext cx="4876800" cy="2219325"/>
            <a:chOff x="311700" y="1751000"/>
            <a:chExt cx="4876800" cy="2219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751000"/>
              <a:ext cx="4876799" cy="22193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0225" y="1852350"/>
              <a:ext cx="3721100" cy="1022350"/>
            </a:xfrm>
            <a:custGeom>
              <a:avLst/>
              <a:gdLst/>
              <a:ahLst/>
              <a:cxnLst/>
              <a:rect l="l" t="t" r="r" b="b"/>
              <a:pathLst>
                <a:path w="3721100" h="1022350">
                  <a:moveTo>
                    <a:pt x="1084799" y="719399"/>
                  </a:moveTo>
                  <a:lnTo>
                    <a:pt x="2150399" y="0"/>
                  </a:lnTo>
                </a:path>
                <a:path w="3721100" h="1022350">
                  <a:moveTo>
                    <a:pt x="353399" y="719399"/>
                  </a:moveTo>
                  <a:lnTo>
                    <a:pt x="0" y="983699"/>
                  </a:lnTo>
                </a:path>
                <a:path w="3721100" h="1022350">
                  <a:moveTo>
                    <a:pt x="1084799" y="719399"/>
                  </a:moveTo>
                  <a:lnTo>
                    <a:pt x="2629799" y="327899"/>
                  </a:lnTo>
                </a:path>
                <a:path w="3721100" h="1022350">
                  <a:moveTo>
                    <a:pt x="1084799" y="719399"/>
                  </a:moveTo>
                  <a:lnTo>
                    <a:pt x="3720899" y="102179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3624" y="2433000"/>
              <a:ext cx="731520" cy="277495"/>
            </a:xfrm>
            <a:custGeom>
              <a:avLst/>
              <a:gdLst/>
              <a:ahLst/>
              <a:cxnLst/>
              <a:rect l="l" t="t" r="r" b="b"/>
              <a:pathLst>
                <a:path w="731519" h="277494">
                  <a:moveTo>
                    <a:pt x="0" y="75674"/>
                  </a:moveTo>
                  <a:lnTo>
                    <a:pt x="5946" y="46218"/>
                  </a:lnTo>
                  <a:lnTo>
                    <a:pt x="22164" y="22164"/>
                  </a:lnTo>
                  <a:lnTo>
                    <a:pt x="46218" y="5946"/>
                  </a:lnTo>
                  <a:lnTo>
                    <a:pt x="75674" y="0"/>
                  </a:lnTo>
                  <a:lnTo>
                    <a:pt x="655725" y="0"/>
                  </a:lnTo>
                  <a:lnTo>
                    <a:pt x="697709" y="12714"/>
                  </a:lnTo>
                  <a:lnTo>
                    <a:pt x="725639" y="46714"/>
                  </a:lnTo>
                  <a:lnTo>
                    <a:pt x="731399" y="75674"/>
                  </a:lnTo>
                  <a:lnTo>
                    <a:pt x="731399" y="201825"/>
                  </a:lnTo>
                  <a:lnTo>
                    <a:pt x="725453" y="231281"/>
                  </a:lnTo>
                  <a:lnTo>
                    <a:pt x="709235" y="255335"/>
                  </a:lnTo>
                  <a:lnTo>
                    <a:pt x="685181" y="271553"/>
                  </a:lnTo>
                  <a:lnTo>
                    <a:pt x="655725" y="277499"/>
                  </a:lnTo>
                  <a:lnTo>
                    <a:pt x="75674" y="277499"/>
                  </a:lnTo>
                  <a:lnTo>
                    <a:pt x="46218" y="271553"/>
                  </a:lnTo>
                  <a:lnTo>
                    <a:pt x="22164" y="255335"/>
                  </a:lnTo>
                  <a:lnTo>
                    <a:pt x="5946" y="231281"/>
                  </a:lnTo>
                  <a:lnTo>
                    <a:pt x="0" y="201825"/>
                  </a:lnTo>
                  <a:lnTo>
                    <a:pt x="0" y="75674"/>
                  </a:lnTo>
                  <a:close/>
                </a:path>
              </a:pathLst>
            </a:custGeom>
            <a:ln w="2857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4086" y="2447162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146774" y="3096424"/>
            <a:ext cx="731520" cy="277495"/>
          </a:xfrm>
          <a:custGeom>
            <a:avLst/>
            <a:gdLst/>
            <a:ahLst/>
            <a:cxnLst/>
            <a:rect l="l" t="t" r="r" b="b"/>
            <a:pathLst>
              <a:path w="731520" h="277495">
                <a:moveTo>
                  <a:pt x="0" y="75674"/>
                </a:moveTo>
                <a:lnTo>
                  <a:pt x="5946" y="46218"/>
                </a:lnTo>
                <a:lnTo>
                  <a:pt x="22164" y="22164"/>
                </a:lnTo>
                <a:lnTo>
                  <a:pt x="46218" y="5946"/>
                </a:lnTo>
                <a:lnTo>
                  <a:pt x="75674" y="0"/>
                </a:lnTo>
                <a:lnTo>
                  <a:pt x="655725" y="0"/>
                </a:lnTo>
                <a:lnTo>
                  <a:pt x="697709" y="12714"/>
                </a:lnTo>
                <a:lnTo>
                  <a:pt x="725639" y="46714"/>
                </a:lnTo>
                <a:lnTo>
                  <a:pt x="731399" y="75674"/>
                </a:lnTo>
                <a:lnTo>
                  <a:pt x="731399" y="201825"/>
                </a:lnTo>
                <a:lnTo>
                  <a:pt x="725453" y="231281"/>
                </a:lnTo>
                <a:lnTo>
                  <a:pt x="709235" y="255335"/>
                </a:lnTo>
                <a:lnTo>
                  <a:pt x="685181" y="271553"/>
                </a:lnTo>
                <a:lnTo>
                  <a:pt x="655725" y="277499"/>
                </a:lnTo>
                <a:lnTo>
                  <a:pt x="75674" y="277499"/>
                </a:lnTo>
                <a:lnTo>
                  <a:pt x="46218" y="271553"/>
                </a:lnTo>
                <a:lnTo>
                  <a:pt x="22164" y="255335"/>
                </a:lnTo>
                <a:lnTo>
                  <a:pt x="5946" y="231281"/>
                </a:lnTo>
                <a:lnTo>
                  <a:pt x="0" y="201825"/>
                </a:lnTo>
                <a:lnTo>
                  <a:pt x="0" y="75674"/>
                </a:lnTo>
                <a:close/>
              </a:path>
            </a:pathLst>
          </a:custGeom>
          <a:ln w="28574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312182" y="3110588"/>
            <a:ext cx="40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ECU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79325" y="2710500"/>
            <a:ext cx="3077845" cy="707390"/>
          </a:xfrm>
          <a:custGeom>
            <a:avLst/>
            <a:gdLst/>
            <a:ahLst/>
            <a:cxnLst/>
            <a:rect l="l" t="t" r="r" b="b"/>
            <a:pathLst>
              <a:path w="3077845" h="707389">
                <a:moveTo>
                  <a:pt x="2698849" y="524674"/>
                </a:moveTo>
                <a:lnTo>
                  <a:pt x="3077449" y="707374"/>
                </a:lnTo>
              </a:path>
              <a:path w="3077845" h="707389">
                <a:moveTo>
                  <a:pt x="0" y="0"/>
                </a:moveTo>
                <a:lnTo>
                  <a:pt x="0" y="524699"/>
                </a:lnTo>
                <a:lnTo>
                  <a:pt x="1967399" y="524699"/>
                </a:lnTo>
              </a:path>
            </a:pathLst>
          </a:custGeom>
          <a:ln w="285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7997" y="867125"/>
            <a:ext cx="3151650" cy="2091074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08099" y="4065799"/>
            <a:ext cx="731520" cy="932815"/>
          </a:xfrm>
          <a:custGeom>
            <a:avLst/>
            <a:gdLst/>
            <a:ahLst/>
            <a:cxnLst/>
            <a:rect l="l" t="t" r="r" b="b"/>
            <a:pathLst>
              <a:path w="731519" h="932814">
                <a:moveTo>
                  <a:pt x="0" y="75674"/>
                </a:moveTo>
                <a:lnTo>
                  <a:pt x="5946" y="46218"/>
                </a:lnTo>
                <a:lnTo>
                  <a:pt x="22164" y="22164"/>
                </a:lnTo>
                <a:lnTo>
                  <a:pt x="46218" y="5946"/>
                </a:lnTo>
                <a:lnTo>
                  <a:pt x="75674" y="0"/>
                </a:lnTo>
                <a:lnTo>
                  <a:pt x="655725" y="0"/>
                </a:lnTo>
                <a:lnTo>
                  <a:pt x="697709" y="12714"/>
                </a:lnTo>
                <a:lnTo>
                  <a:pt x="725639" y="46715"/>
                </a:lnTo>
                <a:lnTo>
                  <a:pt x="731399" y="75674"/>
                </a:lnTo>
                <a:lnTo>
                  <a:pt x="731399" y="201825"/>
                </a:lnTo>
                <a:lnTo>
                  <a:pt x="725453" y="231281"/>
                </a:lnTo>
                <a:lnTo>
                  <a:pt x="709235" y="255335"/>
                </a:lnTo>
                <a:lnTo>
                  <a:pt x="685181" y="271553"/>
                </a:lnTo>
                <a:lnTo>
                  <a:pt x="655725" y="277499"/>
                </a:lnTo>
                <a:lnTo>
                  <a:pt x="75674" y="277499"/>
                </a:lnTo>
                <a:lnTo>
                  <a:pt x="46218" y="271553"/>
                </a:lnTo>
                <a:lnTo>
                  <a:pt x="22164" y="255335"/>
                </a:lnTo>
                <a:lnTo>
                  <a:pt x="5946" y="231281"/>
                </a:lnTo>
                <a:lnTo>
                  <a:pt x="0" y="201825"/>
                </a:lnTo>
                <a:lnTo>
                  <a:pt x="0" y="75674"/>
                </a:lnTo>
                <a:close/>
              </a:path>
              <a:path w="731519" h="932814">
                <a:moveTo>
                  <a:pt x="0" y="396736"/>
                </a:moveTo>
                <a:lnTo>
                  <a:pt x="5946" y="367280"/>
                </a:lnTo>
                <a:lnTo>
                  <a:pt x="22164" y="343226"/>
                </a:lnTo>
                <a:lnTo>
                  <a:pt x="46218" y="327009"/>
                </a:lnTo>
                <a:lnTo>
                  <a:pt x="75674" y="321062"/>
                </a:lnTo>
                <a:lnTo>
                  <a:pt x="655725" y="321062"/>
                </a:lnTo>
                <a:lnTo>
                  <a:pt x="697709" y="333776"/>
                </a:lnTo>
                <a:lnTo>
                  <a:pt x="725639" y="367777"/>
                </a:lnTo>
                <a:lnTo>
                  <a:pt x="731399" y="396736"/>
                </a:lnTo>
                <a:lnTo>
                  <a:pt x="731399" y="522888"/>
                </a:lnTo>
                <a:lnTo>
                  <a:pt x="725453" y="552344"/>
                </a:lnTo>
                <a:lnTo>
                  <a:pt x="709235" y="576398"/>
                </a:lnTo>
                <a:lnTo>
                  <a:pt x="685181" y="592615"/>
                </a:lnTo>
                <a:lnTo>
                  <a:pt x="655725" y="598562"/>
                </a:lnTo>
                <a:lnTo>
                  <a:pt x="75674" y="598562"/>
                </a:lnTo>
                <a:lnTo>
                  <a:pt x="46218" y="592615"/>
                </a:lnTo>
                <a:lnTo>
                  <a:pt x="22164" y="576398"/>
                </a:lnTo>
                <a:lnTo>
                  <a:pt x="5946" y="552344"/>
                </a:lnTo>
                <a:lnTo>
                  <a:pt x="0" y="522888"/>
                </a:lnTo>
                <a:lnTo>
                  <a:pt x="0" y="396736"/>
                </a:lnTo>
                <a:close/>
              </a:path>
              <a:path w="731519" h="932814">
                <a:moveTo>
                  <a:pt x="0" y="730411"/>
                </a:moveTo>
                <a:lnTo>
                  <a:pt x="5946" y="700955"/>
                </a:lnTo>
                <a:lnTo>
                  <a:pt x="22164" y="676901"/>
                </a:lnTo>
                <a:lnTo>
                  <a:pt x="46218" y="660684"/>
                </a:lnTo>
                <a:lnTo>
                  <a:pt x="75674" y="654737"/>
                </a:lnTo>
                <a:lnTo>
                  <a:pt x="655725" y="654737"/>
                </a:lnTo>
                <a:lnTo>
                  <a:pt x="697709" y="667451"/>
                </a:lnTo>
                <a:lnTo>
                  <a:pt x="725639" y="701452"/>
                </a:lnTo>
                <a:lnTo>
                  <a:pt x="731399" y="730411"/>
                </a:lnTo>
                <a:lnTo>
                  <a:pt x="731399" y="856563"/>
                </a:lnTo>
                <a:lnTo>
                  <a:pt x="725453" y="886019"/>
                </a:lnTo>
                <a:lnTo>
                  <a:pt x="709235" y="910073"/>
                </a:lnTo>
                <a:lnTo>
                  <a:pt x="685181" y="926290"/>
                </a:lnTo>
                <a:lnTo>
                  <a:pt x="655725" y="932237"/>
                </a:lnTo>
                <a:lnTo>
                  <a:pt x="75674" y="932237"/>
                </a:lnTo>
                <a:lnTo>
                  <a:pt x="46218" y="926290"/>
                </a:lnTo>
                <a:lnTo>
                  <a:pt x="22164" y="910073"/>
                </a:lnTo>
                <a:lnTo>
                  <a:pt x="5946" y="886019"/>
                </a:lnTo>
                <a:lnTo>
                  <a:pt x="0" y="856563"/>
                </a:lnTo>
                <a:lnTo>
                  <a:pt x="0" y="730411"/>
                </a:lnTo>
                <a:close/>
              </a:path>
            </a:pathLst>
          </a:custGeom>
          <a:ln w="28574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63659" y="3972260"/>
            <a:ext cx="421005" cy="100139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indent="4445" algn="just">
              <a:lnSpc>
                <a:spcPct val="153400"/>
              </a:lnSpc>
              <a:spcBef>
                <a:spcPts val="50"/>
              </a:spcBef>
            </a:pP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TCM PCM ECM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Designing</a:t>
            </a:r>
            <a:r>
              <a:rPr spc="20" dirty="0"/>
              <a:t> </a:t>
            </a:r>
            <a:r>
              <a:rPr dirty="0"/>
              <a:t>an</a:t>
            </a:r>
            <a:r>
              <a:rPr spc="20" dirty="0"/>
              <a:t> </a:t>
            </a:r>
            <a:r>
              <a:rPr dirty="0"/>
              <a:t>autonomous</a:t>
            </a:r>
            <a:r>
              <a:rPr spc="25" dirty="0"/>
              <a:t> </a:t>
            </a:r>
            <a:r>
              <a:rPr spc="-10" dirty="0"/>
              <a:t>ride-</a:t>
            </a:r>
            <a:r>
              <a:rPr dirty="0"/>
              <a:t>sharing</a:t>
            </a:r>
            <a:r>
              <a:rPr spc="20" dirty="0"/>
              <a:t> </a:t>
            </a:r>
            <a:r>
              <a:rPr spc="-10" dirty="0"/>
              <a:t>service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57674" y="3960805"/>
            <a:ext cx="2291080" cy="1010919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54600"/>
              </a:lnSpc>
              <a:spcBef>
                <a:spcPts val="65"/>
              </a:spcBef>
            </a:pP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Transmission</a:t>
            </a:r>
            <a:r>
              <a:rPr sz="1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 module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Powertrain</a:t>
            </a:r>
            <a:r>
              <a:rPr sz="14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r>
              <a:rPr sz="14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module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Engine</a:t>
            </a:r>
            <a:r>
              <a:rPr sz="1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595959"/>
                </a:solidFill>
                <a:latin typeface="Arial"/>
                <a:cs typeface="Arial"/>
              </a:rPr>
              <a:t>control</a:t>
            </a:r>
            <a:r>
              <a:rPr sz="1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595959"/>
                </a:solidFill>
                <a:latin typeface="Arial"/>
                <a:cs typeface="Arial"/>
              </a:rPr>
              <a:t>module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3550" y="4112455"/>
            <a:ext cx="2038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595959"/>
                </a:solidFill>
                <a:latin typeface="Arial"/>
                <a:cs typeface="Arial"/>
              </a:rPr>
              <a:t>G A S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2624" y="3302325"/>
            <a:ext cx="769674" cy="14943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216355"/>
            <a:ext cx="412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data?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flow?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1700" y="1751000"/>
            <a:ext cx="4876800" cy="2219325"/>
            <a:chOff x="311700" y="1751000"/>
            <a:chExt cx="4876800" cy="2219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751000"/>
              <a:ext cx="4876799" cy="22193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3624" y="2433000"/>
              <a:ext cx="731520" cy="277495"/>
            </a:xfrm>
            <a:custGeom>
              <a:avLst/>
              <a:gdLst/>
              <a:ahLst/>
              <a:cxnLst/>
              <a:rect l="l" t="t" r="r" b="b"/>
              <a:pathLst>
                <a:path w="731519" h="277494">
                  <a:moveTo>
                    <a:pt x="0" y="75674"/>
                  </a:moveTo>
                  <a:lnTo>
                    <a:pt x="5946" y="46218"/>
                  </a:lnTo>
                  <a:lnTo>
                    <a:pt x="22164" y="22164"/>
                  </a:lnTo>
                  <a:lnTo>
                    <a:pt x="46218" y="5946"/>
                  </a:lnTo>
                  <a:lnTo>
                    <a:pt x="75674" y="0"/>
                  </a:lnTo>
                  <a:lnTo>
                    <a:pt x="655725" y="0"/>
                  </a:lnTo>
                  <a:lnTo>
                    <a:pt x="697709" y="12714"/>
                  </a:lnTo>
                  <a:lnTo>
                    <a:pt x="725639" y="46714"/>
                  </a:lnTo>
                  <a:lnTo>
                    <a:pt x="731399" y="75674"/>
                  </a:lnTo>
                  <a:lnTo>
                    <a:pt x="731399" y="201825"/>
                  </a:lnTo>
                  <a:lnTo>
                    <a:pt x="725453" y="231281"/>
                  </a:lnTo>
                  <a:lnTo>
                    <a:pt x="709235" y="255335"/>
                  </a:lnTo>
                  <a:lnTo>
                    <a:pt x="685181" y="271553"/>
                  </a:lnTo>
                  <a:lnTo>
                    <a:pt x="655725" y="277499"/>
                  </a:lnTo>
                  <a:lnTo>
                    <a:pt x="75674" y="277499"/>
                  </a:lnTo>
                  <a:lnTo>
                    <a:pt x="46218" y="271553"/>
                  </a:lnTo>
                  <a:lnTo>
                    <a:pt x="22164" y="255335"/>
                  </a:lnTo>
                  <a:lnTo>
                    <a:pt x="5946" y="231281"/>
                  </a:lnTo>
                  <a:lnTo>
                    <a:pt x="0" y="201825"/>
                  </a:lnTo>
                  <a:lnTo>
                    <a:pt x="0" y="75674"/>
                  </a:lnTo>
                  <a:close/>
                </a:path>
              </a:pathLst>
            </a:custGeom>
            <a:ln w="2857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4086" y="2447162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7997" y="867125"/>
            <a:ext cx="3151650" cy="209107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Designing</a:t>
            </a:r>
            <a:r>
              <a:rPr spc="20" dirty="0"/>
              <a:t> </a:t>
            </a:r>
            <a:r>
              <a:rPr dirty="0"/>
              <a:t>an</a:t>
            </a:r>
            <a:r>
              <a:rPr spc="20" dirty="0"/>
              <a:t> </a:t>
            </a:r>
            <a:r>
              <a:rPr dirty="0"/>
              <a:t>autonomous</a:t>
            </a:r>
            <a:r>
              <a:rPr spc="25" dirty="0"/>
              <a:t> </a:t>
            </a:r>
            <a:r>
              <a:rPr spc="-10" dirty="0"/>
              <a:t>ride-</a:t>
            </a:r>
            <a:r>
              <a:rPr dirty="0"/>
              <a:t>sharing</a:t>
            </a:r>
            <a:r>
              <a:rPr spc="20" dirty="0"/>
              <a:t> </a:t>
            </a:r>
            <a:r>
              <a:rPr spc="-10" dirty="0"/>
              <a:t>service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36025" y="1970625"/>
            <a:ext cx="4175125" cy="2167255"/>
            <a:chOff x="536025" y="1970625"/>
            <a:chExt cx="4175125" cy="2167255"/>
          </a:xfrm>
        </p:grpSpPr>
        <p:sp>
          <p:nvSpPr>
            <p:cNvPr id="10" name="object 10"/>
            <p:cNvSpPr/>
            <p:nvPr/>
          </p:nvSpPr>
          <p:spPr>
            <a:xfrm>
              <a:off x="536025" y="3909075"/>
              <a:ext cx="4175125" cy="228600"/>
            </a:xfrm>
            <a:custGeom>
              <a:avLst/>
              <a:gdLst/>
              <a:ahLst/>
              <a:cxnLst/>
              <a:rect l="l" t="t" r="r" b="b"/>
              <a:pathLst>
                <a:path w="4175125" h="228600">
                  <a:moveTo>
                    <a:pt x="0" y="0"/>
                  </a:moveTo>
                  <a:lnTo>
                    <a:pt x="4174799" y="0"/>
                  </a:lnTo>
                  <a:lnTo>
                    <a:pt x="41747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4800" y="1980150"/>
              <a:ext cx="3474085" cy="1948814"/>
            </a:xfrm>
            <a:custGeom>
              <a:avLst/>
              <a:gdLst/>
              <a:ahLst/>
              <a:cxnLst/>
              <a:rect l="l" t="t" r="r" b="b"/>
              <a:pathLst>
                <a:path w="3474085" h="1948814">
                  <a:moveTo>
                    <a:pt x="484524" y="730349"/>
                  </a:moveTo>
                  <a:lnTo>
                    <a:pt x="484524" y="1936049"/>
                  </a:lnTo>
                </a:path>
                <a:path w="3474085" h="1948814">
                  <a:moveTo>
                    <a:pt x="0" y="1008974"/>
                  </a:moveTo>
                  <a:lnTo>
                    <a:pt x="11399" y="1948574"/>
                  </a:lnTo>
                </a:path>
                <a:path w="3474085" h="1948814">
                  <a:moveTo>
                    <a:pt x="1898174" y="0"/>
                  </a:moveTo>
                  <a:lnTo>
                    <a:pt x="1898174" y="1948499"/>
                  </a:lnTo>
                </a:path>
                <a:path w="3474085" h="1948814">
                  <a:moveTo>
                    <a:pt x="2296499" y="277662"/>
                  </a:moveTo>
                  <a:lnTo>
                    <a:pt x="2296499" y="1936062"/>
                  </a:lnTo>
                </a:path>
                <a:path w="3474085" h="1948814">
                  <a:moveTo>
                    <a:pt x="3473599" y="939624"/>
                  </a:moveTo>
                  <a:lnTo>
                    <a:pt x="3473599" y="1948524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46774" y="2976475"/>
              <a:ext cx="731520" cy="277495"/>
            </a:xfrm>
            <a:custGeom>
              <a:avLst/>
              <a:gdLst/>
              <a:ahLst/>
              <a:cxnLst/>
              <a:rect l="l" t="t" r="r" b="b"/>
              <a:pathLst>
                <a:path w="731520" h="277495">
                  <a:moveTo>
                    <a:pt x="0" y="75674"/>
                  </a:moveTo>
                  <a:lnTo>
                    <a:pt x="5946" y="46218"/>
                  </a:lnTo>
                  <a:lnTo>
                    <a:pt x="22164" y="22164"/>
                  </a:lnTo>
                  <a:lnTo>
                    <a:pt x="46218" y="5946"/>
                  </a:lnTo>
                  <a:lnTo>
                    <a:pt x="75674" y="0"/>
                  </a:lnTo>
                  <a:lnTo>
                    <a:pt x="655725" y="0"/>
                  </a:lnTo>
                  <a:lnTo>
                    <a:pt x="697709" y="12714"/>
                  </a:lnTo>
                  <a:lnTo>
                    <a:pt x="725639" y="46714"/>
                  </a:lnTo>
                  <a:lnTo>
                    <a:pt x="731399" y="75674"/>
                  </a:lnTo>
                  <a:lnTo>
                    <a:pt x="731399" y="201825"/>
                  </a:lnTo>
                  <a:lnTo>
                    <a:pt x="725453" y="231281"/>
                  </a:lnTo>
                  <a:lnTo>
                    <a:pt x="709235" y="255335"/>
                  </a:lnTo>
                  <a:lnTo>
                    <a:pt x="685181" y="271553"/>
                  </a:lnTo>
                  <a:lnTo>
                    <a:pt x="655725" y="277499"/>
                  </a:lnTo>
                  <a:lnTo>
                    <a:pt x="75674" y="277499"/>
                  </a:lnTo>
                  <a:lnTo>
                    <a:pt x="46218" y="271553"/>
                  </a:lnTo>
                  <a:lnTo>
                    <a:pt x="22164" y="255335"/>
                  </a:lnTo>
                  <a:lnTo>
                    <a:pt x="5946" y="231281"/>
                  </a:lnTo>
                  <a:lnTo>
                    <a:pt x="0" y="201825"/>
                  </a:lnTo>
                  <a:lnTo>
                    <a:pt x="0" y="75674"/>
                  </a:lnTo>
                  <a:close/>
                </a:path>
              </a:pathLst>
            </a:custGeom>
            <a:ln w="2857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12182" y="2990638"/>
            <a:ext cx="40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ECU</a:t>
            </a:r>
            <a:endParaRPr sz="14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12475" y="3253975"/>
            <a:ext cx="0" cy="631190"/>
          </a:xfrm>
          <a:custGeom>
            <a:avLst/>
            <a:gdLst/>
            <a:ahLst/>
            <a:cxnLst/>
            <a:rect l="l" t="t" r="r" b="b"/>
            <a:pathLst>
              <a:path h="631189">
                <a:moveTo>
                  <a:pt x="0" y="0"/>
                </a:moveTo>
                <a:lnTo>
                  <a:pt x="0" y="630599"/>
                </a:lnTo>
              </a:path>
            </a:pathLst>
          </a:custGeom>
          <a:ln w="1904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62624" y="3302325"/>
            <a:ext cx="769674" cy="14943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5249" y="1216355"/>
            <a:ext cx="4125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What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data?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How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does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flow?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1700" y="1751000"/>
            <a:ext cx="4876800" cy="2219325"/>
            <a:chOff x="311700" y="1751000"/>
            <a:chExt cx="4876800" cy="2219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1700" y="1751000"/>
              <a:ext cx="4876799" cy="22193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13624" y="2433000"/>
              <a:ext cx="731520" cy="277495"/>
            </a:xfrm>
            <a:custGeom>
              <a:avLst/>
              <a:gdLst/>
              <a:ahLst/>
              <a:cxnLst/>
              <a:rect l="l" t="t" r="r" b="b"/>
              <a:pathLst>
                <a:path w="731519" h="277494">
                  <a:moveTo>
                    <a:pt x="0" y="75674"/>
                  </a:moveTo>
                  <a:lnTo>
                    <a:pt x="5946" y="46218"/>
                  </a:lnTo>
                  <a:lnTo>
                    <a:pt x="22164" y="22164"/>
                  </a:lnTo>
                  <a:lnTo>
                    <a:pt x="46218" y="5946"/>
                  </a:lnTo>
                  <a:lnTo>
                    <a:pt x="75674" y="0"/>
                  </a:lnTo>
                  <a:lnTo>
                    <a:pt x="655725" y="0"/>
                  </a:lnTo>
                  <a:lnTo>
                    <a:pt x="697709" y="12714"/>
                  </a:lnTo>
                  <a:lnTo>
                    <a:pt x="725639" y="46714"/>
                  </a:lnTo>
                  <a:lnTo>
                    <a:pt x="731399" y="75674"/>
                  </a:lnTo>
                  <a:lnTo>
                    <a:pt x="731399" y="201825"/>
                  </a:lnTo>
                  <a:lnTo>
                    <a:pt x="725453" y="231281"/>
                  </a:lnTo>
                  <a:lnTo>
                    <a:pt x="709235" y="255335"/>
                  </a:lnTo>
                  <a:lnTo>
                    <a:pt x="685181" y="271553"/>
                  </a:lnTo>
                  <a:lnTo>
                    <a:pt x="655725" y="277499"/>
                  </a:lnTo>
                  <a:lnTo>
                    <a:pt x="75674" y="277499"/>
                  </a:lnTo>
                  <a:lnTo>
                    <a:pt x="46218" y="271553"/>
                  </a:lnTo>
                  <a:lnTo>
                    <a:pt x="22164" y="255335"/>
                  </a:lnTo>
                  <a:lnTo>
                    <a:pt x="5946" y="231281"/>
                  </a:lnTo>
                  <a:lnTo>
                    <a:pt x="0" y="201825"/>
                  </a:lnTo>
                  <a:lnTo>
                    <a:pt x="0" y="75674"/>
                  </a:lnTo>
                  <a:close/>
                </a:path>
              </a:pathLst>
            </a:custGeom>
            <a:ln w="2857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4086" y="2447162"/>
            <a:ext cx="41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GPU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6774" y="2976474"/>
            <a:ext cx="731520" cy="277495"/>
          </a:xfrm>
          <a:custGeom>
            <a:avLst/>
            <a:gdLst/>
            <a:ahLst/>
            <a:cxnLst/>
            <a:rect l="l" t="t" r="r" b="b"/>
            <a:pathLst>
              <a:path w="731520" h="277495">
                <a:moveTo>
                  <a:pt x="0" y="75674"/>
                </a:moveTo>
                <a:lnTo>
                  <a:pt x="5946" y="46218"/>
                </a:lnTo>
                <a:lnTo>
                  <a:pt x="22164" y="22164"/>
                </a:lnTo>
                <a:lnTo>
                  <a:pt x="46218" y="5946"/>
                </a:lnTo>
                <a:lnTo>
                  <a:pt x="75674" y="0"/>
                </a:lnTo>
                <a:lnTo>
                  <a:pt x="655725" y="0"/>
                </a:lnTo>
                <a:lnTo>
                  <a:pt x="697709" y="12714"/>
                </a:lnTo>
                <a:lnTo>
                  <a:pt x="725639" y="46714"/>
                </a:lnTo>
                <a:lnTo>
                  <a:pt x="731399" y="75674"/>
                </a:lnTo>
                <a:lnTo>
                  <a:pt x="731399" y="201825"/>
                </a:lnTo>
                <a:lnTo>
                  <a:pt x="725453" y="231281"/>
                </a:lnTo>
                <a:lnTo>
                  <a:pt x="709235" y="255335"/>
                </a:lnTo>
                <a:lnTo>
                  <a:pt x="685181" y="271553"/>
                </a:lnTo>
                <a:lnTo>
                  <a:pt x="655725" y="277499"/>
                </a:lnTo>
                <a:lnTo>
                  <a:pt x="75674" y="277499"/>
                </a:lnTo>
                <a:lnTo>
                  <a:pt x="46218" y="271553"/>
                </a:lnTo>
                <a:lnTo>
                  <a:pt x="22164" y="255335"/>
                </a:lnTo>
                <a:lnTo>
                  <a:pt x="5946" y="231281"/>
                </a:lnTo>
                <a:lnTo>
                  <a:pt x="0" y="201825"/>
                </a:lnTo>
                <a:lnTo>
                  <a:pt x="0" y="75674"/>
                </a:lnTo>
                <a:close/>
              </a:path>
            </a:pathLst>
          </a:custGeom>
          <a:ln w="28574">
            <a:solidFill>
              <a:srgbClr val="4285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312182" y="2990638"/>
            <a:ext cx="4013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0000FF"/>
                </a:solidFill>
                <a:latin typeface="Arial"/>
                <a:cs typeface="Arial"/>
              </a:rPr>
              <a:t>ECU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366600" y="867125"/>
            <a:ext cx="4593590" cy="4242435"/>
            <a:chOff x="4366600" y="867125"/>
            <a:chExt cx="4593590" cy="424243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07997" y="867125"/>
              <a:ext cx="3151650" cy="20910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66600" y="3894174"/>
              <a:ext cx="2135099" cy="9716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74650" y="4435850"/>
              <a:ext cx="1479249" cy="67317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298115" y="2729373"/>
              <a:ext cx="535305" cy="286385"/>
            </a:xfrm>
            <a:custGeom>
              <a:avLst/>
              <a:gdLst/>
              <a:ahLst/>
              <a:cxnLst/>
              <a:rect l="l" t="t" r="r" b="b"/>
              <a:pathLst>
                <a:path w="535304" h="286385">
                  <a:moveTo>
                    <a:pt x="0" y="286203"/>
                  </a:moveTo>
                  <a:lnTo>
                    <a:pt x="535217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69475" y="2959668"/>
              <a:ext cx="165184" cy="1313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6790" y="2653936"/>
              <a:ext cx="165184" cy="13134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032898" y="3113816"/>
              <a:ext cx="610235" cy="646430"/>
            </a:xfrm>
            <a:custGeom>
              <a:avLst/>
              <a:gdLst/>
              <a:ahLst/>
              <a:cxnLst/>
              <a:rect l="l" t="t" r="r" b="b"/>
              <a:pathLst>
                <a:path w="610234" h="646429">
                  <a:moveTo>
                    <a:pt x="0" y="646116"/>
                  </a:moveTo>
                  <a:lnTo>
                    <a:pt x="609752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29608" y="3713251"/>
              <a:ext cx="151903" cy="15527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4037" y="3005218"/>
              <a:ext cx="151903" cy="15527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7285682" y="3305403"/>
              <a:ext cx="43815" cy="903605"/>
            </a:xfrm>
            <a:custGeom>
              <a:avLst/>
              <a:gdLst/>
              <a:ahLst/>
              <a:cxnLst/>
              <a:rect l="l" t="t" r="r" b="b"/>
              <a:pathLst>
                <a:path w="43815" h="903604">
                  <a:moveTo>
                    <a:pt x="43284" y="903092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67534" y="4191949"/>
              <a:ext cx="122863" cy="16036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24251" y="3161588"/>
              <a:ext cx="122863" cy="160361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Designing</a:t>
            </a:r>
            <a:r>
              <a:rPr spc="20" dirty="0"/>
              <a:t> </a:t>
            </a:r>
            <a:r>
              <a:rPr dirty="0"/>
              <a:t>an</a:t>
            </a:r>
            <a:r>
              <a:rPr spc="20" dirty="0"/>
              <a:t> </a:t>
            </a:r>
            <a:r>
              <a:rPr dirty="0"/>
              <a:t>autonomous</a:t>
            </a:r>
            <a:r>
              <a:rPr spc="25" dirty="0"/>
              <a:t> </a:t>
            </a:r>
            <a:r>
              <a:rPr spc="-10" dirty="0"/>
              <a:t>ride-</a:t>
            </a:r>
            <a:r>
              <a:rPr dirty="0"/>
              <a:t>sharing</a:t>
            </a:r>
            <a:r>
              <a:rPr spc="20" dirty="0"/>
              <a:t> </a:t>
            </a:r>
            <a:r>
              <a:rPr spc="-10" dirty="0"/>
              <a:t>service</a:t>
            </a:r>
          </a:p>
        </p:txBody>
      </p:sp>
      <p:grpSp>
        <p:nvGrpSpPr>
          <p:cNvPr id="23" name="object 23"/>
          <p:cNvGrpSpPr/>
          <p:nvPr/>
        </p:nvGrpSpPr>
        <p:grpSpPr>
          <a:xfrm>
            <a:off x="536025" y="1980150"/>
            <a:ext cx="8296275" cy="2816860"/>
            <a:chOff x="536025" y="1980150"/>
            <a:chExt cx="8296275" cy="2816860"/>
          </a:xfrm>
        </p:grpSpPr>
        <p:sp>
          <p:nvSpPr>
            <p:cNvPr id="24" name="object 24"/>
            <p:cNvSpPr/>
            <p:nvPr/>
          </p:nvSpPr>
          <p:spPr>
            <a:xfrm>
              <a:off x="536025" y="3909075"/>
              <a:ext cx="4175125" cy="228600"/>
            </a:xfrm>
            <a:custGeom>
              <a:avLst/>
              <a:gdLst/>
              <a:ahLst/>
              <a:cxnLst/>
              <a:rect l="l" t="t" r="r" b="b"/>
              <a:pathLst>
                <a:path w="4175125" h="228600">
                  <a:moveTo>
                    <a:pt x="0" y="0"/>
                  </a:moveTo>
                  <a:lnTo>
                    <a:pt x="4174799" y="0"/>
                  </a:lnTo>
                  <a:lnTo>
                    <a:pt x="417479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86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94800" y="1980150"/>
              <a:ext cx="3474085" cy="1948814"/>
            </a:xfrm>
            <a:custGeom>
              <a:avLst/>
              <a:gdLst/>
              <a:ahLst/>
              <a:cxnLst/>
              <a:rect l="l" t="t" r="r" b="b"/>
              <a:pathLst>
                <a:path w="3474085" h="1948814">
                  <a:moveTo>
                    <a:pt x="484524" y="730349"/>
                  </a:moveTo>
                  <a:lnTo>
                    <a:pt x="484524" y="1936049"/>
                  </a:lnTo>
                </a:path>
                <a:path w="3474085" h="1948814">
                  <a:moveTo>
                    <a:pt x="0" y="1008974"/>
                  </a:moveTo>
                  <a:lnTo>
                    <a:pt x="11399" y="1948574"/>
                  </a:lnTo>
                </a:path>
                <a:path w="3474085" h="1948814">
                  <a:moveTo>
                    <a:pt x="1898174" y="0"/>
                  </a:moveTo>
                  <a:lnTo>
                    <a:pt x="1898174" y="1948499"/>
                  </a:lnTo>
                </a:path>
                <a:path w="3474085" h="1948814">
                  <a:moveTo>
                    <a:pt x="2296499" y="277662"/>
                  </a:moveTo>
                  <a:lnTo>
                    <a:pt x="2296499" y="1936062"/>
                  </a:lnTo>
                </a:path>
                <a:path w="3474085" h="1948814">
                  <a:moveTo>
                    <a:pt x="2817674" y="1273824"/>
                  </a:moveTo>
                  <a:lnTo>
                    <a:pt x="2817674" y="1904424"/>
                  </a:lnTo>
                </a:path>
                <a:path w="3474085" h="1948814">
                  <a:moveTo>
                    <a:pt x="3473599" y="939624"/>
                  </a:moveTo>
                  <a:lnTo>
                    <a:pt x="3473599" y="1948524"/>
                  </a:lnTo>
                </a:path>
              </a:pathLst>
            </a:custGeom>
            <a:ln w="1904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62624" y="3302325"/>
              <a:ext cx="769674" cy="149432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1137</Words>
  <Application>Microsoft Office PowerPoint</Application>
  <PresentationFormat>On-screen Show (16:9)</PresentationFormat>
  <Paragraphs>207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Arial</vt:lpstr>
      <vt:lpstr>Office Theme</vt:lpstr>
      <vt:lpstr>Edge Computing</vt:lpstr>
      <vt:lpstr>Paper sources</vt:lpstr>
      <vt:lpstr>Recap</vt:lpstr>
      <vt:lpstr>Agenda</vt:lpstr>
      <vt:lpstr>System Architect</vt:lpstr>
      <vt:lpstr>Designing an autonomous ride-sharing service</vt:lpstr>
      <vt:lpstr>Designing an autonomous ride-sharing service</vt:lpstr>
      <vt:lpstr>Designing an autonomous ride-sharing service</vt:lpstr>
      <vt:lpstr>Designing an autonomous ride-sharing service</vt:lpstr>
      <vt:lpstr>Middleware</vt:lpstr>
      <vt:lpstr>Middleware Design Goals</vt:lpstr>
      <vt:lpstr>Middleware Design Goals</vt:lpstr>
      <vt:lpstr>Middleware Design Goals</vt:lpstr>
      <vt:lpstr>Middleware Design Goals</vt:lpstr>
      <vt:lpstr>Middleware Design Goals</vt:lpstr>
      <vt:lpstr>Design Goal &amp; Solutions</vt:lpstr>
      <vt:lpstr>Remote Procedure Calls (RPC)</vt:lpstr>
      <vt:lpstr>Message-Oriented Middleware (MOM)</vt:lpstr>
      <vt:lpstr>Pub / Sub</vt:lpstr>
      <vt:lpstr>Pub / Sub</vt:lpstr>
      <vt:lpstr>MQTT</vt:lpstr>
      <vt:lpstr>MQTT Quality of Service</vt:lpstr>
      <vt:lpstr>Example: Paho-MQTT + Mosquitto (broker)</vt:lpstr>
      <vt:lpstr>Brokerless MOM: Example: ZeroMQ or ZMQ</vt:lpstr>
      <vt:lpstr>Other Examples:</vt:lpstr>
      <vt:lpstr>Other Examples:</vt:lpstr>
      <vt:lpstr>Summary</vt:lpstr>
      <vt:lpstr>Next Lectures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CS/EE131_Lec_9: Edge &amp; Cloud: Middleware</dc:title>
  <cp:lastModifiedBy>Neftali D Watkinson Medina</cp:lastModifiedBy>
  <cp:revision>2</cp:revision>
  <dcterms:created xsi:type="dcterms:W3CDTF">2025-03-18T18:13:38Z</dcterms:created>
  <dcterms:modified xsi:type="dcterms:W3CDTF">2025-03-18T18:54:25Z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2025-03-18T00:00:00Z</vt:filetime>
  </property>
</Properties>
</file>