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9068" y="2037333"/>
            <a:ext cx="6785863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6656070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160838"/>
            <a:ext cx="6158230" cy="2329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gress.com/blogs/gdpr-eu-personal-data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about.google/intl/en-GB/how-our-business-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ee.org/content/dam/ieee-org/ieee/web/org/about/ieee_code_of_conduct.pdf" TargetMode="External"/><Relationship Id="rId2" Type="http://schemas.openxmlformats.org/officeDocument/2006/relationships/hyperlink" Target="https://www.acm.org/code-of-ethic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Edge</a:t>
            </a:r>
            <a:r>
              <a:rPr sz="4200" spc="-75" dirty="0"/>
              <a:t> </a:t>
            </a:r>
            <a:r>
              <a:rPr sz="4200" spc="-10" dirty="0"/>
              <a:t>Computing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595192" y="2892926"/>
            <a:ext cx="59493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Lecture</a:t>
            </a:r>
            <a:r>
              <a:rPr sz="2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2800" spc="-65" dirty="0">
                <a:solidFill>
                  <a:srgbClr val="595959"/>
                </a:solidFill>
                <a:latin typeface="Arial"/>
                <a:cs typeface="Arial"/>
              </a:rPr>
              <a:t>9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2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Ethics,</a:t>
            </a:r>
            <a:r>
              <a:rPr sz="2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Privacy</a:t>
            </a:r>
            <a:r>
              <a:rPr sz="2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2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Security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Terms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20" dirty="0"/>
              <a:t>GDPR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1840230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Personal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Subject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5747" y="1063899"/>
            <a:ext cx="5211993" cy="36939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22991" y="4943661"/>
            <a:ext cx="29483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Fog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Arial"/>
                <a:cs typeface="Arial"/>
              </a:rPr>
              <a:t>Computing: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Principles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Arial"/>
                <a:cs typeface="Arial"/>
              </a:rPr>
              <a:t>Paradigms,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Chapter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16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Terms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20" dirty="0"/>
              <a:t>GDPR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225996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Pseudonymization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Limitation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Consent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2991" y="4943661"/>
            <a:ext cx="29483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Fog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Arial"/>
                <a:cs typeface="Arial"/>
              </a:rPr>
              <a:t>Computing: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Principles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Arial"/>
                <a:cs typeface="Arial"/>
              </a:rPr>
              <a:t>Paradigms,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Chapter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16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6875" y="583625"/>
            <a:ext cx="5242320" cy="42216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Terms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20" dirty="0"/>
              <a:t>GDPR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246189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Right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forgotten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Portability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2991" y="4943661"/>
            <a:ext cx="294830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Fog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Arial"/>
                <a:cs typeface="Arial"/>
              </a:rPr>
              <a:t>Computing: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Principles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Arial"/>
                <a:cs typeface="Arial"/>
              </a:rPr>
              <a:t>Paradigms,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Arial"/>
                <a:cs typeface="Arial"/>
              </a:rPr>
              <a:t>Chapter</a:t>
            </a:r>
            <a:r>
              <a:rPr sz="800" spc="-25" dirty="0">
                <a:solidFill>
                  <a:srgbClr val="595959"/>
                </a:solidFill>
                <a:latin typeface="Arial"/>
                <a:cs typeface="Arial"/>
              </a:rPr>
              <a:t> 16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3096" y="3148196"/>
            <a:ext cx="4828382" cy="159509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517285" y="1529035"/>
            <a:ext cx="4819650" cy="1403985"/>
            <a:chOff x="3517285" y="1529035"/>
            <a:chExt cx="4819650" cy="14039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7285" y="1529035"/>
              <a:ext cx="4785272" cy="13903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65700" y="2755799"/>
              <a:ext cx="4471670" cy="177165"/>
            </a:xfrm>
            <a:custGeom>
              <a:avLst/>
              <a:gdLst/>
              <a:ahLst/>
              <a:cxnLst/>
              <a:rect l="l" t="t" r="r" b="b"/>
              <a:pathLst>
                <a:path w="4471670" h="177164">
                  <a:moveTo>
                    <a:pt x="4471199" y="176699"/>
                  </a:moveTo>
                  <a:lnTo>
                    <a:pt x="0" y="176699"/>
                  </a:lnTo>
                  <a:lnTo>
                    <a:pt x="0" y="0"/>
                  </a:lnTo>
                  <a:lnTo>
                    <a:pt x="4471199" y="0"/>
                  </a:lnTo>
                  <a:lnTo>
                    <a:pt x="4471199" y="176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GDPR</a:t>
            </a:r>
            <a:r>
              <a:rPr spc="-25" dirty="0"/>
              <a:t> </a:t>
            </a:r>
            <a:r>
              <a:rPr spc="-1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910329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Transparent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Limitation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collected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Minimize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collected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stored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Personal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must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accurate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Limit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storage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personal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Integrity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confidentiality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Accountability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9275" y="208125"/>
            <a:ext cx="2435449" cy="46476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69279" y="4888853"/>
            <a:ext cx="2800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  <a:hlinkClick r:id="rId3"/>
              </a:rPr>
              <a:t>https://www.progress.com/blogs/gdpr-eu-personal-</a:t>
            </a:r>
            <a:r>
              <a:rPr sz="900" spc="-20" dirty="0">
                <a:latin typeface="Arial"/>
                <a:cs typeface="Arial"/>
                <a:hlinkClick r:id="rId3"/>
              </a:rPr>
              <a:t>data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GDPR</a:t>
            </a:r>
            <a:r>
              <a:rPr spc="-15" dirty="0"/>
              <a:t> </a:t>
            </a:r>
            <a:r>
              <a:rPr spc="-10" dirty="0"/>
              <a:t>Obligations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8264525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controller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identify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itself,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purpose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collection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parties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contact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it</a:t>
            </a:r>
            <a:endParaRPr sz="1800">
              <a:latin typeface="Arial"/>
              <a:cs typeface="Arial"/>
            </a:endParaRPr>
          </a:p>
          <a:p>
            <a:pPr marL="379095" marR="494030" indent="-367030">
              <a:lnSpc>
                <a:spcPct val="114999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must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act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under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controller’s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supervision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under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strict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confidentiality,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mechanism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deletion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controller’s</a:t>
            </a:r>
            <a:r>
              <a:rPr sz="180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demand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Both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work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together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ensure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compliance</a:t>
            </a:r>
            <a:endParaRPr sz="1800">
              <a:latin typeface="Arial"/>
              <a:cs typeface="Arial"/>
            </a:endParaRPr>
          </a:p>
          <a:p>
            <a:pPr marL="379095" marR="563245" indent="-367030">
              <a:lnSpc>
                <a:spcPct val="114999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security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breach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risk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breach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communicated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Data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Subject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within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72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hours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GDPR</a:t>
            </a:r>
            <a:r>
              <a:rPr spc="-15" dirty="0"/>
              <a:t> </a:t>
            </a:r>
            <a:r>
              <a:rPr spc="-10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447415" cy="30308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Meta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Charged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$1.5B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nine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cases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4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collection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practices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Mishandling</a:t>
            </a:r>
            <a:r>
              <a:rPr sz="1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children’s</a:t>
            </a:r>
            <a:r>
              <a:rPr sz="1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Leaks…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4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Tiktok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Charged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$16.7M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Amazon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Charged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748M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euros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Google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Charged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216M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euros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13593" y="4888853"/>
            <a:ext cx="2753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https://observer.com/2023/05/gdpr-europe-meta-fines/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160838"/>
            <a:ext cx="3947160" cy="8572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Some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free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services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profit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Selling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personal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Targeted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advertising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5249" y="2642820"/>
            <a:ext cx="2355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Google’s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statement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GDPR</a:t>
            </a:r>
            <a:r>
              <a:rPr spc="-15" dirty="0"/>
              <a:t> </a:t>
            </a:r>
            <a:r>
              <a:rPr spc="-10" dirty="0"/>
              <a:t>Impact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99924" y="834850"/>
            <a:ext cx="2926074" cy="19044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8264" y="3134700"/>
            <a:ext cx="6732018" cy="10899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California</a:t>
            </a:r>
            <a:r>
              <a:rPr spc="10" dirty="0"/>
              <a:t> </a:t>
            </a:r>
            <a:r>
              <a:rPr dirty="0"/>
              <a:t>Consumer</a:t>
            </a:r>
            <a:r>
              <a:rPr spc="15" dirty="0"/>
              <a:t> </a:t>
            </a:r>
            <a:r>
              <a:rPr dirty="0"/>
              <a:t>Privacy</a:t>
            </a:r>
            <a:r>
              <a:rPr spc="-130" dirty="0"/>
              <a:t> </a:t>
            </a:r>
            <a:r>
              <a:rPr dirty="0"/>
              <a:t>Act</a:t>
            </a:r>
            <a:r>
              <a:rPr spc="15" dirty="0"/>
              <a:t> </a:t>
            </a:r>
            <a:r>
              <a:rPr spc="-10" dirty="0"/>
              <a:t>(CCPA)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816292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306705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Signed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month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after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GDPR’s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implementation,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went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effect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January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1st,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2020.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ideological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similarities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GDPR,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though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way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are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implemented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slightly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different</a:t>
            </a:r>
            <a:endParaRPr sz="1800">
              <a:latin typeface="Arial"/>
              <a:cs typeface="Arial"/>
            </a:endParaRPr>
          </a:p>
          <a:p>
            <a:pPr marL="379095" marR="312420" indent="-367030">
              <a:lnSpc>
                <a:spcPct val="114999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businesses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interact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residents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California,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EU,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abide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both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laws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GDPR</a:t>
            </a:r>
            <a:r>
              <a:rPr spc="-40" dirty="0"/>
              <a:t> </a:t>
            </a:r>
            <a:r>
              <a:rPr dirty="0"/>
              <a:t>vs</a:t>
            </a:r>
            <a:r>
              <a:rPr spc="-40" dirty="0"/>
              <a:t> </a:t>
            </a:r>
            <a:r>
              <a:rPr dirty="0"/>
              <a:t>CCPA:</a:t>
            </a:r>
            <a:r>
              <a:rPr spc="-35" dirty="0"/>
              <a:t> </a:t>
            </a:r>
            <a:r>
              <a:rPr dirty="0"/>
              <a:t>Key</a:t>
            </a:r>
            <a:r>
              <a:rPr spc="-40" dirty="0"/>
              <a:t> </a:t>
            </a:r>
            <a:r>
              <a:rPr spc="-10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199755" cy="304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CCPA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adds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following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some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key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differences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GDPR:</a:t>
            </a:r>
            <a:endParaRPr sz="1800">
              <a:latin typeface="Arial"/>
              <a:cs typeface="Arial"/>
            </a:endParaRPr>
          </a:p>
          <a:p>
            <a:pPr marL="469900" marR="344805" indent="-367030">
              <a:lnSpc>
                <a:spcPct val="105000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subject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right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know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access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collected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them</a:t>
            </a:r>
            <a:endParaRPr sz="1800">
              <a:latin typeface="Arial"/>
              <a:cs typeface="Arial"/>
            </a:endParaRPr>
          </a:p>
          <a:p>
            <a:pPr marL="469900" marR="741045" indent="-367030">
              <a:lnSpc>
                <a:spcPct val="105000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subject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opt-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selling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profiting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their information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0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Services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must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equal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regardless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consent</a:t>
            </a:r>
            <a:endParaRPr sz="1800">
              <a:latin typeface="Arial"/>
              <a:cs typeface="Arial"/>
            </a:endParaRPr>
          </a:p>
          <a:p>
            <a:pPr marL="469900" marR="43815" indent="-367030">
              <a:lnSpc>
                <a:spcPct val="105000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Users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13-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16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provide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consent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users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under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13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require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parent’s consent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05000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businesses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earn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$25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MIL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50k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consumers,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50%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their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profit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selling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information,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comply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099435" cy="14185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Ethics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ACM,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IEEE,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conduct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Privacy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GDPR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CCPA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Recap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dirty="0"/>
              <a:t>Paper</a:t>
            </a:r>
            <a:r>
              <a:rPr spc="-5" dirty="0"/>
              <a:t> </a:t>
            </a:r>
            <a:r>
              <a:rPr spc="-10" dirty="0"/>
              <a:t>presentations</a:t>
            </a:r>
          </a:p>
          <a:p>
            <a:pPr marL="500380">
              <a:lnSpc>
                <a:spcPct val="100000"/>
              </a:lnSpc>
              <a:spcBef>
                <a:spcPts val="340"/>
              </a:spcBef>
              <a:tabLst>
                <a:tab pos="836294" algn="l"/>
              </a:tabLst>
            </a:pPr>
            <a:r>
              <a:rPr sz="1400" spc="-50" dirty="0"/>
              <a:t>○</a:t>
            </a:r>
            <a:r>
              <a:rPr sz="1400" dirty="0"/>
              <a:t>	+</a:t>
            </a:r>
            <a:r>
              <a:rPr sz="1400" spc="-20" dirty="0"/>
              <a:t> </a:t>
            </a:r>
            <a:r>
              <a:rPr sz="1400" dirty="0"/>
              <a:t>diverse</a:t>
            </a:r>
            <a:r>
              <a:rPr sz="1400" spc="-20" dirty="0"/>
              <a:t> </a:t>
            </a:r>
            <a:r>
              <a:rPr sz="1400" spc="-10" dirty="0"/>
              <a:t>topics,</a:t>
            </a:r>
            <a:endParaRPr sz="1400"/>
          </a:p>
          <a:p>
            <a:pPr marL="1293495" lvl="1" indent="-335915">
              <a:lnSpc>
                <a:spcPct val="100000"/>
              </a:lnSpc>
              <a:spcBef>
                <a:spcPts val="254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Workout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detection,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agriculture,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smarthome,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  <a:spcBef>
                <a:spcPts val="250"/>
              </a:spcBef>
              <a:tabLst>
                <a:tab pos="836294" algn="l"/>
              </a:tabLst>
            </a:pPr>
            <a:r>
              <a:rPr sz="1400" spc="-50" dirty="0"/>
              <a:t>○</a:t>
            </a:r>
            <a:r>
              <a:rPr sz="1400" dirty="0"/>
              <a:t>	+</a:t>
            </a:r>
            <a:r>
              <a:rPr sz="1400" spc="-20" dirty="0"/>
              <a:t> </a:t>
            </a:r>
            <a:r>
              <a:rPr sz="1400" dirty="0"/>
              <a:t>going</a:t>
            </a:r>
            <a:r>
              <a:rPr sz="1400" spc="-20" dirty="0"/>
              <a:t> </a:t>
            </a:r>
            <a:r>
              <a:rPr sz="1400" dirty="0"/>
              <a:t>above</a:t>
            </a:r>
            <a:r>
              <a:rPr sz="1400" spc="-20" dirty="0"/>
              <a:t> </a:t>
            </a:r>
            <a:r>
              <a:rPr sz="1400" dirty="0"/>
              <a:t>and</a:t>
            </a:r>
            <a:r>
              <a:rPr sz="1400" spc="-20" dirty="0"/>
              <a:t> </a:t>
            </a:r>
            <a:r>
              <a:rPr sz="1400" dirty="0"/>
              <a:t>beyond</a:t>
            </a:r>
            <a:r>
              <a:rPr sz="1400" spc="-2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spc="-10" dirty="0"/>
              <a:t>class,</a:t>
            </a:r>
            <a:endParaRPr sz="1400"/>
          </a:p>
          <a:p>
            <a:pPr marL="1293495" lvl="1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CNN,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FedML,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LSTM,</a:t>
            </a:r>
            <a:r>
              <a:rPr sz="1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TinyML,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Efficient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ML,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4"/>
              </a:spcBef>
              <a:tabLst>
                <a:tab pos="335280" algn="l"/>
              </a:tabLst>
            </a:pPr>
            <a:r>
              <a:rPr sz="1400" spc="-50" dirty="0"/>
              <a:t>○</a:t>
            </a:r>
            <a:r>
              <a:rPr sz="1400" dirty="0"/>
              <a:t>	+</a:t>
            </a:r>
            <a:r>
              <a:rPr sz="1400" spc="-35" dirty="0"/>
              <a:t> </a:t>
            </a:r>
            <a:r>
              <a:rPr sz="1400" dirty="0"/>
              <a:t>good</a:t>
            </a:r>
            <a:r>
              <a:rPr sz="1400" spc="-25" dirty="0"/>
              <a:t> </a:t>
            </a:r>
            <a:r>
              <a:rPr sz="1400" dirty="0"/>
              <a:t>practice</a:t>
            </a:r>
            <a:r>
              <a:rPr sz="1400" spc="-20" dirty="0"/>
              <a:t> </a:t>
            </a:r>
            <a:r>
              <a:rPr sz="1400" dirty="0"/>
              <a:t>of</a:t>
            </a:r>
            <a:r>
              <a:rPr sz="1400" spc="-25" dirty="0"/>
              <a:t> </a:t>
            </a:r>
            <a:r>
              <a:rPr sz="1400" dirty="0"/>
              <a:t>getting</a:t>
            </a:r>
            <a:r>
              <a:rPr sz="1400" spc="-20" dirty="0"/>
              <a:t> </a:t>
            </a:r>
            <a:r>
              <a:rPr sz="1400" dirty="0"/>
              <a:t>to</a:t>
            </a:r>
            <a:r>
              <a:rPr sz="1400" spc="-25" dirty="0"/>
              <a:t> </a:t>
            </a:r>
            <a:r>
              <a:rPr sz="1400" dirty="0"/>
              <a:t>know</a:t>
            </a:r>
            <a:r>
              <a:rPr sz="1400" spc="-25" dirty="0"/>
              <a:t> </a:t>
            </a:r>
            <a:r>
              <a:rPr sz="1400" dirty="0"/>
              <a:t>the</a:t>
            </a:r>
            <a:r>
              <a:rPr sz="1400" spc="-20" dirty="0"/>
              <a:t> </a:t>
            </a:r>
            <a:r>
              <a:rPr sz="1400" dirty="0"/>
              <a:t>topic/field</a:t>
            </a:r>
            <a:r>
              <a:rPr sz="1400" spc="-25" dirty="0"/>
              <a:t> </a:t>
            </a:r>
            <a:r>
              <a:rPr sz="1400" dirty="0"/>
              <a:t>you</a:t>
            </a:r>
            <a:r>
              <a:rPr sz="1400" spc="-20" dirty="0"/>
              <a:t> </a:t>
            </a:r>
            <a:r>
              <a:rPr sz="1400" dirty="0"/>
              <a:t>are</a:t>
            </a:r>
            <a:r>
              <a:rPr sz="1400" spc="-25" dirty="0"/>
              <a:t> </a:t>
            </a:r>
            <a:r>
              <a:rPr sz="1400" dirty="0"/>
              <a:t>working</a:t>
            </a:r>
            <a:r>
              <a:rPr sz="1400" spc="-20" dirty="0"/>
              <a:t> </a:t>
            </a:r>
            <a:r>
              <a:rPr sz="1400" spc="-25" dirty="0"/>
              <a:t>on</a:t>
            </a:r>
            <a:endParaRPr sz="1400"/>
          </a:p>
          <a:p>
            <a:pPr marL="335280" marR="8255" lvl="1" indent="-335280" algn="r">
              <a:lnSpc>
                <a:spcPct val="100000"/>
              </a:lnSpc>
              <a:spcBef>
                <a:spcPts val="250"/>
              </a:spcBef>
              <a:buChar char="■"/>
              <a:tabLst>
                <a:tab pos="33528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reference,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baseline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comparison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final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  <a:p>
            <a:pPr marL="500380">
              <a:lnSpc>
                <a:spcPct val="100000"/>
              </a:lnSpc>
              <a:spcBef>
                <a:spcPts val="254"/>
              </a:spcBef>
              <a:tabLst>
                <a:tab pos="836294" algn="l"/>
              </a:tabLst>
            </a:pPr>
            <a:r>
              <a:rPr sz="1400" spc="-50" dirty="0"/>
              <a:t>○</a:t>
            </a:r>
            <a:r>
              <a:rPr sz="1400" dirty="0"/>
              <a:t>	+</a:t>
            </a:r>
            <a:r>
              <a:rPr sz="1400" spc="-35" dirty="0"/>
              <a:t> </a:t>
            </a:r>
            <a:r>
              <a:rPr sz="1400" dirty="0"/>
              <a:t>presentation</a:t>
            </a:r>
            <a:r>
              <a:rPr sz="1400" spc="-30" dirty="0"/>
              <a:t> </a:t>
            </a:r>
            <a:r>
              <a:rPr sz="1400" spc="-10" dirty="0"/>
              <a:t>skills</a:t>
            </a:r>
            <a:endParaRPr sz="1400"/>
          </a:p>
          <a:p>
            <a:pPr marL="1293495" lvl="1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volume,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pace,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clarity,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animation,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flow,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timing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337600"/>
            <a:ext cx="8839199" cy="440036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Next</a:t>
            </a:r>
            <a:r>
              <a:rPr spc="-15" dirty="0"/>
              <a:t> </a:t>
            </a:r>
            <a:r>
              <a:rPr spc="-10" dirty="0"/>
              <a:t>Lectures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2323465" cy="9131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Guest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lecture(s)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Final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presentations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Week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9-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099435" cy="141859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Ethics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ACM,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IEEE,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conduct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Privacy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GDPR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CCPA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ACM Code</a:t>
            </a:r>
            <a:r>
              <a:rPr spc="5" dirty="0"/>
              <a:t> </a:t>
            </a:r>
            <a:r>
              <a:rPr dirty="0"/>
              <a:t>of Ethics</a:t>
            </a:r>
            <a:r>
              <a:rPr spc="5" dirty="0"/>
              <a:t> </a:t>
            </a:r>
            <a:r>
              <a:rPr dirty="0"/>
              <a:t>and Professional</a:t>
            </a:r>
            <a:r>
              <a:rPr spc="5" dirty="0"/>
              <a:t> </a:t>
            </a:r>
            <a:r>
              <a:rPr spc="-10" dirty="0"/>
              <a:t>Conduct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8139430" cy="33000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ACM:</a:t>
            </a:r>
            <a:r>
              <a:rPr sz="1800" spc="-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Association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Machinery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Largest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scientific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educational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society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(they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student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memberships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;-)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IEEE: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Institute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Electrical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Electronics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Engineers</a:t>
            </a:r>
            <a:endParaRPr sz="1800">
              <a:latin typeface="Arial"/>
              <a:cs typeface="Arial"/>
            </a:endParaRPr>
          </a:p>
          <a:p>
            <a:pPr marL="836294" marR="5080" lvl="1" indent="-336550">
              <a:lnSpc>
                <a:spcPct val="114999"/>
              </a:lnSpc>
              <a:spcBef>
                <a:spcPts val="9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Largest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technical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professional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organization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dedicated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advancing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technology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benefit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humanity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(they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student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memberships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;-)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379095" marR="809625" indent="-367030">
              <a:lnSpc>
                <a:spcPts val="2480"/>
              </a:lnSpc>
              <a:spcBef>
                <a:spcPts val="50"/>
              </a:spcBef>
              <a:buChar char="●"/>
              <a:tabLst>
                <a:tab pos="379095" algn="l"/>
              </a:tabLst>
            </a:pP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“The</a:t>
            </a:r>
            <a:r>
              <a:rPr sz="18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designed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inspire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guide</a:t>
            </a:r>
            <a:r>
              <a:rPr sz="18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ethical</a:t>
            </a:r>
            <a:r>
              <a:rPr sz="1800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conduct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25" dirty="0">
                <a:solidFill>
                  <a:srgbClr val="595959"/>
                </a:solidFill>
                <a:latin typeface="Arial"/>
                <a:cs typeface="Arial"/>
              </a:rPr>
              <a:t>all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i="1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professionals,</a:t>
            </a:r>
            <a:r>
              <a:rPr sz="1800" i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including</a:t>
            </a:r>
            <a:r>
              <a:rPr sz="1800" i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current</a:t>
            </a:r>
            <a:r>
              <a:rPr sz="1800" i="1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i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aspiring</a:t>
            </a:r>
            <a:r>
              <a:rPr sz="1800" i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Arial"/>
                <a:cs typeface="Arial"/>
              </a:rPr>
              <a:t>practitioners,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instructors,</a:t>
            </a:r>
            <a:r>
              <a:rPr sz="18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students,</a:t>
            </a:r>
            <a:r>
              <a:rPr sz="18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influencers,</a:t>
            </a:r>
            <a:r>
              <a:rPr sz="18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anyone</a:t>
            </a:r>
            <a:r>
              <a:rPr sz="18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who</a:t>
            </a:r>
            <a:r>
              <a:rPr sz="1800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uses</a:t>
            </a:r>
            <a:r>
              <a:rPr sz="1800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595959"/>
                </a:solidFill>
                <a:latin typeface="Arial"/>
                <a:cs typeface="Arial"/>
              </a:rPr>
              <a:t>computing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technology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595959"/>
                </a:solidFill>
                <a:latin typeface="Arial"/>
                <a:cs typeface="Arial"/>
              </a:rPr>
              <a:t>impactful</a:t>
            </a:r>
            <a:r>
              <a:rPr sz="1800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i="1" spc="-20" dirty="0">
                <a:solidFill>
                  <a:srgbClr val="595959"/>
                </a:solidFill>
                <a:latin typeface="Arial"/>
                <a:cs typeface="Arial"/>
              </a:rPr>
              <a:t>way.”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00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ACM</a:t>
            </a:r>
            <a:r>
              <a:rPr sz="18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Code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of</a:t>
            </a:r>
            <a:r>
              <a:rPr sz="18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Ethics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and</a:t>
            </a:r>
            <a:r>
              <a:rPr sz="18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Professional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Conduct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IEEE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Code</a:t>
            </a:r>
            <a:r>
              <a:rPr sz="18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of</a:t>
            </a:r>
            <a:r>
              <a:rPr sz="18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Conduct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Ethical</a:t>
            </a:r>
            <a:r>
              <a:rPr spc="40" dirty="0"/>
              <a:t> </a:t>
            </a:r>
            <a:r>
              <a:rPr spc="-1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676" y="1175208"/>
            <a:ext cx="8203565" cy="286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734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4318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Contribute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society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human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well-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being,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acknowledging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people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stakeholders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computing.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8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Avoid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harm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4318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honest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trustworthy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8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fair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take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action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discriminate</a:t>
            </a:r>
            <a:endParaRPr sz="1800">
              <a:latin typeface="Arial"/>
              <a:cs typeface="Arial"/>
            </a:endParaRPr>
          </a:p>
          <a:p>
            <a:pPr marL="431800" marR="768350" indent="-419734">
              <a:lnSpc>
                <a:spcPct val="114999"/>
              </a:lnSpc>
              <a:buAutoNum type="arabicPeriod"/>
              <a:tabLst>
                <a:tab pos="4318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Respect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work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required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produce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new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ideas,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creative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works,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and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artifacts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8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Respect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privacy</a:t>
            </a:r>
            <a:endParaRPr sz="1800">
              <a:latin typeface="Arial"/>
              <a:cs typeface="Arial"/>
            </a:endParaRPr>
          </a:p>
          <a:p>
            <a:pPr marL="431800" indent="-4191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4318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Honor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confidentiality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8234680" cy="207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given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task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security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detect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person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whose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face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matches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face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criminal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database.</a:t>
            </a:r>
            <a:r>
              <a:rPr sz="1800" spc="43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will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several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cameras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server.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user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receive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report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video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people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positive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matches.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35"/>
              </a:spcBef>
              <a:buClr>
                <a:srgbClr val="595959"/>
              </a:buClr>
              <a:buFont typeface="Arial"/>
              <a:buChar char="●"/>
            </a:pP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Which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codes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could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broken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mitigate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it?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Privacy</a:t>
            </a:r>
            <a:r>
              <a:rPr spc="5" dirty="0"/>
              <a:t> </a:t>
            </a:r>
            <a:r>
              <a:rPr dirty="0"/>
              <a:t>&amp;</a:t>
            </a:r>
            <a:r>
              <a:rPr spc="10" dirty="0"/>
              <a:t> </a:t>
            </a:r>
            <a:r>
              <a:rPr spc="-10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7956550" cy="1755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14935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Security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broad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meaning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science.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scope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we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focus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personal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security,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keeping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personal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secured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10"/>
              </a:spcBef>
              <a:buClr>
                <a:srgbClr val="595959"/>
              </a:buClr>
              <a:buFont typeface="Arial"/>
              <a:buChar char="●"/>
            </a:pP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999"/>
              </a:lnSpc>
              <a:spcBef>
                <a:spcPts val="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Privacy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ability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individual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group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seclude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themselves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or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about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themselves,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thereby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express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themselves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selectively.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The</a:t>
            </a:r>
            <a:r>
              <a:rPr spc="-10" dirty="0"/>
              <a:t> </a:t>
            </a:r>
            <a:r>
              <a:rPr spc="-25" dirty="0"/>
              <a:t>Law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8140065" cy="2146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Unlike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Ethics,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privacy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security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required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guidelines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by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law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therefore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enforceable.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35"/>
              </a:spcBef>
              <a:buClr>
                <a:srgbClr val="595959"/>
              </a:buClr>
              <a:buFont typeface="Arial"/>
              <a:buChar char="●"/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LAW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9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EU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General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Protection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Regulation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(GDPR)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California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Consumer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Privacy</a:t>
            </a:r>
            <a:r>
              <a:rPr sz="1800" spc="-1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(CCPA)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General</a:t>
            </a:r>
            <a:r>
              <a:rPr spc="-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Protection</a:t>
            </a:r>
            <a:r>
              <a:rPr spc="-5" dirty="0"/>
              <a:t> </a:t>
            </a:r>
            <a:r>
              <a:rPr dirty="0"/>
              <a:t>Regulation</a:t>
            </a:r>
            <a:r>
              <a:rPr spc="-5" dirty="0"/>
              <a:t> </a:t>
            </a:r>
            <a:r>
              <a:rPr spc="-10" dirty="0"/>
              <a:t>(GDPR)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42899"/>
            <a:ext cx="8255000" cy="32734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Implemented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2018,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objectives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are: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ts val="2105"/>
              </a:lnSpc>
              <a:spcBef>
                <a:spcPts val="49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Modernize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EU’s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legal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response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new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technologies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ts val="2050"/>
              </a:lnSpc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Strengthen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user’s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ownership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ts val="2105"/>
              </a:lnSpc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Improve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clarity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coherence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current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rules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75"/>
              </a:spcBef>
              <a:buClr>
                <a:srgbClr val="595959"/>
              </a:buClr>
              <a:buFont typeface="Arial"/>
              <a:buChar char="●"/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EU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Law?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ts val="2050"/>
              </a:lnSpc>
              <a:spcBef>
                <a:spcPts val="655"/>
              </a:spcBef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GDPR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applies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business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interacts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EU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residents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regardless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origin</a:t>
            </a:r>
            <a:endParaRPr sz="1800">
              <a:latin typeface="Arial"/>
              <a:cs typeface="Arial"/>
            </a:endParaRPr>
          </a:p>
          <a:p>
            <a:pPr marL="469900" marR="410845" indent="-367030">
              <a:lnSpc>
                <a:spcPts val="2050"/>
              </a:lnSpc>
              <a:spcBef>
                <a:spcPts val="5"/>
              </a:spcBef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establishes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framework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requirements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early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phases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development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ts val="2005"/>
              </a:lnSpc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Countries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rapidly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implemented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their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own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regulation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modeled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after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GDPR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903</Words>
  <Application>Microsoft Office PowerPoint</Application>
  <PresentationFormat>On-screen Show (16:9)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Arial</vt:lpstr>
      <vt:lpstr>Office Theme</vt:lpstr>
      <vt:lpstr>Edge Computing</vt:lpstr>
      <vt:lpstr>Recap</vt:lpstr>
      <vt:lpstr>Agenda</vt:lpstr>
      <vt:lpstr>ACM Code of Ethics and Professional Conduct</vt:lpstr>
      <vt:lpstr>Ethical Principles</vt:lpstr>
      <vt:lpstr>Example</vt:lpstr>
      <vt:lpstr>Privacy &amp; Security</vt:lpstr>
      <vt:lpstr>The Law</vt:lpstr>
      <vt:lpstr>General Data Protection Regulation (GDPR)</vt:lpstr>
      <vt:lpstr>Terms in GDPR</vt:lpstr>
      <vt:lpstr>Terms in GDPR</vt:lpstr>
      <vt:lpstr>Terms in GDPR</vt:lpstr>
      <vt:lpstr>GDPR Principles</vt:lpstr>
      <vt:lpstr>GDPR Obligations</vt:lpstr>
      <vt:lpstr>GDPR Impact</vt:lpstr>
      <vt:lpstr>GDPR Impact</vt:lpstr>
      <vt:lpstr>California Consumer Privacy Act (CCPA)</vt:lpstr>
      <vt:lpstr>GDPR vs CCPA: Key Differences</vt:lpstr>
      <vt:lpstr>Summary</vt:lpstr>
      <vt:lpstr>PowerPoint Presentation</vt:lpstr>
      <vt:lpstr>Next 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CS/EE131_Lec_10: Ethnics, Privacy &amp; Security</dc:title>
  <cp:lastModifiedBy>Neftali D Watkinson Medina</cp:lastModifiedBy>
  <cp:revision>1</cp:revision>
  <dcterms:created xsi:type="dcterms:W3CDTF">2025-03-18T18:12:00Z</dcterms:created>
  <dcterms:modified xsi:type="dcterms:W3CDTF">2025-03-18T18:17:55Z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2025-03-18T00:00:00Z</vt:filetime>
  </property>
</Properties>
</file>