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6" r:id="rId11"/>
    <p:sldId id="265" r:id="rId12"/>
    <p:sldId id="267" r:id="rId13"/>
    <p:sldId id="279" r:id="rId14"/>
    <p:sldId id="270" r:id="rId15"/>
    <p:sldId id="276" r:id="rId16"/>
    <p:sldId id="283" r:id="rId17"/>
    <p:sldId id="272" r:id="rId18"/>
    <p:sldId id="278" r:id="rId19"/>
    <p:sldId id="273" r:id="rId20"/>
    <p:sldId id="275" r:id="rId21"/>
    <p:sldId id="282" r:id="rId22"/>
    <p:sldId id="274" r:id="rId23"/>
    <p:sldId id="290" r:id="rId24"/>
    <p:sldId id="277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gar K" initials="NK" lastIdx="1" clrIdx="0">
    <p:extLst>
      <p:ext uri="{19B8F6BF-5375-455C-9EA6-DF929625EA0E}">
        <p15:presenceInfo xmlns:p15="http://schemas.microsoft.com/office/powerpoint/2012/main" userId="96874e9f2862b8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" y="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5B1F0-A57E-4AFB-B838-D49E0AB581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4383C-A8CD-4F42-9163-2C2EE8E73B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556CF-D4FB-4838-8122-5FB36ECE4D6D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E0DC-260C-47AC-9ACF-4AE078C72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53560-C165-4276-9B26-4489691D4E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5D843-50A9-4A94-976A-1FD5F719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2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E4C5B-F094-4317-A086-A3CE3FD5C2D2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35B47-ACCF-4749-85F0-C9791405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1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2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5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9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0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5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1501E6-B28A-4F01-94C6-8364E09D2668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A4FA02-9E22-4F3F-A421-98CFABFAD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51DB-53DC-4589-AC5D-2CBB281E5DE3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BC9E6CB-3180-48CA-9099-00CE32061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289-E7FF-4687-8F4C-E1A2277B8490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34E05F-8CFC-4A3F-9B26-D6B3DED2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4E2-D8B6-4CD6-A24B-BBD0E90E3BF7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A507D4E-65DF-4742-A26C-F4BDBE2C0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0E52-DB89-4D17-9003-4B8B93379DB0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C51F94-47C5-48AD-BF54-5EBC09422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AA9-BF93-40C1-AF3C-293CB4DDDD43}" type="datetime1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103B12-8964-4CAE-BDAD-FD944533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38FA-7CB5-4988-A21A-F5ACF4615525}" type="datetime1">
              <a:rPr lang="en-US" smtClean="0"/>
              <a:t>2024-03-17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2999ABE-0798-4F94-856A-18ED21A7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4EA9-8A2B-4857-9529-835E9AA2DA3C}" type="datetime1">
              <a:rPr lang="en-US" smtClean="0"/>
              <a:t>2024-03-17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FBBD6C-94A9-444A-8D1E-B7464158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248B-00E5-4205-9EE5-F9F5B8E41D59}" type="datetime1">
              <a:rPr lang="en-US" smtClean="0"/>
              <a:t>2024-03-17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8206-77E9-4DCC-9D0C-9F75C6791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7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E05-EFC3-4F54-A69B-B98931E86CDE}" type="datetime1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56070E-87F7-4C5D-BD2F-FC6AB476A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6B40-2DCD-4260-8680-82BFC5D42454}" type="datetime1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A7961E-02DF-4D86-A04E-237A80C5D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2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768B9F-B054-41B8-A4D2-73A4E2190DC3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6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27.jpg"/><Relationship Id="rId10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BBC1-2C9F-49C1-ADE3-D36B9D115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243" y="1541777"/>
            <a:ext cx="9432434" cy="138816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cs typeface="B Nazanin" panose="00000400000000000000" pitchFamily="2" charset="-78"/>
              </a:rPr>
              <a:t>Design and implementation of </a:t>
            </a:r>
            <a:br>
              <a:rPr lang="en-US" sz="4000" dirty="0">
                <a:cs typeface="B Nazanin" panose="00000400000000000000" pitchFamily="2" charset="-78"/>
              </a:rPr>
            </a:br>
            <a:r>
              <a:rPr lang="en-US" sz="4000" dirty="0">
                <a:cs typeface="B Nazanin" panose="00000400000000000000" pitchFamily="2" charset="-78"/>
              </a:rPr>
              <a:t>a financial management system</a:t>
            </a:r>
            <a:br>
              <a:rPr lang="en-US" sz="4000" dirty="0">
                <a:cs typeface="B Nazanin" panose="00000400000000000000" pitchFamily="2" charset="-78"/>
              </a:rPr>
            </a:br>
            <a:r>
              <a:rPr lang="en-US" sz="4000" dirty="0">
                <a:cs typeface="B Nazanin" panose="00000400000000000000" pitchFamily="2" charset="-78"/>
              </a:rPr>
              <a:t> for savings funds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294E8-C613-4B63-BBAA-6F52121C6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90804"/>
            <a:ext cx="8767860" cy="2583640"/>
          </a:xfrm>
        </p:spPr>
        <p:txBody>
          <a:bodyPr>
            <a:norm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Negar Karami</a:t>
            </a: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SA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 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Supervisor Professor</a:t>
            </a: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Dr. Hamed </a:t>
            </a:r>
            <a:r>
              <a:rPr lang="en-US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Farbeh</a:t>
            </a:r>
            <a:endParaRPr lang="fa-IR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Computer Engineering Department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September 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9021C3-591C-4116-8EFC-E26BF7085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7"/>
          <a:stretch/>
        </p:blipFill>
        <p:spPr>
          <a:xfrm>
            <a:off x="9906783" y="4502051"/>
            <a:ext cx="1598563" cy="163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5C3A3-35E5-40B3-849F-3A4E6A4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" y="4622140"/>
            <a:ext cx="2151262" cy="1919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E23E3-B446-421D-99A0-C2A26C2254AD}"/>
              </a:ext>
            </a:extLst>
          </p:cNvPr>
          <p:cNvSpPr txBox="1"/>
          <p:nvPr/>
        </p:nvSpPr>
        <p:spPr>
          <a:xfrm>
            <a:off x="9443256" y="6197445"/>
            <a:ext cx="252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Computer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33855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Database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8"/>
            <a:ext cx="9872871" cy="419100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Database Selection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Key-Value Stores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Document Stores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NoSQL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RDBMS 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Relational Database Management System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1C7C3-5887-48FF-AA6A-B2A2C0BE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79" y="5103319"/>
            <a:ext cx="1759344" cy="1145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93068-936E-4450-B406-81738739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78" y="4973159"/>
            <a:ext cx="1356257" cy="1356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1B19C-0401-480E-A2BE-46A8C3C6C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10 / 25</a:t>
            </a:r>
          </a:p>
        </p:txBody>
      </p:sp>
    </p:spTree>
    <p:extLst>
      <p:ext uri="{BB962C8B-B14F-4D97-AF65-F5344CB8AC3E}">
        <p14:creationId xmlns:p14="http://schemas.microsoft.com/office/powerpoint/2010/main" val="28132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C8CC6D-C35F-434B-8DB7-D463300C9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3305" r="3817" b="4761"/>
          <a:stretch/>
        </p:blipFill>
        <p:spPr>
          <a:xfrm>
            <a:off x="1373037" y="1312143"/>
            <a:ext cx="9445926" cy="52768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3219"/>
            <a:ext cx="9875520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Database and Data Model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F855B-4F29-4450-AD0D-7C991A360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11 / 25</a:t>
            </a:r>
          </a:p>
        </p:txBody>
      </p:sp>
    </p:spTree>
    <p:extLst>
      <p:ext uri="{BB962C8B-B14F-4D97-AF65-F5344CB8AC3E}">
        <p14:creationId xmlns:p14="http://schemas.microsoft.com/office/powerpoint/2010/main" val="249290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Front-End Framework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13" y="2057400"/>
            <a:ext cx="10365359" cy="4166428"/>
          </a:xfrm>
        </p:spPr>
        <p:txBody>
          <a:bodyPr anchor="ctr">
            <a:normAutofit/>
          </a:bodyPr>
          <a:lstStyle/>
          <a:p>
            <a:pPr marL="274320" lvl="1" indent="0" algn="r" rtl="1">
              <a:buNone/>
            </a:pPr>
            <a:endParaRPr lang="fa-IR" sz="23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74320" lvl="1" indent="0" algn="r" rtl="1">
              <a:buNone/>
            </a:pP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74320" lvl="1" indent="0" algn="r" rtl="1">
              <a:buNone/>
            </a:pP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D1551-D1F8-43BE-A3C3-09E590CEC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24595" r="3913" b="23943"/>
          <a:stretch/>
        </p:blipFill>
        <p:spPr>
          <a:xfrm>
            <a:off x="4911841" y="3305740"/>
            <a:ext cx="3078290" cy="854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FB691-8733-4861-B518-315743A0A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215" r="7936" b="21439"/>
          <a:stretch/>
        </p:blipFill>
        <p:spPr>
          <a:xfrm>
            <a:off x="873697" y="3044280"/>
            <a:ext cx="3287130" cy="13547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C99D8E-E912-4088-B4B2-E210A1A3D1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19207" r="5025" b="17974"/>
          <a:stretch/>
        </p:blipFill>
        <p:spPr>
          <a:xfrm>
            <a:off x="8741146" y="3270975"/>
            <a:ext cx="2578834" cy="924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D439-D8C4-44AC-8E84-5C74B4CDA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12 / 25</a:t>
            </a:r>
          </a:p>
        </p:txBody>
      </p:sp>
    </p:spTree>
    <p:extLst>
      <p:ext uri="{BB962C8B-B14F-4D97-AF65-F5344CB8AC3E}">
        <p14:creationId xmlns:p14="http://schemas.microsoft.com/office/powerpoint/2010/main" val="22069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CSS Framework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13" y="2057400"/>
            <a:ext cx="10365359" cy="4166428"/>
          </a:xfrm>
        </p:spPr>
        <p:txBody>
          <a:bodyPr anchor="ctr">
            <a:normAutofit/>
          </a:bodyPr>
          <a:lstStyle/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16421E-895D-49DE-9908-72484663D8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1" t="24340" r="19552" b="59812"/>
          <a:stretch/>
        </p:blipFill>
        <p:spPr>
          <a:xfrm>
            <a:off x="8188991" y="4892041"/>
            <a:ext cx="3352496" cy="653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CE6788-09CB-4848-B79A-21F89F84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37791" r="1703" b="39015"/>
          <a:stretch/>
        </p:blipFill>
        <p:spPr>
          <a:xfrm>
            <a:off x="4089850" y="3872331"/>
            <a:ext cx="4012300" cy="5365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E10135-5164-4CC1-A97D-080351C889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t="32125" r="9517" b="32707"/>
          <a:stretch/>
        </p:blipFill>
        <p:spPr>
          <a:xfrm>
            <a:off x="650513" y="2475165"/>
            <a:ext cx="3350754" cy="119931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58DD-A9F4-455D-B4EB-C937BCE5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13 / 25</a:t>
            </a:r>
          </a:p>
        </p:txBody>
      </p:sp>
    </p:spTree>
    <p:extLst>
      <p:ext uri="{BB962C8B-B14F-4D97-AF65-F5344CB8AC3E}">
        <p14:creationId xmlns:p14="http://schemas.microsoft.com/office/powerpoint/2010/main" val="40579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Back-End Language is Best Suited?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21F2E-220C-4CE0-8F1E-B75EFD959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03"/>
          <a:stretch/>
        </p:blipFill>
        <p:spPr>
          <a:xfrm>
            <a:off x="1848010" y="2591377"/>
            <a:ext cx="1442809" cy="1931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5A3A7-A676-4AA0-98DF-A1C0A0CAF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8" t="24679" b="24608"/>
          <a:stretch/>
        </p:blipFill>
        <p:spPr>
          <a:xfrm>
            <a:off x="1489252" y="4671112"/>
            <a:ext cx="2160323" cy="676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B4DAB-1848-415D-8C6B-1C712563A8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1" t="770" r="34665"/>
          <a:stretch/>
        </p:blipFill>
        <p:spPr>
          <a:xfrm>
            <a:off x="9064221" y="2363945"/>
            <a:ext cx="1638527" cy="2983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2F8AB6-22D6-431D-87FC-F07425785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5" r="21296"/>
          <a:stretch/>
        </p:blipFill>
        <p:spPr>
          <a:xfrm>
            <a:off x="5350658" y="2591377"/>
            <a:ext cx="2012480" cy="21279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707B1-6749-40F0-AA19-00F8A66DC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14 / 25</a:t>
            </a:r>
          </a:p>
        </p:txBody>
      </p:sp>
    </p:spTree>
    <p:extLst>
      <p:ext uri="{BB962C8B-B14F-4D97-AF65-F5344CB8AC3E}">
        <p14:creationId xmlns:p14="http://schemas.microsoft.com/office/powerpoint/2010/main" val="12784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Implementation of Database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Utilizing the Golang-Migrate library for managing database changes and versions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Opting for an ORM (Object-Relational Mapping) framework for Go instead of raw SQL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GORM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SQLX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SQLC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74320" lvl="1" indent="0" algn="l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89B2-2FAF-4DB1-9AA8-62DA20FBE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15 / 25</a:t>
            </a:r>
          </a:p>
        </p:txBody>
      </p:sp>
    </p:spTree>
    <p:extLst>
      <p:ext uri="{BB962C8B-B14F-4D97-AF65-F5344CB8AC3E}">
        <p14:creationId xmlns:p14="http://schemas.microsoft.com/office/powerpoint/2010/main" val="16771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Database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Considering the financial nature of the savings fund management system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Adopting a transactional approach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 unit of work comprises multiple database queries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Ensuring completion of the operation or rolling back the entire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Maintaining data integrity and avoiding anomalies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Incorporating features of ACID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Atomicity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630E3-3985-426D-BB5C-2E7ED8E74AFD}"/>
              </a:ext>
            </a:extLst>
          </p:cNvPr>
          <p:cNvSpPr txBox="1"/>
          <p:nvPr/>
        </p:nvSpPr>
        <p:spPr>
          <a:xfrm>
            <a:off x="4234470" y="4972858"/>
            <a:ext cx="35430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B Nazanin" panose="00000400000000000000" pitchFamily="2" charset="-78"/>
              </a:rPr>
              <a:t>Isolation</a:t>
            </a:r>
            <a:endParaRPr lang="fa-IR" sz="2200" dirty="0">
              <a:solidFill>
                <a:schemeClr val="accent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l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B Nazanin" panose="00000400000000000000" pitchFamily="2" charset="-78"/>
              </a:rPr>
              <a:t>Durability</a:t>
            </a:r>
            <a:endParaRPr lang="fa-IR" sz="2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l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0DD25-5C2E-4403-9A32-31121AD1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16 / 25</a:t>
            </a:r>
          </a:p>
        </p:txBody>
      </p:sp>
    </p:spTree>
    <p:extLst>
      <p:ext uri="{BB962C8B-B14F-4D97-AF65-F5344CB8AC3E}">
        <p14:creationId xmlns:p14="http://schemas.microsoft.com/office/powerpoint/2010/main" val="42432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Background Processes Management with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Utilizing Redis for queuing and scheduling system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Handling email service tasks (event-based processes)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Managing monthly updates (periodic processing)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Redis Features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Support for both in-memory and stable storage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Provision of three types of queues with varying priorities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88E856-96EE-4779-B2D7-DB8282E18F1B}"/>
              </a:ext>
            </a:extLst>
          </p:cNvPr>
          <p:cNvSpPr/>
          <p:nvPr/>
        </p:nvSpPr>
        <p:spPr>
          <a:xfrm>
            <a:off x="9555629" y="2490500"/>
            <a:ext cx="435721" cy="44872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7DE05-948A-4024-AD48-6CAC1A4AAA47}"/>
              </a:ext>
            </a:extLst>
          </p:cNvPr>
          <p:cNvSpPr txBox="1"/>
          <p:nvPr/>
        </p:nvSpPr>
        <p:spPr>
          <a:xfrm>
            <a:off x="7333611" y="2525740"/>
            <a:ext cx="22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Distribute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78803-4433-43DD-8936-3A45DE17709C}"/>
              </a:ext>
            </a:extLst>
          </p:cNvPr>
          <p:cNvSpPr txBox="1"/>
          <p:nvPr/>
        </p:nvSpPr>
        <p:spPr>
          <a:xfrm>
            <a:off x="7480898" y="5093393"/>
            <a:ext cx="207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Process Function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420A1A5-1BF8-4ABE-BBD5-68A0F49A5BB2}"/>
              </a:ext>
            </a:extLst>
          </p:cNvPr>
          <p:cNvSpPr/>
          <p:nvPr/>
        </p:nvSpPr>
        <p:spPr>
          <a:xfrm>
            <a:off x="9555629" y="5054862"/>
            <a:ext cx="435721" cy="44872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D3371C3-ED5E-4F08-BE91-F55DFF8821D0}"/>
              </a:ext>
            </a:extLst>
          </p:cNvPr>
          <p:cNvSpPr/>
          <p:nvPr/>
        </p:nvSpPr>
        <p:spPr>
          <a:xfrm>
            <a:off x="9497094" y="3768208"/>
            <a:ext cx="435721" cy="44872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64874-A45A-4793-8E6F-B84F6214BE44}"/>
              </a:ext>
            </a:extLst>
          </p:cNvPr>
          <p:cNvSpPr/>
          <p:nvPr/>
        </p:nvSpPr>
        <p:spPr>
          <a:xfrm>
            <a:off x="8497981" y="4310053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  <a:endParaRPr lang="fa-IR" dirty="0"/>
          </a:p>
          <a:p>
            <a:pPr algn="ctr"/>
            <a:r>
              <a:rPr lang="en-US" dirty="0"/>
              <a:t>Pulling Task from Queue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230FF1-4BC3-45F4-98DE-E58D7BE34CB0}"/>
              </a:ext>
            </a:extLst>
          </p:cNvPr>
          <p:cNvSpPr/>
          <p:nvPr/>
        </p:nvSpPr>
        <p:spPr>
          <a:xfrm>
            <a:off x="8497982" y="5590553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  <a:endParaRPr lang="fa-IR" dirty="0"/>
          </a:p>
          <a:p>
            <a:pPr algn="ctr"/>
            <a:r>
              <a:rPr lang="en-US" dirty="0"/>
              <a:t>Task Process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E09D7E-50D8-4236-9F4B-C6FFCB00CF8B}"/>
              </a:ext>
            </a:extLst>
          </p:cNvPr>
          <p:cNvSpPr/>
          <p:nvPr/>
        </p:nvSpPr>
        <p:spPr>
          <a:xfrm>
            <a:off x="8497980" y="3022900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  <a:endParaRPr lang="fa-IR" dirty="0"/>
          </a:p>
          <a:p>
            <a:pPr algn="ctr" rtl="1"/>
            <a:r>
              <a:rPr lang="en-US" dirty="0"/>
              <a:t>Pushing Task to Queue</a:t>
            </a:r>
            <a:endParaRPr lang="fa-IR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9F592C-0713-4728-B698-4FDED25E3C70}"/>
              </a:ext>
            </a:extLst>
          </p:cNvPr>
          <p:cNvSpPr/>
          <p:nvPr/>
        </p:nvSpPr>
        <p:spPr>
          <a:xfrm>
            <a:off x="8497980" y="1732105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  <a:endParaRPr lang="fa-IR" dirty="0"/>
          </a:p>
          <a:p>
            <a:pPr algn="ctr"/>
            <a:r>
              <a:rPr lang="en-US" dirty="0"/>
              <a:t>Initializing Task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5C850-6E76-4C78-AC78-17192B2E5DFB}"/>
              </a:ext>
            </a:extLst>
          </p:cNvPr>
          <p:cNvSpPr txBox="1"/>
          <p:nvPr/>
        </p:nvSpPr>
        <p:spPr>
          <a:xfrm>
            <a:off x="7229283" y="3801256"/>
            <a:ext cx="226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Background Worker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3046-0C91-405D-80E4-E1F5C1ACF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17 / 25</a:t>
            </a:r>
          </a:p>
        </p:txBody>
      </p:sp>
    </p:spTree>
    <p:extLst>
      <p:ext uri="{BB962C8B-B14F-4D97-AF65-F5344CB8AC3E}">
        <p14:creationId xmlns:p14="http://schemas.microsoft.com/office/powerpoint/2010/main" val="109065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/>
      <p:bldP spid="15" grpId="0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Communication Technologies are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API Protocol Selection for Client and Server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Aim for easier development and maintenance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Ensure better compatibility with web standards and RDBMS</a:t>
            </a: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Choosing a Framework for Implementing the Request Handling Layer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Prioritize frameworks with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 larger community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Simplicity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High speed and efficiency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Firmware support</a:t>
            </a:r>
            <a:endParaRPr lang="fa-IR" sz="19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AC396-082F-44C4-8601-F9FAF75A6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4" r="26654"/>
          <a:stretch/>
        </p:blipFill>
        <p:spPr>
          <a:xfrm>
            <a:off x="9396741" y="2242347"/>
            <a:ext cx="1652259" cy="12855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5F81-CDFA-4F88-85B4-5CB21C6AD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18 / 25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98CC3-D2C1-452D-A02E-EDE7CF720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18" y="3897673"/>
            <a:ext cx="1222642" cy="1719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8F77DB-0022-4EB8-AC14-A50203FD836F}"/>
              </a:ext>
            </a:extLst>
          </p:cNvPr>
          <p:cNvSpPr txBox="1"/>
          <p:nvPr/>
        </p:nvSpPr>
        <p:spPr>
          <a:xfrm>
            <a:off x="9792023" y="5669830"/>
            <a:ext cx="8740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Gin</a:t>
            </a:r>
          </a:p>
        </p:txBody>
      </p:sp>
    </p:spTree>
    <p:extLst>
      <p:ext uri="{BB962C8B-B14F-4D97-AF65-F5344CB8AC3E}">
        <p14:creationId xmlns:p14="http://schemas.microsoft.com/office/powerpoint/2010/main" val="20010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Securing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093" y="1832610"/>
            <a:ext cx="9872871" cy="4038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Implementing Password-Based Authentication Systems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Setting Password Policies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Utilizing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BCrypt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library for password encryption, which includes: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Salting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Hashing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Implementing Token-based Authentication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815314-31E8-4AC5-8737-E1DC06011046}"/>
              </a:ext>
            </a:extLst>
          </p:cNvPr>
          <p:cNvCxnSpPr>
            <a:cxnSpLocks/>
          </p:cNvCxnSpPr>
          <p:nvPr/>
        </p:nvCxnSpPr>
        <p:spPr>
          <a:xfrm>
            <a:off x="7479874" y="4167987"/>
            <a:ext cx="0" cy="20804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2B24F7-BCD7-4DB3-9311-7E54F28A0DB8}"/>
              </a:ext>
            </a:extLst>
          </p:cNvPr>
          <p:cNvCxnSpPr>
            <a:cxnSpLocks/>
          </p:cNvCxnSpPr>
          <p:nvPr/>
        </p:nvCxnSpPr>
        <p:spPr>
          <a:xfrm>
            <a:off x="7605266" y="4482172"/>
            <a:ext cx="276515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87329D-3B1F-494A-8BAF-9A9C0D7A213D}"/>
              </a:ext>
            </a:extLst>
          </p:cNvPr>
          <p:cNvCxnSpPr>
            <a:cxnSpLocks/>
          </p:cNvCxnSpPr>
          <p:nvPr/>
        </p:nvCxnSpPr>
        <p:spPr>
          <a:xfrm flipH="1">
            <a:off x="7605041" y="5222238"/>
            <a:ext cx="276873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430B5F-472F-403B-8546-57C3FA87E398}"/>
              </a:ext>
            </a:extLst>
          </p:cNvPr>
          <p:cNvCxnSpPr>
            <a:cxnSpLocks/>
          </p:cNvCxnSpPr>
          <p:nvPr/>
        </p:nvCxnSpPr>
        <p:spPr>
          <a:xfrm>
            <a:off x="10471186" y="4185241"/>
            <a:ext cx="0" cy="20804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6E330E-02E4-445E-A3C6-691EA90DB96F}"/>
              </a:ext>
            </a:extLst>
          </p:cNvPr>
          <p:cNvSpPr txBox="1"/>
          <p:nvPr/>
        </p:nvSpPr>
        <p:spPr>
          <a:xfrm>
            <a:off x="7751426" y="4055174"/>
            <a:ext cx="23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POST (username, pass)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EB74A-10AA-4AF8-A2EC-996B1A0E8039}"/>
              </a:ext>
            </a:extLst>
          </p:cNvPr>
          <p:cNvSpPr txBox="1"/>
          <p:nvPr/>
        </p:nvSpPr>
        <p:spPr>
          <a:xfrm>
            <a:off x="7747223" y="4795240"/>
            <a:ext cx="23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200 OK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(access token)</a:t>
            </a:r>
            <a:endParaRPr lang="en-US" sz="1400" dirty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864FE-1CEE-4C7E-AFE0-3620DB5AD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r="12552" b="26018"/>
          <a:stretch/>
        </p:blipFill>
        <p:spPr>
          <a:xfrm>
            <a:off x="5937270" y="4479364"/>
            <a:ext cx="1419002" cy="13997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A2D0D1-7B08-4BC7-BD9E-F9CFA920FAF5}"/>
              </a:ext>
            </a:extLst>
          </p:cNvPr>
          <p:cNvSpPr txBox="1"/>
          <p:nvPr/>
        </p:nvSpPr>
        <p:spPr>
          <a:xfrm>
            <a:off x="6051529" y="5836510"/>
            <a:ext cx="119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Client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EEEA2D-E62F-4F37-8414-93000217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r="5384"/>
          <a:stretch/>
        </p:blipFill>
        <p:spPr>
          <a:xfrm>
            <a:off x="10657088" y="4424506"/>
            <a:ext cx="1256668" cy="13998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044316-C2F6-42CF-8B75-B81A37C81B29}"/>
              </a:ext>
            </a:extLst>
          </p:cNvPr>
          <p:cNvSpPr txBox="1"/>
          <p:nvPr/>
        </p:nvSpPr>
        <p:spPr>
          <a:xfrm>
            <a:off x="10690180" y="5836510"/>
            <a:ext cx="119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Server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109317-8A1D-4877-9415-EAF1618BBE99}"/>
              </a:ext>
            </a:extLst>
          </p:cNvPr>
          <p:cNvCxnSpPr>
            <a:cxnSpLocks/>
          </p:cNvCxnSpPr>
          <p:nvPr/>
        </p:nvCxnSpPr>
        <p:spPr>
          <a:xfrm>
            <a:off x="7607057" y="5889196"/>
            <a:ext cx="276515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327725F-BF10-4FEC-8CF0-4C301698537E}"/>
              </a:ext>
            </a:extLst>
          </p:cNvPr>
          <p:cNvSpPr txBox="1"/>
          <p:nvPr/>
        </p:nvSpPr>
        <p:spPr>
          <a:xfrm>
            <a:off x="7603477" y="5535305"/>
            <a:ext cx="27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GET/POST/PUT/DELETE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33C626-664C-4208-8538-7D1D2320A305}"/>
              </a:ext>
            </a:extLst>
          </p:cNvPr>
          <p:cNvSpPr txBox="1"/>
          <p:nvPr/>
        </p:nvSpPr>
        <p:spPr>
          <a:xfrm>
            <a:off x="7946916" y="5879068"/>
            <a:ext cx="23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Authorization: Bearer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C4A7-2FE1-4D5B-A20C-F8FC11EAF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19 / 25</a:t>
            </a:r>
          </a:p>
        </p:txBody>
      </p:sp>
    </p:spTree>
    <p:extLst>
      <p:ext uri="{BB962C8B-B14F-4D97-AF65-F5344CB8AC3E}">
        <p14:creationId xmlns:p14="http://schemas.microsoft.com/office/powerpoint/2010/main" val="17197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  <p:bldP spid="21" grpId="0"/>
      <p:bldP spid="24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The Motivation for Choosing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Financial challenges faced by individuals and their reliance on bank loans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Stringent loan approval criteria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High-interest rates loans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Establishment of private savings funds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Reliance on traditional and manual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Utilization of general accounting software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The adoption of a fund management application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AE5C3-C863-4E4E-A2BE-12A055072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 / 25</a:t>
            </a:r>
          </a:p>
        </p:txBody>
      </p:sp>
    </p:spTree>
    <p:extLst>
      <p:ext uri="{BB962C8B-B14F-4D97-AF65-F5344CB8AC3E}">
        <p14:creationId xmlns:p14="http://schemas.microsoft.com/office/powerpoint/2010/main" val="10780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Token-based Authentication Protocol Selection</a:t>
            </a:r>
            <a:endParaRPr lang="fa-IR" sz="3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21287"/>
            <a:ext cx="9872871" cy="4191000"/>
          </a:xfrm>
        </p:spPr>
        <p:txBody>
          <a:bodyPr anchor="ctr">
            <a:normAutofit/>
          </a:bodyPr>
          <a:lstStyle/>
          <a:p>
            <a:pPr marL="45720" indent="0" algn="r" rtl="1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164DB-B18D-4823-805B-5009EA192D75}"/>
              </a:ext>
            </a:extLst>
          </p:cNvPr>
          <p:cNvSpPr txBox="1"/>
          <p:nvPr/>
        </p:nvSpPr>
        <p:spPr>
          <a:xfrm>
            <a:off x="7685151" y="2164029"/>
            <a:ext cx="13808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JWT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B8707-B79D-4690-97D7-EA544D0E1CBF}"/>
              </a:ext>
            </a:extLst>
          </p:cNvPr>
          <p:cNvSpPr txBox="1"/>
          <p:nvPr/>
        </p:nvSpPr>
        <p:spPr>
          <a:xfrm>
            <a:off x="6678591" y="2891547"/>
            <a:ext cx="37091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Offers a variety of algorithm choices, including some vulnerable 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1B7C5-7BE4-478D-A043-EA43E3CCB1BE}"/>
              </a:ext>
            </a:extLst>
          </p:cNvPr>
          <p:cNvSpPr txBox="1"/>
          <p:nvPr/>
        </p:nvSpPr>
        <p:spPr>
          <a:xfrm>
            <a:off x="1804253" y="3032491"/>
            <a:ext cx="37130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No need to choose an algorithm, as it has two versions and two sets of keys (local and public)</a:t>
            </a:r>
            <a:endParaRPr lang="fa-IR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90993-2072-4C9C-8370-BB51243ACF58}"/>
              </a:ext>
            </a:extLst>
          </p:cNvPr>
          <p:cNvSpPr/>
          <p:nvPr/>
        </p:nvSpPr>
        <p:spPr>
          <a:xfrm>
            <a:off x="5783016" y="2142750"/>
            <a:ext cx="625967" cy="5147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VS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C78EE-6427-451E-9FEF-FFF647852416}"/>
              </a:ext>
            </a:extLst>
          </p:cNvPr>
          <p:cNvSpPr txBox="1"/>
          <p:nvPr/>
        </p:nvSpPr>
        <p:spPr>
          <a:xfrm>
            <a:off x="6678591" y="4358169"/>
            <a:ext cx="370915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Known attacks:</a:t>
            </a:r>
            <a:r>
              <a:rPr lang="fa-IR" sz="2000" dirty="0">
                <a:solidFill>
                  <a:srgbClr val="00B0F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  <a:p>
            <a:pPr algn="ctr"/>
            <a:r>
              <a:rPr lang="en-US" sz="2000" dirty="0"/>
              <a:t>Changing the </a:t>
            </a:r>
            <a:r>
              <a:rPr lang="en-US" sz="2000" dirty="0" err="1"/>
              <a:t>alg</a:t>
            </a:r>
            <a:r>
              <a:rPr lang="en-US" sz="2000" dirty="0"/>
              <a:t> to 'none’,</a:t>
            </a:r>
          </a:p>
          <a:p>
            <a:pPr algn="ctr"/>
            <a:r>
              <a:rPr lang="en-US" sz="2000" dirty="0"/>
              <a:t>Changing </a:t>
            </a:r>
            <a:r>
              <a:rPr lang="en-US" sz="2000" dirty="0" err="1"/>
              <a:t>alg</a:t>
            </a:r>
            <a:r>
              <a:rPr lang="en-US" sz="2000" dirty="0"/>
              <a:t> to HS256 instead of RSA public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1FC02-6D9C-4599-94D0-75648E9C268E}"/>
              </a:ext>
            </a:extLst>
          </p:cNvPr>
          <p:cNvSpPr txBox="1"/>
          <p:nvPr/>
        </p:nvSpPr>
        <p:spPr>
          <a:xfrm>
            <a:off x="1804253" y="4358168"/>
            <a:ext cx="371304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Known attacks:</a:t>
            </a:r>
            <a:endParaRPr lang="fa-IR" sz="2000" dirty="0"/>
          </a:p>
          <a:p>
            <a:pPr algn="ctr"/>
            <a:r>
              <a:rPr lang="en-US" sz="2000" dirty="0"/>
              <a:t>The inability to choose or change the algorithm,</a:t>
            </a:r>
          </a:p>
          <a:p>
            <a:pPr algn="ctr"/>
            <a:r>
              <a:rPr lang="en-US" sz="2000" dirty="0"/>
              <a:t>Authenticate all requests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6D286-1B23-4DC0-AA75-25F63DECBFEA}"/>
              </a:ext>
            </a:extLst>
          </p:cNvPr>
          <p:cNvSpPr txBox="1"/>
          <p:nvPr/>
        </p:nvSpPr>
        <p:spPr>
          <a:xfrm>
            <a:off x="2899799" y="2153671"/>
            <a:ext cx="1841074" cy="543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B Nazanin"/>
              </a:rPr>
              <a:t>PASETO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BF73B-2FE4-4F43-8623-A57025C1B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20 / 25</a:t>
            </a:r>
          </a:p>
        </p:txBody>
      </p:sp>
    </p:spTree>
    <p:extLst>
      <p:ext uri="{BB962C8B-B14F-4D97-AF65-F5344CB8AC3E}">
        <p14:creationId xmlns:p14="http://schemas.microsoft.com/office/powerpoint/2010/main" val="16610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7" grpId="0" animBg="1"/>
      <p:bldP spid="10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Users Access Control with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6642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Implementing Token-based authentication with: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Password hashing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Tokens expiring every 10 minutes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Managing sessions with refresh tokens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Refresh access tokens and maintain session despite HTTP statelessness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Tokens expiring every 24 hours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Implementing Role-Based Access Control (RBAC) by: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Defining three roles: member, family head, and 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Verifying user identity with tokens</a:t>
            </a: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17C3D-BA33-48EB-9E28-475F88E9E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21 / 25</a:t>
            </a:r>
          </a:p>
        </p:txBody>
      </p:sp>
    </p:spTree>
    <p:extLst>
      <p:ext uri="{BB962C8B-B14F-4D97-AF65-F5344CB8AC3E}">
        <p14:creationId xmlns:p14="http://schemas.microsoft.com/office/powerpoint/2010/main" val="10473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Testing and Quality Assurance of the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D0F846-AE44-4D38-A9E8-F49B911D7287}"/>
              </a:ext>
            </a:extLst>
          </p:cNvPr>
          <p:cNvSpPr/>
          <p:nvPr/>
        </p:nvSpPr>
        <p:spPr>
          <a:xfrm>
            <a:off x="4908097" y="1686043"/>
            <a:ext cx="2345324" cy="8653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Utilizing random data generator functions for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C33827-3224-4219-A326-732C55E216B7}"/>
              </a:ext>
            </a:extLst>
          </p:cNvPr>
          <p:cNvSpPr/>
          <p:nvPr/>
        </p:nvSpPr>
        <p:spPr>
          <a:xfrm>
            <a:off x="8559373" y="4395478"/>
            <a:ext cx="1264203" cy="9051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Test Case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072773-48FA-4697-83AA-3770810FC91D}"/>
              </a:ext>
            </a:extLst>
          </p:cNvPr>
          <p:cNvSpPr/>
          <p:nvPr/>
        </p:nvSpPr>
        <p:spPr>
          <a:xfrm>
            <a:off x="9659414" y="4386028"/>
            <a:ext cx="1264203" cy="9051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Unit Test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BBAE05E-C632-493D-8774-0FF38D8E3F43}"/>
              </a:ext>
            </a:extLst>
          </p:cNvPr>
          <p:cNvSpPr/>
          <p:nvPr/>
        </p:nvSpPr>
        <p:spPr>
          <a:xfrm>
            <a:off x="894199" y="4209328"/>
            <a:ext cx="3117552" cy="19030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Running multiple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concurrent tests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CB2198-0746-4CA9-B821-3640E4CF8637}"/>
              </a:ext>
            </a:extLst>
          </p:cNvPr>
          <p:cNvSpPr/>
          <p:nvPr/>
        </p:nvSpPr>
        <p:spPr>
          <a:xfrm>
            <a:off x="1432153" y="3128725"/>
            <a:ext cx="2042569" cy="6005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 processes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AC7E97-10E3-479A-9D35-EB2C58E4C920}"/>
              </a:ext>
            </a:extLst>
          </p:cNvPr>
          <p:cNvSpPr/>
          <p:nvPr/>
        </p:nvSpPr>
        <p:spPr>
          <a:xfrm>
            <a:off x="5074715" y="3128725"/>
            <a:ext cx="2042569" cy="6005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Non-transactional processes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70D071-4576-4503-AFC0-8534754082F3}"/>
              </a:ext>
            </a:extLst>
          </p:cNvPr>
          <p:cNvSpPr/>
          <p:nvPr/>
        </p:nvSpPr>
        <p:spPr>
          <a:xfrm>
            <a:off x="8717278" y="3128725"/>
            <a:ext cx="2042569" cy="6005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Database CRUD functions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E007A3-8F66-470B-B74E-27EEA59A7E00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>
            <a:off x="6080759" y="2551347"/>
            <a:ext cx="15241" cy="57737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43E89E6-114C-4CC7-9D79-93F8E6B0B07A}"/>
              </a:ext>
            </a:extLst>
          </p:cNvPr>
          <p:cNvCxnSpPr>
            <a:stCxn id="10" idx="1"/>
            <a:endCxn id="43" idx="0"/>
          </p:cNvCxnSpPr>
          <p:nvPr/>
        </p:nvCxnSpPr>
        <p:spPr>
          <a:xfrm rot="10800000" flipV="1">
            <a:off x="2453439" y="2118695"/>
            <a:ext cx="2454659" cy="101003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7D6675-3C87-49ED-A1B1-E8EB4958FDE5}"/>
              </a:ext>
            </a:extLst>
          </p:cNvPr>
          <p:cNvCxnSpPr>
            <a:stCxn id="10" idx="3"/>
            <a:endCxn id="45" idx="0"/>
          </p:cNvCxnSpPr>
          <p:nvPr/>
        </p:nvCxnSpPr>
        <p:spPr>
          <a:xfrm>
            <a:off x="7253421" y="2118695"/>
            <a:ext cx="2485142" cy="101003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B4588B8-740B-4E83-A4CB-FF57D6CCA6E5}"/>
              </a:ext>
            </a:extLst>
          </p:cNvPr>
          <p:cNvSpPr/>
          <p:nvPr/>
        </p:nvSpPr>
        <p:spPr>
          <a:xfrm>
            <a:off x="1268383" y="4395481"/>
            <a:ext cx="1264203" cy="9051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Test Case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8F630ED-A167-4D32-ADC5-1AB16C48E8C7}"/>
              </a:ext>
            </a:extLst>
          </p:cNvPr>
          <p:cNvSpPr/>
          <p:nvPr/>
        </p:nvSpPr>
        <p:spPr>
          <a:xfrm>
            <a:off x="2368424" y="4395480"/>
            <a:ext cx="1264203" cy="9051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Unit Test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ADF99CC-022A-4364-AA97-D919779ED23F}"/>
              </a:ext>
            </a:extLst>
          </p:cNvPr>
          <p:cNvSpPr/>
          <p:nvPr/>
        </p:nvSpPr>
        <p:spPr>
          <a:xfrm>
            <a:off x="4537224" y="4209328"/>
            <a:ext cx="3117552" cy="19030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Running multiple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concurrent tests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336DC7-A9CE-491D-94BC-EEA2034D30D8}"/>
              </a:ext>
            </a:extLst>
          </p:cNvPr>
          <p:cNvSpPr/>
          <p:nvPr/>
        </p:nvSpPr>
        <p:spPr>
          <a:xfrm>
            <a:off x="4933990" y="4395478"/>
            <a:ext cx="1264203" cy="9051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Test Case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70724A-BED5-4385-A131-31E30C32F16A}"/>
              </a:ext>
            </a:extLst>
          </p:cNvPr>
          <p:cNvSpPr/>
          <p:nvPr/>
        </p:nvSpPr>
        <p:spPr>
          <a:xfrm>
            <a:off x="6011644" y="4395479"/>
            <a:ext cx="1264203" cy="9051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Unit Test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3CD71A-F403-4BCE-A88A-FC11267099C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738563" y="3729274"/>
            <a:ext cx="0" cy="8856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EEA8DD-6CD1-4244-AA1F-D37050E8A1F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2452975" y="3729274"/>
            <a:ext cx="463" cy="4800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D45E16-044D-4E6D-BEF6-5D69433E2C95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>
            <a:off x="6096000" y="3729274"/>
            <a:ext cx="0" cy="4800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DEF9B-B184-42AC-BEEB-61D21879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22 / 25</a:t>
            </a:r>
          </a:p>
        </p:txBody>
      </p:sp>
    </p:spTree>
    <p:extLst>
      <p:ext uri="{BB962C8B-B14F-4D97-AF65-F5344CB8AC3E}">
        <p14:creationId xmlns:p14="http://schemas.microsoft.com/office/powerpoint/2010/main" val="8328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37" grpId="0" animBg="1"/>
      <p:bldP spid="42" grpId="0" animBg="1"/>
      <p:bldP spid="43" grpId="0" animBg="1"/>
      <p:bldP spid="44" grpId="0" animBg="1"/>
      <p:bldP spid="45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Implementation and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Utilizing the Go Framework for unit testing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Performing Unit Tests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Defining Test Cases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Writing and executing tests independently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Test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Achieving 81% coverage of the program by unit tests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Covering the remaining aspects with test cases</a:t>
            </a: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3F3B4-A6C7-4789-BA4E-87DA51848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23 / 25</a:t>
            </a:r>
          </a:p>
        </p:txBody>
      </p:sp>
    </p:spTree>
    <p:extLst>
      <p:ext uri="{BB962C8B-B14F-4D97-AF65-F5344CB8AC3E}">
        <p14:creationId xmlns:p14="http://schemas.microsoft.com/office/powerpoint/2010/main" val="25203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Suggestions for 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75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Defining the inspector role</a:t>
            </a:r>
            <a:endParaRPr lang="fa-IR" sz="26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Prevent abuse and potential monopolies in system management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Monitor the actions of the fund manager closely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Require approval for decisions related to the manager’s personal interests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Diversifying loan options</a:t>
            </a:r>
            <a:endParaRPr lang="fa-IR" sz="26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Offering additional loans such as essential, student, and marriage loans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Requiring approval from the 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Promoting greater flexibility and financial support for members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Managing multiple independent funds simultaneously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Creating and managing several independent savings funds within a single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Facilitating commercial expansion of the system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2E65A-81C7-4DA4-B42B-45745478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24 / 25</a:t>
            </a:r>
          </a:p>
        </p:txBody>
      </p:sp>
    </p:spTree>
    <p:extLst>
      <p:ext uri="{BB962C8B-B14F-4D97-AF65-F5344CB8AC3E}">
        <p14:creationId xmlns:p14="http://schemas.microsoft.com/office/powerpoint/2010/main" val="35719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C121C2-F952-4C3F-8AE8-7EE9F351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29" y="731059"/>
            <a:ext cx="1819668" cy="2499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52BD8-498A-4A98-968B-2064CA1A7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74" y="755424"/>
            <a:ext cx="2435194" cy="128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321F3B-ABA8-4D6F-AE9C-6EDBF7212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18" y="3627682"/>
            <a:ext cx="1839779" cy="2499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125BB-C969-407F-B2D5-CBD78C65F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" y="3802094"/>
            <a:ext cx="2073953" cy="1819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FF28E0-CBB2-436D-A8E8-6AF6ED85B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3" y="1242960"/>
            <a:ext cx="2024410" cy="20244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70DA8-7230-400B-981B-2538EC17C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19" y="735928"/>
            <a:ext cx="1766126" cy="14980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9EF11D-C83C-4D0F-9E89-65D95ABE0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7" y="4951128"/>
            <a:ext cx="2575872" cy="11063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30EDC2-F0FF-4275-BB49-84753BB78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02" y="5076227"/>
            <a:ext cx="2435194" cy="11047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35067B-BED5-4871-96C1-2249BFFA5532}"/>
              </a:ext>
            </a:extLst>
          </p:cNvPr>
          <p:cNvCxnSpPr>
            <a:cxnSpLocks/>
          </p:cNvCxnSpPr>
          <p:nvPr/>
        </p:nvCxnSpPr>
        <p:spPr>
          <a:xfrm flipH="1">
            <a:off x="828483" y="1236518"/>
            <a:ext cx="1950784" cy="19937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EA5A93-D4F5-4970-A388-F5273A0DE4BB}"/>
              </a:ext>
            </a:extLst>
          </p:cNvPr>
          <p:cNvCxnSpPr>
            <a:cxnSpLocks/>
          </p:cNvCxnSpPr>
          <p:nvPr/>
        </p:nvCxnSpPr>
        <p:spPr>
          <a:xfrm flipH="1">
            <a:off x="675060" y="3627682"/>
            <a:ext cx="2085271" cy="1993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F328BB-EC01-4A3D-ABF7-B5657CE5CD75}"/>
              </a:ext>
            </a:extLst>
          </p:cNvPr>
          <p:cNvCxnSpPr>
            <a:cxnSpLocks/>
          </p:cNvCxnSpPr>
          <p:nvPr/>
        </p:nvCxnSpPr>
        <p:spPr>
          <a:xfrm flipH="1">
            <a:off x="3160721" y="497090"/>
            <a:ext cx="2318931" cy="15600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3F37B-8896-42A4-816F-B07A72C735F5}"/>
              </a:ext>
            </a:extLst>
          </p:cNvPr>
          <p:cNvCxnSpPr>
            <a:cxnSpLocks/>
          </p:cNvCxnSpPr>
          <p:nvPr/>
        </p:nvCxnSpPr>
        <p:spPr>
          <a:xfrm flipH="1">
            <a:off x="7176550" y="500542"/>
            <a:ext cx="1738292" cy="163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B45532-7FA2-48FF-B2B5-D34BD22F54DD}"/>
              </a:ext>
            </a:extLst>
          </p:cNvPr>
          <p:cNvCxnSpPr>
            <a:cxnSpLocks/>
          </p:cNvCxnSpPr>
          <p:nvPr/>
        </p:nvCxnSpPr>
        <p:spPr>
          <a:xfrm flipH="1">
            <a:off x="9382036" y="824407"/>
            <a:ext cx="2351054" cy="23125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02BFA0-A298-4A98-8A0A-4D7547436640}"/>
              </a:ext>
            </a:extLst>
          </p:cNvPr>
          <p:cNvCxnSpPr>
            <a:cxnSpLocks/>
          </p:cNvCxnSpPr>
          <p:nvPr/>
        </p:nvCxnSpPr>
        <p:spPr>
          <a:xfrm flipH="1">
            <a:off x="3201152" y="4993041"/>
            <a:ext cx="2154366" cy="12801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D58A52-7560-42AF-B612-AD2D90DAEC78}"/>
              </a:ext>
            </a:extLst>
          </p:cNvPr>
          <p:cNvCxnSpPr>
            <a:cxnSpLocks/>
          </p:cNvCxnSpPr>
          <p:nvPr/>
        </p:nvCxnSpPr>
        <p:spPr>
          <a:xfrm flipH="1">
            <a:off x="9309715" y="3721031"/>
            <a:ext cx="2351054" cy="23125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EF150D-BE21-4395-BE68-8D184F54B58C}"/>
              </a:ext>
            </a:extLst>
          </p:cNvPr>
          <p:cNvCxnSpPr>
            <a:cxnSpLocks/>
          </p:cNvCxnSpPr>
          <p:nvPr/>
        </p:nvCxnSpPr>
        <p:spPr>
          <a:xfrm>
            <a:off x="3237161" y="5073563"/>
            <a:ext cx="2138172" cy="11995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6F5DE9-13A5-40FF-8877-A8DFA69F715E}"/>
              </a:ext>
            </a:extLst>
          </p:cNvPr>
          <p:cNvCxnSpPr>
            <a:cxnSpLocks/>
          </p:cNvCxnSpPr>
          <p:nvPr/>
        </p:nvCxnSpPr>
        <p:spPr>
          <a:xfrm>
            <a:off x="785525" y="3627682"/>
            <a:ext cx="1834858" cy="1993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3D0CE3-1D16-4E99-87F4-A38C677879F9}"/>
              </a:ext>
            </a:extLst>
          </p:cNvPr>
          <p:cNvCxnSpPr>
            <a:cxnSpLocks/>
          </p:cNvCxnSpPr>
          <p:nvPr/>
        </p:nvCxnSpPr>
        <p:spPr>
          <a:xfrm>
            <a:off x="828483" y="1242960"/>
            <a:ext cx="1754497" cy="20244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27FBFA-ED2A-433B-AF4F-ED66A9C10A82}"/>
              </a:ext>
            </a:extLst>
          </p:cNvPr>
          <p:cNvCxnSpPr>
            <a:cxnSpLocks/>
          </p:cNvCxnSpPr>
          <p:nvPr/>
        </p:nvCxnSpPr>
        <p:spPr>
          <a:xfrm>
            <a:off x="3330851" y="537636"/>
            <a:ext cx="1933359" cy="1497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3B20D4-EC9F-4DE9-A62F-7E318700B099}"/>
              </a:ext>
            </a:extLst>
          </p:cNvPr>
          <p:cNvCxnSpPr>
            <a:cxnSpLocks/>
          </p:cNvCxnSpPr>
          <p:nvPr/>
        </p:nvCxnSpPr>
        <p:spPr>
          <a:xfrm>
            <a:off x="7188624" y="500542"/>
            <a:ext cx="1702846" cy="163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ABF272-36FF-4B87-B5A5-1B9621B2A532}"/>
              </a:ext>
            </a:extLst>
          </p:cNvPr>
          <p:cNvCxnSpPr>
            <a:cxnSpLocks/>
          </p:cNvCxnSpPr>
          <p:nvPr/>
        </p:nvCxnSpPr>
        <p:spPr>
          <a:xfrm>
            <a:off x="9412733" y="869319"/>
            <a:ext cx="2248036" cy="22676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47DF762-10F8-4CD5-B914-C8C069522F34}"/>
              </a:ext>
            </a:extLst>
          </p:cNvPr>
          <p:cNvCxnSpPr>
            <a:cxnSpLocks/>
          </p:cNvCxnSpPr>
          <p:nvPr/>
        </p:nvCxnSpPr>
        <p:spPr>
          <a:xfrm>
            <a:off x="9378370" y="3721030"/>
            <a:ext cx="2248036" cy="22676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34C74E2-C5D1-4153-8C83-3731027F2927}"/>
              </a:ext>
            </a:extLst>
          </p:cNvPr>
          <p:cNvSpPr/>
          <p:nvPr/>
        </p:nvSpPr>
        <p:spPr>
          <a:xfrm>
            <a:off x="3866746" y="2041254"/>
            <a:ext cx="4467672" cy="2775491"/>
          </a:xfrm>
          <a:prstGeom prst="ellipse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Content Placeholder 95">
            <a:extLst>
              <a:ext uri="{FF2B5EF4-FFF2-40B4-BE49-F238E27FC236}">
                <a16:creationId xmlns:a16="http://schemas.microsoft.com/office/drawing/2014/main" id="{16046543-69E6-4C7C-AA57-5D6FCD4C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/>
          <a:stretch/>
        </p:blipFill>
        <p:spPr>
          <a:xfrm>
            <a:off x="4207256" y="2299329"/>
            <a:ext cx="3024470" cy="2265114"/>
          </a:xfr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01372-598B-415E-B7E1-06B655CFC5E7}"/>
              </a:ext>
            </a:extLst>
          </p:cNvPr>
          <p:cNvCxnSpPr>
            <a:cxnSpLocks/>
          </p:cNvCxnSpPr>
          <p:nvPr/>
        </p:nvCxnSpPr>
        <p:spPr>
          <a:xfrm flipH="1">
            <a:off x="6426099" y="4981425"/>
            <a:ext cx="2154366" cy="12801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2C39309-EC3D-473A-8EAC-5FFD92A56437}"/>
              </a:ext>
            </a:extLst>
          </p:cNvPr>
          <p:cNvCxnSpPr>
            <a:cxnSpLocks/>
          </p:cNvCxnSpPr>
          <p:nvPr/>
        </p:nvCxnSpPr>
        <p:spPr>
          <a:xfrm>
            <a:off x="6460462" y="5015123"/>
            <a:ext cx="2138172" cy="11995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lide Number Placeholder 121">
            <a:extLst>
              <a:ext uri="{FF2B5EF4-FFF2-40B4-BE49-F238E27FC236}">
                <a16:creationId xmlns:a16="http://schemas.microsoft.com/office/drawing/2014/main" id="{68BCC661-ED88-4D8A-A995-738606E9F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25 / 25</a:t>
            </a:r>
          </a:p>
        </p:txBody>
      </p:sp>
    </p:spTree>
    <p:extLst>
      <p:ext uri="{BB962C8B-B14F-4D97-AF65-F5344CB8AC3E}">
        <p14:creationId xmlns:p14="http://schemas.microsoft.com/office/powerpoint/2010/main" val="1112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>
                <a:latin typeface="Times New Roman" panose="02020603050405020304" pitchFamily="18" charset="0"/>
                <a:cs typeface="B Nazanin" panose="00000400000000000000" pitchFamily="2" charset="-78"/>
              </a:rPr>
              <a:t>Drawbacks </a:t>
            </a:r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in Traditional Administration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Potential calculation errors caused by accountants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Significant monthly time spent on audits by accountants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Lack of a follow-up mechanism for members' payments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Time-consuming monthly recording of members' payments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Manual calculation of loan allocation plans for future periods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58EF-A3DC-4733-9D74-B7CC9CF9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 / 25</a:t>
            </a:r>
          </a:p>
        </p:txBody>
      </p:sp>
    </p:spTree>
    <p:extLst>
      <p:ext uri="{BB962C8B-B14F-4D97-AF65-F5344CB8AC3E}">
        <p14:creationId xmlns:p14="http://schemas.microsoft.com/office/powerpoint/2010/main" val="11507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8541049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Drawbacks in the Administrative Experience of General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4651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Potential calculation errors caused by accountants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Significant monthly time spent on audits by accountants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Lack of a follow-up mechanism for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Time-consuming monthly recording of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Manual calculation of loan allocation plans for future periods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Inclusion of unnecessary tools irrelevant to savings funds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Software complexity and difficulty of use for regular users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34C3F-7FA0-463E-A31E-3F40068E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01" y="3127729"/>
            <a:ext cx="1665266" cy="875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8BDF3-1CFC-4505-A3EB-090B8FD8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10" y="5073443"/>
            <a:ext cx="1938271" cy="8325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D6FF2D-3D21-474F-BE81-495D2B376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21" y="4110698"/>
            <a:ext cx="1929546" cy="8753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D2965-7314-4DA7-943A-38F40FE5D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383" y="1965960"/>
            <a:ext cx="1248484" cy="10589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FA307-C792-4E41-803C-C8813D42F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4 / 25</a:t>
            </a:r>
          </a:p>
        </p:txBody>
      </p:sp>
    </p:spTree>
    <p:extLst>
      <p:ext uri="{BB962C8B-B14F-4D97-AF65-F5344CB8AC3E}">
        <p14:creationId xmlns:p14="http://schemas.microsoft.com/office/powerpoint/2010/main" val="14116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8571733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Drawbacks in the Administrative Experience of Fund Management Applications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BC7C11-17B7-41DA-9B59-32B0C4B8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4651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Potential calculation errors caused by accountants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Significant monthly time spent on audits by accountants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Lack of a follow-up mechanism for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Time-consuming monthly recording of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Manual calculation of loan allocation plans for future periods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Inclusion of unnecessary tools irrelevant to savings funds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Software complexity and difficulty of use for regular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A510D-6848-42E0-B701-0E057ABB4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36" y="4180655"/>
            <a:ext cx="1834746" cy="1609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B2DA7-7FEB-4AF4-8FAD-97188074A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374" y="2057400"/>
            <a:ext cx="1834746" cy="18347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D7181-8C95-48BA-8285-DF2DC5E1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 / 25</a:t>
            </a:r>
          </a:p>
        </p:txBody>
      </p:sp>
    </p:spTree>
    <p:extLst>
      <p:ext uri="{BB962C8B-B14F-4D97-AF65-F5344CB8AC3E}">
        <p14:creationId xmlns:p14="http://schemas.microsoft.com/office/powerpoint/2010/main" val="35125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609600"/>
            <a:ext cx="9811391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The Solution to Administrative Experience Drawbacks (Project’s Purpose)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59B7D9-9490-47B1-8FB5-D4D9A9C8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6" y="2057400"/>
            <a:ext cx="9872871" cy="40733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Simplicity, user-friendliness, and ease of use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Automation of accounting and cashiering tasks to eliminate human errors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Automation of tracking, payment, and registration of members' debts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Automation of account recording and member audits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Automation of loan allocation planning for future periods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A2CFB-DC9A-4DB9-9C66-DA9822CF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 / 25</a:t>
            </a:r>
          </a:p>
        </p:txBody>
      </p:sp>
    </p:spTree>
    <p:extLst>
      <p:ext uri="{BB962C8B-B14F-4D97-AF65-F5344CB8AC3E}">
        <p14:creationId xmlns:p14="http://schemas.microsoft.com/office/powerpoint/2010/main" val="83994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Drawbacks in User Experience of Existing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Absence of information on loan disbursement dates and amounts for members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Lack of member visibility into their accounts and debts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Missing functionality to define family heads or managers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Inability to fulfill members' requests for bigger loan disbursements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Equal installment payments for members' loans over a period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Ignoring annual inflation rates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1DEF6-77F2-40E1-97BB-8BE2A84A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7 / 25</a:t>
            </a:r>
          </a:p>
        </p:txBody>
      </p:sp>
    </p:spTree>
    <p:extLst>
      <p:ext uri="{BB962C8B-B14F-4D97-AF65-F5344CB8AC3E}">
        <p14:creationId xmlns:p14="http://schemas.microsoft.com/office/powerpoint/2010/main" val="2994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9522955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The Solution to User Experience Drawbacks (Project’s Purpose)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216426" cy="40386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Allow members to view the loan's disbursement date and amount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Enable members to access their accounts and view outstanding debts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Introduce a family manager role to manage family members' accounts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Provide the option to allocate a portion of members’ savings for loan repayment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Determine members' loan amounts based on their savings contributions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 annual inflation calculation for members' savings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0195-72EA-4549-B6D2-F9B6690A4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8 / 25</a:t>
            </a:r>
          </a:p>
        </p:txBody>
      </p:sp>
    </p:spTree>
    <p:extLst>
      <p:ext uri="{BB962C8B-B14F-4D97-AF65-F5344CB8AC3E}">
        <p14:creationId xmlns:p14="http://schemas.microsoft.com/office/powerpoint/2010/main" val="285167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Structure and System Architecture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Application Deployment Architecture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Implementation of Three-Tier Architecture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504C5-D705-43D8-9E4F-34C1B4F6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80" y="3123688"/>
            <a:ext cx="9252509" cy="3363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5467-3C09-4708-A979-A84A9411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9 / 25</a:t>
            </a:r>
          </a:p>
        </p:txBody>
      </p:sp>
    </p:spTree>
    <p:extLst>
      <p:ext uri="{BB962C8B-B14F-4D97-AF65-F5344CB8AC3E}">
        <p14:creationId xmlns:p14="http://schemas.microsoft.com/office/powerpoint/2010/main" val="28148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Times New Roman"/>
        <a:ea typeface=""/>
        <a:cs typeface="B Nazanin"/>
      </a:majorFont>
      <a:minorFont>
        <a:latin typeface="Times New Roman"/>
        <a:ea typeface=""/>
        <a:cs typeface="B Nazani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3526</TotalTime>
  <Words>1130</Words>
  <Application>Microsoft Office PowerPoint</Application>
  <PresentationFormat>Widescreen</PresentationFormat>
  <Paragraphs>227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Corbel</vt:lpstr>
      <vt:lpstr>Courier New</vt:lpstr>
      <vt:lpstr>High Tower Text</vt:lpstr>
      <vt:lpstr>MV Boli</vt:lpstr>
      <vt:lpstr>Times New Roman</vt:lpstr>
      <vt:lpstr>Basis</vt:lpstr>
      <vt:lpstr>Design and implementation of  a financial management system  for savings funds</vt:lpstr>
      <vt:lpstr>The Motivation for Choosing this Project</vt:lpstr>
      <vt:lpstr>Drawbacks in Traditional Administration Methods</vt:lpstr>
      <vt:lpstr>Drawbacks in the Administrative Experience of General Applications</vt:lpstr>
      <vt:lpstr>Drawbacks in the Administrative Experience of Fund Management Applications</vt:lpstr>
      <vt:lpstr>The Solution to Administrative Experience Drawbacks (Project’s Purpose)</vt:lpstr>
      <vt:lpstr>Drawbacks in User Experience of Existing Software</vt:lpstr>
      <vt:lpstr>The Solution to User Experience Drawbacks (Project’s Purpose)</vt:lpstr>
      <vt:lpstr>Structure and System Architecture Design</vt:lpstr>
      <vt:lpstr>Which Database is Best Suited?</vt:lpstr>
      <vt:lpstr>Database and Data Model Design</vt:lpstr>
      <vt:lpstr>Which Front-End Framework is Best Suited?</vt:lpstr>
      <vt:lpstr>Which CSS Framework is Best Suited?</vt:lpstr>
      <vt:lpstr>Which Back-End Language is Best Suited?</vt:lpstr>
      <vt:lpstr>Implementation of Database Queries</vt:lpstr>
      <vt:lpstr>Database Transactions</vt:lpstr>
      <vt:lpstr>Background Processes Management with Redis</vt:lpstr>
      <vt:lpstr>Which Communication Technologies are Best Suited?</vt:lpstr>
      <vt:lpstr>Securing User Accounts</vt:lpstr>
      <vt:lpstr>Token-based Authentication Protocol Selection</vt:lpstr>
      <vt:lpstr>Users Access Control with Tokens</vt:lpstr>
      <vt:lpstr>Testing and Quality Assurance of the System</vt:lpstr>
      <vt:lpstr>Implementation and Test Results</vt:lpstr>
      <vt:lpstr>Suggestions for Future Developments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K</dc:creator>
  <cp:lastModifiedBy>Negar K</cp:lastModifiedBy>
  <cp:revision>457</cp:revision>
  <dcterms:created xsi:type="dcterms:W3CDTF">2023-09-22T16:18:58Z</dcterms:created>
  <dcterms:modified xsi:type="dcterms:W3CDTF">2024-03-17T13:15:48Z</dcterms:modified>
</cp:coreProperties>
</file>