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1" autoAdjust="0"/>
    <p:restoredTop sz="94660"/>
  </p:normalViewPr>
  <p:slideViewPr>
    <p:cSldViewPr snapToGrid="0">
      <p:cViewPr varScale="1">
        <p:scale>
          <a:sx n="96" d="100"/>
          <a:sy n="96" d="100"/>
        </p:scale>
        <p:origin x="102"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56D7-D96E-41FB-AAA1-79A35181A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BEB87D-9EC9-46F9-99E1-A407E2DB51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4796A2-7FAE-4CA9-96C2-AACC78DF9BE6}"/>
              </a:ext>
            </a:extLst>
          </p:cNvPr>
          <p:cNvSpPr>
            <a:spLocks noGrp="1"/>
          </p:cNvSpPr>
          <p:nvPr>
            <p:ph type="dt" sz="half" idx="10"/>
          </p:nvPr>
        </p:nvSpPr>
        <p:spPr/>
        <p:txBody>
          <a:bodyPr/>
          <a:lstStyle/>
          <a:p>
            <a:fld id="{FCA70837-1C5B-47C9-BF14-2334A1F5941B}" type="datetimeFigureOut">
              <a:rPr lang="en-US" smtClean="0"/>
              <a:t>18/Apr/2021</a:t>
            </a:fld>
            <a:endParaRPr lang="en-US"/>
          </a:p>
        </p:txBody>
      </p:sp>
      <p:sp>
        <p:nvSpPr>
          <p:cNvPr id="5" name="Footer Placeholder 4">
            <a:extLst>
              <a:ext uri="{FF2B5EF4-FFF2-40B4-BE49-F238E27FC236}">
                <a16:creationId xmlns:a16="http://schemas.microsoft.com/office/drawing/2014/main" id="{3446F8E6-7230-437E-8D12-E663F81A7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B8920-B3B8-46D4-8B7A-484EF2CA4915}"/>
              </a:ext>
            </a:extLst>
          </p:cNvPr>
          <p:cNvSpPr>
            <a:spLocks noGrp="1"/>
          </p:cNvSpPr>
          <p:nvPr>
            <p:ph type="sldNum" sz="quarter" idx="12"/>
          </p:nvPr>
        </p:nvSpPr>
        <p:spPr/>
        <p:txBody>
          <a:bodyPr/>
          <a:lstStyle/>
          <a:p>
            <a:fld id="{F4890104-B438-4AFC-B3BD-568848C4EA8E}" type="slidenum">
              <a:rPr lang="en-US" smtClean="0"/>
              <a:t>‹#›</a:t>
            </a:fld>
            <a:endParaRPr lang="en-US"/>
          </a:p>
        </p:txBody>
      </p:sp>
    </p:spTree>
    <p:extLst>
      <p:ext uri="{BB962C8B-B14F-4D97-AF65-F5344CB8AC3E}">
        <p14:creationId xmlns:p14="http://schemas.microsoft.com/office/powerpoint/2010/main" val="301276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835C-3148-44E7-88DB-FBC64FFA88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2B42D7-DCAC-4457-BB04-1B6374524C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497B8-F05B-4F02-ACD5-91D80532BBE6}"/>
              </a:ext>
            </a:extLst>
          </p:cNvPr>
          <p:cNvSpPr>
            <a:spLocks noGrp="1"/>
          </p:cNvSpPr>
          <p:nvPr>
            <p:ph type="dt" sz="half" idx="10"/>
          </p:nvPr>
        </p:nvSpPr>
        <p:spPr/>
        <p:txBody>
          <a:bodyPr/>
          <a:lstStyle/>
          <a:p>
            <a:fld id="{FCA70837-1C5B-47C9-BF14-2334A1F5941B}" type="datetimeFigureOut">
              <a:rPr lang="en-US" smtClean="0"/>
              <a:t>18/Apr/2021</a:t>
            </a:fld>
            <a:endParaRPr lang="en-US"/>
          </a:p>
        </p:txBody>
      </p:sp>
      <p:sp>
        <p:nvSpPr>
          <p:cNvPr id="5" name="Footer Placeholder 4">
            <a:extLst>
              <a:ext uri="{FF2B5EF4-FFF2-40B4-BE49-F238E27FC236}">
                <a16:creationId xmlns:a16="http://schemas.microsoft.com/office/drawing/2014/main" id="{B491830F-D8C7-4455-B870-EB7B79620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3A0A5-2A74-4689-BE0C-4E8DA787CCFF}"/>
              </a:ext>
            </a:extLst>
          </p:cNvPr>
          <p:cNvSpPr>
            <a:spLocks noGrp="1"/>
          </p:cNvSpPr>
          <p:nvPr>
            <p:ph type="sldNum" sz="quarter" idx="12"/>
          </p:nvPr>
        </p:nvSpPr>
        <p:spPr/>
        <p:txBody>
          <a:bodyPr/>
          <a:lstStyle/>
          <a:p>
            <a:fld id="{F4890104-B438-4AFC-B3BD-568848C4EA8E}" type="slidenum">
              <a:rPr lang="en-US" smtClean="0"/>
              <a:t>‹#›</a:t>
            </a:fld>
            <a:endParaRPr lang="en-US"/>
          </a:p>
        </p:txBody>
      </p:sp>
    </p:spTree>
    <p:extLst>
      <p:ext uri="{BB962C8B-B14F-4D97-AF65-F5344CB8AC3E}">
        <p14:creationId xmlns:p14="http://schemas.microsoft.com/office/powerpoint/2010/main" val="2968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917545-5720-4011-B186-2B90CA984B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CDA725-E5C4-4A3E-85DD-4B9CC38825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C764C-D3B7-498F-822D-EC746210420A}"/>
              </a:ext>
            </a:extLst>
          </p:cNvPr>
          <p:cNvSpPr>
            <a:spLocks noGrp="1"/>
          </p:cNvSpPr>
          <p:nvPr>
            <p:ph type="dt" sz="half" idx="10"/>
          </p:nvPr>
        </p:nvSpPr>
        <p:spPr/>
        <p:txBody>
          <a:bodyPr/>
          <a:lstStyle/>
          <a:p>
            <a:fld id="{FCA70837-1C5B-47C9-BF14-2334A1F5941B}" type="datetimeFigureOut">
              <a:rPr lang="en-US" smtClean="0"/>
              <a:t>18/Apr/2021</a:t>
            </a:fld>
            <a:endParaRPr lang="en-US"/>
          </a:p>
        </p:txBody>
      </p:sp>
      <p:sp>
        <p:nvSpPr>
          <p:cNvPr id="5" name="Footer Placeholder 4">
            <a:extLst>
              <a:ext uri="{FF2B5EF4-FFF2-40B4-BE49-F238E27FC236}">
                <a16:creationId xmlns:a16="http://schemas.microsoft.com/office/drawing/2014/main" id="{801E69F5-FD6A-4E3E-B733-0C0C5293E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019151-598B-4644-88BB-1C03E2345942}"/>
              </a:ext>
            </a:extLst>
          </p:cNvPr>
          <p:cNvSpPr>
            <a:spLocks noGrp="1"/>
          </p:cNvSpPr>
          <p:nvPr>
            <p:ph type="sldNum" sz="quarter" idx="12"/>
          </p:nvPr>
        </p:nvSpPr>
        <p:spPr/>
        <p:txBody>
          <a:bodyPr/>
          <a:lstStyle/>
          <a:p>
            <a:fld id="{F4890104-B438-4AFC-B3BD-568848C4EA8E}" type="slidenum">
              <a:rPr lang="en-US" smtClean="0"/>
              <a:t>‹#›</a:t>
            </a:fld>
            <a:endParaRPr lang="en-US"/>
          </a:p>
        </p:txBody>
      </p:sp>
    </p:spTree>
    <p:extLst>
      <p:ext uri="{BB962C8B-B14F-4D97-AF65-F5344CB8AC3E}">
        <p14:creationId xmlns:p14="http://schemas.microsoft.com/office/powerpoint/2010/main" val="1165951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AC8D-4346-486A-8DCE-52A73D296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CC618-C2C7-4682-8967-D3E6AFA0E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C3D39-8C20-4FA7-922C-9BBF17FFFC9A}"/>
              </a:ext>
            </a:extLst>
          </p:cNvPr>
          <p:cNvSpPr>
            <a:spLocks noGrp="1"/>
          </p:cNvSpPr>
          <p:nvPr>
            <p:ph type="dt" sz="half" idx="10"/>
          </p:nvPr>
        </p:nvSpPr>
        <p:spPr/>
        <p:txBody>
          <a:bodyPr/>
          <a:lstStyle/>
          <a:p>
            <a:fld id="{FCA70837-1C5B-47C9-BF14-2334A1F5941B}" type="datetimeFigureOut">
              <a:rPr lang="en-US" smtClean="0"/>
              <a:t>18/Apr/2021</a:t>
            </a:fld>
            <a:endParaRPr lang="en-US"/>
          </a:p>
        </p:txBody>
      </p:sp>
      <p:sp>
        <p:nvSpPr>
          <p:cNvPr id="5" name="Footer Placeholder 4">
            <a:extLst>
              <a:ext uri="{FF2B5EF4-FFF2-40B4-BE49-F238E27FC236}">
                <a16:creationId xmlns:a16="http://schemas.microsoft.com/office/drawing/2014/main" id="{EC25A46C-7815-4F9E-943C-5F05A5D61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43AE75-559F-462C-AE73-727963DE808E}"/>
              </a:ext>
            </a:extLst>
          </p:cNvPr>
          <p:cNvSpPr>
            <a:spLocks noGrp="1"/>
          </p:cNvSpPr>
          <p:nvPr>
            <p:ph type="sldNum" sz="quarter" idx="12"/>
          </p:nvPr>
        </p:nvSpPr>
        <p:spPr/>
        <p:txBody>
          <a:bodyPr/>
          <a:lstStyle/>
          <a:p>
            <a:fld id="{F4890104-B438-4AFC-B3BD-568848C4EA8E}" type="slidenum">
              <a:rPr lang="en-US" smtClean="0"/>
              <a:t>‹#›</a:t>
            </a:fld>
            <a:endParaRPr lang="en-US"/>
          </a:p>
        </p:txBody>
      </p:sp>
    </p:spTree>
    <p:extLst>
      <p:ext uri="{BB962C8B-B14F-4D97-AF65-F5344CB8AC3E}">
        <p14:creationId xmlns:p14="http://schemas.microsoft.com/office/powerpoint/2010/main" val="248531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8A3B-36A5-4DC2-B278-5FABC39057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F6430E-B0DF-4A2D-A8FD-403589EBE3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8AEF47-2854-4596-B1B3-674BD16D3DB5}"/>
              </a:ext>
            </a:extLst>
          </p:cNvPr>
          <p:cNvSpPr>
            <a:spLocks noGrp="1"/>
          </p:cNvSpPr>
          <p:nvPr>
            <p:ph type="dt" sz="half" idx="10"/>
          </p:nvPr>
        </p:nvSpPr>
        <p:spPr/>
        <p:txBody>
          <a:bodyPr/>
          <a:lstStyle/>
          <a:p>
            <a:fld id="{FCA70837-1C5B-47C9-BF14-2334A1F5941B}" type="datetimeFigureOut">
              <a:rPr lang="en-US" smtClean="0"/>
              <a:t>18/Apr/2021</a:t>
            </a:fld>
            <a:endParaRPr lang="en-US"/>
          </a:p>
        </p:txBody>
      </p:sp>
      <p:sp>
        <p:nvSpPr>
          <p:cNvPr id="5" name="Footer Placeholder 4">
            <a:extLst>
              <a:ext uri="{FF2B5EF4-FFF2-40B4-BE49-F238E27FC236}">
                <a16:creationId xmlns:a16="http://schemas.microsoft.com/office/drawing/2014/main" id="{C7CDC319-6B34-4913-8A5A-FFF833599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D51EF-4851-4D0D-B462-4F8AE8AE9D69}"/>
              </a:ext>
            </a:extLst>
          </p:cNvPr>
          <p:cNvSpPr>
            <a:spLocks noGrp="1"/>
          </p:cNvSpPr>
          <p:nvPr>
            <p:ph type="sldNum" sz="quarter" idx="12"/>
          </p:nvPr>
        </p:nvSpPr>
        <p:spPr/>
        <p:txBody>
          <a:bodyPr/>
          <a:lstStyle/>
          <a:p>
            <a:fld id="{F4890104-B438-4AFC-B3BD-568848C4EA8E}" type="slidenum">
              <a:rPr lang="en-US" smtClean="0"/>
              <a:t>‹#›</a:t>
            </a:fld>
            <a:endParaRPr lang="en-US"/>
          </a:p>
        </p:txBody>
      </p:sp>
    </p:spTree>
    <p:extLst>
      <p:ext uri="{BB962C8B-B14F-4D97-AF65-F5344CB8AC3E}">
        <p14:creationId xmlns:p14="http://schemas.microsoft.com/office/powerpoint/2010/main" val="4177729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B2B3-77A0-4B3A-BCBA-042BBB0CD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6EF98B-DC7F-4C43-9008-BC3A4AD54F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C278C6-23BC-432A-8A90-9F9958D75F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30DE74-F878-407E-896B-20E9F7337474}"/>
              </a:ext>
            </a:extLst>
          </p:cNvPr>
          <p:cNvSpPr>
            <a:spLocks noGrp="1"/>
          </p:cNvSpPr>
          <p:nvPr>
            <p:ph type="dt" sz="half" idx="10"/>
          </p:nvPr>
        </p:nvSpPr>
        <p:spPr/>
        <p:txBody>
          <a:bodyPr/>
          <a:lstStyle/>
          <a:p>
            <a:fld id="{FCA70837-1C5B-47C9-BF14-2334A1F5941B}" type="datetimeFigureOut">
              <a:rPr lang="en-US" smtClean="0"/>
              <a:t>18/Apr/2021</a:t>
            </a:fld>
            <a:endParaRPr lang="en-US"/>
          </a:p>
        </p:txBody>
      </p:sp>
      <p:sp>
        <p:nvSpPr>
          <p:cNvPr id="6" name="Footer Placeholder 5">
            <a:extLst>
              <a:ext uri="{FF2B5EF4-FFF2-40B4-BE49-F238E27FC236}">
                <a16:creationId xmlns:a16="http://schemas.microsoft.com/office/drawing/2014/main" id="{353100B2-1942-43A4-BD0E-87BED6742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C0A289-A491-4709-B9D1-63672DF78D67}"/>
              </a:ext>
            </a:extLst>
          </p:cNvPr>
          <p:cNvSpPr>
            <a:spLocks noGrp="1"/>
          </p:cNvSpPr>
          <p:nvPr>
            <p:ph type="sldNum" sz="quarter" idx="12"/>
          </p:nvPr>
        </p:nvSpPr>
        <p:spPr/>
        <p:txBody>
          <a:bodyPr/>
          <a:lstStyle/>
          <a:p>
            <a:fld id="{F4890104-B438-4AFC-B3BD-568848C4EA8E}" type="slidenum">
              <a:rPr lang="en-US" smtClean="0"/>
              <a:t>‹#›</a:t>
            </a:fld>
            <a:endParaRPr lang="en-US"/>
          </a:p>
        </p:txBody>
      </p:sp>
    </p:spTree>
    <p:extLst>
      <p:ext uri="{BB962C8B-B14F-4D97-AF65-F5344CB8AC3E}">
        <p14:creationId xmlns:p14="http://schemas.microsoft.com/office/powerpoint/2010/main" val="3397652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8497-C624-4CF9-93B1-87EE821C65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782A3C-CF5D-4318-A949-A8AC597815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DC9C10-6739-47DA-9432-7962139F22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BFDD1F-6E20-4F52-A751-0E9AB38661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405F83-C3F7-4D90-BFF1-B7294112A2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D96ED5-A5FF-487E-9183-385D5805A12A}"/>
              </a:ext>
            </a:extLst>
          </p:cNvPr>
          <p:cNvSpPr>
            <a:spLocks noGrp="1"/>
          </p:cNvSpPr>
          <p:nvPr>
            <p:ph type="dt" sz="half" idx="10"/>
          </p:nvPr>
        </p:nvSpPr>
        <p:spPr/>
        <p:txBody>
          <a:bodyPr/>
          <a:lstStyle/>
          <a:p>
            <a:fld id="{FCA70837-1C5B-47C9-BF14-2334A1F5941B}" type="datetimeFigureOut">
              <a:rPr lang="en-US" smtClean="0"/>
              <a:t>18/Apr/2021</a:t>
            </a:fld>
            <a:endParaRPr lang="en-US"/>
          </a:p>
        </p:txBody>
      </p:sp>
      <p:sp>
        <p:nvSpPr>
          <p:cNvPr id="8" name="Footer Placeholder 7">
            <a:extLst>
              <a:ext uri="{FF2B5EF4-FFF2-40B4-BE49-F238E27FC236}">
                <a16:creationId xmlns:a16="http://schemas.microsoft.com/office/drawing/2014/main" id="{4E115BF6-BDE7-4BD6-BD16-AC32CB7B1A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98EDFF-28C4-42CE-B088-6ED7D4CD970B}"/>
              </a:ext>
            </a:extLst>
          </p:cNvPr>
          <p:cNvSpPr>
            <a:spLocks noGrp="1"/>
          </p:cNvSpPr>
          <p:nvPr>
            <p:ph type="sldNum" sz="quarter" idx="12"/>
          </p:nvPr>
        </p:nvSpPr>
        <p:spPr/>
        <p:txBody>
          <a:bodyPr/>
          <a:lstStyle/>
          <a:p>
            <a:fld id="{F4890104-B438-4AFC-B3BD-568848C4EA8E}" type="slidenum">
              <a:rPr lang="en-US" smtClean="0"/>
              <a:t>‹#›</a:t>
            </a:fld>
            <a:endParaRPr lang="en-US"/>
          </a:p>
        </p:txBody>
      </p:sp>
    </p:spTree>
    <p:extLst>
      <p:ext uri="{BB962C8B-B14F-4D97-AF65-F5344CB8AC3E}">
        <p14:creationId xmlns:p14="http://schemas.microsoft.com/office/powerpoint/2010/main" val="376603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D918-F24E-47C0-96C8-2CFB72448C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C691DE-91A9-4879-8EC8-21209112F262}"/>
              </a:ext>
            </a:extLst>
          </p:cNvPr>
          <p:cNvSpPr>
            <a:spLocks noGrp="1"/>
          </p:cNvSpPr>
          <p:nvPr>
            <p:ph type="dt" sz="half" idx="10"/>
          </p:nvPr>
        </p:nvSpPr>
        <p:spPr/>
        <p:txBody>
          <a:bodyPr/>
          <a:lstStyle/>
          <a:p>
            <a:fld id="{FCA70837-1C5B-47C9-BF14-2334A1F5941B}" type="datetimeFigureOut">
              <a:rPr lang="en-US" smtClean="0"/>
              <a:t>18/Apr/2021</a:t>
            </a:fld>
            <a:endParaRPr lang="en-US"/>
          </a:p>
        </p:txBody>
      </p:sp>
      <p:sp>
        <p:nvSpPr>
          <p:cNvPr id="4" name="Footer Placeholder 3">
            <a:extLst>
              <a:ext uri="{FF2B5EF4-FFF2-40B4-BE49-F238E27FC236}">
                <a16:creationId xmlns:a16="http://schemas.microsoft.com/office/drawing/2014/main" id="{3DE65050-511A-4FCC-BA77-2F3E49079C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897AA7-34FB-45C3-A88F-9CF1A6582934}"/>
              </a:ext>
            </a:extLst>
          </p:cNvPr>
          <p:cNvSpPr>
            <a:spLocks noGrp="1"/>
          </p:cNvSpPr>
          <p:nvPr>
            <p:ph type="sldNum" sz="quarter" idx="12"/>
          </p:nvPr>
        </p:nvSpPr>
        <p:spPr/>
        <p:txBody>
          <a:bodyPr/>
          <a:lstStyle/>
          <a:p>
            <a:fld id="{F4890104-B438-4AFC-B3BD-568848C4EA8E}" type="slidenum">
              <a:rPr lang="en-US" smtClean="0"/>
              <a:t>‹#›</a:t>
            </a:fld>
            <a:endParaRPr lang="en-US"/>
          </a:p>
        </p:txBody>
      </p:sp>
    </p:spTree>
    <p:extLst>
      <p:ext uri="{BB962C8B-B14F-4D97-AF65-F5344CB8AC3E}">
        <p14:creationId xmlns:p14="http://schemas.microsoft.com/office/powerpoint/2010/main" val="195839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F1436-D63D-42E1-9842-203FA967CEBD}"/>
              </a:ext>
            </a:extLst>
          </p:cNvPr>
          <p:cNvSpPr>
            <a:spLocks noGrp="1"/>
          </p:cNvSpPr>
          <p:nvPr>
            <p:ph type="dt" sz="half" idx="10"/>
          </p:nvPr>
        </p:nvSpPr>
        <p:spPr/>
        <p:txBody>
          <a:bodyPr/>
          <a:lstStyle/>
          <a:p>
            <a:fld id="{FCA70837-1C5B-47C9-BF14-2334A1F5941B}" type="datetimeFigureOut">
              <a:rPr lang="en-US" smtClean="0"/>
              <a:t>18/Apr/2021</a:t>
            </a:fld>
            <a:endParaRPr lang="en-US"/>
          </a:p>
        </p:txBody>
      </p:sp>
      <p:sp>
        <p:nvSpPr>
          <p:cNvPr id="3" name="Footer Placeholder 2">
            <a:extLst>
              <a:ext uri="{FF2B5EF4-FFF2-40B4-BE49-F238E27FC236}">
                <a16:creationId xmlns:a16="http://schemas.microsoft.com/office/drawing/2014/main" id="{77445646-D112-4834-8359-AE30B1C5D0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75009F-8D87-46CD-BE51-AC96D89FAA30}"/>
              </a:ext>
            </a:extLst>
          </p:cNvPr>
          <p:cNvSpPr>
            <a:spLocks noGrp="1"/>
          </p:cNvSpPr>
          <p:nvPr>
            <p:ph type="sldNum" sz="quarter" idx="12"/>
          </p:nvPr>
        </p:nvSpPr>
        <p:spPr/>
        <p:txBody>
          <a:bodyPr/>
          <a:lstStyle/>
          <a:p>
            <a:fld id="{F4890104-B438-4AFC-B3BD-568848C4EA8E}" type="slidenum">
              <a:rPr lang="en-US" smtClean="0"/>
              <a:t>‹#›</a:t>
            </a:fld>
            <a:endParaRPr lang="en-US"/>
          </a:p>
        </p:txBody>
      </p:sp>
    </p:spTree>
    <p:extLst>
      <p:ext uri="{BB962C8B-B14F-4D97-AF65-F5344CB8AC3E}">
        <p14:creationId xmlns:p14="http://schemas.microsoft.com/office/powerpoint/2010/main" val="915436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45B4-7860-49D6-B3AC-28A9CB1CB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3CE0C-A7E1-40AC-AB6D-C021EC9EB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A2DBA4-103B-43BF-8467-ED28BAF96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DAD7B-0C85-492F-B101-73D70CF42520}"/>
              </a:ext>
            </a:extLst>
          </p:cNvPr>
          <p:cNvSpPr>
            <a:spLocks noGrp="1"/>
          </p:cNvSpPr>
          <p:nvPr>
            <p:ph type="dt" sz="half" idx="10"/>
          </p:nvPr>
        </p:nvSpPr>
        <p:spPr/>
        <p:txBody>
          <a:bodyPr/>
          <a:lstStyle/>
          <a:p>
            <a:fld id="{FCA70837-1C5B-47C9-BF14-2334A1F5941B}" type="datetimeFigureOut">
              <a:rPr lang="en-US" smtClean="0"/>
              <a:t>18/Apr/2021</a:t>
            </a:fld>
            <a:endParaRPr lang="en-US"/>
          </a:p>
        </p:txBody>
      </p:sp>
      <p:sp>
        <p:nvSpPr>
          <p:cNvPr id="6" name="Footer Placeholder 5">
            <a:extLst>
              <a:ext uri="{FF2B5EF4-FFF2-40B4-BE49-F238E27FC236}">
                <a16:creationId xmlns:a16="http://schemas.microsoft.com/office/drawing/2014/main" id="{A599A02E-5B35-4CFE-9A97-BE0082D94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D4AA8A-C4A7-4708-B5D3-99BC8D7628B5}"/>
              </a:ext>
            </a:extLst>
          </p:cNvPr>
          <p:cNvSpPr>
            <a:spLocks noGrp="1"/>
          </p:cNvSpPr>
          <p:nvPr>
            <p:ph type="sldNum" sz="quarter" idx="12"/>
          </p:nvPr>
        </p:nvSpPr>
        <p:spPr/>
        <p:txBody>
          <a:bodyPr/>
          <a:lstStyle/>
          <a:p>
            <a:fld id="{F4890104-B438-4AFC-B3BD-568848C4EA8E}" type="slidenum">
              <a:rPr lang="en-US" smtClean="0"/>
              <a:t>‹#›</a:t>
            </a:fld>
            <a:endParaRPr lang="en-US"/>
          </a:p>
        </p:txBody>
      </p:sp>
    </p:spTree>
    <p:extLst>
      <p:ext uri="{BB962C8B-B14F-4D97-AF65-F5344CB8AC3E}">
        <p14:creationId xmlns:p14="http://schemas.microsoft.com/office/powerpoint/2010/main" val="419895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C3D4-966F-4DCE-89C0-C41E3BC4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55A66C-2619-4543-9658-37F7C5FAD4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818E6F-BAEE-404C-B024-152499E9A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9731CB-6292-43EE-A9DF-80AEE6005067}"/>
              </a:ext>
            </a:extLst>
          </p:cNvPr>
          <p:cNvSpPr>
            <a:spLocks noGrp="1"/>
          </p:cNvSpPr>
          <p:nvPr>
            <p:ph type="dt" sz="half" idx="10"/>
          </p:nvPr>
        </p:nvSpPr>
        <p:spPr/>
        <p:txBody>
          <a:bodyPr/>
          <a:lstStyle/>
          <a:p>
            <a:fld id="{FCA70837-1C5B-47C9-BF14-2334A1F5941B}" type="datetimeFigureOut">
              <a:rPr lang="en-US" smtClean="0"/>
              <a:t>18/Apr/2021</a:t>
            </a:fld>
            <a:endParaRPr lang="en-US"/>
          </a:p>
        </p:txBody>
      </p:sp>
      <p:sp>
        <p:nvSpPr>
          <p:cNvPr id="6" name="Footer Placeholder 5">
            <a:extLst>
              <a:ext uri="{FF2B5EF4-FFF2-40B4-BE49-F238E27FC236}">
                <a16:creationId xmlns:a16="http://schemas.microsoft.com/office/drawing/2014/main" id="{716F36CC-F271-4F52-9E0D-6F1C4AD6C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5CFD60-213F-4D78-BBD5-AB5F7CE55D51}"/>
              </a:ext>
            </a:extLst>
          </p:cNvPr>
          <p:cNvSpPr>
            <a:spLocks noGrp="1"/>
          </p:cNvSpPr>
          <p:nvPr>
            <p:ph type="sldNum" sz="quarter" idx="12"/>
          </p:nvPr>
        </p:nvSpPr>
        <p:spPr/>
        <p:txBody>
          <a:bodyPr/>
          <a:lstStyle/>
          <a:p>
            <a:fld id="{F4890104-B438-4AFC-B3BD-568848C4EA8E}" type="slidenum">
              <a:rPr lang="en-US" smtClean="0"/>
              <a:t>‹#›</a:t>
            </a:fld>
            <a:endParaRPr lang="en-US"/>
          </a:p>
        </p:txBody>
      </p:sp>
    </p:spTree>
    <p:extLst>
      <p:ext uri="{BB962C8B-B14F-4D97-AF65-F5344CB8AC3E}">
        <p14:creationId xmlns:p14="http://schemas.microsoft.com/office/powerpoint/2010/main" val="21161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B436AF-2CB9-45B0-A047-E48E16209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A96A2E-8AC1-4596-A6B0-24C097B8CD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D7279-886E-4850-B2FB-CB15C931D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70837-1C5B-47C9-BF14-2334A1F5941B}" type="datetimeFigureOut">
              <a:rPr lang="en-US" smtClean="0"/>
              <a:t>18/Apr/2021</a:t>
            </a:fld>
            <a:endParaRPr lang="en-US"/>
          </a:p>
        </p:txBody>
      </p:sp>
      <p:sp>
        <p:nvSpPr>
          <p:cNvPr id="5" name="Footer Placeholder 4">
            <a:extLst>
              <a:ext uri="{FF2B5EF4-FFF2-40B4-BE49-F238E27FC236}">
                <a16:creationId xmlns:a16="http://schemas.microsoft.com/office/drawing/2014/main" id="{8554AE7F-B18A-49E2-8053-82C4E31FDE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F979D7-25B1-4601-9D09-37910B3F8C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90104-B438-4AFC-B3BD-568848C4EA8E}" type="slidenum">
              <a:rPr lang="en-US" smtClean="0"/>
              <a:t>‹#›</a:t>
            </a:fld>
            <a:endParaRPr lang="en-US"/>
          </a:p>
        </p:txBody>
      </p:sp>
    </p:spTree>
    <p:extLst>
      <p:ext uri="{BB962C8B-B14F-4D97-AF65-F5344CB8AC3E}">
        <p14:creationId xmlns:p14="http://schemas.microsoft.com/office/powerpoint/2010/main" val="1289188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720A-7855-40EF-A03B-C1ECCB7A93A4}"/>
              </a:ext>
            </a:extLst>
          </p:cNvPr>
          <p:cNvSpPr>
            <a:spLocks noGrp="1"/>
          </p:cNvSpPr>
          <p:nvPr>
            <p:ph type="ctrTitle"/>
          </p:nvPr>
        </p:nvSpPr>
        <p:spPr/>
        <p:txBody>
          <a:bodyPr>
            <a:normAutofit/>
          </a:bodyPr>
          <a:lstStyle/>
          <a:p>
            <a:r>
              <a:rPr lang="en-US" sz="3600" b="1" dirty="0"/>
              <a:t>Final Report – Capstone Project</a:t>
            </a:r>
            <a:br>
              <a:rPr lang="en-US" sz="3600" b="1" dirty="0"/>
            </a:br>
            <a:r>
              <a:rPr lang="en-US" sz="3600" b="1" dirty="0"/>
              <a:t>The Battle of Neighborhoods Finding a Better Place in North York, Toronto</a:t>
            </a:r>
          </a:p>
        </p:txBody>
      </p:sp>
      <p:sp>
        <p:nvSpPr>
          <p:cNvPr id="3" name="Subtitle 2">
            <a:extLst>
              <a:ext uri="{FF2B5EF4-FFF2-40B4-BE49-F238E27FC236}">
                <a16:creationId xmlns:a16="http://schemas.microsoft.com/office/drawing/2014/main" id="{A1E77A13-CFA9-49A2-98FF-203167844F5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07522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D022-2B41-4050-AC87-D27B97030F24}"/>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8203AD96-99E2-41DA-AF85-732D6E109C90}"/>
              </a:ext>
            </a:extLst>
          </p:cNvPr>
          <p:cNvSpPr>
            <a:spLocks noGrp="1"/>
          </p:cNvSpPr>
          <p:nvPr>
            <p:ph idx="1"/>
          </p:nvPr>
        </p:nvSpPr>
        <p:spPr/>
        <p:txBody>
          <a:bodyPr/>
          <a:lstStyle/>
          <a:p>
            <a:pPr marL="0" indent="0">
              <a:buNone/>
            </a:pPr>
            <a:r>
              <a:rPr lang="en-US" dirty="0"/>
              <a:t>In this project, using k-means cluster algorithm I separated the neighborhood into 10 different clusters and for 24 different coordinates from dataset, which have very-similar neighborhoods around them. Using the charts above results presented to a particular neighborhood based on average house prices and school rating have been made.</a:t>
            </a:r>
          </a:p>
          <a:p>
            <a:pPr marL="0" indent="0">
              <a:buNone/>
            </a:pPr>
            <a:endParaRPr lang="en-US" dirty="0"/>
          </a:p>
        </p:txBody>
      </p:sp>
    </p:spTree>
    <p:extLst>
      <p:ext uri="{BB962C8B-B14F-4D97-AF65-F5344CB8AC3E}">
        <p14:creationId xmlns:p14="http://schemas.microsoft.com/office/powerpoint/2010/main" val="424875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7616-050F-4836-B2AC-250797182103}"/>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45D416CF-BD72-4F63-A3F3-3952436EC4C5}"/>
              </a:ext>
            </a:extLst>
          </p:cNvPr>
          <p:cNvSpPr>
            <a:spLocks noGrp="1"/>
          </p:cNvSpPr>
          <p:nvPr>
            <p:ph idx="1"/>
          </p:nvPr>
        </p:nvSpPr>
        <p:spPr/>
        <p:txBody>
          <a:bodyPr>
            <a:normAutofit/>
          </a:bodyPr>
          <a:lstStyle/>
          <a:p>
            <a:pPr algn="just"/>
            <a:r>
              <a:rPr lang="en-US" sz="2000" dirty="0"/>
              <a:t>The goal of this project is to help people in exploring better facilities around their neighborhood. It will help people making smart and efficient decision on selecting great neighborhood out of numbers of other neighborhoods in North York, Toronto. </a:t>
            </a:r>
          </a:p>
          <a:p>
            <a:pPr algn="just"/>
            <a:r>
              <a:rPr lang="en-US" sz="2000" dirty="0"/>
              <a:t>This project aim to create an analysis of features for a people migrating to North York to search a best neighborhood as a comparative analysis between neighborhoods for example median housing price, crime rates of that particular area, road connectivity, weather conditions, good management for emergency, water resources both fresh and waste water and excrement conveyed in sewers and recreational facilities.</a:t>
            </a:r>
          </a:p>
        </p:txBody>
      </p:sp>
    </p:spTree>
    <p:extLst>
      <p:ext uri="{BB962C8B-B14F-4D97-AF65-F5344CB8AC3E}">
        <p14:creationId xmlns:p14="http://schemas.microsoft.com/office/powerpoint/2010/main" val="230640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E822-E0B7-4961-8310-C3BBB9568D5D}"/>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8782B99F-690D-43F0-B5E0-8604EF4D9D94}"/>
              </a:ext>
            </a:extLst>
          </p:cNvPr>
          <p:cNvSpPr>
            <a:spLocks noGrp="1"/>
          </p:cNvSpPr>
          <p:nvPr>
            <p:ph idx="1"/>
          </p:nvPr>
        </p:nvSpPr>
        <p:spPr>
          <a:xfrm>
            <a:off x="838200" y="1490870"/>
            <a:ext cx="10515600" cy="4686093"/>
          </a:xfrm>
        </p:spPr>
        <p:txBody>
          <a:bodyPr>
            <a:noAutofit/>
          </a:bodyPr>
          <a:lstStyle/>
          <a:p>
            <a:r>
              <a:rPr lang="en-US" sz="1800" dirty="0"/>
              <a:t>Data source: </a:t>
            </a:r>
            <a:r>
              <a:rPr lang="en-US" sz="1800" u="sng" dirty="0">
                <a:hlinkClick r:id="rId2"/>
              </a:rPr>
              <a:t>https://en.wikipedia.org/wiki/List_of_postal_codes_of_Canada:_M</a:t>
            </a:r>
            <a:endParaRPr lang="en-US" sz="1800" u="sng" dirty="0"/>
          </a:p>
          <a:p>
            <a:r>
              <a:rPr lang="en-US" sz="1800" dirty="0"/>
              <a:t>Using North York dataset which we scrapped from Wikipedia on Week 3. Dataset consisting of latitude and longitude, and zip codes.</a:t>
            </a:r>
          </a:p>
          <a:p>
            <a:r>
              <a:rPr lang="en-US" sz="1800" dirty="0"/>
              <a:t>Foursquare API Data: We will need data about different venues in different neighborhoods of that specific borough. In order to gain that information we will use "Foursquare" locational information. The data retrieved from Foursquare contained information of venues within a specified distance of the longitude and latitude of the postcodes. The information obtained per venue as follows:</a:t>
            </a:r>
          </a:p>
          <a:p>
            <a:pPr marL="461963" lvl="0" indent="-236538">
              <a:spcBef>
                <a:spcPts val="600"/>
              </a:spcBef>
              <a:buFont typeface="+mj-lt"/>
              <a:buAutoNum type="arabicPeriod"/>
            </a:pPr>
            <a:r>
              <a:rPr lang="en-US" sz="1800" dirty="0"/>
              <a:t>Neighborhood</a:t>
            </a:r>
          </a:p>
          <a:p>
            <a:pPr marL="461963" lvl="0" indent="-236538">
              <a:spcBef>
                <a:spcPts val="600"/>
              </a:spcBef>
              <a:buFont typeface="+mj-lt"/>
              <a:buAutoNum type="arabicPeriod"/>
            </a:pPr>
            <a:r>
              <a:rPr lang="en-US" sz="1800" dirty="0"/>
              <a:t>Neighborhood Latitude</a:t>
            </a:r>
          </a:p>
          <a:p>
            <a:pPr marL="461963" lvl="0" indent="-236538">
              <a:spcBef>
                <a:spcPts val="600"/>
              </a:spcBef>
              <a:buFont typeface="+mj-lt"/>
              <a:buAutoNum type="arabicPeriod"/>
            </a:pPr>
            <a:r>
              <a:rPr lang="en-US" sz="1800" dirty="0"/>
              <a:t>Neighborhood Longitude</a:t>
            </a:r>
          </a:p>
          <a:p>
            <a:pPr marL="461963" lvl="0" indent="-236538">
              <a:spcBef>
                <a:spcPts val="600"/>
              </a:spcBef>
              <a:buFont typeface="+mj-lt"/>
              <a:buAutoNum type="arabicPeriod"/>
            </a:pPr>
            <a:r>
              <a:rPr lang="en-US" sz="1800" dirty="0"/>
              <a:t>Venue</a:t>
            </a:r>
          </a:p>
          <a:p>
            <a:pPr marL="461963" lvl="0" indent="-236538">
              <a:spcBef>
                <a:spcPts val="600"/>
              </a:spcBef>
              <a:buFont typeface="+mj-lt"/>
              <a:buAutoNum type="arabicPeriod"/>
            </a:pPr>
            <a:r>
              <a:rPr lang="en-US" sz="1800" dirty="0"/>
              <a:t>Name of the venue e.g. the name of a store or restaurant</a:t>
            </a:r>
          </a:p>
          <a:p>
            <a:pPr marL="461963" lvl="0" indent="-236538">
              <a:spcBef>
                <a:spcPts val="600"/>
              </a:spcBef>
              <a:buFont typeface="+mj-lt"/>
              <a:buAutoNum type="arabicPeriod"/>
            </a:pPr>
            <a:r>
              <a:rPr lang="en-US" sz="1800" dirty="0"/>
              <a:t>Venue Latitude</a:t>
            </a:r>
          </a:p>
          <a:p>
            <a:pPr marL="461963" lvl="0" indent="-236538">
              <a:spcBef>
                <a:spcPts val="600"/>
              </a:spcBef>
              <a:buFont typeface="+mj-lt"/>
              <a:buAutoNum type="arabicPeriod"/>
            </a:pPr>
            <a:r>
              <a:rPr lang="en-US" sz="1800" dirty="0"/>
              <a:t>Venue Longitude</a:t>
            </a:r>
          </a:p>
          <a:p>
            <a:pPr marL="461963" lvl="0" indent="-236538">
              <a:spcBef>
                <a:spcPts val="600"/>
              </a:spcBef>
              <a:buFont typeface="+mj-lt"/>
              <a:buAutoNum type="arabicPeriod"/>
            </a:pPr>
            <a:r>
              <a:rPr lang="en-US" sz="1800" dirty="0"/>
              <a:t>Venue Category</a:t>
            </a:r>
          </a:p>
        </p:txBody>
      </p:sp>
    </p:spTree>
    <p:extLst>
      <p:ext uri="{BB962C8B-B14F-4D97-AF65-F5344CB8AC3E}">
        <p14:creationId xmlns:p14="http://schemas.microsoft.com/office/powerpoint/2010/main" val="83167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83A2-054F-4A77-A17F-4B17D76E432B}"/>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46A7D9E7-3CDC-4469-8558-C01CB468992B}"/>
              </a:ext>
            </a:extLst>
          </p:cNvPr>
          <p:cNvSpPr>
            <a:spLocks noGrp="1"/>
          </p:cNvSpPr>
          <p:nvPr>
            <p:ph idx="1"/>
          </p:nvPr>
        </p:nvSpPr>
        <p:spPr>
          <a:xfrm>
            <a:off x="838199" y="1497634"/>
            <a:ext cx="10515600" cy="380862"/>
          </a:xfrm>
        </p:spPr>
        <p:txBody>
          <a:bodyPr>
            <a:normAutofit/>
          </a:bodyPr>
          <a:lstStyle/>
          <a:p>
            <a:pPr marL="0" indent="0">
              <a:buNone/>
            </a:pPr>
            <a:r>
              <a:rPr lang="en-US" sz="2000" b="1" dirty="0"/>
              <a:t>Map of North York, Toronto</a:t>
            </a:r>
          </a:p>
        </p:txBody>
      </p:sp>
      <p:pic>
        <p:nvPicPr>
          <p:cNvPr id="4" name="Picture 3">
            <a:extLst>
              <a:ext uri="{FF2B5EF4-FFF2-40B4-BE49-F238E27FC236}">
                <a16:creationId xmlns:a16="http://schemas.microsoft.com/office/drawing/2014/main" id="{BAF675A0-46E8-4F8E-A52E-B920444859DD}"/>
              </a:ext>
            </a:extLst>
          </p:cNvPr>
          <p:cNvPicPr>
            <a:picLocks noChangeAspect="1"/>
          </p:cNvPicPr>
          <p:nvPr/>
        </p:nvPicPr>
        <p:blipFill>
          <a:blip r:embed="rId2"/>
          <a:stretch>
            <a:fillRect/>
          </a:stretch>
        </p:blipFill>
        <p:spPr>
          <a:xfrm>
            <a:off x="2507550" y="2096822"/>
            <a:ext cx="7176897" cy="4316540"/>
          </a:xfrm>
          <a:prstGeom prst="rect">
            <a:avLst/>
          </a:prstGeom>
        </p:spPr>
      </p:pic>
    </p:spTree>
    <p:extLst>
      <p:ext uri="{BB962C8B-B14F-4D97-AF65-F5344CB8AC3E}">
        <p14:creationId xmlns:p14="http://schemas.microsoft.com/office/powerpoint/2010/main" val="292372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A8E9-2FA6-444D-82F8-677DD53BBB6B}"/>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B1E76E09-1DF0-4A3D-B095-57AA7B52C5C3}"/>
              </a:ext>
            </a:extLst>
          </p:cNvPr>
          <p:cNvSpPr>
            <a:spLocks noGrp="1"/>
          </p:cNvSpPr>
          <p:nvPr>
            <p:ph idx="1"/>
          </p:nvPr>
        </p:nvSpPr>
        <p:spPr/>
        <p:txBody>
          <a:bodyPr>
            <a:normAutofit/>
          </a:bodyPr>
          <a:lstStyle/>
          <a:p>
            <a:pPr marL="0" indent="0">
              <a:buNone/>
            </a:pPr>
            <a:r>
              <a:rPr lang="en-US" sz="2000" b="1" dirty="0"/>
              <a:t>Clustering Approach:</a:t>
            </a:r>
            <a:endParaRPr lang="en-US" sz="2000" dirty="0"/>
          </a:p>
          <a:p>
            <a:pPr marL="0" indent="0">
              <a:buNone/>
            </a:pPr>
            <a:r>
              <a:rPr lang="en-US" sz="2000"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p:txBody>
      </p:sp>
    </p:spTree>
    <p:extLst>
      <p:ext uri="{BB962C8B-B14F-4D97-AF65-F5344CB8AC3E}">
        <p14:creationId xmlns:p14="http://schemas.microsoft.com/office/powerpoint/2010/main" val="144603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A0AE-65E2-4614-A877-49AE405DBD34}"/>
              </a:ext>
            </a:extLst>
          </p:cNvPr>
          <p:cNvSpPr>
            <a:spLocks noGrp="1"/>
          </p:cNvSpPr>
          <p:nvPr>
            <p:ph type="title"/>
          </p:nvPr>
        </p:nvSpPr>
        <p:spPr/>
        <p:txBody>
          <a:bodyPr/>
          <a:lstStyle/>
          <a:p>
            <a:r>
              <a:rPr lang="en-US" b="1" dirty="0"/>
              <a:t>Methodology</a:t>
            </a:r>
          </a:p>
        </p:txBody>
      </p:sp>
      <p:sp>
        <p:nvSpPr>
          <p:cNvPr id="3" name="Content Placeholder 2">
            <a:extLst>
              <a:ext uri="{FF2B5EF4-FFF2-40B4-BE49-F238E27FC236}">
                <a16:creationId xmlns:a16="http://schemas.microsoft.com/office/drawing/2014/main" id="{4AFE09A6-EDCE-43D4-A382-2CA793466D81}"/>
              </a:ext>
            </a:extLst>
          </p:cNvPr>
          <p:cNvSpPr>
            <a:spLocks noGrp="1"/>
          </p:cNvSpPr>
          <p:nvPr>
            <p:ph idx="1"/>
          </p:nvPr>
        </p:nvSpPr>
        <p:spPr>
          <a:xfrm>
            <a:off x="838200" y="1494376"/>
            <a:ext cx="10515600" cy="392624"/>
          </a:xfrm>
        </p:spPr>
        <p:txBody>
          <a:bodyPr>
            <a:normAutofit fontScale="92500" lnSpcReduction="20000"/>
          </a:bodyPr>
          <a:lstStyle/>
          <a:p>
            <a:pPr marL="0" indent="0">
              <a:buNone/>
            </a:pPr>
            <a:r>
              <a:rPr lang="en-US" b="1" dirty="0"/>
              <a:t>Using K-Means Clustering Approach</a:t>
            </a:r>
          </a:p>
        </p:txBody>
      </p:sp>
      <p:pic>
        <p:nvPicPr>
          <p:cNvPr id="4" name="Picture 3">
            <a:extLst>
              <a:ext uri="{FF2B5EF4-FFF2-40B4-BE49-F238E27FC236}">
                <a16:creationId xmlns:a16="http://schemas.microsoft.com/office/drawing/2014/main" id="{9F90AA7A-4927-40D7-8A09-0893042EC8F0}"/>
              </a:ext>
            </a:extLst>
          </p:cNvPr>
          <p:cNvPicPr>
            <a:picLocks noChangeAspect="1"/>
          </p:cNvPicPr>
          <p:nvPr/>
        </p:nvPicPr>
        <p:blipFill>
          <a:blip r:embed="rId2"/>
          <a:stretch>
            <a:fillRect/>
          </a:stretch>
        </p:blipFill>
        <p:spPr>
          <a:xfrm>
            <a:off x="2144917" y="1887000"/>
            <a:ext cx="6917817" cy="4696968"/>
          </a:xfrm>
          <a:prstGeom prst="rect">
            <a:avLst/>
          </a:prstGeom>
        </p:spPr>
      </p:pic>
    </p:spTree>
    <p:extLst>
      <p:ext uri="{BB962C8B-B14F-4D97-AF65-F5344CB8AC3E}">
        <p14:creationId xmlns:p14="http://schemas.microsoft.com/office/powerpoint/2010/main" val="127374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5850-F839-47A2-AADD-097F88300DE9}"/>
              </a:ext>
            </a:extLst>
          </p:cNvPr>
          <p:cNvSpPr>
            <a:spLocks noGrp="1"/>
          </p:cNvSpPr>
          <p:nvPr>
            <p:ph type="title"/>
          </p:nvPr>
        </p:nvSpPr>
        <p:spPr/>
        <p:txBody>
          <a:bodyPr/>
          <a:lstStyle/>
          <a:p>
            <a:r>
              <a:rPr lang="en-US" b="1" dirty="0"/>
              <a:t>Results and Discussion</a:t>
            </a:r>
          </a:p>
        </p:txBody>
      </p:sp>
      <p:sp>
        <p:nvSpPr>
          <p:cNvPr id="3" name="Content Placeholder 2">
            <a:extLst>
              <a:ext uri="{FF2B5EF4-FFF2-40B4-BE49-F238E27FC236}">
                <a16:creationId xmlns:a16="http://schemas.microsoft.com/office/drawing/2014/main" id="{B99CA12E-ADDF-4DDA-8166-1742534D8698}"/>
              </a:ext>
            </a:extLst>
          </p:cNvPr>
          <p:cNvSpPr>
            <a:spLocks noGrp="1"/>
          </p:cNvSpPr>
          <p:nvPr>
            <p:ph idx="1"/>
          </p:nvPr>
        </p:nvSpPr>
        <p:spPr>
          <a:xfrm>
            <a:off x="838200" y="1421296"/>
            <a:ext cx="10515600" cy="5071579"/>
          </a:xfrm>
        </p:spPr>
        <p:txBody>
          <a:bodyPr>
            <a:noAutofit/>
          </a:bodyPr>
          <a:lstStyle/>
          <a:p>
            <a:pPr marL="0" indent="0">
              <a:spcBef>
                <a:spcPts val="600"/>
              </a:spcBef>
              <a:buNone/>
            </a:pPr>
            <a:r>
              <a:rPr lang="en-US" sz="1800" b="1" dirty="0"/>
              <a:t>The Location:</a:t>
            </a:r>
            <a:endParaRPr lang="en-US" sz="1800" dirty="0"/>
          </a:p>
          <a:p>
            <a:pPr marL="0" indent="0">
              <a:spcBef>
                <a:spcPts val="600"/>
              </a:spcBef>
              <a:buNone/>
            </a:pPr>
            <a:r>
              <a:rPr lang="en-US" sz="1800" dirty="0"/>
              <a:t>North York is an eclectic, multicultural district home to the hands-on Ontario Science Centre and the Aga Khan Museum, with exhibits on Islamic culture in a striking modern building. In the area’s north, Black Creek Pioneer Village is an 1800s living museum. Sprawling Downsview Park includes a lake, event spaces, and a flea and farmers’ market, while Edwards Gardens has a greenhouse, fountains, and botanic gardens.</a:t>
            </a:r>
          </a:p>
          <a:p>
            <a:pPr marL="0" indent="0">
              <a:spcBef>
                <a:spcPts val="600"/>
              </a:spcBef>
              <a:buNone/>
            </a:pPr>
            <a:r>
              <a:rPr lang="en-US" sz="1800" dirty="0"/>
              <a:t>North York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a:p>
            <a:pPr>
              <a:spcBef>
                <a:spcPts val="600"/>
              </a:spcBef>
            </a:pPr>
            <a:endParaRPr lang="en-US" sz="1800" dirty="0"/>
          </a:p>
          <a:p>
            <a:pPr marL="0" indent="0">
              <a:spcBef>
                <a:spcPts val="600"/>
              </a:spcBef>
              <a:buNone/>
            </a:pPr>
            <a:r>
              <a:rPr lang="en-US" sz="1800" b="1" dirty="0"/>
              <a:t>Foursquare API:</a:t>
            </a:r>
            <a:endParaRPr lang="en-US" sz="1800" dirty="0"/>
          </a:p>
          <a:p>
            <a:pPr marL="0" indent="0">
              <a:spcBef>
                <a:spcPts val="600"/>
              </a:spcBef>
              <a:buNone/>
            </a:pPr>
            <a:r>
              <a:rPr lang="en-US" sz="1800" dirty="0"/>
              <a:t>This project has used Four-square API as its prime data gathering source as it has a database of millions of places, especially their places API which provides the ability to perform location search, location sharing and details about a business.</a:t>
            </a:r>
          </a:p>
          <a:p>
            <a:pPr marL="0" indent="0">
              <a:spcBef>
                <a:spcPts val="600"/>
              </a:spcBef>
              <a:buNone/>
            </a:pPr>
            <a:r>
              <a:rPr lang="en-US" sz="1800" dirty="0"/>
              <a:t>The major purpose of this project is to suggest a better neighborhood in a new city for the person who are shifting there. Connectivity to the airport, bus stand, city center, markets and other daily needs things nearby.</a:t>
            </a:r>
          </a:p>
          <a:p>
            <a:pPr lvl="0">
              <a:spcBef>
                <a:spcPts val="600"/>
              </a:spcBef>
              <a:buFont typeface="+mj-lt"/>
              <a:buAutoNum type="arabicPeriod"/>
            </a:pPr>
            <a:r>
              <a:rPr lang="en-US" sz="1800" dirty="0"/>
              <a:t>Sorted list of houses in terms of housing prices in ascending or descending order</a:t>
            </a:r>
          </a:p>
          <a:p>
            <a:pPr lvl="0">
              <a:spcBef>
                <a:spcPts val="600"/>
              </a:spcBef>
              <a:buFont typeface="+mj-lt"/>
              <a:buAutoNum type="arabicPeriod"/>
            </a:pPr>
            <a:r>
              <a:rPr lang="en-US" sz="1800" dirty="0"/>
              <a:t>Sorted list of schools in terms of location, fees, rating and reviews</a:t>
            </a:r>
          </a:p>
        </p:txBody>
      </p:sp>
    </p:spTree>
    <p:extLst>
      <p:ext uri="{BB962C8B-B14F-4D97-AF65-F5344CB8AC3E}">
        <p14:creationId xmlns:p14="http://schemas.microsoft.com/office/powerpoint/2010/main" val="145827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CFF3-618B-439E-BDB4-89A3A6934138}"/>
              </a:ext>
            </a:extLst>
          </p:cNvPr>
          <p:cNvSpPr>
            <a:spLocks noGrp="1"/>
          </p:cNvSpPr>
          <p:nvPr>
            <p:ph type="title"/>
          </p:nvPr>
        </p:nvSpPr>
        <p:spPr/>
        <p:txBody>
          <a:bodyPr/>
          <a:lstStyle/>
          <a:p>
            <a:r>
              <a:rPr lang="en-US" b="1" dirty="0"/>
              <a:t>Results and Discussion</a:t>
            </a:r>
          </a:p>
        </p:txBody>
      </p:sp>
      <p:sp>
        <p:nvSpPr>
          <p:cNvPr id="3" name="Content Placeholder 2">
            <a:extLst>
              <a:ext uri="{FF2B5EF4-FFF2-40B4-BE49-F238E27FC236}">
                <a16:creationId xmlns:a16="http://schemas.microsoft.com/office/drawing/2014/main" id="{18DA7F30-2010-4018-A53E-05BDFC57A32B}"/>
              </a:ext>
            </a:extLst>
          </p:cNvPr>
          <p:cNvSpPr>
            <a:spLocks noGrp="1"/>
          </p:cNvSpPr>
          <p:nvPr>
            <p:ph idx="1"/>
          </p:nvPr>
        </p:nvSpPr>
        <p:spPr>
          <a:xfrm>
            <a:off x="838200" y="1690688"/>
            <a:ext cx="10515600" cy="400740"/>
          </a:xfrm>
        </p:spPr>
        <p:txBody>
          <a:bodyPr>
            <a:normAutofit fontScale="92500" lnSpcReduction="20000"/>
          </a:bodyPr>
          <a:lstStyle/>
          <a:p>
            <a:pPr marL="0" indent="0">
              <a:buNone/>
            </a:pPr>
            <a:r>
              <a:rPr lang="en-US" b="1" dirty="0"/>
              <a:t>Map of Clusters in North York</a:t>
            </a:r>
            <a:endParaRPr lang="en-US" dirty="0"/>
          </a:p>
          <a:p>
            <a:pPr marL="0" indent="0">
              <a:buNone/>
            </a:pPr>
            <a:endParaRPr lang="en-US" dirty="0"/>
          </a:p>
        </p:txBody>
      </p:sp>
      <p:pic>
        <p:nvPicPr>
          <p:cNvPr id="4" name="Picture 3">
            <a:extLst>
              <a:ext uri="{FF2B5EF4-FFF2-40B4-BE49-F238E27FC236}">
                <a16:creationId xmlns:a16="http://schemas.microsoft.com/office/drawing/2014/main" id="{8D978A0F-9B3C-4D2B-9758-7B52309A8013}"/>
              </a:ext>
            </a:extLst>
          </p:cNvPr>
          <p:cNvPicPr>
            <a:picLocks noChangeAspect="1"/>
          </p:cNvPicPr>
          <p:nvPr/>
        </p:nvPicPr>
        <p:blipFill>
          <a:blip r:embed="rId2"/>
          <a:stretch>
            <a:fillRect/>
          </a:stretch>
        </p:blipFill>
        <p:spPr>
          <a:xfrm>
            <a:off x="849154" y="2229428"/>
            <a:ext cx="10504646" cy="3833812"/>
          </a:xfrm>
          <a:prstGeom prst="rect">
            <a:avLst/>
          </a:prstGeom>
        </p:spPr>
      </p:pic>
    </p:spTree>
    <p:extLst>
      <p:ext uri="{BB962C8B-B14F-4D97-AF65-F5344CB8AC3E}">
        <p14:creationId xmlns:p14="http://schemas.microsoft.com/office/powerpoint/2010/main" val="33022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64A8-C95E-4A30-9121-95B9A289B697}"/>
              </a:ext>
            </a:extLst>
          </p:cNvPr>
          <p:cNvSpPr>
            <a:spLocks noGrp="1"/>
          </p:cNvSpPr>
          <p:nvPr>
            <p:ph type="title"/>
          </p:nvPr>
        </p:nvSpPr>
        <p:spPr/>
        <p:txBody>
          <a:bodyPr/>
          <a:lstStyle/>
          <a:p>
            <a:r>
              <a:rPr lang="en-US" b="1" dirty="0"/>
              <a:t>Results and Discussion</a:t>
            </a:r>
          </a:p>
        </p:txBody>
      </p:sp>
      <p:sp>
        <p:nvSpPr>
          <p:cNvPr id="3" name="Content Placeholder 2">
            <a:extLst>
              <a:ext uri="{FF2B5EF4-FFF2-40B4-BE49-F238E27FC236}">
                <a16:creationId xmlns:a16="http://schemas.microsoft.com/office/drawing/2014/main" id="{DA22372A-34E8-4A65-B4DF-3D69257495B3}"/>
              </a:ext>
            </a:extLst>
          </p:cNvPr>
          <p:cNvSpPr>
            <a:spLocks noGrp="1"/>
          </p:cNvSpPr>
          <p:nvPr>
            <p:ph idx="1"/>
          </p:nvPr>
        </p:nvSpPr>
        <p:spPr>
          <a:xfrm>
            <a:off x="838200" y="1475409"/>
            <a:ext cx="10515600" cy="430558"/>
          </a:xfrm>
        </p:spPr>
        <p:txBody>
          <a:bodyPr>
            <a:normAutofit fontScale="92500" lnSpcReduction="10000"/>
          </a:bodyPr>
          <a:lstStyle/>
          <a:p>
            <a:pPr marL="0" indent="0">
              <a:buNone/>
            </a:pPr>
            <a:r>
              <a:rPr lang="en-US" b="1" dirty="0"/>
              <a:t>Average Housing Price by Clusters in North York</a:t>
            </a:r>
            <a:endParaRPr lang="en-US" dirty="0"/>
          </a:p>
          <a:p>
            <a:pPr marL="0" indent="0">
              <a:buNone/>
            </a:pPr>
            <a:endParaRPr lang="en-US" dirty="0"/>
          </a:p>
        </p:txBody>
      </p:sp>
      <p:pic>
        <p:nvPicPr>
          <p:cNvPr id="4" name="Picture 3">
            <a:extLst>
              <a:ext uri="{FF2B5EF4-FFF2-40B4-BE49-F238E27FC236}">
                <a16:creationId xmlns:a16="http://schemas.microsoft.com/office/drawing/2014/main" id="{9E45B7CA-BF95-4671-A63B-E467F7473AE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5178" y="2084871"/>
            <a:ext cx="8643648" cy="4586908"/>
          </a:xfrm>
          <a:prstGeom prst="rect">
            <a:avLst/>
          </a:prstGeom>
          <a:noFill/>
          <a:ln>
            <a:noFill/>
          </a:ln>
        </p:spPr>
      </p:pic>
    </p:spTree>
    <p:extLst>
      <p:ext uri="{BB962C8B-B14F-4D97-AF65-F5344CB8AC3E}">
        <p14:creationId xmlns:p14="http://schemas.microsoft.com/office/powerpoint/2010/main" val="426176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689</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Final Report – Capstone Project The Battle of Neighborhoods Finding a Better Place in North York, Toronto</vt:lpstr>
      <vt:lpstr>Introduction</vt:lpstr>
      <vt:lpstr>Data</vt:lpstr>
      <vt:lpstr>Data</vt:lpstr>
      <vt:lpstr>Methodology</vt:lpstr>
      <vt:lpstr>Methodology</vt:lpstr>
      <vt:lpstr>Results and Discussion</vt:lpstr>
      <vt:lpstr>Results and Discussion</vt:lpstr>
      <vt:lpstr>Results and Discussion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 Capstone Project The Battle of Neighborhoods Finding a Better Place in North York, Toronto</dc:title>
  <dc:creator>Negara, Ardiansyah</dc:creator>
  <cp:lastModifiedBy>Negara, Ardiansyah</cp:lastModifiedBy>
  <cp:revision>13</cp:revision>
  <dcterms:created xsi:type="dcterms:W3CDTF">2021-04-18T12:00:30Z</dcterms:created>
  <dcterms:modified xsi:type="dcterms:W3CDTF">2021-04-18T12:13:54Z</dcterms:modified>
</cp:coreProperties>
</file>