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258" r:id="rId4"/>
    <p:sldId id="272" r:id="rId5"/>
    <p:sldId id="273" r:id="rId6"/>
    <p:sldId id="275" r:id="rId7"/>
    <p:sldId id="290" r:id="rId8"/>
    <p:sldId id="280" r:id="rId9"/>
    <p:sldId id="284" r:id="rId10"/>
    <p:sldId id="291" r:id="rId11"/>
    <p:sldId id="293" r:id="rId12"/>
    <p:sldId id="296" r:id="rId13"/>
    <p:sldId id="294" r:id="rId14"/>
    <p:sldId id="295" r:id="rId15"/>
    <p:sldId id="274"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33CC33"/>
    <a:srgbClr val="008000"/>
    <a:srgbClr val="E6E6E6"/>
    <a:srgbClr val="FAE62D"/>
    <a:srgbClr val="8343FA"/>
    <a:srgbClr val="1D3265"/>
    <a:srgbClr val="E74B80"/>
    <a:srgbClr val="464646"/>
    <a:srgbClr val="1ED7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215" autoAdjust="0"/>
  </p:normalViewPr>
  <p:slideViewPr>
    <p:cSldViewPr snapToGrid="0">
      <p:cViewPr varScale="1">
        <p:scale>
          <a:sx n="59" d="100"/>
          <a:sy n="59" d="100"/>
        </p:scale>
        <p:origin x="1140" y="42"/>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a Celis" userId="a2e1e4c0343ec551" providerId="LiveId" clId="{E97324D5-C3B9-4044-9428-C8745DFCD660}"/>
    <pc:docChg chg="modSld">
      <pc:chgData name="Chelsea Celis" userId="a2e1e4c0343ec551" providerId="LiveId" clId="{E97324D5-C3B9-4044-9428-C8745DFCD660}" dt="2021-10-02T10:36:17.338" v="7"/>
      <pc:docMkLst>
        <pc:docMk/>
      </pc:docMkLst>
      <pc:sldChg chg="modSp mod">
        <pc:chgData name="Chelsea Celis" userId="a2e1e4c0343ec551" providerId="LiveId" clId="{E97324D5-C3B9-4044-9428-C8745DFCD660}" dt="2021-10-02T10:35:08.630" v="3" actId="208"/>
        <pc:sldMkLst>
          <pc:docMk/>
          <pc:sldMk cId="2399934395" sldId="256"/>
        </pc:sldMkLst>
        <pc:spChg chg="mod">
          <ac:chgData name="Chelsea Celis" userId="a2e1e4c0343ec551" providerId="LiveId" clId="{E97324D5-C3B9-4044-9428-C8745DFCD660}" dt="2021-10-02T10:35:08.630" v="3" actId="208"/>
          <ac:spMkLst>
            <pc:docMk/>
            <pc:sldMk cId="2399934395" sldId="256"/>
            <ac:spMk id="16" creationId="{CE24DDBB-E653-4B1A-9935-8CB92590B333}"/>
          </ac:spMkLst>
        </pc:spChg>
      </pc:sldChg>
      <pc:sldChg chg="modSp modAnim">
        <pc:chgData name="Chelsea Celis" userId="a2e1e4c0343ec551" providerId="LiveId" clId="{E97324D5-C3B9-4044-9428-C8745DFCD660}" dt="2021-10-02T10:35:49.680" v="5"/>
        <pc:sldMkLst>
          <pc:docMk/>
          <pc:sldMk cId="3841291988" sldId="275"/>
        </pc:sldMkLst>
        <pc:spChg chg="mod">
          <ac:chgData name="Chelsea Celis" userId="a2e1e4c0343ec551" providerId="LiveId" clId="{E97324D5-C3B9-4044-9428-C8745DFCD660}" dt="2021-10-02T10:35:39.685" v="4" actId="20577"/>
          <ac:spMkLst>
            <pc:docMk/>
            <pc:sldMk cId="3841291988" sldId="275"/>
            <ac:spMk id="21" creationId="{9F844D3C-0BA1-4EA5-9615-F93F75E6F2DA}"/>
          </ac:spMkLst>
        </pc:spChg>
      </pc:sldChg>
      <pc:sldChg chg="modAnim">
        <pc:chgData name="Chelsea Celis" userId="a2e1e4c0343ec551" providerId="LiveId" clId="{E97324D5-C3B9-4044-9428-C8745DFCD660}" dt="2021-10-02T10:36:17.338" v="7"/>
        <pc:sldMkLst>
          <pc:docMk/>
          <pc:sldMk cId="976371050"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98D68-F3A9-42A6-81C6-32021B83B99A}"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5FF69-9701-484C-B2C4-D44DA3EAAF92}" type="slidenum">
              <a:rPr lang="en-US" smtClean="0"/>
              <a:t>‹#›</a:t>
            </a:fld>
            <a:endParaRPr lang="en-US"/>
          </a:p>
        </p:txBody>
      </p:sp>
    </p:spTree>
    <p:extLst>
      <p:ext uri="{BB962C8B-B14F-4D97-AF65-F5344CB8AC3E}">
        <p14:creationId xmlns:p14="http://schemas.microsoft.com/office/powerpoint/2010/main" val="319382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5FF69-9701-484C-B2C4-D44DA3EAAF92}" type="slidenum">
              <a:rPr lang="en-US" smtClean="0"/>
              <a:t>1</a:t>
            </a:fld>
            <a:endParaRPr lang="en-US" dirty="0"/>
          </a:p>
        </p:txBody>
      </p:sp>
    </p:spTree>
    <p:extLst>
      <p:ext uri="{BB962C8B-B14F-4D97-AF65-F5344CB8AC3E}">
        <p14:creationId xmlns:p14="http://schemas.microsoft.com/office/powerpoint/2010/main" val="378732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At the back of the logo there’s a loading gif</a:t>
            </a:r>
          </a:p>
        </p:txBody>
      </p:sp>
      <p:sp>
        <p:nvSpPr>
          <p:cNvPr id="4" name="Slide Number Placeholder 3"/>
          <p:cNvSpPr>
            <a:spLocks noGrp="1"/>
          </p:cNvSpPr>
          <p:nvPr>
            <p:ph type="sldNum" sz="quarter" idx="5"/>
          </p:nvPr>
        </p:nvSpPr>
        <p:spPr/>
        <p:txBody>
          <a:bodyPr/>
          <a:lstStyle/>
          <a:p>
            <a:fld id="{0CD5FF69-9701-484C-B2C4-D44DA3EAAF92}" type="slidenum">
              <a:rPr lang="en-US" smtClean="0"/>
              <a:t>3</a:t>
            </a:fld>
            <a:endParaRPr lang="en-US" dirty="0"/>
          </a:p>
        </p:txBody>
      </p:sp>
    </p:spTree>
    <p:extLst>
      <p:ext uri="{BB962C8B-B14F-4D97-AF65-F5344CB8AC3E}">
        <p14:creationId xmlns:p14="http://schemas.microsoft.com/office/powerpoint/2010/main" val="206515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D5FF69-9701-484C-B2C4-D44DA3EAAF92}" type="slidenum">
              <a:rPr lang="en-US" smtClean="0"/>
              <a:t>5</a:t>
            </a:fld>
            <a:endParaRPr lang="en-US"/>
          </a:p>
        </p:txBody>
      </p:sp>
    </p:spTree>
    <p:extLst>
      <p:ext uri="{BB962C8B-B14F-4D97-AF65-F5344CB8AC3E}">
        <p14:creationId xmlns:p14="http://schemas.microsoft.com/office/powerpoint/2010/main" val="219998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D5FF69-9701-484C-B2C4-D44DA3EAAF92}" type="slidenum">
              <a:rPr lang="en-US" smtClean="0"/>
              <a:t>6</a:t>
            </a:fld>
            <a:endParaRPr lang="en-US"/>
          </a:p>
        </p:txBody>
      </p:sp>
    </p:spTree>
    <p:extLst>
      <p:ext uri="{BB962C8B-B14F-4D97-AF65-F5344CB8AC3E}">
        <p14:creationId xmlns:p14="http://schemas.microsoft.com/office/powerpoint/2010/main" val="336845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D5FF69-9701-484C-B2C4-D44DA3EAAF92}" type="slidenum">
              <a:rPr lang="en-US" smtClean="0"/>
              <a:t>9</a:t>
            </a:fld>
            <a:endParaRPr lang="en-US"/>
          </a:p>
        </p:txBody>
      </p:sp>
    </p:spTree>
    <p:extLst>
      <p:ext uri="{BB962C8B-B14F-4D97-AF65-F5344CB8AC3E}">
        <p14:creationId xmlns:p14="http://schemas.microsoft.com/office/powerpoint/2010/main" val="17552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D5FF69-9701-484C-B2C4-D44DA3EAAF92}" type="slidenum">
              <a:rPr lang="en-US" smtClean="0"/>
              <a:t>15</a:t>
            </a:fld>
            <a:endParaRPr lang="en-US"/>
          </a:p>
        </p:txBody>
      </p:sp>
    </p:spTree>
    <p:extLst>
      <p:ext uri="{BB962C8B-B14F-4D97-AF65-F5344CB8AC3E}">
        <p14:creationId xmlns:p14="http://schemas.microsoft.com/office/powerpoint/2010/main" val="73020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77A48-8E49-4AAF-B0BC-9117BC48C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2152B79-1C8D-48B1-BED7-9B989A289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3C3A84B-B214-480F-9E14-399EC75C7F19}"/>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6507AF90-2DA4-4364-A4EB-5D7792667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13471E-B7F9-4AB3-9C2E-58923B2A175F}"/>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352070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CC4E-3DEF-405A-B3F9-528CEE4433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FF7D196-CB68-4735-BB64-4DBBB8226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4AE9B9-A0B4-437D-9A8A-90141938F265}"/>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29A600DF-271A-40FE-BBD6-F556ABC72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EF17B7-E35D-4DB6-9538-5636BAACB165}"/>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170566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FA6D857-92D2-4740-BACE-00CF4BB1A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D28B894-43CC-4DF7-922E-0CB96A80D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79EDBB-9B03-4572-B091-C4FF50D71856}"/>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F8B1EFB8-35BA-4135-8ACB-AF46E75F8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E3F262-915C-40A4-8453-19B3BD9105E3}"/>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429259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C1B58-5CE2-4FF2-83F5-41271676D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6D1637-42FF-467D-97D4-DA0579D79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7D0F4F-D1EE-40B4-BAED-EF85DFB7E81B}"/>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472BB36C-959A-4EF8-A3D0-3946320FA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7A19EC-E30C-4D1A-B6B9-192483DAE60A}"/>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82944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7B42D-3240-4BF8-934D-3130FAF30D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28CFDF6-01C1-4F6E-BBD5-608658742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EB4B79-DAAF-401C-A1CB-AD24A126A29C}"/>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EB989F10-E05B-4720-B3EB-824337DB0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17EFCC-61D8-4C27-830B-0DFAC3E58B5B}"/>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195987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BCF72-7BA1-4853-A80B-8F647B247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8860448-A049-44D9-869D-2FBFC47D1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2992978-11EC-45D0-B8B8-96CEBC79B8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3389B8B-6625-4E04-8A72-42B357B1D044}"/>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6" name="Footer Placeholder 5">
            <a:extLst>
              <a:ext uri="{FF2B5EF4-FFF2-40B4-BE49-F238E27FC236}">
                <a16:creationId xmlns:a16="http://schemas.microsoft.com/office/drawing/2014/main" xmlns="" id="{C08AB6B6-DF1E-4DE4-880C-AC96B5F4C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F08033-2FC2-4057-8D8E-4CC9C5A0335D}"/>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347781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51F0B-C1EC-4AC3-8058-ECCF2CC18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28F962C-B2BF-4533-A505-FE3988785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D8D7448-9CAF-422D-B653-889340195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B50D2C2-7C0C-4CB2-A992-D95B7FF09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A11B8C9-0F1A-4631-BC3E-0466E6A12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EAAA6E5-A7B5-46FE-903B-8D4F01B31B3D}"/>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8" name="Footer Placeholder 7">
            <a:extLst>
              <a:ext uri="{FF2B5EF4-FFF2-40B4-BE49-F238E27FC236}">
                <a16:creationId xmlns:a16="http://schemas.microsoft.com/office/drawing/2014/main" xmlns="" id="{26EE2A0A-9E25-4862-AFB4-2687D732B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E4FB61F-E0D9-4F1B-A7B5-C9BE1D5C6645}"/>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273850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107C0-05F8-4DEC-941C-51123910DA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7A39B69-765F-4DBC-85E8-0C57F9C02C40}"/>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4" name="Footer Placeholder 3">
            <a:extLst>
              <a:ext uri="{FF2B5EF4-FFF2-40B4-BE49-F238E27FC236}">
                <a16:creationId xmlns:a16="http://schemas.microsoft.com/office/drawing/2014/main" xmlns="" id="{F1F2E83F-47B2-4C83-BF45-601F445EA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C8FD802-208A-486F-AECA-F30934A7AF8B}"/>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34620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9001B7-2F07-44BD-BEB7-02843D50C4A1}"/>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3" name="Footer Placeholder 2">
            <a:extLst>
              <a:ext uri="{FF2B5EF4-FFF2-40B4-BE49-F238E27FC236}">
                <a16:creationId xmlns:a16="http://schemas.microsoft.com/office/drawing/2014/main" xmlns="" id="{06A9CC54-7179-43A4-8C56-C0EAEC5460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5ED1190-3929-46A0-A157-A10C87754DB9}"/>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160446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159E1-53AC-44B8-B93A-1F69ECBE5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E74776D-192F-4E79-936A-E911288C1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CAF61A1-BF73-4F78-84F5-E7035C3A0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24924C-99CB-4774-B479-0BCDA31F9F5D}"/>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6" name="Footer Placeholder 5">
            <a:extLst>
              <a:ext uri="{FF2B5EF4-FFF2-40B4-BE49-F238E27FC236}">
                <a16:creationId xmlns:a16="http://schemas.microsoft.com/office/drawing/2014/main" xmlns="" id="{CB13AD5F-5864-4CC9-A915-FB669027E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AFA80A-D66C-4D37-99AF-1CE1CEA7F290}"/>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56038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A055B-6E89-4F51-9E8B-2DD8BEE56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7F3A672-55DB-43ED-88EE-C0E4D163A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26167AF-47F6-4C8F-AE1E-4AA4B5FCD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3B7DB0-EEB5-4130-99B2-582F5C4A1EC9}"/>
              </a:ext>
            </a:extLst>
          </p:cNvPr>
          <p:cNvSpPr>
            <a:spLocks noGrp="1"/>
          </p:cNvSpPr>
          <p:nvPr>
            <p:ph type="dt" sz="half" idx="10"/>
          </p:nvPr>
        </p:nvSpPr>
        <p:spPr/>
        <p:txBody>
          <a:bodyPr/>
          <a:lstStyle/>
          <a:p>
            <a:fld id="{F4B60C72-0FA3-4AEB-9E5B-FB3E88596E22}" type="datetimeFigureOut">
              <a:rPr lang="en-US" smtClean="0"/>
              <a:t>10/20/2022</a:t>
            </a:fld>
            <a:endParaRPr lang="en-US"/>
          </a:p>
        </p:txBody>
      </p:sp>
      <p:sp>
        <p:nvSpPr>
          <p:cNvPr id="6" name="Footer Placeholder 5">
            <a:extLst>
              <a:ext uri="{FF2B5EF4-FFF2-40B4-BE49-F238E27FC236}">
                <a16:creationId xmlns:a16="http://schemas.microsoft.com/office/drawing/2014/main" xmlns="" id="{DE3FAA7F-5AD1-4DC4-9E9F-800D705C3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C18A479-8669-4402-83D6-2124132B5475}"/>
              </a:ext>
            </a:extLst>
          </p:cNvPr>
          <p:cNvSpPr>
            <a:spLocks noGrp="1"/>
          </p:cNvSpPr>
          <p:nvPr>
            <p:ph type="sldNum" sz="quarter" idx="12"/>
          </p:nvPr>
        </p:nvSpPr>
        <p:spPr/>
        <p:txBody>
          <a:bodyPr/>
          <a:lstStyle/>
          <a:p>
            <a:fld id="{75F997AB-39C7-4D8E-9A73-30DC58E13A0A}" type="slidenum">
              <a:rPr lang="en-US" smtClean="0"/>
              <a:t>‹#›</a:t>
            </a:fld>
            <a:endParaRPr lang="en-US"/>
          </a:p>
        </p:txBody>
      </p:sp>
    </p:spTree>
    <p:extLst>
      <p:ext uri="{BB962C8B-B14F-4D97-AF65-F5344CB8AC3E}">
        <p14:creationId xmlns:p14="http://schemas.microsoft.com/office/powerpoint/2010/main" val="187729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D9C7D5-837E-4E5E-B72F-63D5195A3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889C07C-0DCD-43A5-97C3-838163E14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110540-5807-4511-9C3C-69BA79014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60C72-0FA3-4AEB-9E5B-FB3E88596E22}" type="datetimeFigureOut">
              <a:rPr lang="en-US" smtClean="0"/>
              <a:t>10/20/2022</a:t>
            </a:fld>
            <a:endParaRPr lang="en-US"/>
          </a:p>
        </p:txBody>
      </p:sp>
      <p:sp>
        <p:nvSpPr>
          <p:cNvPr id="5" name="Footer Placeholder 4">
            <a:extLst>
              <a:ext uri="{FF2B5EF4-FFF2-40B4-BE49-F238E27FC236}">
                <a16:creationId xmlns:a16="http://schemas.microsoft.com/office/drawing/2014/main" xmlns="" id="{C7BC8ED6-C896-41E6-9019-B2BFD5D4B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457E0ED-708B-497C-9B0F-7BDE15AAE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997AB-39C7-4D8E-9A73-30DC58E13A0A}" type="slidenum">
              <a:rPr lang="en-US" smtClean="0"/>
              <a:t>‹#›</a:t>
            </a:fld>
            <a:endParaRPr lang="en-US"/>
          </a:p>
        </p:txBody>
      </p:sp>
    </p:spTree>
    <p:extLst>
      <p:ext uri="{BB962C8B-B14F-4D97-AF65-F5344CB8AC3E}">
        <p14:creationId xmlns:p14="http://schemas.microsoft.com/office/powerpoint/2010/main" val="52916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14.jpg"/><Relationship Id="rId7" Type="http://schemas.openxmlformats.org/officeDocument/2006/relationships/image" Target="../media/image27.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9.jpg"/></Relationships>
</file>

<file path=ppt/slides/_rels/slide15.xml.rels><?xml version="1.0" encoding="UTF-8" standalone="yes"?>
<Relationships xmlns="http://schemas.openxmlformats.org/package/2006/relationships"><Relationship Id="rId8" Type="http://schemas.openxmlformats.org/officeDocument/2006/relationships/image" Target="../media/image31.jpg"/><Relationship Id="rId13" Type="http://schemas.openxmlformats.org/officeDocument/2006/relationships/image" Target="../media/image36.jpg"/><Relationship Id="rId3" Type="http://schemas.openxmlformats.org/officeDocument/2006/relationships/image" Target="../media/image30.jpg"/><Relationship Id="rId7" Type="http://schemas.openxmlformats.org/officeDocument/2006/relationships/image" Target="../media/image1.png"/><Relationship Id="rId12" Type="http://schemas.openxmlformats.org/officeDocument/2006/relationships/image" Target="../media/image35.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34.jpg"/><Relationship Id="rId5" Type="http://schemas.openxmlformats.org/officeDocument/2006/relationships/image" Target="../media/image15.jpg"/><Relationship Id="rId10" Type="http://schemas.openxmlformats.org/officeDocument/2006/relationships/image" Target="../media/image33.jpg"/><Relationship Id="rId4" Type="http://schemas.openxmlformats.org/officeDocument/2006/relationships/image" Target="../media/image14.jpg"/><Relationship Id="rId9" Type="http://schemas.openxmlformats.org/officeDocument/2006/relationships/image" Target="../media/image32.jp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86656973-2305-4AAD-BE45-C00DA527A8EA}"/>
              </a:ext>
            </a:extLst>
          </p:cNvPr>
          <p:cNvSpPr txBox="1"/>
          <p:nvPr/>
        </p:nvSpPr>
        <p:spPr>
          <a:xfrm>
            <a:off x="5291333" y="1042065"/>
            <a:ext cx="2339921" cy="707886"/>
          </a:xfrm>
          <a:prstGeom prst="rect">
            <a:avLst/>
          </a:prstGeom>
          <a:noFill/>
        </p:spPr>
        <p:txBody>
          <a:bodyPr wrap="square" rtlCol="0">
            <a:spAutoFit/>
          </a:bodyPr>
          <a:lstStyle/>
          <a:p>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Spotify</a:t>
            </a:r>
            <a:endParaRPr lang="en-US" sz="4000" b="1" dirty="0">
              <a:solidFill>
                <a:schemeClr val="bg1"/>
              </a:solidFill>
              <a:latin typeface="Arial" panose="020B0604020202020204" pitchFamily="34" charset="0"/>
              <a:ea typeface="Roboto Th" pitchFamily="2" charset="0"/>
              <a:cs typeface="Arial" panose="020B0604020202020204" pitchFamily="34" charset="0"/>
            </a:endParaRPr>
          </a:p>
        </p:txBody>
      </p:sp>
      <p:sp>
        <p:nvSpPr>
          <p:cNvPr id="5" name="Rectangle: Rounded Corners 4">
            <a:extLst>
              <a:ext uri="{FF2B5EF4-FFF2-40B4-BE49-F238E27FC236}">
                <a16:creationId xmlns:a16="http://schemas.microsoft.com/office/drawing/2014/main" xmlns="" id="{C0B7AB70-0EE4-4C8C-9EF2-A33AE92551D4}"/>
              </a:ext>
            </a:extLst>
          </p:cNvPr>
          <p:cNvSpPr/>
          <p:nvPr/>
        </p:nvSpPr>
        <p:spPr>
          <a:xfrm>
            <a:off x="3920835" y="2513334"/>
            <a:ext cx="4350329" cy="631030"/>
          </a:xfrm>
          <a:prstGeom prst="roundRect">
            <a:avLst>
              <a:gd name="adj" fmla="val 5129"/>
            </a:avLst>
          </a:prstGeom>
          <a:solidFill>
            <a:schemeClr val="bg1"/>
          </a:solidFill>
          <a:ln w="12700">
            <a:solidFill>
              <a:srgbClr val="E9EC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5D6166"/>
                </a:solidFill>
                <a:latin typeface="Open Sans" panose="020B0606030504020204" pitchFamily="34" charset="0"/>
                <a:ea typeface="Open Sans" panose="020B0606030504020204" pitchFamily="34" charset="0"/>
                <a:cs typeface="Open Sans" panose="020B0606030504020204" pitchFamily="34" charset="0"/>
              </a:rPr>
              <a:t>  Phone, </a:t>
            </a:r>
            <a:r>
              <a:rPr lang="en-US" sz="1600" dirty="0" smtClean="0">
                <a:solidFill>
                  <a:srgbClr val="5D6166"/>
                </a:solidFill>
                <a:latin typeface="Open Sans" panose="020B0606030504020204" pitchFamily="34" charset="0"/>
                <a:ea typeface="Open Sans" panose="020B0606030504020204" pitchFamily="34" charset="0"/>
                <a:cs typeface="Open Sans" panose="020B0606030504020204" pitchFamily="34" charset="0"/>
              </a:rPr>
              <a:t>email</a:t>
            </a:r>
            <a:r>
              <a:rPr lang="en-US" sz="1600" dirty="0">
                <a:solidFill>
                  <a:srgbClr val="5D6166"/>
                </a:solidFill>
                <a:latin typeface="Open Sans" panose="020B0606030504020204" pitchFamily="34" charset="0"/>
                <a:ea typeface="Open Sans" panose="020B0606030504020204" pitchFamily="34" charset="0"/>
                <a:cs typeface="Open Sans" panose="020B0606030504020204" pitchFamily="34" charset="0"/>
              </a:rPr>
              <a:t>, or </a:t>
            </a:r>
            <a:r>
              <a:rPr lang="en-US" sz="1600" dirty="0" smtClean="0">
                <a:solidFill>
                  <a:srgbClr val="5D6166"/>
                </a:solidFill>
                <a:latin typeface="Open Sans" panose="020B0606030504020204" pitchFamily="34" charset="0"/>
                <a:ea typeface="Open Sans" panose="020B0606030504020204" pitchFamily="34" charset="0"/>
                <a:cs typeface="Open Sans" panose="020B0606030504020204" pitchFamily="34" charset="0"/>
              </a:rPr>
              <a:t>username</a:t>
            </a:r>
            <a:endParaRPr lang="en-US" sz="1600" dirty="0">
              <a:solidFill>
                <a:srgbClr val="5D616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xmlns="" id="{829FC138-A7B4-4DD3-A54D-34CCA40840C5}"/>
              </a:ext>
            </a:extLst>
          </p:cNvPr>
          <p:cNvSpPr/>
          <p:nvPr/>
        </p:nvSpPr>
        <p:spPr>
          <a:xfrm>
            <a:off x="3920834" y="3426188"/>
            <a:ext cx="4350329" cy="631030"/>
          </a:xfrm>
          <a:prstGeom prst="roundRect">
            <a:avLst>
              <a:gd name="adj" fmla="val 5129"/>
            </a:avLst>
          </a:prstGeom>
          <a:solidFill>
            <a:schemeClr val="bg1"/>
          </a:solidFill>
          <a:ln w="12700">
            <a:solidFill>
              <a:srgbClr val="E9EC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5D6166"/>
                </a:solidFill>
                <a:latin typeface="Open Sans" panose="020B0606030504020204" pitchFamily="34" charset="0"/>
                <a:ea typeface="Open Sans" panose="020B0606030504020204" pitchFamily="34" charset="0"/>
                <a:cs typeface="Open Sans" panose="020B0606030504020204" pitchFamily="34" charset="0"/>
              </a:rPr>
              <a:t>  Password</a:t>
            </a:r>
          </a:p>
        </p:txBody>
      </p:sp>
      <p:sp>
        <p:nvSpPr>
          <p:cNvPr id="10" name="Rectangle: Rounded Corners 9">
            <a:extLst>
              <a:ext uri="{FF2B5EF4-FFF2-40B4-BE49-F238E27FC236}">
                <a16:creationId xmlns:a16="http://schemas.microsoft.com/office/drawing/2014/main" xmlns="" id="{14EF4101-B62D-4E1C-A7F5-45F3111F6455}"/>
              </a:ext>
            </a:extLst>
          </p:cNvPr>
          <p:cNvSpPr/>
          <p:nvPr/>
        </p:nvSpPr>
        <p:spPr>
          <a:xfrm>
            <a:off x="3920834" y="4544231"/>
            <a:ext cx="4336475" cy="555222"/>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Log in</a:t>
            </a:r>
          </a:p>
        </p:txBody>
      </p:sp>
      <p:sp>
        <p:nvSpPr>
          <p:cNvPr id="2" name="TextBox 1">
            <a:extLst>
              <a:ext uri="{FF2B5EF4-FFF2-40B4-BE49-F238E27FC236}">
                <a16:creationId xmlns:a16="http://schemas.microsoft.com/office/drawing/2014/main" xmlns="" id="{D2D83E81-281F-4025-9C58-874A8F1B1559}"/>
              </a:ext>
            </a:extLst>
          </p:cNvPr>
          <p:cNvSpPr txBox="1"/>
          <p:nvPr/>
        </p:nvSpPr>
        <p:spPr>
          <a:xfrm>
            <a:off x="4560742" y="5508158"/>
            <a:ext cx="3070512" cy="307777"/>
          </a:xfrm>
          <a:prstGeom prst="rect">
            <a:avLst/>
          </a:prstGeom>
          <a:noFill/>
        </p:spPr>
        <p:txBody>
          <a:bodyPr wrap="square" rtlCol="0">
            <a:spAutoFit/>
          </a:bodyPr>
          <a:lstStyle/>
          <a:p>
            <a:r>
              <a:rPr lang="en-US" sz="1400" b="1" dirty="0">
                <a:solidFill>
                  <a:srgbClr val="1ED760"/>
                </a:solidFill>
                <a:latin typeface="Roboto Th" pitchFamily="2" charset="0"/>
                <a:ea typeface="Roboto Th" pitchFamily="2" charset="0"/>
                <a:cs typeface="Arial" panose="020B0604020202020204" pitchFamily="34" charset="0"/>
              </a:rPr>
              <a:t>Forgot password? Sign up for Spotify</a:t>
            </a:r>
          </a:p>
        </p:txBody>
      </p:sp>
      <p:sp>
        <p:nvSpPr>
          <p:cNvPr id="3" name="Circle: Hollow 2">
            <a:extLst>
              <a:ext uri="{FF2B5EF4-FFF2-40B4-BE49-F238E27FC236}">
                <a16:creationId xmlns:a16="http://schemas.microsoft.com/office/drawing/2014/main" xmlns="" id="{79DF0ADC-CFD2-4248-BFB7-21601D829D2A}"/>
              </a:ext>
            </a:extLst>
          </p:cNvPr>
          <p:cNvSpPr/>
          <p:nvPr/>
        </p:nvSpPr>
        <p:spPr>
          <a:xfrm>
            <a:off x="9135879" y="3486988"/>
            <a:ext cx="5706094" cy="5359646"/>
          </a:xfrm>
          <a:prstGeom prst="donut">
            <a:avLst>
              <a:gd name="adj" fmla="val 19186"/>
            </a:avLst>
          </a:prstGeom>
          <a:solidFill>
            <a:srgbClr val="1ED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13" name="Circle: Hollow 12">
            <a:extLst>
              <a:ext uri="{FF2B5EF4-FFF2-40B4-BE49-F238E27FC236}">
                <a16:creationId xmlns:a16="http://schemas.microsoft.com/office/drawing/2014/main" xmlns="" id="{32C20A26-274D-4ADA-99D9-D641C5B64061}"/>
              </a:ext>
            </a:extLst>
          </p:cNvPr>
          <p:cNvSpPr/>
          <p:nvPr/>
        </p:nvSpPr>
        <p:spPr>
          <a:xfrm>
            <a:off x="27237" y="-1323355"/>
            <a:ext cx="3028884" cy="2962754"/>
          </a:xfrm>
          <a:prstGeom prst="donut">
            <a:avLst>
              <a:gd name="adj" fmla="val 22328"/>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8" name="Picture 4" descr="Spotify Logo Png - Free Transparent PNG Logos">
            <a:extLst>
              <a:ext uri="{FF2B5EF4-FFF2-40B4-BE49-F238E27FC236}">
                <a16:creationId xmlns:a16="http://schemas.microsoft.com/office/drawing/2014/main" xmlns="" id="{0004C49B-B711-4611-A8BA-9D024231E1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9868" y="872630"/>
            <a:ext cx="931465" cy="9314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xmlns="" id="{CE24DDBB-E653-4B1A-9935-8CB92590B333}"/>
              </a:ext>
            </a:extLst>
          </p:cNvPr>
          <p:cNvSpPr/>
          <p:nvPr/>
        </p:nvSpPr>
        <p:spPr>
          <a:xfrm>
            <a:off x="3488475" y="548908"/>
            <a:ext cx="5215045" cy="5803641"/>
          </a:xfrm>
          <a:prstGeom prst="roundRect">
            <a:avLst>
              <a:gd name="adj" fmla="val 4858"/>
            </a:avLst>
          </a:prstGeom>
          <a:noFill/>
          <a:ln w="1905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14525" y="2667838"/>
            <a:ext cx="1402885" cy="369332"/>
          </a:xfrm>
          <a:prstGeom prst="rect">
            <a:avLst/>
          </a:prstGeom>
        </p:spPr>
        <p:txBody>
          <a:bodyPr wrap="none">
            <a:spAutoFit/>
          </a:bodyPr>
          <a:lstStyle/>
          <a:p>
            <a:r>
              <a:rPr lang="en-US" dirty="0"/>
              <a:t>Hiba Tanveer</a:t>
            </a:r>
          </a:p>
        </p:txBody>
      </p:sp>
      <p:sp>
        <p:nvSpPr>
          <p:cNvPr id="6" name="Rectangle 5"/>
          <p:cNvSpPr/>
          <p:nvPr/>
        </p:nvSpPr>
        <p:spPr>
          <a:xfrm>
            <a:off x="4014525" y="3583907"/>
            <a:ext cx="1415772"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399934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5">
                                            <p:txEl>
                                              <p:pRg st="0" end="0"/>
                                            </p:txEl>
                                          </p:spTgt>
                                        </p:tgtEl>
                                        <p:attrNameLst>
                                          <p:attrName>style.opacity</p:attrName>
                                        </p:attrNameLst>
                                      </p:cBhvr>
                                      <p:to>
                                        <p:strVal val="0"/>
                                      </p:to>
                                    </p:set>
                                    <p:animEffect filter="image" prLst="opacity: 0">
                                      <p:cBhvr rctx="IE">
                                        <p:cTn id="12" dur="indefinite"/>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75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8FEBA8-9453-4816-832D-A37A21DBDC48}"/>
              </a:ext>
            </a:extLst>
          </p:cNvPr>
          <p:cNvSpPr txBox="1"/>
          <p:nvPr/>
        </p:nvSpPr>
        <p:spPr>
          <a:xfrm>
            <a:off x="2145988" y="3486119"/>
            <a:ext cx="8503803" cy="830997"/>
          </a:xfrm>
          <a:prstGeom prst="rect">
            <a:avLst/>
          </a:prstGeom>
          <a:noFill/>
        </p:spPr>
        <p:txBody>
          <a:bodyPr wrap="none" rtlCol="0">
            <a:spAutoFit/>
          </a:bodyPr>
          <a:lstStyle/>
          <a:p>
            <a:r>
              <a:rPr lang="en-US" sz="4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How did the flood affected Pakistan?</a:t>
            </a:r>
            <a:endParaRPr lang="id-ID"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xmlns="" id="{02A511FA-83EC-45F7-B26A-FECABE6B9B89}"/>
              </a:ext>
            </a:extLst>
          </p:cNvPr>
          <p:cNvSpPr txBox="1"/>
          <p:nvPr/>
        </p:nvSpPr>
        <p:spPr>
          <a:xfrm>
            <a:off x="2754144" y="1703764"/>
            <a:ext cx="184731" cy="369332"/>
          </a:xfrm>
          <a:prstGeom prst="rect">
            <a:avLst/>
          </a:prstGeom>
          <a:noFill/>
        </p:spPr>
        <p:txBody>
          <a:bodyPr wrap="none" rtlCol="0">
            <a:spAutoFit/>
          </a:bodyPr>
          <a:lstStyle/>
          <a:p>
            <a:endParaRPr lang="id-ID"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xmlns="" id="{715FF435-7E2D-484E-BB88-F28EAC8ED217}"/>
              </a:ext>
            </a:extLst>
          </p:cNvPr>
          <p:cNvSpPr/>
          <p:nvPr/>
        </p:nvSpPr>
        <p:spPr>
          <a:xfrm>
            <a:off x="2754144" y="2292190"/>
            <a:ext cx="1164548" cy="358746"/>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PLAY</a:t>
            </a:r>
          </a:p>
        </p:txBody>
      </p:sp>
      <p:sp>
        <p:nvSpPr>
          <p:cNvPr id="6" name="Rectangle: Rounded Corners 5">
            <a:extLst>
              <a:ext uri="{FF2B5EF4-FFF2-40B4-BE49-F238E27FC236}">
                <a16:creationId xmlns:a16="http://schemas.microsoft.com/office/drawing/2014/main" xmlns="" id="{89C25980-AFC3-40B3-8D0B-C4D1C67E63BE}"/>
              </a:ext>
            </a:extLst>
          </p:cNvPr>
          <p:cNvSpPr/>
          <p:nvPr/>
        </p:nvSpPr>
        <p:spPr>
          <a:xfrm>
            <a:off x="4088870" y="2292190"/>
            <a:ext cx="1484937"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ED760"/>
                </a:solidFill>
                <a:latin typeface="Open Sans" panose="020B0606030504020204" pitchFamily="34" charset="0"/>
                <a:ea typeface="Open Sans" panose="020B0606030504020204" pitchFamily="34" charset="0"/>
                <a:cs typeface="Open Sans" panose="020B0606030504020204" pitchFamily="34" charset="0"/>
              </a:rPr>
              <a:t>FOLLOWING</a:t>
            </a:r>
          </a:p>
        </p:txBody>
      </p:sp>
      <p:sp>
        <p:nvSpPr>
          <p:cNvPr id="7" name="Rectangle: Rounded Corners 6">
            <a:extLst>
              <a:ext uri="{FF2B5EF4-FFF2-40B4-BE49-F238E27FC236}">
                <a16:creationId xmlns:a16="http://schemas.microsoft.com/office/drawing/2014/main" xmlns="" id="{7C65087F-EC64-42BF-880E-D683DFC24545}"/>
              </a:ext>
            </a:extLst>
          </p:cNvPr>
          <p:cNvSpPr/>
          <p:nvPr/>
        </p:nvSpPr>
        <p:spPr>
          <a:xfrm>
            <a:off x="5743985" y="2292190"/>
            <a:ext cx="452399"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9F844D3C-0BA1-4EA5-9615-F93F75E6F2DA}"/>
              </a:ext>
            </a:extLst>
          </p:cNvPr>
          <p:cNvSpPr txBox="1"/>
          <p:nvPr/>
        </p:nvSpPr>
        <p:spPr>
          <a:xfrm>
            <a:off x="416558" y="3338259"/>
            <a:ext cx="11162394" cy="400110"/>
          </a:xfrm>
          <a:prstGeom prst="rect">
            <a:avLst/>
          </a:prstGeom>
          <a:noFill/>
        </p:spPr>
        <p:txBody>
          <a:bodyPr wrap="square">
            <a:spAutoFit/>
          </a:bodyPr>
          <a:lstStyle/>
          <a:p>
            <a:pPr algn="just"/>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947695" cy="369332"/>
            </a:xfrm>
            <a:prstGeom prst="rect">
              <a:avLst/>
            </a:prstGeom>
            <a:noFill/>
          </p:spPr>
          <p:txBody>
            <a:bodyPr wrap="none" rtlCol="0">
              <a:spAutoFit/>
            </a:bodyPr>
            <a:lstStyle/>
            <a:p>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Outcome</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0822C394-CFF2-4F62-91F8-A4418E7A2777}"/>
              </a:ext>
            </a:extLst>
          </p:cNvPr>
          <p:cNvSpPr txBox="1"/>
          <p:nvPr/>
        </p:nvSpPr>
        <p:spPr>
          <a:xfrm>
            <a:off x="7744262" y="2281604"/>
            <a:ext cx="4550259" cy="369332"/>
          </a:xfrm>
          <a:prstGeom prst="rect">
            <a:avLst/>
          </a:prstGeom>
          <a:noFill/>
        </p:spPr>
        <p:txBody>
          <a:bodyPr wrap="square">
            <a:spAutoFit/>
          </a:bodyPr>
          <a:lstStyle/>
          <a:p>
            <a:pPr algn="just"/>
            <a:r>
              <a:rPr lang="en-US" dirty="0" smtClean="0">
                <a:solidFill>
                  <a:schemeClr val="tx1">
                    <a:lumMod val="65000"/>
                    <a:lumOff val="35000"/>
                  </a:schemeClr>
                </a:solidFill>
                <a:latin typeface="Arial" panose="020B0604020202020204" pitchFamily="34" charset="0"/>
                <a:ea typeface="Roboto Th" pitchFamily="2" charset="0"/>
                <a:cs typeface="Arial" panose="020B0604020202020204" pitchFamily="34" charset="0"/>
              </a:rPr>
              <a:t> </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6"/>
          <a:stretch>
            <a:fillRect/>
          </a:stretch>
        </p:blipFill>
        <p:spPr>
          <a:xfrm>
            <a:off x="188772" y="1157834"/>
            <a:ext cx="2347163" cy="4456562"/>
          </a:xfrm>
          <a:prstGeom prst="rect">
            <a:avLst/>
          </a:prstGeom>
        </p:spPr>
      </p:pic>
    </p:spTree>
    <p:extLst>
      <p:ext uri="{BB962C8B-B14F-4D97-AF65-F5344CB8AC3E}">
        <p14:creationId xmlns:p14="http://schemas.microsoft.com/office/powerpoint/2010/main" val="17708172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rgbClr val="008000"/>
            </a:gs>
            <a:gs pos="83000">
              <a:srgbClr val="33CC33"/>
            </a:gs>
            <a:gs pos="100000">
              <a:srgbClr val="66990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304799" y="365125"/>
            <a:ext cx="3994485" cy="63083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284" y="365125"/>
            <a:ext cx="4042612" cy="63083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769" y="365125"/>
            <a:ext cx="3737810" cy="6308392"/>
          </a:xfrm>
          <a:prstGeom prst="rect">
            <a:avLst/>
          </a:prstGeom>
        </p:spPr>
      </p:pic>
    </p:spTree>
    <p:extLst>
      <p:ext uri="{BB962C8B-B14F-4D97-AF65-F5344CB8AC3E}">
        <p14:creationId xmlns:p14="http://schemas.microsoft.com/office/powerpoint/2010/main" val="11065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8FEBA8-9453-4816-832D-A37A21DBDC48}"/>
              </a:ext>
            </a:extLst>
          </p:cNvPr>
          <p:cNvSpPr txBox="1"/>
          <p:nvPr/>
        </p:nvSpPr>
        <p:spPr>
          <a:xfrm>
            <a:off x="2145988" y="3486119"/>
            <a:ext cx="8503803" cy="830997"/>
          </a:xfrm>
          <a:prstGeom prst="rect">
            <a:avLst/>
          </a:prstGeom>
          <a:noFill/>
        </p:spPr>
        <p:txBody>
          <a:bodyPr wrap="none" rtlCol="0">
            <a:spAutoFit/>
          </a:bodyPr>
          <a:lstStyle/>
          <a:p>
            <a:r>
              <a:rPr lang="en-US" sz="4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How did the flood affected Pakistan?</a:t>
            </a:r>
            <a:endParaRPr lang="id-ID"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xmlns="" id="{02A511FA-83EC-45F7-B26A-FECABE6B9B89}"/>
              </a:ext>
            </a:extLst>
          </p:cNvPr>
          <p:cNvSpPr txBox="1"/>
          <p:nvPr/>
        </p:nvSpPr>
        <p:spPr>
          <a:xfrm>
            <a:off x="2754144" y="1703764"/>
            <a:ext cx="184731" cy="369332"/>
          </a:xfrm>
          <a:prstGeom prst="rect">
            <a:avLst/>
          </a:prstGeom>
          <a:noFill/>
        </p:spPr>
        <p:txBody>
          <a:bodyPr wrap="none" rtlCol="0">
            <a:spAutoFit/>
          </a:bodyPr>
          <a:lstStyle/>
          <a:p>
            <a:endParaRPr lang="id-ID"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xmlns="" id="{715FF435-7E2D-484E-BB88-F28EAC8ED217}"/>
              </a:ext>
            </a:extLst>
          </p:cNvPr>
          <p:cNvSpPr/>
          <p:nvPr/>
        </p:nvSpPr>
        <p:spPr>
          <a:xfrm>
            <a:off x="2754144" y="2292190"/>
            <a:ext cx="1164548" cy="358746"/>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PLAY</a:t>
            </a:r>
          </a:p>
        </p:txBody>
      </p:sp>
      <p:sp>
        <p:nvSpPr>
          <p:cNvPr id="6" name="Rectangle: Rounded Corners 5">
            <a:extLst>
              <a:ext uri="{FF2B5EF4-FFF2-40B4-BE49-F238E27FC236}">
                <a16:creationId xmlns:a16="http://schemas.microsoft.com/office/drawing/2014/main" xmlns="" id="{89C25980-AFC3-40B3-8D0B-C4D1C67E63BE}"/>
              </a:ext>
            </a:extLst>
          </p:cNvPr>
          <p:cNvSpPr/>
          <p:nvPr/>
        </p:nvSpPr>
        <p:spPr>
          <a:xfrm>
            <a:off x="4088870" y="2292190"/>
            <a:ext cx="1484937"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ED760"/>
                </a:solidFill>
                <a:latin typeface="Open Sans" panose="020B0606030504020204" pitchFamily="34" charset="0"/>
                <a:ea typeface="Open Sans" panose="020B0606030504020204" pitchFamily="34" charset="0"/>
                <a:cs typeface="Open Sans" panose="020B0606030504020204" pitchFamily="34" charset="0"/>
              </a:rPr>
              <a:t>FOLLOWING</a:t>
            </a:r>
          </a:p>
        </p:txBody>
      </p:sp>
      <p:sp>
        <p:nvSpPr>
          <p:cNvPr id="7" name="Rectangle: Rounded Corners 6">
            <a:extLst>
              <a:ext uri="{FF2B5EF4-FFF2-40B4-BE49-F238E27FC236}">
                <a16:creationId xmlns:a16="http://schemas.microsoft.com/office/drawing/2014/main" xmlns="" id="{7C65087F-EC64-42BF-880E-D683DFC24545}"/>
              </a:ext>
            </a:extLst>
          </p:cNvPr>
          <p:cNvSpPr/>
          <p:nvPr/>
        </p:nvSpPr>
        <p:spPr>
          <a:xfrm>
            <a:off x="5743985" y="2292190"/>
            <a:ext cx="452399"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9F844D3C-0BA1-4EA5-9615-F93F75E6F2DA}"/>
              </a:ext>
            </a:extLst>
          </p:cNvPr>
          <p:cNvSpPr txBox="1"/>
          <p:nvPr/>
        </p:nvSpPr>
        <p:spPr>
          <a:xfrm>
            <a:off x="416558" y="3338259"/>
            <a:ext cx="11162394" cy="400110"/>
          </a:xfrm>
          <a:prstGeom prst="rect">
            <a:avLst/>
          </a:prstGeom>
          <a:noFill/>
        </p:spPr>
        <p:txBody>
          <a:bodyPr wrap="square">
            <a:spAutoFit/>
          </a:bodyPr>
          <a:lstStyle/>
          <a:p>
            <a:pPr algn="just"/>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947695" cy="369332"/>
            </a:xfrm>
            <a:prstGeom prst="rect">
              <a:avLst/>
            </a:prstGeom>
            <a:noFill/>
          </p:spPr>
          <p:txBody>
            <a:bodyPr wrap="none" rtlCol="0">
              <a:spAutoFit/>
            </a:bodyPr>
            <a:lstStyle/>
            <a:p>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Outcome</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0822C394-CFF2-4F62-91F8-A4418E7A2777}"/>
              </a:ext>
            </a:extLst>
          </p:cNvPr>
          <p:cNvSpPr txBox="1"/>
          <p:nvPr/>
        </p:nvSpPr>
        <p:spPr>
          <a:xfrm>
            <a:off x="7744262" y="2281604"/>
            <a:ext cx="4550259" cy="369332"/>
          </a:xfrm>
          <a:prstGeom prst="rect">
            <a:avLst/>
          </a:prstGeom>
          <a:noFill/>
        </p:spPr>
        <p:txBody>
          <a:bodyPr wrap="square">
            <a:spAutoFit/>
          </a:bodyPr>
          <a:lstStyle/>
          <a:p>
            <a:pPr algn="just"/>
            <a:r>
              <a:rPr lang="en-US" dirty="0" smtClean="0">
                <a:solidFill>
                  <a:schemeClr val="tx1">
                    <a:lumMod val="65000"/>
                    <a:lumOff val="35000"/>
                  </a:schemeClr>
                </a:solidFill>
                <a:latin typeface="Arial" panose="020B0604020202020204" pitchFamily="34" charset="0"/>
                <a:ea typeface="Roboto Th" pitchFamily="2" charset="0"/>
                <a:cs typeface="Arial" panose="020B0604020202020204" pitchFamily="34" charset="0"/>
              </a:rPr>
              <a:t> </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6"/>
          <a:stretch>
            <a:fillRect/>
          </a:stretch>
        </p:blipFill>
        <p:spPr>
          <a:xfrm>
            <a:off x="653626" y="1019175"/>
            <a:ext cx="10925326" cy="4819650"/>
          </a:xfrm>
          <a:prstGeom prst="rect">
            <a:avLst/>
          </a:prstGeom>
        </p:spPr>
      </p:pic>
    </p:spTree>
    <p:extLst>
      <p:ext uri="{BB962C8B-B14F-4D97-AF65-F5344CB8AC3E}">
        <p14:creationId xmlns:p14="http://schemas.microsoft.com/office/powerpoint/2010/main" val="242297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8FEBA8-9453-4816-832D-A37A21DBDC48}"/>
              </a:ext>
            </a:extLst>
          </p:cNvPr>
          <p:cNvSpPr txBox="1"/>
          <p:nvPr/>
        </p:nvSpPr>
        <p:spPr>
          <a:xfrm>
            <a:off x="2754144" y="1206802"/>
            <a:ext cx="5516895" cy="584775"/>
          </a:xfrm>
          <a:prstGeom prst="rect">
            <a:avLst/>
          </a:prstGeom>
          <a:noFill/>
        </p:spPr>
        <p:txBody>
          <a:bodyPr wrap="none" rtlCol="0">
            <a:spAutoFit/>
          </a:bodyPr>
          <a:lstStyle/>
          <a:p>
            <a:r>
              <a:rPr lang="en-US" sz="3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How to prevent floods in the future?</a:t>
            </a:r>
            <a:endParaRPr lang="id-ID"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xmlns="" id="{02A511FA-83EC-45F7-B26A-FECABE6B9B89}"/>
              </a:ext>
            </a:extLst>
          </p:cNvPr>
          <p:cNvSpPr txBox="1"/>
          <p:nvPr/>
        </p:nvSpPr>
        <p:spPr>
          <a:xfrm>
            <a:off x="2754144" y="1703764"/>
            <a:ext cx="184731" cy="369332"/>
          </a:xfrm>
          <a:prstGeom prst="rect">
            <a:avLst/>
          </a:prstGeom>
          <a:noFill/>
        </p:spPr>
        <p:txBody>
          <a:bodyPr wrap="none" rtlCol="0">
            <a:spAutoFit/>
          </a:bodyPr>
          <a:lstStyle/>
          <a:p>
            <a:endParaRPr lang="id-ID"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xmlns="" id="{715FF435-7E2D-484E-BB88-F28EAC8ED217}"/>
              </a:ext>
            </a:extLst>
          </p:cNvPr>
          <p:cNvSpPr/>
          <p:nvPr/>
        </p:nvSpPr>
        <p:spPr>
          <a:xfrm>
            <a:off x="2754144" y="2292190"/>
            <a:ext cx="1164548" cy="358746"/>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PLAY</a:t>
            </a:r>
          </a:p>
        </p:txBody>
      </p:sp>
      <p:sp>
        <p:nvSpPr>
          <p:cNvPr id="6" name="Rectangle: Rounded Corners 5">
            <a:extLst>
              <a:ext uri="{FF2B5EF4-FFF2-40B4-BE49-F238E27FC236}">
                <a16:creationId xmlns:a16="http://schemas.microsoft.com/office/drawing/2014/main" xmlns="" id="{89C25980-AFC3-40B3-8D0B-C4D1C67E63BE}"/>
              </a:ext>
            </a:extLst>
          </p:cNvPr>
          <p:cNvSpPr/>
          <p:nvPr/>
        </p:nvSpPr>
        <p:spPr>
          <a:xfrm>
            <a:off x="4088870" y="2292190"/>
            <a:ext cx="1484937"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ED760"/>
                </a:solidFill>
                <a:latin typeface="Open Sans" panose="020B0606030504020204" pitchFamily="34" charset="0"/>
                <a:ea typeface="Open Sans" panose="020B0606030504020204" pitchFamily="34" charset="0"/>
                <a:cs typeface="Open Sans" panose="020B0606030504020204" pitchFamily="34" charset="0"/>
              </a:rPr>
              <a:t>FOLLOWING</a:t>
            </a:r>
          </a:p>
        </p:txBody>
      </p:sp>
      <p:sp>
        <p:nvSpPr>
          <p:cNvPr id="7" name="Rectangle: Rounded Corners 6">
            <a:extLst>
              <a:ext uri="{FF2B5EF4-FFF2-40B4-BE49-F238E27FC236}">
                <a16:creationId xmlns:a16="http://schemas.microsoft.com/office/drawing/2014/main" xmlns="" id="{7C65087F-EC64-42BF-880E-D683DFC24545}"/>
              </a:ext>
            </a:extLst>
          </p:cNvPr>
          <p:cNvSpPr/>
          <p:nvPr/>
        </p:nvSpPr>
        <p:spPr>
          <a:xfrm>
            <a:off x="5743985" y="2292190"/>
            <a:ext cx="452399"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341302" y="3316637"/>
            <a:ext cx="11388688" cy="2474401"/>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16558" y="3338259"/>
            <a:ext cx="11162394" cy="2246769"/>
          </a:xfrm>
          <a:prstGeom prst="rect">
            <a:avLst/>
          </a:prstGeom>
          <a:noFill/>
        </p:spPr>
        <p:txBody>
          <a:bodyPr wrap="square">
            <a:spAutoFit/>
          </a:bodyPr>
          <a:lstStyle/>
          <a:p>
            <a:pPr algn="just"/>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8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Decades </a:t>
            </a:r>
            <a:r>
              <a:rPr lang="en-US" sz="2800" dirty="0">
                <a:solidFill>
                  <a:srgbClr val="1ED760"/>
                </a:solidFill>
                <a:latin typeface="Open Sans" panose="020B0606030504020204" pitchFamily="34" charset="0"/>
                <a:ea typeface="Open Sans" panose="020B0606030504020204" pitchFamily="34" charset="0"/>
                <a:cs typeface="Open Sans" panose="020B0606030504020204" pitchFamily="34" charset="0"/>
              </a:rPr>
              <a:t>of research explain that disasters are instead caused by sources of vulnerability rather than by the climate or other environmental influences.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Sources of vulnerability stem from a lack of power and resources to prepare for hazards. </a:t>
            </a:r>
            <a:r>
              <a:rPr lang="en-US" sz="2800" dirty="0">
                <a:solidFill>
                  <a:srgbClr val="1ED760"/>
                </a:solidFill>
                <a:latin typeface="Open Sans" panose="020B0606030504020204" pitchFamily="34" charset="0"/>
                <a:ea typeface="Open Sans" panose="020B0606030504020204" pitchFamily="34" charset="0"/>
                <a:cs typeface="Open Sans" panose="020B0606030504020204" pitchFamily="34" charset="0"/>
              </a:rPr>
              <a:t>This includes poorly designed infrastructure along with social </a:t>
            </a:r>
            <a:r>
              <a:rPr lang="en-US" sz="28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management </a:t>
            </a:r>
            <a:r>
              <a:rPr lang="en-US" sz="2800" dirty="0">
                <a:solidFill>
                  <a:srgbClr val="1ED760"/>
                </a:solidFill>
                <a:latin typeface="Open Sans" panose="020B0606030504020204" pitchFamily="34" charset="0"/>
                <a:ea typeface="Open Sans" panose="020B0606030504020204" pitchFamily="34" charset="0"/>
                <a:cs typeface="Open Sans" panose="020B0606030504020204" pitchFamily="34" charset="0"/>
              </a:rPr>
              <a:t>and inequity, which restrict access to education and other key services.</a:t>
            </a:r>
            <a:endParaRPr lang="en-US" sz="28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1081450" cy="369332"/>
            </a:xfrm>
            <a:prstGeom prst="rect">
              <a:avLst/>
            </a:prstGeom>
            <a:noFill/>
          </p:spPr>
          <p:txBody>
            <a:bodyPr wrap="none" rtlCol="0">
              <a:spAutoFit/>
            </a:bodyPr>
            <a:lstStyle/>
            <a:p>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Prevention</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0822C394-CFF2-4F62-91F8-A4418E7A2777}"/>
              </a:ext>
            </a:extLst>
          </p:cNvPr>
          <p:cNvSpPr txBox="1"/>
          <p:nvPr/>
        </p:nvSpPr>
        <p:spPr>
          <a:xfrm>
            <a:off x="7744262" y="2281604"/>
            <a:ext cx="4550259" cy="369332"/>
          </a:xfrm>
          <a:prstGeom prst="rect">
            <a:avLst/>
          </a:prstGeom>
          <a:noFill/>
        </p:spPr>
        <p:txBody>
          <a:bodyPr wrap="square">
            <a:spAutoFit/>
          </a:bodyPr>
          <a:lstStyle/>
          <a:p>
            <a:pPr algn="just"/>
            <a:r>
              <a:rPr lang="en-US" dirty="0" smtClean="0">
                <a:solidFill>
                  <a:schemeClr val="tx1">
                    <a:lumMod val="65000"/>
                    <a:lumOff val="35000"/>
                  </a:schemeClr>
                </a:solidFill>
                <a:latin typeface="Arial" panose="020B0604020202020204" pitchFamily="34" charset="0"/>
                <a:ea typeface="Roboto Th" pitchFamily="2" charset="0"/>
                <a:cs typeface="Arial" panose="020B0604020202020204" pitchFamily="34" charset="0"/>
              </a:rPr>
              <a:t> </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p:cNvPicPr>
            <a:picLocks noChangeAspect="1"/>
          </p:cNvPicPr>
          <p:nvPr/>
        </p:nvPicPr>
        <p:blipFill>
          <a:blip r:embed="rId6"/>
          <a:stretch>
            <a:fillRect/>
          </a:stretch>
        </p:blipFill>
        <p:spPr>
          <a:xfrm>
            <a:off x="332773" y="921147"/>
            <a:ext cx="2383743" cy="4468755"/>
          </a:xfrm>
          <a:prstGeom prst="rect">
            <a:avLst/>
          </a:prstGeom>
        </p:spPr>
      </p:pic>
    </p:spTree>
    <p:extLst>
      <p:ext uri="{BB962C8B-B14F-4D97-AF65-F5344CB8AC3E}">
        <p14:creationId xmlns:p14="http://schemas.microsoft.com/office/powerpoint/2010/main" val="8651605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407759" y="1006959"/>
            <a:ext cx="11388688" cy="2474401"/>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83015" y="1188716"/>
            <a:ext cx="11162394" cy="2031325"/>
          </a:xfrm>
          <a:prstGeom prst="rect">
            <a:avLst/>
          </a:prstGeom>
          <a:noFill/>
        </p:spPr>
        <p:txBody>
          <a:bodyPr wrap="square">
            <a:spAutoFit/>
          </a:bodyPr>
          <a:lstStyle/>
          <a:p>
            <a:pPr algn="just"/>
            <a:r>
              <a:rPr lang="en-U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1</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Flood Detection Systems: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The installation of flood warning systems close to any significant canal or body of water gives vital information that can protect properties from excessive damage and save lives</a:t>
            </a:r>
            <a:r>
              <a:rPr lang="en-US"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Plant More Trees: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Planting more trees will only benefit the environment. The government must take action to plant trees since it will benefit the environment and also help to avert flooding</a:t>
            </a:r>
            <a:r>
              <a:rPr lang="en-US"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Construction of Dams: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Dams are one of the most important concerns in Pakistan as they have the potential to solve many power-related problems the country is incurring. Dams are the best way to prevent flooding anywhere because they are the largest infrastructure for storing water for later use.</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1349152" cy="400110"/>
            </a:xfrm>
            <a:prstGeom prst="rect">
              <a:avLst/>
            </a:prstGeom>
            <a:noFill/>
          </p:spPr>
          <p:txBody>
            <a:bodyPr wrap="none" rtlCol="0">
              <a:spAutoFit/>
            </a:bodyPr>
            <a:lstStyle/>
            <a:p>
              <a:r>
                <a:rPr lang="en-US" sz="2000" b="1" dirty="0" smtClean="0">
                  <a:solidFill>
                    <a:schemeClr val="bg1"/>
                  </a:solidFill>
                </a:rPr>
                <a:t>Prevention</a:t>
              </a:r>
              <a:endParaRPr lang="id-ID" sz="2000" b="1" dirty="0">
                <a:solidFill>
                  <a:schemeClr val="bg1"/>
                </a:solidFill>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50F9D087-73BE-42DF-97F3-5D2A7CCA59F1}"/>
              </a:ext>
            </a:extLst>
          </p:cNvPr>
          <p:cNvSpPr/>
          <p:nvPr/>
        </p:nvSpPr>
        <p:spPr>
          <a:xfrm>
            <a:off x="1761391" y="3624256"/>
            <a:ext cx="2428474" cy="2332384"/>
          </a:xfrm>
          <a:prstGeom prst="ellipse">
            <a:avLst/>
          </a:prstGeom>
          <a:blipFill dpi="0" rotWithShape="1">
            <a:blip r:embed="rId6">
              <a:extLst>
                <a:ext uri="{28A0092B-C50C-407E-A947-70E740481C1C}">
                  <a14:useLocalDpi xmlns:a14="http://schemas.microsoft.com/office/drawing/2010/main" val="0"/>
                </a:ext>
              </a:extLst>
            </a:blip>
            <a:srcRect/>
            <a:stretch>
              <a:fillRect l="-62468" t="-60604" r="-209226" b="-570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E5318A15-E1CF-4F9D-B89F-6CA8FA7855D0}"/>
              </a:ext>
            </a:extLst>
          </p:cNvPr>
          <p:cNvSpPr/>
          <p:nvPr/>
        </p:nvSpPr>
        <p:spPr>
          <a:xfrm>
            <a:off x="8039099" y="3562805"/>
            <a:ext cx="2428474" cy="2332384"/>
          </a:xfrm>
          <a:prstGeom prst="ellipse">
            <a:avLst/>
          </a:prstGeom>
          <a:blipFill dpi="0" rotWithShape="1">
            <a:blip r:embed="rId6">
              <a:extLst>
                <a:ext uri="{28A0092B-C50C-407E-A947-70E740481C1C}">
                  <a14:useLocalDpi xmlns:a14="http://schemas.microsoft.com/office/drawing/2010/main" val="0"/>
                </a:ext>
              </a:extLst>
            </a:blip>
            <a:srcRect/>
            <a:stretch>
              <a:fillRect l="-62468" t="-60604" r="-209226" b="-570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D7ADE91B-82E7-46A0-B48D-D131FE214BAF}"/>
              </a:ext>
            </a:extLst>
          </p:cNvPr>
          <p:cNvSpPr/>
          <p:nvPr/>
        </p:nvSpPr>
        <p:spPr>
          <a:xfrm>
            <a:off x="4900245" y="3581852"/>
            <a:ext cx="2428474" cy="2332384"/>
          </a:xfrm>
          <a:prstGeom prst="ellipse">
            <a:avLst/>
          </a:prstGeom>
          <a:blipFill dpi="0" rotWithShape="1">
            <a:blip r:embed="rId6">
              <a:extLst>
                <a:ext uri="{28A0092B-C50C-407E-A947-70E740481C1C}">
                  <a14:useLocalDpi xmlns:a14="http://schemas.microsoft.com/office/drawing/2010/main" val="0"/>
                </a:ext>
              </a:extLst>
            </a:blip>
            <a:srcRect/>
            <a:stretch>
              <a:fillRect l="-201818" t="-54379" r="-51832" b="-527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8185" y="3562805"/>
            <a:ext cx="2534885" cy="24305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66296" y="3562805"/>
            <a:ext cx="2462423" cy="23323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9100" y="3562804"/>
            <a:ext cx="2428474" cy="23323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9858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xmlns="" id="{CB132108-3AE3-4ADD-8CA7-0BF3FBD3C005}"/>
              </a:ext>
            </a:extLst>
          </p:cNvPr>
          <p:cNvSpPr/>
          <p:nvPr/>
        </p:nvSpPr>
        <p:spPr>
          <a:xfrm>
            <a:off x="9124928" y="1613424"/>
            <a:ext cx="2896986" cy="2776450"/>
          </a:xfrm>
          <a:prstGeom prst="ellipse">
            <a:avLst/>
          </a:prstGeom>
          <a:blipFill>
            <a:blip r:embed="rId3"/>
            <a:srcRect/>
            <a:stretch>
              <a:fillRect l="-16906" r="-31646"/>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FE84804F-252C-4618-8005-CA1855E79162}"/>
              </a:ext>
            </a:extLst>
          </p:cNvPr>
          <p:cNvSpPr/>
          <p:nvPr/>
        </p:nvSpPr>
        <p:spPr>
          <a:xfrm>
            <a:off x="6208384" y="1608062"/>
            <a:ext cx="2896986" cy="2776450"/>
          </a:xfrm>
          <a:prstGeom prst="ellipse">
            <a:avLst/>
          </a:prstGeom>
          <a:blipFill>
            <a:blip r:embed="rId4"/>
            <a:srcRect/>
            <a:stretch>
              <a:fillRect l="-21746" r="-21746"/>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6EA436A0-2A8B-4BEF-8497-D58B73A889F2}"/>
              </a:ext>
            </a:extLst>
          </p:cNvPr>
          <p:cNvSpPr/>
          <p:nvPr/>
        </p:nvSpPr>
        <p:spPr>
          <a:xfrm>
            <a:off x="375296" y="1765299"/>
            <a:ext cx="2896986" cy="2776450"/>
          </a:xfrm>
          <a:prstGeom prst="ellipse">
            <a:avLst/>
          </a:prstGeom>
          <a:blipFill>
            <a:blip r:embed="rId5"/>
            <a:srcRect/>
            <a:stretch>
              <a:fillRect l="-51952" t="-13773" r="-46198" b="-23953"/>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FBA61F5B-C2D0-4943-8F47-B99DEA24BEE4}"/>
              </a:ext>
            </a:extLst>
          </p:cNvPr>
          <p:cNvSpPr/>
          <p:nvPr/>
        </p:nvSpPr>
        <p:spPr>
          <a:xfrm>
            <a:off x="3301619" y="1675510"/>
            <a:ext cx="2896986" cy="2776450"/>
          </a:xfrm>
          <a:prstGeom prst="ellipse">
            <a:avLst/>
          </a:prstGeom>
          <a:blipFill>
            <a:blip r:embed="rId6"/>
            <a:srcRect/>
            <a:stretch>
              <a:fillRect l="-41463" t="-15910" r="-25167"/>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30D542A-10EB-4901-970F-5064B688E5CB}"/>
              </a:ext>
            </a:extLst>
          </p:cNvPr>
          <p:cNvSpPr txBox="1"/>
          <p:nvPr/>
        </p:nvSpPr>
        <p:spPr>
          <a:xfrm>
            <a:off x="1220294" y="386457"/>
            <a:ext cx="4490393" cy="707886"/>
          </a:xfrm>
          <a:prstGeom prst="rect">
            <a:avLst/>
          </a:prstGeom>
          <a:noFill/>
        </p:spPr>
        <p:txBody>
          <a:bodyPr wrap="square" rtlCol="0">
            <a:spAutoFit/>
          </a:bodyPr>
          <a:lstStyle/>
          <a:p>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Members</a:t>
            </a:r>
            <a:endParaRPr lang="en-US" sz="4000" b="1" dirty="0">
              <a:solidFill>
                <a:schemeClr val="bg1"/>
              </a:solidFill>
              <a:latin typeface="Arial" panose="020B0604020202020204" pitchFamily="34" charset="0"/>
              <a:ea typeface="Roboto Th" pitchFamily="2" charset="0"/>
              <a:cs typeface="Arial" panose="020B0604020202020204" pitchFamily="34" charset="0"/>
            </a:endParaRPr>
          </a:p>
        </p:txBody>
      </p:sp>
      <p:pic>
        <p:nvPicPr>
          <p:cNvPr id="23" name="Picture 4" descr="Spotify Logo Png - Free Transparent PNG Logos">
            <a:extLst>
              <a:ext uri="{FF2B5EF4-FFF2-40B4-BE49-F238E27FC236}">
                <a16:creationId xmlns:a16="http://schemas.microsoft.com/office/drawing/2014/main" xmlns="" id="{AABB4D39-A208-4D83-A75F-2E4479B37C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7653" y="274668"/>
            <a:ext cx="931465" cy="93146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xmlns="" id="{5EE50992-0846-4155-A698-DA754814A884}"/>
              </a:ext>
            </a:extLst>
          </p:cNvPr>
          <p:cNvSpPr txBox="1"/>
          <p:nvPr/>
        </p:nvSpPr>
        <p:spPr>
          <a:xfrm>
            <a:off x="7230972" y="4529878"/>
            <a:ext cx="1098132" cy="461665"/>
          </a:xfrm>
          <a:prstGeom prst="rect">
            <a:avLst/>
          </a:prstGeom>
          <a:noFill/>
        </p:spPr>
        <p:txBody>
          <a:bodyPr wrap="square" rtlCol="0">
            <a:spAutoFit/>
          </a:bodyPr>
          <a:lstStyle/>
          <a:p>
            <a:r>
              <a:rPr lang="en-U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Negar</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xmlns="" id="{38582D61-BD7E-464F-ABF3-6B775DE44ED8}"/>
              </a:ext>
            </a:extLst>
          </p:cNvPr>
          <p:cNvSpPr txBox="1"/>
          <p:nvPr/>
        </p:nvSpPr>
        <p:spPr>
          <a:xfrm>
            <a:off x="10294886" y="4529878"/>
            <a:ext cx="1098132" cy="461665"/>
          </a:xfrm>
          <a:prstGeom prst="rect">
            <a:avLst/>
          </a:prstGeom>
          <a:noFill/>
        </p:spPr>
        <p:txBody>
          <a:bodyPr wrap="square" rtlCol="0">
            <a:spAutoFit/>
          </a:bodyPr>
          <a:lstStyle/>
          <a:p>
            <a:r>
              <a:rPr lang="en-U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Iman</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xmlns="" id="{1B14633F-9A73-40FB-9A84-B3A19DB926C4}"/>
              </a:ext>
            </a:extLst>
          </p:cNvPr>
          <p:cNvSpPr txBox="1"/>
          <p:nvPr/>
        </p:nvSpPr>
        <p:spPr>
          <a:xfrm>
            <a:off x="4312106" y="4541749"/>
            <a:ext cx="1098132" cy="461665"/>
          </a:xfrm>
          <a:prstGeom prst="rect">
            <a:avLst/>
          </a:prstGeom>
          <a:noFill/>
        </p:spPr>
        <p:txBody>
          <a:bodyPr wrap="square" rtlCol="0">
            <a:spAutoFit/>
          </a:bodyPr>
          <a:lstStyle/>
          <a:p>
            <a:r>
              <a:rPr lang="en-U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Hiba</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xmlns="" id="{3BC04DEE-04D7-4ED0-8E65-5B9BEC7899E8}"/>
              </a:ext>
            </a:extLst>
          </p:cNvPr>
          <p:cNvSpPr txBox="1"/>
          <p:nvPr/>
        </p:nvSpPr>
        <p:spPr>
          <a:xfrm>
            <a:off x="1294281" y="4523984"/>
            <a:ext cx="1098132" cy="461665"/>
          </a:xfrm>
          <a:prstGeom prst="rect">
            <a:avLst/>
          </a:prstGeom>
          <a:noFill/>
        </p:spPr>
        <p:txBody>
          <a:bodyPr wrap="square" rtlCol="0">
            <a:spAutoFit/>
          </a:bodyPr>
          <a:lstStyle/>
          <a:p>
            <a:r>
              <a:rPr lang="en-US" sz="2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Aida</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Rounded Corners 36">
            <a:extLst>
              <a:ext uri="{FF2B5EF4-FFF2-40B4-BE49-F238E27FC236}">
                <a16:creationId xmlns:a16="http://schemas.microsoft.com/office/drawing/2014/main" xmlns="" id="{7734A7B7-4817-4718-9068-3F504566E5EC}"/>
              </a:ext>
            </a:extLst>
          </p:cNvPr>
          <p:cNvSpPr/>
          <p:nvPr/>
        </p:nvSpPr>
        <p:spPr>
          <a:xfrm>
            <a:off x="7011870" y="5003414"/>
            <a:ext cx="1290013" cy="376064"/>
          </a:xfrm>
          <a:prstGeom prst="roundRect">
            <a:avLst>
              <a:gd name="adj" fmla="val 47764"/>
            </a:avLst>
          </a:prstGeom>
          <a:no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FOLLOW</a:t>
            </a:r>
          </a:p>
        </p:txBody>
      </p:sp>
      <p:sp>
        <p:nvSpPr>
          <p:cNvPr id="38" name="Rectangle: Rounded Corners 37">
            <a:extLst>
              <a:ext uri="{FF2B5EF4-FFF2-40B4-BE49-F238E27FC236}">
                <a16:creationId xmlns:a16="http://schemas.microsoft.com/office/drawing/2014/main" xmlns="" id="{DA7DDF17-A8FB-40B9-8A83-E217239078D1}"/>
              </a:ext>
            </a:extLst>
          </p:cNvPr>
          <p:cNvSpPr/>
          <p:nvPr/>
        </p:nvSpPr>
        <p:spPr>
          <a:xfrm>
            <a:off x="10103005" y="5003414"/>
            <a:ext cx="1290013" cy="376064"/>
          </a:xfrm>
          <a:prstGeom prst="roundRect">
            <a:avLst>
              <a:gd name="adj" fmla="val 47764"/>
            </a:avLst>
          </a:prstGeom>
          <a:no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FOLLOW</a:t>
            </a:r>
            <a:endPar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Rounded Corners 38">
            <a:extLst>
              <a:ext uri="{FF2B5EF4-FFF2-40B4-BE49-F238E27FC236}">
                <a16:creationId xmlns:a16="http://schemas.microsoft.com/office/drawing/2014/main" xmlns="" id="{15C902F5-82D6-4083-AA17-F8138986D64E}"/>
              </a:ext>
            </a:extLst>
          </p:cNvPr>
          <p:cNvSpPr/>
          <p:nvPr/>
        </p:nvSpPr>
        <p:spPr>
          <a:xfrm>
            <a:off x="4003114" y="5003414"/>
            <a:ext cx="1290013" cy="376064"/>
          </a:xfrm>
          <a:prstGeom prst="roundRect">
            <a:avLst>
              <a:gd name="adj" fmla="val 47764"/>
            </a:avLst>
          </a:prstGeom>
          <a:no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FOLLOW</a:t>
            </a:r>
          </a:p>
        </p:txBody>
      </p:sp>
      <p:sp>
        <p:nvSpPr>
          <p:cNvPr id="40" name="Rectangle: Rounded Corners 39">
            <a:extLst>
              <a:ext uri="{FF2B5EF4-FFF2-40B4-BE49-F238E27FC236}">
                <a16:creationId xmlns:a16="http://schemas.microsoft.com/office/drawing/2014/main" xmlns="" id="{1F4966B0-030C-4238-B720-13707B2C7AC2}"/>
              </a:ext>
            </a:extLst>
          </p:cNvPr>
          <p:cNvSpPr/>
          <p:nvPr/>
        </p:nvSpPr>
        <p:spPr>
          <a:xfrm>
            <a:off x="1010495" y="4985649"/>
            <a:ext cx="1290013" cy="376064"/>
          </a:xfrm>
          <a:prstGeom prst="roundRect">
            <a:avLst>
              <a:gd name="adj" fmla="val 47764"/>
            </a:avLst>
          </a:prstGeom>
          <a:no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FOLLOW</a:t>
            </a:r>
          </a:p>
        </p:txBody>
      </p:sp>
      <p:sp>
        <p:nvSpPr>
          <p:cNvPr id="46" name="Rectangle: Rounded Corners 45">
            <a:extLst>
              <a:ext uri="{FF2B5EF4-FFF2-40B4-BE49-F238E27FC236}">
                <a16:creationId xmlns:a16="http://schemas.microsoft.com/office/drawing/2014/main" xmlns="" id="{981657D4-76DA-45D8-98A9-232A8BD2DEDE}"/>
              </a:ext>
            </a:extLst>
          </p:cNvPr>
          <p:cNvSpPr/>
          <p:nvPr/>
        </p:nvSpPr>
        <p:spPr>
          <a:xfrm>
            <a:off x="5147649" y="6078922"/>
            <a:ext cx="1896702" cy="434744"/>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SHUFFLE PLAY</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2464" y="1765299"/>
            <a:ext cx="2777247" cy="26575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9450" y="1675510"/>
            <a:ext cx="2806584" cy="26951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0170" y="1675510"/>
            <a:ext cx="2805864" cy="2709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66436" y="1675510"/>
            <a:ext cx="2835921" cy="26951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4611" y="1765298"/>
            <a:ext cx="2754028" cy="27586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72464" y="1736146"/>
            <a:ext cx="2806584" cy="27158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1585" y="1736147"/>
            <a:ext cx="2784449" cy="26344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9315659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4" descr="Spotify Logo Png - Free Transparent PNG Logos">
            <a:extLst>
              <a:ext uri="{FF2B5EF4-FFF2-40B4-BE49-F238E27FC236}">
                <a16:creationId xmlns:a16="http://schemas.microsoft.com/office/drawing/2014/main" xmlns="" id="{CD94B754-2A67-480D-B391-DB531FD79C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5" y="1510424"/>
            <a:ext cx="3837152" cy="3837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948ACF08-C1F9-40CF-8275-F3E1BEE5C986}"/>
              </a:ext>
            </a:extLst>
          </p:cNvPr>
          <p:cNvSpPr txBox="1"/>
          <p:nvPr/>
        </p:nvSpPr>
        <p:spPr>
          <a:xfrm>
            <a:off x="3167344" y="2416903"/>
            <a:ext cx="9049537" cy="1446550"/>
          </a:xfrm>
          <a:prstGeom prst="rect">
            <a:avLst/>
          </a:prstGeom>
          <a:noFill/>
        </p:spPr>
        <p:txBody>
          <a:bodyPr wrap="square" rtlCol="0">
            <a:spAutoFit/>
          </a:bodyPr>
          <a:lstStyle/>
          <a:p>
            <a:pPr algn="ctr"/>
            <a:r>
              <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Thanks for tuning in</a:t>
            </a:r>
          </a:p>
          <a:p>
            <a:pPr algn="ct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Don’t forget to like and subscribe to our channel.</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ircle: Hollow 5">
            <a:extLst>
              <a:ext uri="{FF2B5EF4-FFF2-40B4-BE49-F238E27FC236}">
                <a16:creationId xmlns:a16="http://schemas.microsoft.com/office/drawing/2014/main" xmlns="" id="{334482CF-1CFB-43DE-B6A4-07B3453FDD79}"/>
              </a:ext>
            </a:extLst>
          </p:cNvPr>
          <p:cNvSpPr/>
          <p:nvPr/>
        </p:nvSpPr>
        <p:spPr>
          <a:xfrm>
            <a:off x="9059138" y="5101808"/>
            <a:ext cx="5706094" cy="5359646"/>
          </a:xfrm>
          <a:prstGeom prst="donut">
            <a:avLst>
              <a:gd name="adj" fmla="val 19186"/>
            </a:avLst>
          </a:prstGeom>
          <a:solidFill>
            <a:srgbClr val="1ED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7" name="Circle: Hollow 6">
            <a:extLst>
              <a:ext uri="{FF2B5EF4-FFF2-40B4-BE49-F238E27FC236}">
                <a16:creationId xmlns:a16="http://schemas.microsoft.com/office/drawing/2014/main" xmlns="" id="{6DC89D7C-28F1-4175-A543-02375C0AE4BB}"/>
              </a:ext>
            </a:extLst>
          </p:cNvPr>
          <p:cNvSpPr/>
          <p:nvPr/>
        </p:nvSpPr>
        <p:spPr>
          <a:xfrm>
            <a:off x="0" y="-1732100"/>
            <a:ext cx="3028884" cy="2962754"/>
          </a:xfrm>
          <a:prstGeom prst="donut">
            <a:avLst>
              <a:gd name="adj" fmla="val 22328"/>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8976369"/>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15644" y="2651692"/>
            <a:ext cx="1560711" cy="1554615"/>
          </a:xfrm>
          <a:prstGeom prst="rect">
            <a:avLst/>
          </a:prstGeom>
        </p:spPr>
      </p:pic>
    </p:spTree>
    <p:extLst>
      <p:ext uri="{BB962C8B-B14F-4D97-AF65-F5344CB8AC3E}">
        <p14:creationId xmlns:p14="http://schemas.microsoft.com/office/powerpoint/2010/main" val="9567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9C61272-83A0-4C45-A9BB-0A7D9255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6535"/>
            <a:ext cx="12192000" cy="3188677"/>
          </a:xfrm>
          <a:prstGeom prst="rect">
            <a:avLst/>
          </a:prstGeom>
        </p:spPr>
      </p:pic>
    </p:spTree>
    <p:extLst>
      <p:ext uri="{BB962C8B-B14F-4D97-AF65-F5344CB8AC3E}">
        <p14:creationId xmlns:p14="http://schemas.microsoft.com/office/powerpoint/2010/main" val="160532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4" descr="Spotify Logo Png - Free Transparent PNG Logos">
            <a:extLst>
              <a:ext uri="{FF2B5EF4-FFF2-40B4-BE49-F238E27FC236}">
                <a16:creationId xmlns:a16="http://schemas.microsoft.com/office/drawing/2014/main" xmlns="" id="{FD7B46F7-E92C-4078-A203-307369150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1" y="495758"/>
            <a:ext cx="5866483" cy="5866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43AE2B8-CD6C-446D-A761-61C7EE11F7A2}"/>
              </a:ext>
            </a:extLst>
          </p:cNvPr>
          <p:cNvSpPr txBox="1"/>
          <p:nvPr/>
        </p:nvSpPr>
        <p:spPr>
          <a:xfrm>
            <a:off x="5206482" y="1951954"/>
            <a:ext cx="6648248" cy="1015663"/>
          </a:xfrm>
          <a:prstGeom prst="rect">
            <a:avLst/>
          </a:prstGeom>
          <a:noFill/>
        </p:spPr>
        <p:txBody>
          <a:bodyPr wrap="square" rtlCol="0">
            <a:spAutoFit/>
          </a:bodyPr>
          <a:lstStyle/>
          <a:p>
            <a:pPr algn="ctr"/>
            <a:r>
              <a:rPr lang="en-US" sz="6000" b="1" dirty="0" smtClean="0">
                <a:solidFill>
                  <a:schemeClr val="bg1"/>
                </a:solidFill>
                <a:latin typeface="Arial" panose="020B0604020202020204" pitchFamily="34" charset="0"/>
                <a:ea typeface="Roboto Th" pitchFamily="2" charset="0"/>
                <a:cs typeface="Arial" panose="020B0604020202020204" pitchFamily="34" charset="0"/>
              </a:rPr>
              <a:t>Floods</a:t>
            </a:r>
            <a:endParaRPr lang="en-US" sz="6000" b="1" dirty="0">
              <a:solidFill>
                <a:schemeClr val="bg1"/>
              </a:solidFill>
              <a:latin typeface="Arial" panose="020B0604020202020204" pitchFamily="34" charset="0"/>
              <a:ea typeface="Roboto Th" pitchFamily="2" charset="0"/>
              <a:cs typeface="Arial" panose="020B0604020202020204" pitchFamily="34" charset="0"/>
            </a:endParaRPr>
          </a:p>
        </p:txBody>
      </p:sp>
      <p:sp>
        <p:nvSpPr>
          <p:cNvPr id="5" name="Rectangle: Rounded Corners 4">
            <a:extLst>
              <a:ext uri="{FF2B5EF4-FFF2-40B4-BE49-F238E27FC236}">
                <a16:creationId xmlns:a16="http://schemas.microsoft.com/office/drawing/2014/main" xmlns="" id="{6495AFCB-C19D-4385-9814-9D4FDDAF842E}"/>
              </a:ext>
            </a:extLst>
          </p:cNvPr>
          <p:cNvSpPr/>
          <p:nvPr/>
        </p:nvSpPr>
        <p:spPr>
          <a:xfrm>
            <a:off x="7547781" y="4293760"/>
            <a:ext cx="1965649" cy="555222"/>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PLAY</a:t>
            </a:r>
          </a:p>
        </p:txBody>
      </p:sp>
    </p:spTree>
    <p:extLst>
      <p:ext uri="{BB962C8B-B14F-4D97-AF65-F5344CB8AC3E}">
        <p14:creationId xmlns:p14="http://schemas.microsoft.com/office/powerpoint/2010/main" val="325909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xmlns="" id="{436D19A9-4883-4F27-9DFC-CBF652E4869C}"/>
              </a:ext>
            </a:extLst>
          </p:cNvPr>
          <p:cNvSpPr txBox="1"/>
          <p:nvPr/>
        </p:nvSpPr>
        <p:spPr>
          <a:xfrm>
            <a:off x="180945" y="853733"/>
            <a:ext cx="3746090" cy="769441"/>
          </a:xfrm>
          <a:prstGeom prst="rect">
            <a:avLst/>
          </a:prstGeom>
          <a:noFill/>
        </p:spPr>
        <p:txBody>
          <a:bodyPr wrap="none" rtlCol="0">
            <a:spAutoFit/>
          </a:bodyPr>
          <a:lstStyle/>
          <a:p>
            <a:r>
              <a:rPr lang="en-US" sz="4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Flood in Pakistan</a:t>
            </a:r>
            <a:endParaRPr lang="id-ID" sz="4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xmlns="" id="{F1775EFA-45F1-44C0-B302-0E1307B40013}"/>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7" name="Freeform 140">
            <a:extLst>
              <a:ext uri="{FF2B5EF4-FFF2-40B4-BE49-F238E27FC236}">
                <a16:creationId xmlns:a16="http://schemas.microsoft.com/office/drawing/2014/main" xmlns="" id="{609CAA21-24D5-4C54-87DB-339518FCDB9A}"/>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4" name="Group 83">
            <a:extLst>
              <a:ext uri="{FF2B5EF4-FFF2-40B4-BE49-F238E27FC236}">
                <a16:creationId xmlns:a16="http://schemas.microsoft.com/office/drawing/2014/main" xmlns="" id="{78B10023-F8BF-4968-9B22-1EAE4E053711}"/>
              </a:ext>
            </a:extLst>
          </p:cNvPr>
          <p:cNvGrpSpPr/>
          <p:nvPr/>
        </p:nvGrpSpPr>
        <p:grpSpPr>
          <a:xfrm>
            <a:off x="11512494" y="261120"/>
            <a:ext cx="217496" cy="231785"/>
            <a:chOff x="3688336" y="1545798"/>
            <a:chExt cx="276625" cy="383429"/>
          </a:xfrm>
        </p:grpSpPr>
        <p:cxnSp>
          <p:nvCxnSpPr>
            <p:cNvPr id="85" name="Straight Connector 84">
              <a:extLst>
                <a:ext uri="{FF2B5EF4-FFF2-40B4-BE49-F238E27FC236}">
                  <a16:creationId xmlns:a16="http://schemas.microsoft.com/office/drawing/2014/main" xmlns="" id="{3ECC835D-C26B-4F4C-A05B-FF7DCC6DE8D2}"/>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1F91C6CC-0DE6-4658-842E-00271C2DBB04}"/>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9950A03B-CB47-4C43-8AC9-F81CB2A7EBCC}"/>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98" name="Picture 4" descr="Spotify Logo Png - Free Transparent PNG Logos">
            <a:extLst>
              <a:ext uri="{FF2B5EF4-FFF2-40B4-BE49-F238E27FC236}">
                <a16:creationId xmlns:a16="http://schemas.microsoft.com/office/drawing/2014/main" xmlns="" id="{7E40E548-5D75-4236-A051-9845D051BF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Rounded Corners 105">
            <a:extLst>
              <a:ext uri="{FF2B5EF4-FFF2-40B4-BE49-F238E27FC236}">
                <a16:creationId xmlns:a16="http://schemas.microsoft.com/office/drawing/2014/main" xmlns="" id="{E1B1E2C6-6854-46E8-AB96-5E5348F1E9C5}"/>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10" name="Group 109">
            <a:extLst>
              <a:ext uri="{FF2B5EF4-FFF2-40B4-BE49-F238E27FC236}">
                <a16:creationId xmlns:a16="http://schemas.microsoft.com/office/drawing/2014/main" xmlns="" id="{61E9BF2C-3F80-4940-A73E-FFC2B612224F}"/>
              </a:ext>
            </a:extLst>
          </p:cNvPr>
          <p:cNvGrpSpPr/>
          <p:nvPr/>
        </p:nvGrpSpPr>
        <p:grpSpPr>
          <a:xfrm>
            <a:off x="10019392" y="294140"/>
            <a:ext cx="168641" cy="190293"/>
            <a:chOff x="1871831" y="1043492"/>
            <a:chExt cx="261536" cy="265017"/>
          </a:xfrm>
        </p:grpSpPr>
        <p:sp>
          <p:nvSpPr>
            <p:cNvPr id="111" name="Oval 110">
              <a:extLst>
                <a:ext uri="{FF2B5EF4-FFF2-40B4-BE49-F238E27FC236}">
                  <a16:creationId xmlns:a16="http://schemas.microsoft.com/office/drawing/2014/main" xmlns="" id="{D987767F-A521-4BB5-9D64-17CA56922CB0}"/>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12" name="Straight Connector 111">
              <a:extLst>
                <a:ext uri="{FF2B5EF4-FFF2-40B4-BE49-F238E27FC236}">
                  <a16:creationId xmlns:a16="http://schemas.microsoft.com/office/drawing/2014/main" xmlns="" id="{DEDD6ACB-2EC0-4977-BF48-BEC2F035CD63}"/>
                </a:ext>
              </a:extLst>
            </p:cNvPr>
            <p:cNvCxnSpPr>
              <a:stCxn id="111"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TextBox 121">
            <a:extLst>
              <a:ext uri="{FF2B5EF4-FFF2-40B4-BE49-F238E27FC236}">
                <a16:creationId xmlns:a16="http://schemas.microsoft.com/office/drawing/2014/main" xmlns="" id="{3F471FA9-EC55-4BA4-8DF4-F1A88D55BB2D}"/>
              </a:ext>
            </a:extLst>
          </p:cNvPr>
          <p:cNvSpPr txBox="1"/>
          <p:nvPr/>
        </p:nvSpPr>
        <p:spPr>
          <a:xfrm>
            <a:off x="951760" y="4678036"/>
            <a:ext cx="1336328" cy="400110"/>
          </a:xfrm>
          <a:prstGeom prst="rect">
            <a:avLst/>
          </a:prstGeom>
          <a:noFill/>
        </p:spPr>
        <p:txBody>
          <a:bodyPr wrap="none" rtlCol="0">
            <a:spAutoFit/>
          </a:bodyPr>
          <a:lstStyle/>
          <a:p>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Introduction</a:t>
            </a:r>
            <a:endParaRPr lang="id-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3" name="TextBox 122">
            <a:extLst>
              <a:ext uri="{FF2B5EF4-FFF2-40B4-BE49-F238E27FC236}">
                <a16:creationId xmlns:a16="http://schemas.microsoft.com/office/drawing/2014/main" xmlns="" id="{9315CE57-31F6-4F0C-9E8A-772B6E3CA477}"/>
              </a:ext>
            </a:extLst>
          </p:cNvPr>
          <p:cNvSpPr txBox="1"/>
          <p:nvPr/>
        </p:nvSpPr>
        <p:spPr>
          <a:xfrm>
            <a:off x="4278766" y="4678036"/>
            <a:ext cx="771365" cy="400110"/>
          </a:xfrm>
          <a:prstGeom prst="rect">
            <a:avLst/>
          </a:prstGeom>
          <a:noFill/>
        </p:spPr>
        <p:txBody>
          <a:bodyPr wrap="none" rtlCol="0">
            <a:spAutoFit/>
          </a:bodyPr>
          <a:lstStyle/>
          <a:p>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Cause</a:t>
            </a:r>
            <a:endParaRPr lang="id-ID"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TextBox 123">
            <a:extLst>
              <a:ext uri="{FF2B5EF4-FFF2-40B4-BE49-F238E27FC236}">
                <a16:creationId xmlns:a16="http://schemas.microsoft.com/office/drawing/2014/main" xmlns="" id="{15287143-DC23-4A6A-B815-274E5FF5342D}"/>
              </a:ext>
            </a:extLst>
          </p:cNvPr>
          <p:cNvSpPr txBox="1"/>
          <p:nvPr/>
        </p:nvSpPr>
        <p:spPr>
          <a:xfrm>
            <a:off x="7043200" y="4662538"/>
            <a:ext cx="1034257" cy="400110"/>
          </a:xfrm>
          <a:prstGeom prst="rect">
            <a:avLst/>
          </a:prstGeom>
          <a:noFill/>
        </p:spPr>
        <p:txBody>
          <a:bodyPr wrap="none" rtlCol="0">
            <a:spAutoFit/>
          </a:bodyPr>
          <a:lstStyle/>
          <a:p>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Outcome</a:t>
            </a:r>
            <a:endParaRPr lang="id-ID"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TextBox 124">
            <a:extLst>
              <a:ext uri="{FF2B5EF4-FFF2-40B4-BE49-F238E27FC236}">
                <a16:creationId xmlns:a16="http://schemas.microsoft.com/office/drawing/2014/main" xmlns="" id="{2D0C17D7-EECA-4320-9CCB-8EE5503A94BE}"/>
              </a:ext>
            </a:extLst>
          </p:cNvPr>
          <p:cNvSpPr txBox="1"/>
          <p:nvPr/>
        </p:nvSpPr>
        <p:spPr>
          <a:xfrm>
            <a:off x="9618395" y="4678036"/>
            <a:ext cx="1184107" cy="400110"/>
          </a:xfrm>
          <a:prstGeom prst="rect">
            <a:avLst/>
          </a:prstGeom>
          <a:noFill/>
        </p:spPr>
        <p:txBody>
          <a:bodyPr wrap="none" rtlCol="0">
            <a:spAutoFit/>
          </a:bodyPr>
          <a:lstStyle/>
          <a:p>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Prevention</a:t>
            </a:r>
            <a:endParaRPr lang="id-ID"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Rounded Corners 35">
            <a:extLst>
              <a:ext uri="{FF2B5EF4-FFF2-40B4-BE49-F238E27FC236}">
                <a16:creationId xmlns:a16="http://schemas.microsoft.com/office/drawing/2014/main" xmlns="" id="{0FE61ACC-08CF-4CC8-BAAB-61A1408532A4}"/>
              </a:ext>
            </a:extLst>
          </p:cNvPr>
          <p:cNvSpPr/>
          <p:nvPr/>
        </p:nvSpPr>
        <p:spPr>
          <a:xfrm>
            <a:off x="5177674" y="5834751"/>
            <a:ext cx="1836652" cy="426564"/>
          </a:xfrm>
          <a:prstGeom prst="roundRect">
            <a:avLst>
              <a:gd name="adj" fmla="val 47764"/>
            </a:avLst>
          </a:prstGeom>
          <a:no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SEE MORE</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759" y="2226543"/>
            <a:ext cx="2347378" cy="2224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2102" y="2245936"/>
            <a:ext cx="2284691" cy="2188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578" y="2245936"/>
            <a:ext cx="2284691" cy="21947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5940" y="2229656"/>
            <a:ext cx="2308775" cy="222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3753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8FEBA8-9453-4816-832D-A37A21DBDC48}"/>
              </a:ext>
            </a:extLst>
          </p:cNvPr>
          <p:cNvSpPr txBox="1"/>
          <p:nvPr/>
        </p:nvSpPr>
        <p:spPr>
          <a:xfrm>
            <a:off x="2754144" y="1206802"/>
            <a:ext cx="2026324" cy="584775"/>
          </a:xfrm>
          <a:prstGeom prst="rect">
            <a:avLst/>
          </a:prstGeom>
          <a:noFill/>
        </p:spPr>
        <p:txBody>
          <a:bodyPr wrap="none" rtlCol="0">
            <a:spAutoFit/>
          </a:bodyPr>
          <a:lstStyle/>
          <a:p>
            <a:r>
              <a:rPr lang="en-US" sz="3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Introduction</a:t>
            </a:r>
            <a:endParaRPr lang="id-ID"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xmlns="" id="{02A511FA-83EC-45F7-B26A-FECABE6B9B89}"/>
              </a:ext>
            </a:extLst>
          </p:cNvPr>
          <p:cNvSpPr txBox="1"/>
          <p:nvPr/>
        </p:nvSpPr>
        <p:spPr>
          <a:xfrm>
            <a:off x="2754144" y="1703764"/>
            <a:ext cx="1618264" cy="369332"/>
          </a:xfrm>
          <a:prstGeom prst="rect">
            <a:avLst/>
          </a:prstGeom>
          <a:noFill/>
        </p:spPr>
        <p:txBody>
          <a:bodyPr wrap="none" rtlCol="0">
            <a:spAutoFit/>
          </a:bodyPr>
          <a:lstStyle/>
          <a:p>
            <a:r>
              <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What are floods?</a:t>
            </a:r>
            <a:endParaRPr lang="id-ID"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xmlns="" id="{715FF435-7E2D-484E-BB88-F28EAC8ED217}"/>
              </a:ext>
            </a:extLst>
          </p:cNvPr>
          <p:cNvSpPr/>
          <p:nvPr/>
        </p:nvSpPr>
        <p:spPr>
          <a:xfrm>
            <a:off x="2754144" y="2292190"/>
            <a:ext cx="1164548" cy="358746"/>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PLAY</a:t>
            </a:r>
          </a:p>
        </p:txBody>
      </p:sp>
      <p:sp>
        <p:nvSpPr>
          <p:cNvPr id="6" name="Rectangle: Rounded Corners 5">
            <a:extLst>
              <a:ext uri="{FF2B5EF4-FFF2-40B4-BE49-F238E27FC236}">
                <a16:creationId xmlns:a16="http://schemas.microsoft.com/office/drawing/2014/main" xmlns="" id="{89C25980-AFC3-40B3-8D0B-C4D1C67E63BE}"/>
              </a:ext>
            </a:extLst>
          </p:cNvPr>
          <p:cNvSpPr/>
          <p:nvPr/>
        </p:nvSpPr>
        <p:spPr>
          <a:xfrm>
            <a:off x="4088870" y="2292190"/>
            <a:ext cx="1484937"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ED760"/>
                </a:solidFill>
                <a:latin typeface="Open Sans" panose="020B0606030504020204" pitchFamily="34" charset="0"/>
                <a:ea typeface="Open Sans" panose="020B0606030504020204" pitchFamily="34" charset="0"/>
                <a:cs typeface="Open Sans" panose="020B0606030504020204" pitchFamily="34" charset="0"/>
              </a:rPr>
              <a:t>FOLLOWING</a:t>
            </a:r>
          </a:p>
        </p:txBody>
      </p:sp>
      <p:sp>
        <p:nvSpPr>
          <p:cNvPr id="7" name="Rectangle: Rounded Corners 6">
            <a:extLst>
              <a:ext uri="{FF2B5EF4-FFF2-40B4-BE49-F238E27FC236}">
                <a16:creationId xmlns:a16="http://schemas.microsoft.com/office/drawing/2014/main" xmlns="" id="{7C65087F-EC64-42BF-880E-D683DFC24545}"/>
              </a:ext>
            </a:extLst>
          </p:cNvPr>
          <p:cNvSpPr/>
          <p:nvPr/>
        </p:nvSpPr>
        <p:spPr>
          <a:xfrm>
            <a:off x="5743985" y="2292190"/>
            <a:ext cx="452399"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341302" y="3316637"/>
            <a:ext cx="11388688" cy="2474401"/>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16558" y="3498394"/>
            <a:ext cx="11313432" cy="2215991"/>
          </a:xfrm>
          <a:prstGeom prst="rect">
            <a:avLst/>
          </a:prstGeom>
          <a:noFill/>
        </p:spPr>
        <p:txBody>
          <a:bodyPr wrap="square">
            <a:spAutoFit/>
          </a:bodyPr>
          <a:lstStyle/>
          <a:p>
            <a:pPr algn="just"/>
            <a:r>
              <a:rPr lang="en-US" sz="23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300" dirty="0">
                <a:solidFill>
                  <a:srgbClr val="1ED760"/>
                </a:solidFill>
                <a:latin typeface="Open Sans" panose="020B0606030504020204" pitchFamily="34" charset="0"/>
                <a:ea typeface="Open Sans" panose="020B0606030504020204" pitchFamily="34" charset="0"/>
                <a:cs typeface="Open Sans" panose="020B0606030504020204" pitchFamily="34" charset="0"/>
              </a:rPr>
              <a:t>Floods are the most frequent type of natural disaster and occur when an overflow of water submerges land that is usually dry. </a:t>
            </a:r>
            <a:r>
              <a:rPr lang="en-US" sz="2300" dirty="0">
                <a:solidFill>
                  <a:schemeClr val="bg1"/>
                </a:solidFill>
                <a:latin typeface="Open Sans" panose="020B0606030504020204" pitchFamily="34" charset="0"/>
                <a:ea typeface="Open Sans" panose="020B0606030504020204" pitchFamily="34" charset="0"/>
                <a:cs typeface="Open Sans" panose="020B0606030504020204" pitchFamily="34" charset="0"/>
              </a:rPr>
              <a:t>Floods are often caused by heavy rainfall, rapid snowmelt or a storm surge from a tropical cyclone or tsunami in coastal areas. </a:t>
            </a:r>
            <a:r>
              <a:rPr lang="en-US" sz="2300" dirty="0">
                <a:solidFill>
                  <a:srgbClr val="1ED760"/>
                </a:solidFill>
                <a:latin typeface="Open Sans" panose="020B0606030504020204" pitchFamily="34" charset="0"/>
                <a:ea typeface="Open Sans" panose="020B0606030504020204" pitchFamily="34" charset="0"/>
                <a:cs typeface="Open Sans" panose="020B0606030504020204" pitchFamily="34" charset="0"/>
              </a:rPr>
              <a:t>There are few places on Earth where people don’t need to be concerned about flooding. </a:t>
            </a:r>
            <a:r>
              <a:rPr lang="en-US" sz="2300" dirty="0">
                <a:solidFill>
                  <a:schemeClr val="bg1"/>
                </a:solidFill>
                <a:latin typeface="Open Sans" panose="020B0606030504020204" pitchFamily="34" charset="0"/>
                <a:ea typeface="Open Sans" panose="020B0606030504020204" pitchFamily="34" charset="0"/>
                <a:cs typeface="Open Sans" panose="020B0606030504020204" pitchFamily="34" charset="0"/>
              </a:rPr>
              <a:t>Generally, floods take hours or even days to develop, giving residents time to prepare or evacuate.</a:t>
            </a:r>
            <a:r>
              <a:rPr lang="en-US" sz="2300" dirty="0">
                <a:solidFill>
                  <a:srgbClr val="1ED760"/>
                </a:solidFill>
                <a:latin typeface="Open Sans" panose="020B0606030504020204" pitchFamily="34" charset="0"/>
                <a:ea typeface="Open Sans" panose="020B0606030504020204" pitchFamily="34" charset="0"/>
                <a:cs typeface="Open Sans" panose="020B0606030504020204" pitchFamily="34" charset="0"/>
              </a:rPr>
              <a:t> Sometimes, floods develop quickly and with little warning. </a:t>
            </a:r>
            <a:r>
              <a:rPr lang="en-US" sz="2300" dirty="0">
                <a:solidFill>
                  <a:schemeClr val="bg1"/>
                </a:solidFill>
                <a:latin typeface="Open Sans" panose="020B0606030504020204" pitchFamily="34" charset="0"/>
                <a:ea typeface="Open Sans" panose="020B0606030504020204" pitchFamily="34" charset="0"/>
                <a:cs typeface="Open Sans" panose="020B0606030504020204" pitchFamily="34" charset="0"/>
              </a:rPr>
              <a:t>A flood can develop in </a:t>
            </a:r>
            <a:r>
              <a:rPr lang="en-US" sz="23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300" dirty="0">
                <a:solidFill>
                  <a:schemeClr val="bg1"/>
                </a:solidFill>
                <a:latin typeface="Open Sans" panose="020B0606030504020204" pitchFamily="34" charset="0"/>
                <a:ea typeface="Open Sans" panose="020B0606030504020204" pitchFamily="34" charset="0"/>
                <a:cs typeface="Open Sans" panose="020B0606030504020204" pitchFamily="34" charset="0"/>
              </a:rPr>
              <a:t>many ways.</a:t>
            </a:r>
            <a:r>
              <a:rPr lang="en-US" sz="2300" dirty="0">
                <a:solidFill>
                  <a:srgbClr val="1ED760"/>
                </a:solidFill>
                <a:latin typeface="Open Sans" panose="020B0606030504020204" pitchFamily="34" charset="0"/>
                <a:ea typeface="Open Sans" panose="020B0606030504020204" pitchFamily="34" charset="0"/>
                <a:cs typeface="Open Sans" panose="020B0606030504020204" pitchFamily="34" charset="0"/>
              </a:rPr>
              <a:t> The most common is when rivers or streams overflow their banks.</a:t>
            </a:r>
            <a:endParaRPr lang="en-US"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18482" y="6155814"/>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4"/>
              <a:srcRect/>
              <a:stretch>
                <a:fillRect l="-70196" t="-23864" r="-56776" b="-34732"/>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579261" cy="369332"/>
            </a:xfrm>
            <a:prstGeom prst="rect">
              <a:avLst/>
            </a:prstGeom>
            <a:noFill/>
          </p:spPr>
          <p:txBody>
            <a:bodyPr wrap="none" rtlCol="0">
              <a:spAutoFit/>
            </a:bodyPr>
            <a:lstStyle/>
            <a:p>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Intro</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5"/>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6"/>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478828" y="1026385"/>
            <a:ext cx="2237688" cy="4082554"/>
          </a:xfrm>
          <a:prstGeom prst="rect">
            <a:avLst/>
          </a:prstGeom>
        </p:spPr>
      </p:pic>
    </p:spTree>
    <p:extLst>
      <p:ext uri="{BB962C8B-B14F-4D97-AF65-F5344CB8AC3E}">
        <p14:creationId xmlns:p14="http://schemas.microsoft.com/office/powerpoint/2010/main" val="384129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400801" y="1700463"/>
            <a:ext cx="11388688" cy="4309372"/>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00801" y="1784401"/>
            <a:ext cx="11162394" cy="4093428"/>
          </a:xfrm>
          <a:prstGeom prst="rect">
            <a:avLst/>
          </a:prstGeom>
          <a:noFill/>
        </p:spPr>
        <p:txBody>
          <a:bodyPr wrap="square">
            <a:spAutoFit/>
          </a:bodyPr>
          <a:lstStyle/>
          <a:p>
            <a:pPr algn="just"/>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Pakistan Floods of 2010, flooding of the Indus River in Pakistan in late July and August 2010 that led to a humanitarian disaster considered to be one of the worst in Pakistan’s history. </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The floods, which affected approximately 20 million people, destroyed homes, crops, and infrastructure and left millions vulnerable to malnutrition and waterborne disease.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Estimates of the total number of people killed ranged from 1,200 to 2,200, while approximately 1.6 million houses were damaged or destroyed, leaving an estimated 14 million people without homes</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Beginning 31 July 2013, Pakistan and parts of eastern Afghanistan experienced unusually heavy rainfall that caused widespread flash flooding.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Flood waters began to recede on 5 August, but more heavy rain was expected later in August and September, the heart of monsoon season</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All but one area of Khyber Pakhtunkhwa province in Pakistan was flood-free by 5 August, as the waters receded almost as quickly as they had </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risen.</a:t>
            </a:r>
          </a:p>
          <a:p>
            <a:pPr algn="just"/>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Pakistan's </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flooding in 2022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is a combination of corruption, mismanagement, and climate change. </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Pakistan is currently experiencing one of the worst environmental disasters in the </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world. </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Over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1,325 people have died and 33 million have been impacted.</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703334" cy="400110"/>
            </a:xfrm>
            <a:prstGeom prst="rect">
              <a:avLst/>
            </a:prstGeom>
            <a:noFill/>
          </p:spPr>
          <p:txBody>
            <a:bodyPr wrap="none" rtlCol="0">
              <a:spAutoFit/>
            </a:bodyPr>
            <a:lstStyle/>
            <a:p>
              <a:r>
                <a:rPr lang="en-US" sz="2000" b="1" dirty="0" smtClean="0">
                  <a:solidFill>
                    <a:schemeClr val="bg1"/>
                  </a:solidFill>
                </a:rPr>
                <a:t>Intro</a:t>
              </a:r>
              <a:endParaRPr lang="id-ID" sz="2000" b="1" dirty="0">
                <a:solidFill>
                  <a:schemeClr val="bg1"/>
                </a:solidFill>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869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8FEBA8-9453-4816-832D-A37A21DBDC48}"/>
              </a:ext>
            </a:extLst>
          </p:cNvPr>
          <p:cNvSpPr txBox="1"/>
          <p:nvPr/>
        </p:nvSpPr>
        <p:spPr>
          <a:xfrm>
            <a:off x="2754144" y="1206802"/>
            <a:ext cx="6774227" cy="584775"/>
          </a:xfrm>
          <a:prstGeom prst="rect">
            <a:avLst/>
          </a:prstGeom>
          <a:noFill/>
        </p:spPr>
        <p:txBody>
          <a:bodyPr wrap="none" rtlCol="0">
            <a:spAutoFit/>
          </a:bodyPr>
          <a:lstStyle/>
          <a:p>
            <a:r>
              <a:rPr lang="en-US" sz="3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What caused the flood in 2022 in Pakistan?</a:t>
            </a:r>
            <a:endParaRPr lang="id-ID"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xmlns="" id="{02A511FA-83EC-45F7-B26A-FECABE6B9B89}"/>
              </a:ext>
            </a:extLst>
          </p:cNvPr>
          <p:cNvSpPr txBox="1"/>
          <p:nvPr/>
        </p:nvSpPr>
        <p:spPr>
          <a:xfrm>
            <a:off x="2754144" y="1703764"/>
            <a:ext cx="184731" cy="369332"/>
          </a:xfrm>
          <a:prstGeom prst="rect">
            <a:avLst/>
          </a:prstGeom>
          <a:noFill/>
        </p:spPr>
        <p:txBody>
          <a:bodyPr wrap="none" rtlCol="0">
            <a:spAutoFit/>
          </a:bodyPr>
          <a:lstStyle/>
          <a:p>
            <a:endParaRPr lang="id-ID"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xmlns="" id="{715FF435-7E2D-484E-BB88-F28EAC8ED217}"/>
              </a:ext>
            </a:extLst>
          </p:cNvPr>
          <p:cNvSpPr/>
          <p:nvPr/>
        </p:nvSpPr>
        <p:spPr>
          <a:xfrm>
            <a:off x="2754144" y="2292190"/>
            <a:ext cx="1164548" cy="358746"/>
          </a:xfrm>
          <a:prstGeom prst="roundRect">
            <a:avLst>
              <a:gd name="adj" fmla="val 47764"/>
            </a:avLst>
          </a:prstGeom>
          <a:solidFill>
            <a:srgbClr val="1ED760"/>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PLAY</a:t>
            </a:r>
          </a:p>
        </p:txBody>
      </p:sp>
      <p:sp>
        <p:nvSpPr>
          <p:cNvPr id="6" name="Rectangle: Rounded Corners 5">
            <a:extLst>
              <a:ext uri="{FF2B5EF4-FFF2-40B4-BE49-F238E27FC236}">
                <a16:creationId xmlns:a16="http://schemas.microsoft.com/office/drawing/2014/main" xmlns="" id="{89C25980-AFC3-40B3-8D0B-C4D1C67E63BE}"/>
              </a:ext>
            </a:extLst>
          </p:cNvPr>
          <p:cNvSpPr/>
          <p:nvPr/>
        </p:nvSpPr>
        <p:spPr>
          <a:xfrm>
            <a:off x="4088870" y="2292190"/>
            <a:ext cx="1484937"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ED760"/>
                </a:solidFill>
                <a:latin typeface="Open Sans" panose="020B0606030504020204" pitchFamily="34" charset="0"/>
                <a:ea typeface="Open Sans" panose="020B0606030504020204" pitchFamily="34" charset="0"/>
                <a:cs typeface="Open Sans" panose="020B0606030504020204" pitchFamily="34" charset="0"/>
              </a:rPr>
              <a:t>FOLLOWING</a:t>
            </a:r>
          </a:p>
        </p:txBody>
      </p:sp>
      <p:sp>
        <p:nvSpPr>
          <p:cNvPr id="7" name="Rectangle: Rounded Corners 6">
            <a:extLst>
              <a:ext uri="{FF2B5EF4-FFF2-40B4-BE49-F238E27FC236}">
                <a16:creationId xmlns:a16="http://schemas.microsoft.com/office/drawing/2014/main" xmlns="" id="{7C65087F-EC64-42BF-880E-D683DFC24545}"/>
              </a:ext>
            </a:extLst>
          </p:cNvPr>
          <p:cNvSpPr/>
          <p:nvPr/>
        </p:nvSpPr>
        <p:spPr>
          <a:xfrm>
            <a:off x="5743985" y="2292190"/>
            <a:ext cx="452399" cy="358746"/>
          </a:xfrm>
          <a:prstGeom prst="roundRect">
            <a:avLst>
              <a:gd name="adj" fmla="val 47764"/>
            </a:avLst>
          </a:prstGeom>
          <a:solidFill>
            <a:schemeClr val="bg1">
              <a:lumMod val="50000"/>
              <a:alpha val="34000"/>
            </a:schemeClr>
          </a:solidFill>
          <a:ln>
            <a:solidFill>
              <a:schemeClr val="bg1">
                <a:lumMod val="50000"/>
              </a:schemeClr>
            </a:solid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341302" y="3316637"/>
            <a:ext cx="11388688" cy="2474401"/>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16558" y="3338259"/>
            <a:ext cx="11162394" cy="2554545"/>
          </a:xfrm>
          <a:prstGeom prst="rect">
            <a:avLst/>
          </a:prstGeom>
          <a:noFill/>
        </p:spPr>
        <p:txBody>
          <a:bodyPr wrap="square">
            <a:spAutoFit/>
          </a:bodyPr>
          <a:lstStyle/>
          <a:p>
            <a:pPr algn="just"/>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Since June 14, 2022, floods in Pakistan have killed 1,717 people</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floods were caused by heavier than usual monsoon rains and melting </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glaciers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that followed a severe heat wave, all of which are linked to climate change.</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 It is the world's deadliest flood since the 2020 South Asian </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floods </a:t>
            </a:r>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and described as the worst in the country's history</a:t>
            </a:r>
            <a:r>
              <a:rPr lang="en-US" sz="2000"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On 25 August, Pakistan declared a state of emergency because of the </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flooding. The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government of Pakistan has estimated losses worth US$40 billion from the flooding</a:t>
            </a:r>
            <a:r>
              <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sz="2000" dirty="0">
                <a:solidFill>
                  <a:srgbClr val="1ED760"/>
                </a:solidFill>
                <a:latin typeface="Open Sans" panose="020B0606030504020204" pitchFamily="34" charset="0"/>
                <a:ea typeface="Open Sans" panose="020B0606030504020204" pitchFamily="34" charset="0"/>
                <a:cs typeface="Open Sans" panose="020B0606030504020204" pitchFamily="34" charset="0"/>
              </a:rPr>
              <a:t>For some, Pakistan has not invested enough in climate-resilient infrastructure while for others, there is no way that Pakistan could have been prepared for this massive flooding. </a:t>
            </a: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But the truth lies somewhere in the middle of mismanagement and climate change.</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3"/>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712054" cy="369332"/>
            </a:xfrm>
            <a:prstGeom prst="rect">
              <a:avLst/>
            </a:prstGeom>
            <a:noFill/>
          </p:spPr>
          <p:txBody>
            <a:bodyPr wrap="none" rtlCol="0">
              <a:spAutoFit/>
            </a:bodyPr>
            <a:lstStyle/>
            <a:p>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Cause</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4"/>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5"/>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0822C394-CFF2-4F62-91F8-A4418E7A2777}"/>
              </a:ext>
            </a:extLst>
          </p:cNvPr>
          <p:cNvSpPr txBox="1"/>
          <p:nvPr/>
        </p:nvSpPr>
        <p:spPr>
          <a:xfrm>
            <a:off x="7744262" y="2281604"/>
            <a:ext cx="4550259" cy="369332"/>
          </a:xfrm>
          <a:prstGeom prst="rect">
            <a:avLst/>
          </a:prstGeom>
          <a:noFill/>
        </p:spPr>
        <p:txBody>
          <a:bodyPr wrap="square">
            <a:spAutoFit/>
          </a:bodyPr>
          <a:lstStyle/>
          <a:p>
            <a:pPr algn="just"/>
            <a:r>
              <a:rPr lang="en-US" dirty="0" smtClean="0">
                <a:solidFill>
                  <a:schemeClr val="tx1">
                    <a:lumMod val="65000"/>
                    <a:lumOff val="35000"/>
                  </a:schemeClr>
                </a:solidFill>
                <a:latin typeface="Arial" panose="020B0604020202020204" pitchFamily="34" charset="0"/>
                <a:ea typeface="Roboto Th" pitchFamily="2" charset="0"/>
                <a:cs typeface="Arial" panose="020B0604020202020204" pitchFamily="34" charset="0"/>
              </a:rPr>
              <a:t> </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 name="Picture 19"/>
          <p:cNvPicPr>
            <a:picLocks noChangeAspect="1"/>
          </p:cNvPicPr>
          <p:nvPr/>
        </p:nvPicPr>
        <p:blipFill>
          <a:blip r:embed="rId6"/>
          <a:stretch>
            <a:fillRect/>
          </a:stretch>
        </p:blipFill>
        <p:spPr>
          <a:xfrm>
            <a:off x="393739" y="978433"/>
            <a:ext cx="2322777" cy="4407790"/>
          </a:xfrm>
          <a:prstGeom prst="rect">
            <a:avLst/>
          </a:prstGeom>
        </p:spPr>
      </p:pic>
    </p:spTree>
    <p:extLst>
      <p:ext uri="{BB962C8B-B14F-4D97-AF65-F5344CB8AC3E}">
        <p14:creationId xmlns:p14="http://schemas.microsoft.com/office/powerpoint/2010/main" val="7620523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B53633F-CD16-492E-BDAD-B0A670D0AD2B}"/>
              </a:ext>
            </a:extLst>
          </p:cNvPr>
          <p:cNvSpPr txBox="1"/>
          <p:nvPr/>
        </p:nvSpPr>
        <p:spPr>
          <a:xfrm>
            <a:off x="586256" y="209755"/>
            <a:ext cx="1082540" cy="369332"/>
          </a:xfrm>
          <a:prstGeom prst="rect">
            <a:avLst/>
          </a:prstGeom>
          <a:noFill/>
        </p:spPr>
        <p:txBody>
          <a:bodyPr wrap="none" rtlCol="0">
            <a:spAutoFit/>
          </a:bodyPr>
          <a:lstStyle/>
          <a:p>
            <a:r>
              <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id-ID"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0">
            <a:extLst>
              <a:ext uri="{FF2B5EF4-FFF2-40B4-BE49-F238E27FC236}">
                <a16:creationId xmlns:a16="http://schemas.microsoft.com/office/drawing/2014/main" xmlns="" id="{1831BC3A-49BB-4BA5-AF34-BDD89669E3F5}"/>
              </a:ext>
            </a:extLst>
          </p:cNvPr>
          <p:cNvSpPr/>
          <p:nvPr/>
        </p:nvSpPr>
        <p:spPr>
          <a:xfrm>
            <a:off x="11102821" y="243861"/>
            <a:ext cx="232300" cy="249044"/>
          </a:xfrm>
          <a:custGeom>
            <a:avLst/>
            <a:gdLst>
              <a:gd name="connsiteX0" fmla="*/ 989763 w 1979525"/>
              <a:gd name="connsiteY0" fmla="*/ 0 h 2114669"/>
              <a:gd name="connsiteX1" fmla="*/ 1979525 w 1979525"/>
              <a:gd name="connsiteY1" fmla="*/ 654022 h 2114669"/>
              <a:gd name="connsiteX2" fmla="*/ 1979525 w 1979525"/>
              <a:gd name="connsiteY2" fmla="*/ 2114669 h 2114669"/>
              <a:gd name="connsiteX3" fmla="*/ 1303337 w 1979525"/>
              <a:gd name="connsiteY3" fmla="*/ 2114669 h 2114669"/>
              <a:gd name="connsiteX4" fmla="*/ 1303337 w 1979525"/>
              <a:gd name="connsiteY4" fmla="*/ 1150573 h 2114669"/>
              <a:gd name="connsiteX5" fmla="*/ 697050 w 1979525"/>
              <a:gd name="connsiteY5" fmla="*/ 1150573 h 2114669"/>
              <a:gd name="connsiteX6" fmla="*/ 697050 w 1979525"/>
              <a:gd name="connsiteY6" fmla="*/ 2114669 h 2114669"/>
              <a:gd name="connsiteX7" fmla="*/ 0 w 1979525"/>
              <a:gd name="connsiteY7" fmla="*/ 2114669 h 2114669"/>
              <a:gd name="connsiteX8" fmla="*/ 0 w 1979525"/>
              <a:gd name="connsiteY8" fmla="*/ 654022 h 2114669"/>
              <a:gd name="connsiteX9" fmla="*/ 989763 w 1979525"/>
              <a:gd name="connsiteY9" fmla="*/ 0 h 2114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25" h="2114669">
                <a:moveTo>
                  <a:pt x="989763" y="0"/>
                </a:moveTo>
                <a:lnTo>
                  <a:pt x="1979525" y="654022"/>
                </a:lnTo>
                <a:lnTo>
                  <a:pt x="1979525" y="2114669"/>
                </a:lnTo>
                <a:lnTo>
                  <a:pt x="1303337" y="2114669"/>
                </a:lnTo>
                <a:lnTo>
                  <a:pt x="1303337" y="1150573"/>
                </a:lnTo>
                <a:lnTo>
                  <a:pt x="697050" y="1150573"/>
                </a:lnTo>
                <a:lnTo>
                  <a:pt x="697050" y="2114669"/>
                </a:lnTo>
                <a:lnTo>
                  <a:pt x="0" y="2114669"/>
                </a:lnTo>
                <a:lnTo>
                  <a:pt x="0" y="654022"/>
                </a:lnTo>
                <a:lnTo>
                  <a:pt x="989763" y="0"/>
                </a:ln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xmlns="" id="{B714BEF0-CCA3-44CE-B69F-76189F55B0EF}"/>
              </a:ext>
            </a:extLst>
          </p:cNvPr>
          <p:cNvGrpSpPr/>
          <p:nvPr/>
        </p:nvGrpSpPr>
        <p:grpSpPr>
          <a:xfrm>
            <a:off x="11512494" y="261120"/>
            <a:ext cx="217496" cy="231785"/>
            <a:chOff x="3688336" y="1545798"/>
            <a:chExt cx="276625" cy="383429"/>
          </a:xfrm>
        </p:grpSpPr>
        <p:cxnSp>
          <p:nvCxnSpPr>
            <p:cNvPr id="11" name="Straight Connector 10">
              <a:extLst>
                <a:ext uri="{FF2B5EF4-FFF2-40B4-BE49-F238E27FC236}">
                  <a16:creationId xmlns:a16="http://schemas.microsoft.com/office/drawing/2014/main" xmlns="" id="{444D2895-8DA0-4F68-BBAC-CCCBCB001441}"/>
                </a:ext>
              </a:extLst>
            </p:cNvPr>
            <p:cNvCxnSpPr/>
            <p:nvPr/>
          </p:nvCxnSpPr>
          <p:spPr>
            <a:xfrm>
              <a:off x="3688336"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E908FEE-69F2-41FB-AC57-AFEE28F29C62}"/>
                </a:ext>
              </a:extLst>
            </p:cNvPr>
            <p:cNvCxnSpPr/>
            <p:nvPr/>
          </p:nvCxnSpPr>
          <p:spPr>
            <a:xfrm>
              <a:off x="3772861" y="1545798"/>
              <a:ext cx="0"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1F28171-D802-432A-99A5-FC5B3D971027}"/>
                </a:ext>
              </a:extLst>
            </p:cNvPr>
            <p:cNvCxnSpPr/>
            <p:nvPr/>
          </p:nvCxnSpPr>
          <p:spPr>
            <a:xfrm>
              <a:off x="3857385" y="1545798"/>
              <a:ext cx="107576" cy="3834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Spotify Logo Png - Free Transparent PNG Logos">
            <a:extLst>
              <a:ext uri="{FF2B5EF4-FFF2-40B4-BE49-F238E27FC236}">
                <a16:creationId xmlns:a16="http://schemas.microsoft.com/office/drawing/2014/main" xmlns="" id="{B2CA7250-FCD2-48FE-9345-8CF3AF0D69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22" y="221492"/>
            <a:ext cx="320960" cy="3209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xmlns="" id="{995A19FD-B257-43F8-9804-2EA837EF4E98}"/>
              </a:ext>
            </a:extLst>
          </p:cNvPr>
          <p:cNvSpPr/>
          <p:nvPr/>
        </p:nvSpPr>
        <p:spPr>
          <a:xfrm>
            <a:off x="2754144" y="218097"/>
            <a:ext cx="7611262" cy="358746"/>
          </a:xfrm>
          <a:prstGeom prst="roundRect">
            <a:avLst>
              <a:gd name="adj" fmla="val 47764"/>
            </a:avLst>
          </a:prstGeom>
          <a:solidFill>
            <a:srgbClr val="F7F7F7">
              <a:alpha val="97000"/>
            </a:srgbClr>
          </a:solidFill>
          <a:ln>
            <a:noFill/>
          </a:ln>
          <a:effectLst>
            <a:outerShdw blurRad="254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Search</a:t>
            </a:r>
          </a:p>
        </p:txBody>
      </p:sp>
      <p:grpSp>
        <p:nvGrpSpPr>
          <p:cNvPr id="16" name="Group 15">
            <a:extLst>
              <a:ext uri="{FF2B5EF4-FFF2-40B4-BE49-F238E27FC236}">
                <a16:creationId xmlns:a16="http://schemas.microsoft.com/office/drawing/2014/main" xmlns="" id="{C48C0E5C-553F-41CC-9952-5593127A2B08}"/>
              </a:ext>
            </a:extLst>
          </p:cNvPr>
          <p:cNvGrpSpPr/>
          <p:nvPr/>
        </p:nvGrpSpPr>
        <p:grpSpPr>
          <a:xfrm>
            <a:off x="10019392" y="294140"/>
            <a:ext cx="168641" cy="190293"/>
            <a:chOff x="1871831" y="1043492"/>
            <a:chExt cx="261536" cy="265017"/>
          </a:xfrm>
        </p:grpSpPr>
        <p:sp>
          <p:nvSpPr>
            <p:cNvPr id="17" name="Oval 16">
              <a:extLst>
                <a:ext uri="{FF2B5EF4-FFF2-40B4-BE49-F238E27FC236}">
                  <a16:creationId xmlns:a16="http://schemas.microsoft.com/office/drawing/2014/main" xmlns="" id="{8D68C82B-4AD0-4CA4-ACB2-4EDBD46A25BF}"/>
                </a:ext>
              </a:extLst>
            </p:cNvPr>
            <p:cNvSpPr/>
            <p:nvPr/>
          </p:nvSpPr>
          <p:spPr>
            <a:xfrm>
              <a:off x="1871831" y="1043492"/>
              <a:ext cx="226920" cy="22692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cxnSp>
          <p:nvCxnSpPr>
            <p:cNvPr id="18" name="Straight Connector 17">
              <a:extLst>
                <a:ext uri="{FF2B5EF4-FFF2-40B4-BE49-F238E27FC236}">
                  <a16:creationId xmlns:a16="http://schemas.microsoft.com/office/drawing/2014/main" xmlns="" id="{3CF2A9AA-9A6C-46DC-9A10-8381A0693D11}"/>
                </a:ext>
              </a:extLst>
            </p:cNvPr>
            <p:cNvCxnSpPr>
              <a:stCxn id="17" idx="5"/>
            </p:cNvCxnSpPr>
            <p:nvPr/>
          </p:nvCxnSpPr>
          <p:spPr>
            <a:xfrm>
              <a:off x="2065519" y="1237180"/>
              <a:ext cx="67848" cy="7132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xmlns="" id="{3AC1013C-D35C-4CF3-9C63-200070536FEF}"/>
              </a:ext>
            </a:extLst>
          </p:cNvPr>
          <p:cNvSpPr/>
          <p:nvPr/>
        </p:nvSpPr>
        <p:spPr>
          <a:xfrm>
            <a:off x="407759" y="1006959"/>
            <a:ext cx="11388688" cy="2474401"/>
          </a:xfrm>
          <a:prstGeom prst="roundRect">
            <a:avLst>
              <a:gd name="adj" fmla="val 220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9F844D3C-0BA1-4EA5-9615-F93F75E6F2DA}"/>
              </a:ext>
            </a:extLst>
          </p:cNvPr>
          <p:cNvSpPr txBox="1"/>
          <p:nvPr/>
        </p:nvSpPr>
        <p:spPr>
          <a:xfrm>
            <a:off x="483015" y="1188716"/>
            <a:ext cx="11162394" cy="2031325"/>
          </a:xfrm>
          <a:prstGeom prst="rect">
            <a:avLst/>
          </a:prstGeom>
          <a:noFill/>
        </p:spPr>
        <p:txBody>
          <a:bodyPr wrap="square">
            <a:spAutoFit/>
          </a:bodyPr>
          <a:lstStyle/>
          <a:p>
            <a:pPr algn="just"/>
            <a:r>
              <a:rPr lang="en-US"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In the case of Pakistan, one of the main </a:t>
            </a:r>
            <a:r>
              <a:rPr lang="en-US" dirty="0" smtClean="0">
                <a:solidFill>
                  <a:srgbClr val="1ED760"/>
                </a:solidFill>
                <a:latin typeface="Open Sans" panose="020B0606030504020204" pitchFamily="34" charset="0"/>
                <a:ea typeface="Open Sans" panose="020B0606030504020204" pitchFamily="34" charset="0"/>
                <a:cs typeface="Open Sans" panose="020B0606030504020204" pitchFamily="34" charset="0"/>
              </a:rPr>
              <a:t>causes towards the flood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is weak governance and cooperation.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These factors have led </a:t>
            </a:r>
            <a:r>
              <a:rPr lang="en-US"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water mafias, illegal and unregulated construction, and poor urban and rural planning. </a:t>
            </a:r>
            <a:r>
              <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rPr>
              <a:t>While it can be argued that planning for a disaster of this magnitude is impossible, on the provincial level there should have been more forethought given to their plans, especially knowing that each year the monsoon rains become more intense.</a:t>
            </a:r>
          </a:p>
          <a:p>
            <a:pPr algn="just"/>
            <a:endParaRPr lang="en-US" dirty="0">
              <a:solidFill>
                <a:srgbClr val="1ED760"/>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But this disaster has shown that the majority of the damages that were caused by the flood waters were to structures that never should have been there in the first place.</a:t>
            </a:r>
          </a:p>
        </p:txBody>
      </p:sp>
      <p:grpSp>
        <p:nvGrpSpPr>
          <p:cNvPr id="25" name="Group 24">
            <a:extLst>
              <a:ext uri="{FF2B5EF4-FFF2-40B4-BE49-F238E27FC236}">
                <a16:creationId xmlns:a16="http://schemas.microsoft.com/office/drawing/2014/main" xmlns="" id="{F2C91BC9-D337-4FD3-ABB2-AF9DB3B4162D}"/>
              </a:ext>
            </a:extLst>
          </p:cNvPr>
          <p:cNvGrpSpPr/>
          <p:nvPr/>
        </p:nvGrpSpPr>
        <p:grpSpPr>
          <a:xfrm>
            <a:off x="-854" y="6156508"/>
            <a:ext cx="12191999" cy="703385"/>
            <a:chOff x="0" y="6194371"/>
            <a:chExt cx="12191999" cy="703385"/>
          </a:xfrm>
        </p:grpSpPr>
        <p:sp>
          <p:nvSpPr>
            <p:cNvPr id="26" name="Rectangle 25">
              <a:extLst>
                <a:ext uri="{FF2B5EF4-FFF2-40B4-BE49-F238E27FC236}">
                  <a16:creationId xmlns:a16="http://schemas.microsoft.com/office/drawing/2014/main" xmlns="" id="{AFBE5767-D3F8-4517-8DAD-D0261DCEF276}"/>
                </a:ext>
              </a:extLst>
            </p:cNvPr>
            <p:cNvSpPr/>
            <p:nvPr/>
          </p:nvSpPr>
          <p:spPr>
            <a:xfrm>
              <a:off x="0" y="6194371"/>
              <a:ext cx="12191999" cy="703385"/>
            </a:xfrm>
            <a:prstGeom prst="rect">
              <a:avLst/>
            </a:prstGeom>
            <a:solidFill>
              <a:srgbClr val="181818"/>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94">
              <a:extLst>
                <a:ext uri="{FF2B5EF4-FFF2-40B4-BE49-F238E27FC236}">
                  <a16:creationId xmlns:a16="http://schemas.microsoft.com/office/drawing/2014/main" xmlns="" id="{EA9B0C37-38F9-4AE2-A3F7-736C11AEB68F}"/>
                </a:ext>
              </a:extLst>
            </p:cNvPr>
            <p:cNvSpPr/>
            <p:nvPr/>
          </p:nvSpPr>
          <p:spPr>
            <a:xfrm>
              <a:off x="189626" y="6298322"/>
              <a:ext cx="464853" cy="443503"/>
            </a:xfrm>
            <a:prstGeom prst="roundRect">
              <a:avLst>
                <a:gd name="adj" fmla="val 0"/>
              </a:avLst>
            </a:prstGeom>
            <a:blipFill>
              <a:blip r:embed="rId4"/>
              <a:srcRect/>
              <a:stretch>
                <a:fillRect l="-77377" t="-16732" r="-86371" b="-67416"/>
              </a:stretch>
            </a:blipFill>
            <a:ln>
              <a:noFill/>
            </a:ln>
            <a:effectLst>
              <a:outerShdw blurRad="635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TextBox 27">
              <a:extLst>
                <a:ext uri="{FF2B5EF4-FFF2-40B4-BE49-F238E27FC236}">
                  <a16:creationId xmlns:a16="http://schemas.microsoft.com/office/drawing/2014/main" xmlns="" id="{486D22FC-20A5-487F-8E7A-D98C0CAA9CD7}"/>
                </a:ext>
              </a:extLst>
            </p:cNvPr>
            <p:cNvSpPr txBox="1"/>
            <p:nvPr/>
          </p:nvSpPr>
          <p:spPr>
            <a:xfrm>
              <a:off x="748702" y="6320018"/>
              <a:ext cx="817853" cy="400110"/>
            </a:xfrm>
            <a:prstGeom prst="rect">
              <a:avLst/>
            </a:prstGeom>
            <a:noFill/>
          </p:spPr>
          <p:txBody>
            <a:bodyPr wrap="none" rtlCol="0">
              <a:spAutoFit/>
            </a:bodyPr>
            <a:lstStyle/>
            <a:p>
              <a:r>
                <a:rPr lang="en-US" sz="2000" b="1" dirty="0" smtClean="0">
                  <a:solidFill>
                    <a:schemeClr val="bg1"/>
                  </a:solidFill>
                </a:rPr>
                <a:t>Cause</a:t>
              </a:r>
              <a:endParaRPr lang="id-ID" sz="2000" b="1" dirty="0">
                <a:solidFill>
                  <a:schemeClr val="bg1"/>
                </a:solidFill>
              </a:endParaRPr>
            </a:p>
          </p:txBody>
        </p:sp>
        <p:pic>
          <p:nvPicPr>
            <p:cNvPr id="29" name="Picture 28">
              <a:extLst>
                <a:ext uri="{FF2B5EF4-FFF2-40B4-BE49-F238E27FC236}">
                  <a16:creationId xmlns:a16="http://schemas.microsoft.com/office/drawing/2014/main" xmlns="" id="{2E6B18F6-C283-45F6-BCB3-1E07CD34F6CE}"/>
                </a:ext>
              </a:extLst>
            </p:cNvPr>
            <p:cNvPicPr>
              <a:picLocks noChangeAspect="1"/>
            </p:cNvPicPr>
            <p:nvPr/>
          </p:nvPicPr>
          <p:blipFill>
            <a:blip r:embed="rId5"/>
            <a:stretch>
              <a:fillRect/>
            </a:stretch>
          </p:blipFill>
          <p:spPr>
            <a:xfrm>
              <a:off x="3729429" y="6225326"/>
              <a:ext cx="4709721" cy="592950"/>
            </a:xfrm>
            <a:prstGeom prst="rect">
              <a:avLst/>
            </a:prstGeom>
          </p:spPr>
        </p:pic>
        <p:pic>
          <p:nvPicPr>
            <p:cNvPr id="30" name="Picture 29">
              <a:extLst>
                <a:ext uri="{FF2B5EF4-FFF2-40B4-BE49-F238E27FC236}">
                  <a16:creationId xmlns:a16="http://schemas.microsoft.com/office/drawing/2014/main" xmlns="" id="{E8266C0B-7F78-4FAC-BA95-D2181E71D6FE}"/>
                </a:ext>
              </a:extLst>
            </p:cNvPr>
            <p:cNvPicPr>
              <a:picLocks noChangeAspect="1"/>
            </p:cNvPicPr>
            <p:nvPr/>
          </p:nvPicPr>
          <p:blipFill>
            <a:blip r:embed="rId6"/>
            <a:stretch>
              <a:fillRect/>
            </a:stretch>
          </p:blipFill>
          <p:spPr>
            <a:xfrm>
              <a:off x="9860428" y="6296137"/>
              <a:ext cx="2228850" cy="400050"/>
            </a:xfrm>
            <a:prstGeom prst="rect">
              <a:avLst/>
            </a:prstGeom>
          </p:spPr>
        </p:pic>
      </p:grpSp>
      <p:cxnSp>
        <p:nvCxnSpPr>
          <p:cNvPr id="32" name="Straight Connector 31">
            <a:extLst>
              <a:ext uri="{FF2B5EF4-FFF2-40B4-BE49-F238E27FC236}">
                <a16:creationId xmlns:a16="http://schemas.microsoft.com/office/drawing/2014/main" xmlns="" id="{4CB5A2E6-83CF-486A-8169-0D14742FB3EE}"/>
              </a:ext>
            </a:extLst>
          </p:cNvPr>
          <p:cNvCxnSpPr>
            <a:cxnSpLocks/>
          </p:cNvCxnSpPr>
          <p:nvPr/>
        </p:nvCxnSpPr>
        <p:spPr>
          <a:xfrm>
            <a:off x="4189865" y="6672008"/>
            <a:ext cx="3849235" cy="10257"/>
          </a:xfrm>
          <a:prstGeom prst="line">
            <a:avLst/>
          </a:prstGeom>
          <a:ln w="28575">
            <a:solidFill>
              <a:srgbClr val="1ED76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50F9D087-73BE-42DF-97F3-5D2A7CCA59F1}"/>
              </a:ext>
            </a:extLst>
          </p:cNvPr>
          <p:cNvSpPr/>
          <p:nvPr/>
        </p:nvSpPr>
        <p:spPr>
          <a:xfrm>
            <a:off x="1761391" y="3624256"/>
            <a:ext cx="2428474" cy="2332384"/>
          </a:xfrm>
          <a:prstGeom prst="ellipse">
            <a:avLst/>
          </a:prstGeom>
          <a:blipFill dpi="0" rotWithShape="1">
            <a:blip r:embed="rId7">
              <a:extLst>
                <a:ext uri="{28A0092B-C50C-407E-A947-70E740481C1C}">
                  <a14:useLocalDpi xmlns:a14="http://schemas.microsoft.com/office/drawing/2010/main" val="0"/>
                </a:ext>
              </a:extLst>
            </a:blip>
            <a:srcRect/>
            <a:stretch>
              <a:fillRect l="-62468" t="-60604" r="-209226" b="-570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E5318A15-E1CF-4F9D-B89F-6CA8FA7855D0}"/>
              </a:ext>
            </a:extLst>
          </p:cNvPr>
          <p:cNvSpPr/>
          <p:nvPr/>
        </p:nvSpPr>
        <p:spPr>
          <a:xfrm>
            <a:off x="8039099" y="3562805"/>
            <a:ext cx="2428474" cy="2332384"/>
          </a:xfrm>
          <a:prstGeom prst="ellipse">
            <a:avLst/>
          </a:prstGeom>
          <a:blipFill dpi="0" rotWithShape="1">
            <a:blip r:embed="rId7">
              <a:extLst>
                <a:ext uri="{28A0092B-C50C-407E-A947-70E740481C1C}">
                  <a14:useLocalDpi xmlns:a14="http://schemas.microsoft.com/office/drawing/2010/main" val="0"/>
                </a:ext>
              </a:extLst>
            </a:blip>
            <a:srcRect/>
            <a:stretch>
              <a:fillRect l="-62468" t="-60604" r="-209226" b="-570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D7ADE91B-82E7-46A0-B48D-D131FE214BAF}"/>
              </a:ext>
            </a:extLst>
          </p:cNvPr>
          <p:cNvSpPr/>
          <p:nvPr/>
        </p:nvSpPr>
        <p:spPr>
          <a:xfrm>
            <a:off x="4900245" y="3581852"/>
            <a:ext cx="2428474" cy="2332384"/>
          </a:xfrm>
          <a:prstGeom prst="ellipse">
            <a:avLst/>
          </a:prstGeom>
          <a:blipFill dpi="0" rotWithShape="1">
            <a:blip r:embed="rId7">
              <a:extLst>
                <a:ext uri="{28A0092B-C50C-407E-A947-70E740481C1C}">
                  <a14:useLocalDpi xmlns:a14="http://schemas.microsoft.com/office/drawing/2010/main" val="0"/>
                </a:ext>
              </a:extLst>
            </a:blip>
            <a:srcRect/>
            <a:stretch>
              <a:fillRect l="-201818" t="-54379" r="-51832" b="-527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8796" y="3652742"/>
            <a:ext cx="2521070" cy="22754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0245" y="3581852"/>
            <a:ext cx="2428474" cy="23133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39098" y="3581852"/>
            <a:ext cx="2523925" cy="23133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48299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987FDA-3A0B-4B9D-BFD3-C08E919B31E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1912</TotalTime>
  <Words>938</Words>
  <Application>Microsoft Office PowerPoint</Application>
  <PresentationFormat>Widescreen</PresentationFormat>
  <Paragraphs>100</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vt:lpstr>
      <vt:lpstr>Roboto 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Denice Celis</dc:creator>
  <cp:lastModifiedBy>Sonia</cp:lastModifiedBy>
  <cp:revision>104</cp:revision>
  <dcterms:created xsi:type="dcterms:W3CDTF">2021-07-27T06:16:35Z</dcterms:created>
  <dcterms:modified xsi:type="dcterms:W3CDTF">2022-10-20T07:04:26Z</dcterms:modified>
</cp:coreProperties>
</file>