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65" r:id="rId5"/>
    <p:sldId id="259" r:id="rId6"/>
    <p:sldId id="260" r:id="rId7"/>
    <p:sldId id="261" r:id="rId8"/>
    <p:sldId id="262"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63" d="100"/>
          <a:sy n="63" d="100"/>
        </p:scale>
        <p:origin x="84" y="3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8F55B115-4EB1-4384-94DD-83EB2D57077A}"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F69A1-D049-4985-8325-5011EAF7A207}" type="slidenum">
              <a:rPr lang="en-US" smtClean="0"/>
              <a:t>‹#›</a:t>
            </a:fld>
            <a:endParaRPr lang="en-US"/>
          </a:p>
        </p:txBody>
      </p:sp>
    </p:spTree>
    <p:extLst>
      <p:ext uri="{BB962C8B-B14F-4D97-AF65-F5344CB8AC3E}">
        <p14:creationId xmlns:p14="http://schemas.microsoft.com/office/powerpoint/2010/main" val="391116350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5B115-4EB1-4384-94DD-83EB2D57077A}"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F69A1-D049-4985-8325-5011EAF7A207}" type="slidenum">
              <a:rPr lang="en-US" smtClean="0"/>
              <a:t>‹#›</a:t>
            </a:fld>
            <a:endParaRPr lang="en-US"/>
          </a:p>
        </p:txBody>
      </p:sp>
    </p:spTree>
    <p:extLst>
      <p:ext uri="{BB962C8B-B14F-4D97-AF65-F5344CB8AC3E}">
        <p14:creationId xmlns:p14="http://schemas.microsoft.com/office/powerpoint/2010/main" val="235765023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5B115-4EB1-4384-94DD-83EB2D57077A}"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F69A1-D049-4985-8325-5011EAF7A207}" type="slidenum">
              <a:rPr lang="en-US" smtClean="0"/>
              <a:t>‹#›</a:t>
            </a:fld>
            <a:endParaRPr lang="en-US"/>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extLst>
      <p:ext uri="{BB962C8B-B14F-4D97-AF65-F5344CB8AC3E}">
        <p14:creationId xmlns:p14="http://schemas.microsoft.com/office/powerpoint/2010/main" val="223413957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5B115-4EB1-4384-94DD-83EB2D57077A}"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F69A1-D049-4985-8325-5011EAF7A207}" type="slidenum">
              <a:rPr lang="en-US" smtClean="0"/>
              <a:t>‹#›</a:t>
            </a:fld>
            <a:endParaRPr lang="en-US"/>
          </a:p>
        </p:txBody>
      </p:sp>
    </p:spTree>
    <p:extLst>
      <p:ext uri="{BB962C8B-B14F-4D97-AF65-F5344CB8AC3E}">
        <p14:creationId xmlns:p14="http://schemas.microsoft.com/office/powerpoint/2010/main" val="382741107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5B115-4EB1-4384-94DD-83EB2D57077A}"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F69A1-D049-4985-8325-5011EAF7A207}" type="slidenum">
              <a:rPr lang="en-US" smtClean="0"/>
              <a:t>‹#›</a:t>
            </a:fld>
            <a:endParaRPr lang="en-US"/>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30016868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5B115-4EB1-4384-94DD-83EB2D57077A}"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F69A1-D049-4985-8325-5011EAF7A207}" type="slidenum">
              <a:rPr lang="en-US" smtClean="0"/>
              <a:t>‹#›</a:t>
            </a:fld>
            <a:endParaRPr lang="en-US"/>
          </a:p>
        </p:txBody>
      </p:sp>
    </p:spTree>
    <p:extLst>
      <p:ext uri="{BB962C8B-B14F-4D97-AF65-F5344CB8AC3E}">
        <p14:creationId xmlns:p14="http://schemas.microsoft.com/office/powerpoint/2010/main" val="192123630"/>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5B115-4EB1-4384-94DD-83EB2D57077A}"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F69A1-D049-4985-8325-5011EAF7A207}" type="slidenum">
              <a:rPr lang="en-US" smtClean="0"/>
              <a:t>‹#›</a:t>
            </a:fld>
            <a:endParaRPr lang="en-US"/>
          </a:p>
        </p:txBody>
      </p:sp>
    </p:spTree>
    <p:extLst>
      <p:ext uri="{BB962C8B-B14F-4D97-AF65-F5344CB8AC3E}">
        <p14:creationId xmlns:p14="http://schemas.microsoft.com/office/powerpoint/2010/main" val="228986187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5B115-4EB1-4384-94DD-83EB2D57077A}"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F69A1-D049-4985-8325-5011EAF7A207}" type="slidenum">
              <a:rPr lang="en-US" smtClean="0"/>
              <a:t>‹#›</a:t>
            </a:fld>
            <a:endParaRPr lang="en-US"/>
          </a:p>
        </p:txBody>
      </p:sp>
    </p:spTree>
    <p:extLst>
      <p:ext uri="{BB962C8B-B14F-4D97-AF65-F5344CB8AC3E}">
        <p14:creationId xmlns:p14="http://schemas.microsoft.com/office/powerpoint/2010/main" val="324357527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F55B115-4EB1-4384-94DD-83EB2D57077A}"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F69A1-D049-4985-8325-5011EAF7A207}" type="slidenum">
              <a:rPr lang="en-US" smtClean="0"/>
              <a:t>‹#›</a:t>
            </a:fld>
            <a:endParaRPr lang="en-US"/>
          </a:p>
        </p:txBody>
      </p:sp>
    </p:spTree>
    <p:extLst>
      <p:ext uri="{BB962C8B-B14F-4D97-AF65-F5344CB8AC3E}">
        <p14:creationId xmlns:p14="http://schemas.microsoft.com/office/powerpoint/2010/main" val="365125559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55B115-4EB1-4384-94DD-83EB2D57077A}" type="datetimeFigureOut">
              <a:rPr lang="en-US" smtClean="0"/>
              <a:t>9/22/2021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7EF69A1-D049-4985-8325-5011EAF7A207}" type="slidenum">
              <a:rPr lang="en-US" smtClean="0"/>
              <a:t>‹#›</a:t>
            </a:fld>
            <a:endParaRPr lang="en-US"/>
          </a:p>
        </p:txBody>
      </p:sp>
    </p:spTree>
    <p:extLst>
      <p:ext uri="{BB962C8B-B14F-4D97-AF65-F5344CB8AC3E}">
        <p14:creationId xmlns:p14="http://schemas.microsoft.com/office/powerpoint/2010/main" val="10302946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F55B115-4EB1-4384-94DD-83EB2D57077A}"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F69A1-D049-4985-8325-5011EAF7A207}" type="slidenum">
              <a:rPr lang="en-US" smtClean="0"/>
              <a:t>‹#›</a:t>
            </a:fld>
            <a:endParaRPr lang="en-US"/>
          </a:p>
        </p:txBody>
      </p:sp>
    </p:spTree>
    <p:extLst>
      <p:ext uri="{BB962C8B-B14F-4D97-AF65-F5344CB8AC3E}">
        <p14:creationId xmlns:p14="http://schemas.microsoft.com/office/powerpoint/2010/main" val="38179203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F55B115-4EB1-4384-94DD-83EB2D57077A}" type="datetimeFigureOut">
              <a:rPr lang="en-US" smtClean="0"/>
              <a:t>9/22/2021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7EF69A1-D049-4985-8325-5011EAF7A207}" type="slidenum">
              <a:rPr lang="en-US" smtClean="0"/>
              <a:t>‹#›</a:t>
            </a:fld>
            <a:endParaRPr lang="en-US"/>
          </a:p>
        </p:txBody>
      </p:sp>
    </p:spTree>
    <p:extLst>
      <p:ext uri="{BB962C8B-B14F-4D97-AF65-F5344CB8AC3E}">
        <p14:creationId xmlns:p14="http://schemas.microsoft.com/office/powerpoint/2010/main" val="84655449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F55B115-4EB1-4384-94DD-83EB2D57077A}" type="datetimeFigureOut">
              <a:rPr lang="en-US" smtClean="0"/>
              <a:t>9/22/2021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7EF69A1-D049-4985-8325-5011EAF7A207}" type="slidenum">
              <a:rPr lang="en-US" smtClean="0"/>
              <a:t>‹#›</a:t>
            </a:fld>
            <a:endParaRPr lang="en-US"/>
          </a:p>
        </p:txBody>
      </p:sp>
    </p:spTree>
    <p:extLst>
      <p:ext uri="{BB962C8B-B14F-4D97-AF65-F5344CB8AC3E}">
        <p14:creationId xmlns:p14="http://schemas.microsoft.com/office/powerpoint/2010/main" val="15593790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55B115-4EB1-4384-94DD-83EB2D57077A}" type="datetimeFigureOut">
              <a:rPr lang="en-US" smtClean="0"/>
              <a:t>9/22/2021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7EF69A1-D049-4985-8325-5011EAF7A207}" type="slidenum">
              <a:rPr lang="en-US" smtClean="0"/>
              <a:t>‹#›</a:t>
            </a:fld>
            <a:endParaRPr lang="en-US"/>
          </a:p>
        </p:txBody>
      </p:sp>
    </p:spTree>
    <p:extLst>
      <p:ext uri="{BB962C8B-B14F-4D97-AF65-F5344CB8AC3E}">
        <p14:creationId xmlns:p14="http://schemas.microsoft.com/office/powerpoint/2010/main" val="8083565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F55B115-4EB1-4384-94DD-83EB2D57077A}"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F69A1-D049-4985-8325-5011EAF7A207}" type="slidenum">
              <a:rPr lang="en-US" smtClean="0"/>
              <a:t>‹#›</a:t>
            </a:fld>
            <a:endParaRPr lang="en-US"/>
          </a:p>
        </p:txBody>
      </p:sp>
    </p:spTree>
    <p:extLst>
      <p:ext uri="{BB962C8B-B14F-4D97-AF65-F5344CB8AC3E}">
        <p14:creationId xmlns:p14="http://schemas.microsoft.com/office/powerpoint/2010/main" val="5369192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55B115-4EB1-4384-94DD-83EB2D57077A}" type="datetimeFigureOut">
              <a:rPr lang="en-US" smtClean="0"/>
              <a:t>9/22/2021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7EF69A1-D049-4985-8325-5011EAF7A207}" type="slidenum">
              <a:rPr lang="en-US" smtClean="0"/>
              <a:t>‹#›</a:t>
            </a:fld>
            <a:endParaRPr lang="en-US"/>
          </a:p>
        </p:txBody>
      </p:sp>
    </p:spTree>
    <p:extLst>
      <p:ext uri="{BB962C8B-B14F-4D97-AF65-F5344CB8AC3E}">
        <p14:creationId xmlns:p14="http://schemas.microsoft.com/office/powerpoint/2010/main" val="21338308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8F55B115-4EB1-4384-94DD-83EB2D57077A}" type="datetimeFigureOut">
              <a:rPr lang="en-US" smtClean="0"/>
              <a:t>9/22/2021</a:t>
            </a:fld>
            <a:endParaRPr lang="en-US"/>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77EF69A1-D049-4985-8325-5011EAF7A207}" type="slidenum">
              <a:rPr lang="en-US" smtClean="0"/>
              <a:t>‹#›</a:t>
            </a:fld>
            <a:endParaRPr lang="en-US"/>
          </a:p>
        </p:txBody>
      </p:sp>
    </p:spTree>
    <p:extLst>
      <p:ext uri="{BB962C8B-B14F-4D97-AF65-F5344CB8AC3E}">
        <p14:creationId xmlns:p14="http://schemas.microsoft.com/office/powerpoint/2010/main" val="299937119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image" Target="../media/image16.jpeg"/><Relationship Id="rId1" Type="http://schemas.openxmlformats.org/officeDocument/2006/relationships/slideLayout" Target="../slideLayouts/slideLayout2.xml"/><Relationship Id="rId4" Type="http://schemas.openxmlformats.org/officeDocument/2006/relationships/image" Target="../media/image18.jpeg"/></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B88C8F0-C6F6-4F69-8B31-44DC1029F2D5}"/>
              </a:ext>
            </a:extLst>
          </p:cNvPr>
          <p:cNvSpPr>
            <a:spLocks noGrp="1"/>
          </p:cNvSpPr>
          <p:nvPr>
            <p:ph type="ctrTitle"/>
          </p:nvPr>
        </p:nvSpPr>
        <p:spPr>
          <a:xfrm>
            <a:off x="1486747" y="0"/>
            <a:ext cx="6976533" cy="1060026"/>
          </a:xfrm>
        </p:spPr>
        <p:txBody>
          <a:bodyPr/>
          <a:lstStyle/>
          <a:p>
            <a:r>
              <a:rPr lang="en-US" b="1" spc="50" dirty="0">
                <a:ln w="9525" cmpd="sng">
                  <a:solidFill>
                    <a:schemeClr val="accent1"/>
                  </a:solidFill>
                  <a:prstDash val="solid"/>
                </a:ln>
                <a:solidFill>
                  <a:srgbClr val="70AD47">
                    <a:tint val="1000"/>
                  </a:srgbClr>
                </a:solidFill>
                <a:effectLst>
                  <a:glow rad="38100">
                    <a:schemeClr val="accent1">
                      <a:alpha val="40000"/>
                    </a:schemeClr>
                  </a:glow>
                </a:effectLst>
              </a:rPr>
              <a:t>Mendel and heredity</a:t>
            </a:r>
          </a:p>
        </p:txBody>
      </p:sp>
      <p:sp>
        <p:nvSpPr>
          <p:cNvPr id="4" name="Content Placeholder 2">
            <a:extLst>
              <a:ext uri="{FF2B5EF4-FFF2-40B4-BE49-F238E27FC236}">
                <a16:creationId xmlns:a16="http://schemas.microsoft.com/office/drawing/2014/main" id="{7300A46F-06B8-4980-A19B-F9E50B46E2B6}"/>
              </a:ext>
            </a:extLst>
          </p:cNvPr>
          <p:cNvSpPr txBox="1">
            <a:spLocks/>
          </p:cNvSpPr>
          <p:nvPr/>
        </p:nvSpPr>
        <p:spPr>
          <a:xfrm>
            <a:off x="565574" y="1337629"/>
            <a:ext cx="8994986" cy="3880773"/>
          </a:xfrm>
          <a:prstGeom prst="rect">
            <a:avLst/>
          </a:prstGeom>
        </p:spPr>
        <p:txBody>
          <a:bodyPr vert="horz" lIns="91440" tIns="45720" rIns="91440" bIns="45720" rtlCol="0" anchor="t">
            <a:noAutofit/>
          </a:bodyPr>
          <a:lstStyle>
            <a:lvl1pPr marL="0" indent="0" algn="r" defTabSz="457200" rtl="0" eaLnBrk="1" latinLnBrk="0" hangingPunct="1">
              <a:spcBef>
                <a:spcPts val="1000"/>
              </a:spcBef>
              <a:spcAft>
                <a:spcPts val="0"/>
              </a:spcAft>
              <a:buClr>
                <a:schemeClr val="accent1"/>
              </a:buClr>
              <a:buSzPct val="80000"/>
              <a:buFont typeface="Wingdings 3" charset="2"/>
              <a:buNone/>
              <a:defRPr sz="1800" kern="1200">
                <a:solidFill>
                  <a:schemeClr val="tx1">
                    <a:lumMod val="50000"/>
                    <a:lumOff val="50000"/>
                  </a:schemeClr>
                </a:solidFill>
                <a:latin typeface="+mn-lt"/>
                <a:ea typeface="+mn-ea"/>
                <a:cs typeface="+mn-cs"/>
              </a:defRPr>
            </a:lvl1pPr>
            <a:lvl2pPr marL="457200" indent="0" algn="ctr" defTabSz="457200" rtl="0" eaLnBrk="1" latinLnBrk="0" hangingPunct="1">
              <a:spcBef>
                <a:spcPts val="1000"/>
              </a:spcBef>
              <a:spcAft>
                <a:spcPts val="0"/>
              </a:spcAft>
              <a:buClr>
                <a:schemeClr val="accent1"/>
              </a:buClr>
              <a:buSzPct val="80000"/>
              <a:buFont typeface="Wingdings 3" charset="2"/>
              <a:buNone/>
              <a:defRPr sz="1600" kern="1200">
                <a:solidFill>
                  <a:schemeClr val="tx1">
                    <a:tint val="75000"/>
                  </a:schemeClr>
                </a:solidFill>
                <a:latin typeface="+mn-lt"/>
                <a:ea typeface="+mn-ea"/>
                <a:cs typeface="+mn-cs"/>
              </a:defRPr>
            </a:lvl2pPr>
            <a:lvl3pPr marL="914400" indent="0" algn="ctr" defTabSz="457200" rtl="0" eaLnBrk="1" latinLnBrk="0" hangingPunct="1">
              <a:spcBef>
                <a:spcPts val="1000"/>
              </a:spcBef>
              <a:spcAft>
                <a:spcPts val="0"/>
              </a:spcAft>
              <a:buClr>
                <a:schemeClr val="accent1"/>
              </a:buClr>
              <a:buSzPct val="80000"/>
              <a:buFont typeface="Wingdings 3" charset="2"/>
              <a:buNone/>
              <a:defRPr sz="1400" kern="1200">
                <a:solidFill>
                  <a:schemeClr val="tx1">
                    <a:tint val="75000"/>
                  </a:schemeClr>
                </a:solidFill>
                <a:latin typeface="+mn-lt"/>
                <a:ea typeface="+mn-ea"/>
                <a:cs typeface="+mn-cs"/>
              </a:defRPr>
            </a:lvl3pPr>
            <a:lvl4pPr marL="1371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4pPr>
            <a:lvl5pPr marL="18288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5pPr>
            <a:lvl6pPr marL="22860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6pPr>
            <a:lvl7pPr marL="27432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7pPr>
            <a:lvl8pPr marL="32004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8pPr>
            <a:lvl9pPr marL="3657600" indent="0" algn="ctr" defTabSz="457200" rtl="0" eaLnBrk="1" latinLnBrk="0" hangingPunct="1">
              <a:spcBef>
                <a:spcPts val="1000"/>
              </a:spcBef>
              <a:spcAft>
                <a:spcPts val="0"/>
              </a:spcAft>
              <a:buClr>
                <a:schemeClr val="accent1"/>
              </a:buClr>
              <a:buSzPct val="80000"/>
              <a:buFont typeface="Wingdings 3" charset="2"/>
              <a:buNone/>
              <a:defRPr sz="1200" kern="1200">
                <a:solidFill>
                  <a:schemeClr val="tx1">
                    <a:tint val="75000"/>
                  </a:schemeClr>
                </a:solidFill>
                <a:latin typeface="+mn-lt"/>
                <a:ea typeface="+mn-ea"/>
                <a:cs typeface="+mn-cs"/>
              </a:defRPr>
            </a:lvl9pPr>
          </a:lstStyle>
          <a:p>
            <a:pPr marL="285750" indent="-285750" algn="l">
              <a:buFont typeface="Wingdings" panose="05000000000000000000" pitchFamily="2" charset="2"/>
              <a:buChar char="Ø"/>
            </a:pPr>
            <a:r>
              <a:rPr lang="en-US" dirty="0"/>
              <a:t>When we think of how offspring resemble or differ from their parents, we typically refer to specific traits. </a:t>
            </a:r>
          </a:p>
          <a:p>
            <a:pPr marL="285750" indent="-285750" algn="l">
              <a:buFont typeface="Wingdings" panose="05000000000000000000" pitchFamily="2" charset="2"/>
              <a:buChar char="Ø"/>
            </a:pPr>
            <a:r>
              <a:rPr lang="en-US" dirty="0"/>
              <a:t>Traits are distinguishing characteristics that are inherited, such as eye color, leaf shape, and tail length. Scientists recognized that traits are hereditary or passed from one generation to the next. </a:t>
            </a:r>
          </a:p>
          <a:p>
            <a:pPr marL="285750" indent="-285750" algn="l">
              <a:buFont typeface="Wingdings" panose="05000000000000000000" pitchFamily="2" charset="2"/>
              <a:buChar char="Ø"/>
            </a:pPr>
            <a:r>
              <a:rPr lang="en-US" dirty="0"/>
              <a:t>Genetics is the study of biological inheritance patterns and variation in organisms. The groundwork for much of our understanding of genetics was established by Gregor Mendel</a:t>
            </a:r>
          </a:p>
          <a:p>
            <a:pPr marL="285750" indent="-285750" algn="l">
              <a:buFont typeface="Wingdings" panose="05000000000000000000" pitchFamily="2" charset="2"/>
              <a:buChar char="Ø"/>
            </a:pPr>
            <a:r>
              <a:rPr lang="en-US" dirty="0"/>
              <a:t>Scientists of the time commonly thought that parents’ traits were blended in offspring, like mixing red and white paint to get pink paint. But this idea failed to explain how certain traits remained without being “diluted.” </a:t>
            </a:r>
          </a:p>
          <a:p>
            <a:pPr marL="285750" indent="-285750" algn="l">
              <a:buFont typeface="Wingdings" panose="05000000000000000000" pitchFamily="2" charset="2"/>
              <a:buChar char="Ø"/>
            </a:pPr>
            <a:r>
              <a:rPr lang="en-US" dirty="0"/>
              <a:t>Mendel bred thousands of plants, carefully counting and recording his results. From his data, Mendel correctly predicted the results of meiosis long before chromosomes were discovered. He recognized that traits are inherited as discrete units from the parental generation. By recognizing that organisms inherit two copies of each discrete unit, what we now call genes, Mendel described how traits were passed between generations.</a:t>
            </a:r>
          </a:p>
        </p:txBody>
      </p:sp>
      <p:pic>
        <p:nvPicPr>
          <p:cNvPr id="6" name="Picture 5">
            <a:extLst>
              <a:ext uri="{FF2B5EF4-FFF2-40B4-BE49-F238E27FC236}">
                <a16:creationId xmlns:a16="http://schemas.microsoft.com/office/drawing/2014/main" id="{A1FC30E0-8D8B-428D-8E37-6B2BD99514EA}"/>
              </a:ext>
            </a:extLst>
          </p:cNvPr>
          <p:cNvPicPr>
            <a:picLocks noChangeAspect="1"/>
          </p:cNvPicPr>
          <p:nvPr/>
        </p:nvPicPr>
        <p:blipFill>
          <a:blip r:embed="rId2"/>
          <a:stretch>
            <a:fillRect/>
          </a:stretch>
        </p:blipFill>
        <p:spPr>
          <a:xfrm>
            <a:off x="9469120" y="1572850"/>
            <a:ext cx="2384459" cy="3121681"/>
          </a:xfrm>
          <a:prstGeom prst="rect">
            <a:avLst/>
          </a:prstGeom>
        </p:spPr>
      </p:pic>
    </p:spTree>
    <p:extLst>
      <p:ext uri="{BB962C8B-B14F-4D97-AF65-F5344CB8AC3E}">
        <p14:creationId xmlns:p14="http://schemas.microsoft.com/office/powerpoint/2010/main" val="648959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0013FF-A8F9-4D20-98E3-72C149AB7F79}"/>
              </a:ext>
            </a:extLst>
          </p:cNvPr>
          <p:cNvSpPr>
            <a:spLocks noGrp="1"/>
          </p:cNvSpPr>
          <p:nvPr>
            <p:ph type="title"/>
          </p:nvPr>
        </p:nvSpPr>
        <p:spPr>
          <a:xfrm>
            <a:off x="2963334" y="0"/>
            <a:ext cx="4047066" cy="701040"/>
          </a:xfrm>
        </p:spPr>
        <p:txBody>
          <a:bodyPr>
            <a:normAutofit fontScale="90000"/>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Conclusions </a:t>
            </a:r>
          </a:p>
        </p:txBody>
      </p:sp>
      <p:sp>
        <p:nvSpPr>
          <p:cNvPr id="3" name="Content Placeholder 2">
            <a:extLst>
              <a:ext uri="{FF2B5EF4-FFF2-40B4-BE49-F238E27FC236}">
                <a16:creationId xmlns:a16="http://schemas.microsoft.com/office/drawing/2014/main" id="{B2CD8CCC-AADA-44FD-9D26-D2664F61E9BC}"/>
              </a:ext>
            </a:extLst>
          </p:cNvPr>
          <p:cNvSpPr>
            <a:spLocks noGrp="1"/>
          </p:cNvSpPr>
          <p:nvPr>
            <p:ph idx="1"/>
          </p:nvPr>
        </p:nvSpPr>
        <p:spPr>
          <a:xfrm>
            <a:off x="294640" y="1093789"/>
            <a:ext cx="5760720" cy="6150291"/>
          </a:xfrm>
        </p:spPr>
        <p:txBody>
          <a:bodyPr>
            <a:normAutofit/>
          </a:bodyPr>
          <a:lstStyle/>
          <a:p>
            <a:r>
              <a:rPr lang="en-US" dirty="0"/>
              <a:t>From these observations, Mendel drew three important conclusions: </a:t>
            </a:r>
          </a:p>
          <a:p>
            <a:pPr marL="0" indent="0">
              <a:buNone/>
            </a:pPr>
            <a:r>
              <a:rPr lang="en-US" dirty="0"/>
              <a:t>	• He demonstrated that traits are inherited as discrete units(every singe unit or gene was independent in its actions in an individual’s genome), which provided an explanation for individual traits that persisted without being blended or diluted over successive generations. Mendel’s two other key conclusions are collectively called the law of segregation, or Mendel’s first law. </a:t>
            </a:r>
          </a:p>
          <a:p>
            <a:pPr marL="0" indent="0">
              <a:buNone/>
            </a:pPr>
            <a:r>
              <a:rPr lang="en-US" dirty="0"/>
              <a:t>	• Organisms inherit two copies of each gene, one from each parent. </a:t>
            </a:r>
          </a:p>
          <a:p>
            <a:pPr marL="0" indent="0">
              <a:buNone/>
            </a:pPr>
            <a:r>
              <a:rPr lang="en-US" dirty="0"/>
              <a:t>	• Organisms donate only one copy of each gene in their gametes. Thus, the two copies of each gene (allele) segregate, or separate, during gamete formation.</a:t>
            </a:r>
          </a:p>
        </p:txBody>
      </p:sp>
      <p:pic>
        <p:nvPicPr>
          <p:cNvPr id="1026" name="Picture 2" descr="Mendel&amp;#39;s Law of segregation and independent assortment - YouTube">
            <a:extLst>
              <a:ext uri="{FF2B5EF4-FFF2-40B4-BE49-F238E27FC236}">
                <a16:creationId xmlns:a16="http://schemas.microsoft.com/office/drawing/2014/main" id="{4BD6D3DC-6BF6-47D3-B573-59643AA3D00E}"/>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l="6301" t="9837" r="8556" b="8743"/>
          <a:stretch/>
        </p:blipFill>
        <p:spPr bwMode="auto">
          <a:xfrm>
            <a:off x="6543040" y="812800"/>
            <a:ext cx="4514246" cy="2428240"/>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The page can&amp;#39;t be found (404) | Biology classroom, Science biology,  Teaching biology">
            <a:extLst>
              <a:ext uri="{FF2B5EF4-FFF2-40B4-BE49-F238E27FC236}">
                <a16:creationId xmlns:a16="http://schemas.microsoft.com/office/drawing/2014/main" id="{2516E5F5-A999-420D-80D0-37B580044C1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137650" y="3547745"/>
            <a:ext cx="2857500" cy="2771775"/>
          </a:xfrm>
          <a:prstGeom prst="rect">
            <a:avLst/>
          </a:prstGeom>
          <a:noFill/>
          <a:extLst>
            <a:ext uri="{909E8E84-426E-40DD-AFC4-6F175D3DCCD1}">
              <a14:hiddenFill xmlns:a14="http://schemas.microsoft.com/office/drawing/2010/main">
                <a:solidFill>
                  <a:srgbClr val="FFFFFF"/>
                </a:solidFill>
              </a14:hiddenFill>
            </a:ext>
          </a:extLst>
        </p:spPr>
      </p:pic>
      <p:pic>
        <p:nvPicPr>
          <p:cNvPr id="1030" name="Picture 6" descr="Interactive Biology Multimedia Courseware">
            <a:extLst>
              <a:ext uri="{FF2B5EF4-FFF2-40B4-BE49-F238E27FC236}">
                <a16:creationId xmlns:a16="http://schemas.microsoft.com/office/drawing/2014/main" id="{ABBD03A0-E5B5-49F1-951B-D96DE59B82B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199823" y="4212908"/>
            <a:ext cx="2657475" cy="172402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080450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Content Placeholder 6">
            <a:extLst>
              <a:ext uri="{FF2B5EF4-FFF2-40B4-BE49-F238E27FC236}">
                <a16:creationId xmlns:a16="http://schemas.microsoft.com/office/drawing/2014/main" id="{E478B643-BB10-4FC3-820A-F16CB13D4CEC}"/>
              </a:ext>
            </a:extLst>
          </p:cNvPr>
          <p:cNvSpPr>
            <a:spLocks noGrp="1"/>
          </p:cNvSpPr>
          <p:nvPr>
            <p:ph idx="1"/>
          </p:nvPr>
        </p:nvSpPr>
        <p:spPr>
          <a:xfrm>
            <a:off x="0" y="1865949"/>
            <a:ext cx="10000826" cy="3880773"/>
          </a:xfrm>
        </p:spPr>
        <p:txBody>
          <a:bodyPr/>
          <a:lstStyle/>
          <a:p>
            <a:r>
              <a:rPr lang="en-US" dirty="0"/>
              <a:t>Mendel studied plant variation in a monastery garden. He made three key choices about his experiments that played an important role in the development of his laws of inheritance: control over breeding, use of purebred plants, and observation of “either-or” traits that appeared in only two alternate forms. </a:t>
            </a:r>
          </a:p>
        </p:txBody>
      </p:sp>
      <p:sp>
        <p:nvSpPr>
          <p:cNvPr id="8" name="Title 1">
            <a:extLst>
              <a:ext uri="{FF2B5EF4-FFF2-40B4-BE49-F238E27FC236}">
                <a16:creationId xmlns:a16="http://schemas.microsoft.com/office/drawing/2014/main" id="{6F1AC56C-729F-42D6-971F-88A1D2F7C434}"/>
              </a:ext>
            </a:extLst>
          </p:cNvPr>
          <p:cNvSpPr txBox="1">
            <a:spLocks/>
          </p:cNvSpPr>
          <p:nvPr/>
        </p:nvSpPr>
        <p:spPr>
          <a:xfrm>
            <a:off x="375921" y="254000"/>
            <a:ext cx="8961120" cy="1060026"/>
          </a:xfrm>
          <a:prstGeom prst="rect">
            <a:avLst/>
          </a:prstGeom>
        </p:spPr>
        <p:txBody>
          <a:bodyPr vert="horz" lIns="91440" tIns="45720" rIns="91440" bIns="45720" rtlCol="0" anchor="t">
            <a:no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Mendel’s data revealed patterns of inheritance. </a:t>
            </a:r>
          </a:p>
        </p:txBody>
      </p:sp>
      <p:pic>
        <p:nvPicPr>
          <p:cNvPr id="10" name="Picture 9" descr="A picture containing diagram&#10;&#10;Description automatically generated">
            <a:extLst>
              <a:ext uri="{FF2B5EF4-FFF2-40B4-BE49-F238E27FC236}">
                <a16:creationId xmlns:a16="http://schemas.microsoft.com/office/drawing/2014/main" id="{205D5F49-6A11-49B8-BF3B-3453B99EEA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24560" y="3100100"/>
            <a:ext cx="3169920" cy="3778220"/>
          </a:xfrm>
          <a:prstGeom prst="rect">
            <a:avLst/>
          </a:prstGeom>
        </p:spPr>
      </p:pic>
      <p:pic>
        <p:nvPicPr>
          <p:cNvPr id="12" name="Picture 11" descr="Timeline&#10;&#10;Description automatically generated with medium confidence">
            <a:extLst>
              <a:ext uri="{FF2B5EF4-FFF2-40B4-BE49-F238E27FC236}">
                <a16:creationId xmlns:a16="http://schemas.microsoft.com/office/drawing/2014/main" id="{9D545B17-E72E-4C53-B257-0804C623098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43350" y="3145097"/>
            <a:ext cx="2995370" cy="3506615"/>
          </a:xfrm>
          <a:prstGeom prst="rect">
            <a:avLst/>
          </a:prstGeom>
        </p:spPr>
      </p:pic>
    </p:spTree>
    <p:extLst>
      <p:ext uri="{BB962C8B-B14F-4D97-AF65-F5344CB8AC3E}">
        <p14:creationId xmlns:p14="http://schemas.microsoft.com/office/powerpoint/2010/main" val="426315243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0B8B6-4538-4366-B177-850C915D05AD}"/>
              </a:ext>
            </a:extLst>
          </p:cNvPr>
          <p:cNvSpPr>
            <a:spLocks noGrp="1"/>
          </p:cNvSpPr>
          <p:nvPr>
            <p:ph type="title"/>
          </p:nvPr>
        </p:nvSpPr>
        <p:spPr>
          <a:xfrm>
            <a:off x="626534" y="609600"/>
            <a:ext cx="8596668" cy="1320800"/>
          </a:xfrm>
        </p:spPr>
        <p:txBody>
          <a:bodyPr>
            <a:norm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Experimental Design </a:t>
            </a:r>
          </a:p>
        </p:txBody>
      </p:sp>
      <p:sp>
        <p:nvSpPr>
          <p:cNvPr id="3" name="Content Placeholder 2">
            <a:extLst>
              <a:ext uri="{FF2B5EF4-FFF2-40B4-BE49-F238E27FC236}">
                <a16:creationId xmlns:a16="http://schemas.microsoft.com/office/drawing/2014/main" id="{1EC50050-2682-432B-A0FB-F023BAC6E3C9}"/>
              </a:ext>
            </a:extLst>
          </p:cNvPr>
          <p:cNvSpPr>
            <a:spLocks noGrp="1"/>
          </p:cNvSpPr>
          <p:nvPr>
            <p:ph idx="1"/>
          </p:nvPr>
        </p:nvSpPr>
        <p:spPr>
          <a:xfrm>
            <a:off x="203200" y="1855789"/>
            <a:ext cx="9601200" cy="4128451"/>
          </a:xfrm>
        </p:spPr>
        <p:txBody>
          <a:bodyPr>
            <a:normAutofit/>
          </a:bodyPr>
          <a:lstStyle/>
          <a:p>
            <a:r>
              <a:rPr lang="en-US" dirty="0"/>
              <a:t>Mendel chose pea plants for his experiments because they reproduce quickly, and he could easily control how they mate. The sex organs of a plant are in its flowers, and pea flowers contain both male and female reproductive organs. </a:t>
            </a:r>
          </a:p>
          <a:p>
            <a:r>
              <a:rPr lang="en-US" dirty="0"/>
              <a:t>In nature, the pea flower typically self-pollinates; that is, the plant mates with itself. </a:t>
            </a:r>
          </a:p>
        </p:txBody>
      </p:sp>
      <p:pic>
        <p:nvPicPr>
          <p:cNvPr id="6" name="Picture 5" descr="A picture containing text&#10;&#10;Description automatically generated">
            <a:extLst>
              <a:ext uri="{FF2B5EF4-FFF2-40B4-BE49-F238E27FC236}">
                <a16:creationId xmlns:a16="http://schemas.microsoft.com/office/drawing/2014/main" id="{34528069-2D24-4670-8D47-DB02895A74D9}"/>
              </a:ext>
            </a:extLst>
          </p:cNvPr>
          <p:cNvPicPr>
            <a:picLocks noChangeAspect="1"/>
          </p:cNvPicPr>
          <p:nvPr/>
        </p:nvPicPr>
        <p:blipFill rotWithShape="1">
          <a:blip r:embed="rId2">
            <a:extLst>
              <a:ext uri="{28A0092B-C50C-407E-A947-70E740481C1C}">
                <a14:useLocalDpi xmlns:a14="http://schemas.microsoft.com/office/drawing/2010/main" val="0"/>
              </a:ext>
            </a:extLst>
          </a:blip>
          <a:srcRect l="7788" b="828"/>
          <a:stretch/>
        </p:blipFill>
        <p:spPr>
          <a:xfrm>
            <a:off x="284480" y="3864517"/>
            <a:ext cx="3468344" cy="2201003"/>
          </a:xfrm>
          <a:prstGeom prst="rect">
            <a:avLst/>
          </a:prstGeom>
        </p:spPr>
      </p:pic>
      <p:pic>
        <p:nvPicPr>
          <p:cNvPr id="8" name="Picture 7" descr="Diagram&#10;&#10;Description automatically generated">
            <a:extLst>
              <a:ext uri="{FF2B5EF4-FFF2-40B4-BE49-F238E27FC236}">
                <a16:creationId xmlns:a16="http://schemas.microsoft.com/office/drawing/2014/main" id="{7A36D6DC-2386-4C7F-AF60-9A495717ACED}"/>
              </a:ext>
            </a:extLst>
          </p:cNvPr>
          <p:cNvPicPr>
            <a:picLocks noChangeAspect="1"/>
          </p:cNvPicPr>
          <p:nvPr/>
        </p:nvPicPr>
        <p:blipFill rotWithShape="1">
          <a:blip r:embed="rId3">
            <a:extLst>
              <a:ext uri="{28A0092B-C50C-407E-A947-70E740481C1C}">
                <a14:useLocalDpi xmlns:a14="http://schemas.microsoft.com/office/drawing/2010/main" val="0"/>
              </a:ext>
            </a:extLst>
          </a:blip>
          <a:srcRect l="11949" r="9826" b="6713"/>
          <a:stretch/>
        </p:blipFill>
        <p:spPr>
          <a:xfrm>
            <a:off x="4277361" y="3861349"/>
            <a:ext cx="3238986" cy="2234651"/>
          </a:xfrm>
          <a:prstGeom prst="rect">
            <a:avLst/>
          </a:prstGeom>
        </p:spPr>
      </p:pic>
      <p:pic>
        <p:nvPicPr>
          <p:cNvPr id="10" name="Picture 9" descr="Diagram&#10;&#10;Description automatically generated with low confidence">
            <a:extLst>
              <a:ext uri="{FF2B5EF4-FFF2-40B4-BE49-F238E27FC236}">
                <a16:creationId xmlns:a16="http://schemas.microsoft.com/office/drawing/2014/main" id="{EC1C6EE9-E011-453F-84AD-6C79045FBA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236470" y="3832766"/>
            <a:ext cx="2766810" cy="2276240"/>
          </a:xfrm>
          <a:prstGeom prst="rect">
            <a:avLst/>
          </a:prstGeom>
        </p:spPr>
      </p:pic>
    </p:spTree>
    <p:extLst>
      <p:ext uri="{BB962C8B-B14F-4D97-AF65-F5344CB8AC3E}">
        <p14:creationId xmlns:p14="http://schemas.microsoft.com/office/powerpoint/2010/main" val="4221930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F26836A-41EB-4463-8BA8-B89D0156D562}"/>
              </a:ext>
            </a:extLst>
          </p:cNvPr>
          <p:cNvSpPr>
            <a:spLocks noGrp="1"/>
          </p:cNvSpPr>
          <p:nvPr>
            <p:ph idx="1"/>
          </p:nvPr>
        </p:nvSpPr>
        <p:spPr>
          <a:xfrm>
            <a:off x="0" y="1225869"/>
            <a:ext cx="9665546" cy="3880773"/>
          </a:xfrm>
        </p:spPr>
        <p:txBody>
          <a:bodyPr>
            <a:normAutofit/>
          </a:bodyPr>
          <a:lstStyle/>
          <a:p>
            <a:r>
              <a:rPr lang="en-US" sz="2000" dirty="0"/>
              <a:t>If a line of plants has self-pollinated for long enough, that line becomes genetically uniform, or purebred. As a result, the offspring of purebred parents inherit all of the parent organisms’ characteristics.</a:t>
            </a:r>
          </a:p>
        </p:txBody>
      </p:sp>
      <p:pic>
        <p:nvPicPr>
          <p:cNvPr id="4" name="Picture 3" descr="A picture containing diagram&#10;&#10;Description automatically generated">
            <a:extLst>
              <a:ext uri="{FF2B5EF4-FFF2-40B4-BE49-F238E27FC236}">
                <a16:creationId xmlns:a16="http://schemas.microsoft.com/office/drawing/2014/main" id="{DE75B360-2801-4713-9E9B-A2A577936F0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77440" y="2405924"/>
            <a:ext cx="3622751" cy="4317948"/>
          </a:xfrm>
          <a:prstGeom prst="rect">
            <a:avLst/>
          </a:prstGeom>
        </p:spPr>
      </p:pic>
      <p:sp>
        <p:nvSpPr>
          <p:cNvPr id="5" name="Title 1">
            <a:extLst>
              <a:ext uri="{FF2B5EF4-FFF2-40B4-BE49-F238E27FC236}">
                <a16:creationId xmlns:a16="http://schemas.microsoft.com/office/drawing/2014/main" id="{D71A7A99-CCE2-400C-8E5E-B4336A2BEE4C}"/>
              </a:ext>
            </a:extLst>
          </p:cNvPr>
          <p:cNvSpPr txBox="1">
            <a:spLocks/>
          </p:cNvSpPr>
          <p:nvPr/>
        </p:nvSpPr>
        <p:spPr>
          <a:xfrm>
            <a:off x="383223" y="243840"/>
            <a:ext cx="8596312"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ctr"/>
            <a:r>
              <a:rPr lang="en-US" sz="4400" b="1" spc="50">
                <a:ln w="9525" cmpd="sng">
                  <a:solidFill>
                    <a:schemeClr val="accent1"/>
                  </a:solidFill>
                  <a:prstDash val="solid"/>
                </a:ln>
                <a:solidFill>
                  <a:srgbClr val="70AD47">
                    <a:tint val="1000"/>
                  </a:srgbClr>
                </a:solidFill>
                <a:effectLst>
                  <a:glow rad="38100">
                    <a:schemeClr val="accent1">
                      <a:alpha val="40000"/>
                    </a:schemeClr>
                  </a:glow>
                </a:effectLst>
              </a:rPr>
              <a:t>Experimental Design </a:t>
            </a:r>
            <a:endParaRPr lang="en-US" sz="4400" b="1" spc="50" dirty="0">
              <a:ln w="9525" cmpd="sng">
                <a:solidFill>
                  <a:schemeClr val="accent1"/>
                </a:solidFill>
                <a:prstDash val="solid"/>
              </a:ln>
              <a:solidFill>
                <a:srgbClr val="70AD47">
                  <a:tint val="1000"/>
                </a:srgbClr>
              </a:solidFill>
              <a:effectLst>
                <a:glow rad="38100">
                  <a:schemeClr val="accent1">
                    <a:alpha val="40000"/>
                  </a:schemeClr>
                </a:glow>
              </a:effectLst>
            </a:endParaRPr>
          </a:p>
        </p:txBody>
      </p:sp>
    </p:spTree>
    <p:extLst>
      <p:ext uri="{BB962C8B-B14F-4D97-AF65-F5344CB8AC3E}">
        <p14:creationId xmlns:p14="http://schemas.microsoft.com/office/powerpoint/2010/main" val="211843123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A9D9310-730B-4F70-8303-CA46207AF0AB}"/>
              </a:ext>
            </a:extLst>
          </p:cNvPr>
          <p:cNvSpPr>
            <a:spLocks noGrp="1"/>
          </p:cNvSpPr>
          <p:nvPr>
            <p:ph idx="1"/>
          </p:nvPr>
        </p:nvSpPr>
        <p:spPr>
          <a:xfrm>
            <a:off x="0" y="1408749"/>
            <a:ext cx="5567680" cy="3880773"/>
          </a:xfrm>
        </p:spPr>
        <p:txBody>
          <a:bodyPr/>
          <a:lstStyle/>
          <a:p>
            <a:r>
              <a:rPr lang="en-US" dirty="0"/>
              <a:t>Mendel was able to mate plants with specific traits by interrupting the self-pollination process. He removed the male parts of flowers and fertilized the female parts with pollen that contained sperm cells from a different plant. Because he started with purebred plants, Mendel knew that any variations in offspring resulted from his experiments. </a:t>
            </a:r>
          </a:p>
          <a:p>
            <a:endParaRPr lang="en-US" dirty="0"/>
          </a:p>
        </p:txBody>
      </p:sp>
      <p:sp>
        <p:nvSpPr>
          <p:cNvPr id="4" name="Title 1">
            <a:extLst>
              <a:ext uri="{FF2B5EF4-FFF2-40B4-BE49-F238E27FC236}">
                <a16:creationId xmlns:a16="http://schemas.microsoft.com/office/drawing/2014/main" id="{63FDEEDD-B17D-4B9A-8817-260337947B19}"/>
              </a:ext>
            </a:extLst>
          </p:cNvPr>
          <p:cNvSpPr>
            <a:spLocks noGrp="1"/>
          </p:cNvSpPr>
          <p:nvPr>
            <p:ph type="title"/>
          </p:nvPr>
        </p:nvSpPr>
        <p:spPr>
          <a:xfrm>
            <a:off x="383223" y="243840"/>
            <a:ext cx="8596312" cy="1320800"/>
          </a:xfrm>
        </p:spPr>
        <p:txBody>
          <a:bodyPr>
            <a:norm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Experimental Design </a:t>
            </a:r>
          </a:p>
        </p:txBody>
      </p:sp>
      <p:pic>
        <p:nvPicPr>
          <p:cNvPr id="6" name="Picture 5" descr="A picture containing text, clock, needle&#10;&#10;Description automatically generated">
            <a:extLst>
              <a:ext uri="{FF2B5EF4-FFF2-40B4-BE49-F238E27FC236}">
                <a16:creationId xmlns:a16="http://schemas.microsoft.com/office/drawing/2014/main" id="{E63388C3-BBFC-4020-BE0A-177EAA6160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91193" y="1524912"/>
            <a:ext cx="2116487" cy="5044477"/>
          </a:xfrm>
          <a:prstGeom prst="rect">
            <a:avLst/>
          </a:prstGeom>
        </p:spPr>
      </p:pic>
      <p:pic>
        <p:nvPicPr>
          <p:cNvPr id="10" name="Picture 9" descr="A picture containing flower, plant, porcelain&#10;&#10;Description automatically generated">
            <a:extLst>
              <a:ext uri="{FF2B5EF4-FFF2-40B4-BE49-F238E27FC236}">
                <a16:creationId xmlns:a16="http://schemas.microsoft.com/office/drawing/2014/main" id="{40FFA42B-1167-459E-8A7A-BD88E532B41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83502" y="4147813"/>
            <a:ext cx="4194897" cy="2710187"/>
          </a:xfrm>
          <a:prstGeom prst="rect">
            <a:avLst/>
          </a:prstGeom>
        </p:spPr>
      </p:pic>
    </p:spTree>
    <p:extLst>
      <p:ext uri="{BB962C8B-B14F-4D97-AF65-F5344CB8AC3E}">
        <p14:creationId xmlns:p14="http://schemas.microsoft.com/office/powerpoint/2010/main" val="229436654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2EE3F4C-3AD7-4E21-96F3-080B510D816D}"/>
              </a:ext>
            </a:extLst>
          </p:cNvPr>
          <p:cNvSpPr>
            <a:spLocks noGrp="1"/>
          </p:cNvSpPr>
          <p:nvPr>
            <p:ph idx="1"/>
          </p:nvPr>
        </p:nvSpPr>
        <p:spPr>
          <a:xfrm>
            <a:off x="-81280" y="1449389"/>
            <a:ext cx="4947920" cy="5408611"/>
          </a:xfrm>
        </p:spPr>
        <p:txBody>
          <a:bodyPr>
            <a:normAutofit/>
          </a:bodyPr>
          <a:lstStyle/>
          <a:p>
            <a:r>
              <a:rPr lang="en-US" sz="2000" dirty="0"/>
              <a:t>Mendel chose seven traits to follow: pea shape, pea color, pod shape, pod color, plant height, flower color, and flower position. All of these traits are simple “either-or” characteristics; they do not show intermediate features. The plant is tall or short. Its peas are wrinkled or round. What Mendel did not know was that most of the traits he had selected were controlled by genes on separate chromosomes. The selection of these particular traits played a crucial role in enabling Mendel to identify the patterns he observed.</a:t>
            </a:r>
          </a:p>
          <a:p>
            <a:endParaRPr lang="en-US" sz="2000" dirty="0"/>
          </a:p>
        </p:txBody>
      </p:sp>
      <p:sp>
        <p:nvSpPr>
          <p:cNvPr id="4" name="Title 1">
            <a:extLst>
              <a:ext uri="{FF2B5EF4-FFF2-40B4-BE49-F238E27FC236}">
                <a16:creationId xmlns:a16="http://schemas.microsoft.com/office/drawing/2014/main" id="{01226485-7536-438A-A588-B41CB1A404BA}"/>
              </a:ext>
            </a:extLst>
          </p:cNvPr>
          <p:cNvSpPr>
            <a:spLocks noGrp="1"/>
          </p:cNvSpPr>
          <p:nvPr>
            <p:ph type="title"/>
          </p:nvPr>
        </p:nvSpPr>
        <p:spPr>
          <a:xfrm>
            <a:off x="677863" y="568960"/>
            <a:ext cx="8596312" cy="1320800"/>
          </a:xfrm>
        </p:spPr>
        <p:txBody>
          <a:bodyPr>
            <a:norm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Experimental Design </a:t>
            </a:r>
          </a:p>
        </p:txBody>
      </p:sp>
      <p:pic>
        <p:nvPicPr>
          <p:cNvPr id="10" name="Picture 9" descr="A close-up of some flowers&#10;&#10;Description automatically generated with medium confidence">
            <a:extLst>
              <a:ext uri="{FF2B5EF4-FFF2-40B4-BE49-F238E27FC236}">
                <a16:creationId xmlns:a16="http://schemas.microsoft.com/office/drawing/2014/main" id="{29B92C2A-49C6-47CA-BB63-74C360F07A0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90810" y="4203014"/>
            <a:ext cx="3111660" cy="1987652"/>
          </a:xfrm>
          <a:prstGeom prst="rect">
            <a:avLst/>
          </a:prstGeom>
        </p:spPr>
      </p:pic>
      <p:pic>
        <p:nvPicPr>
          <p:cNvPr id="12" name="Picture 11" descr="Chart, shape&#10;&#10;Description automatically generated with medium confidence">
            <a:extLst>
              <a:ext uri="{FF2B5EF4-FFF2-40B4-BE49-F238E27FC236}">
                <a16:creationId xmlns:a16="http://schemas.microsoft.com/office/drawing/2014/main" id="{16310789-0E9F-433B-8E35-1644698428C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645982" y="1479499"/>
            <a:ext cx="3454578" cy="1968601"/>
          </a:xfrm>
          <a:prstGeom prst="rect">
            <a:avLst/>
          </a:prstGeom>
        </p:spPr>
      </p:pic>
      <p:pic>
        <p:nvPicPr>
          <p:cNvPr id="14" name="Picture 13" descr="Diagram&#10;&#10;Description automatically generated">
            <a:extLst>
              <a:ext uri="{FF2B5EF4-FFF2-40B4-BE49-F238E27FC236}">
                <a16:creationId xmlns:a16="http://schemas.microsoft.com/office/drawing/2014/main" id="{37C781CA-757D-435A-9546-5B3247ED536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996735" y="1453461"/>
            <a:ext cx="3092609" cy="2101958"/>
          </a:xfrm>
          <a:prstGeom prst="rect">
            <a:avLst/>
          </a:prstGeom>
        </p:spPr>
      </p:pic>
      <p:pic>
        <p:nvPicPr>
          <p:cNvPr id="16" name="Picture 15" descr="A picture containing text, flower, plant, African violet&#10;&#10;Description automatically generated">
            <a:extLst>
              <a:ext uri="{FF2B5EF4-FFF2-40B4-BE49-F238E27FC236}">
                <a16:creationId xmlns:a16="http://schemas.microsoft.com/office/drawing/2014/main" id="{3686D328-E4A9-4639-94D2-02F1272366E6}"/>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874183" y="4163643"/>
            <a:ext cx="2971953" cy="2025754"/>
          </a:xfrm>
          <a:prstGeom prst="rect">
            <a:avLst/>
          </a:prstGeom>
        </p:spPr>
      </p:pic>
    </p:spTree>
    <p:extLst>
      <p:ext uri="{BB962C8B-B14F-4D97-AF65-F5344CB8AC3E}">
        <p14:creationId xmlns:p14="http://schemas.microsoft.com/office/powerpoint/2010/main" val="115940059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D66743-FDC1-4150-9F00-E097A66F9CE8}"/>
              </a:ext>
            </a:extLst>
          </p:cNvPr>
          <p:cNvSpPr>
            <a:spLocks noGrp="1"/>
          </p:cNvSpPr>
          <p:nvPr>
            <p:ph type="title"/>
          </p:nvPr>
        </p:nvSpPr>
        <p:spPr>
          <a:xfrm>
            <a:off x="677334" y="264160"/>
            <a:ext cx="8596668" cy="1320800"/>
          </a:xfrm>
        </p:spPr>
        <p:txBody>
          <a:bodyPr>
            <a:norm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Results</a:t>
            </a:r>
          </a:p>
        </p:txBody>
      </p:sp>
      <p:sp>
        <p:nvSpPr>
          <p:cNvPr id="3" name="Content Placeholder 2">
            <a:extLst>
              <a:ext uri="{FF2B5EF4-FFF2-40B4-BE49-F238E27FC236}">
                <a16:creationId xmlns:a16="http://schemas.microsoft.com/office/drawing/2014/main" id="{43482986-A856-441C-8066-A1060BA7AEB7}"/>
              </a:ext>
            </a:extLst>
          </p:cNvPr>
          <p:cNvSpPr>
            <a:spLocks noGrp="1"/>
          </p:cNvSpPr>
          <p:nvPr>
            <p:ph idx="1"/>
          </p:nvPr>
        </p:nvSpPr>
        <p:spPr>
          <a:xfrm>
            <a:off x="0" y="1022669"/>
            <a:ext cx="9855200" cy="3880773"/>
          </a:xfrm>
        </p:spPr>
        <p:txBody>
          <a:bodyPr/>
          <a:lstStyle/>
          <a:p>
            <a:r>
              <a:rPr lang="en-US" dirty="0"/>
              <a:t>In genetics, the mating of two organisms is called a cross.</a:t>
            </a:r>
          </a:p>
          <a:p>
            <a:r>
              <a:rPr lang="en-US" dirty="0"/>
              <a:t> In this example, Mendel crossed a purebred white-flowered pea plant with a purebred purple-flowered pea plant. These plants are the parental, or P, generation. </a:t>
            </a:r>
          </a:p>
          <a:p>
            <a:r>
              <a:rPr lang="en-US" dirty="0"/>
              <a:t>The resulting offspring, called the first filial—or F1—generation, all had purple flowers. The trait for white flowers seemed to disappear. </a:t>
            </a:r>
          </a:p>
          <a:p>
            <a:r>
              <a:rPr lang="en-US" dirty="0"/>
              <a:t>When Mendel allowed the F1 generation to self-fertilize, the resulting F2 generation produced both plants with purple flowers and plants with white flowers. Therefore, the trait for white flowers had not disappeared; it had been hidden, or masked.</a:t>
            </a:r>
          </a:p>
        </p:txBody>
      </p:sp>
      <p:pic>
        <p:nvPicPr>
          <p:cNvPr id="5" name="Picture 4" descr="Diagram&#10;&#10;Description automatically generated">
            <a:extLst>
              <a:ext uri="{FF2B5EF4-FFF2-40B4-BE49-F238E27FC236}">
                <a16:creationId xmlns:a16="http://schemas.microsoft.com/office/drawing/2014/main" id="{110CE530-9F3E-4F50-A356-5E79472810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00394" y="3770644"/>
            <a:ext cx="6790166" cy="3087356"/>
          </a:xfrm>
          <a:prstGeom prst="rect">
            <a:avLst/>
          </a:prstGeom>
        </p:spPr>
      </p:pic>
    </p:spTree>
    <p:extLst>
      <p:ext uri="{BB962C8B-B14F-4D97-AF65-F5344CB8AC3E}">
        <p14:creationId xmlns:p14="http://schemas.microsoft.com/office/powerpoint/2010/main" val="246213983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Diagram&#10;&#10;Description automatically generated">
            <a:extLst>
              <a:ext uri="{FF2B5EF4-FFF2-40B4-BE49-F238E27FC236}">
                <a16:creationId xmlns:a16="http://schemas.microsoft.com/office/drawing/2014/main" id="{A42A2C75-4187-4C30-9F24-3EA6559A5EB5}"/>
              </a:ext>
            </a:extLst>
          </p:cNvPr>
          <p:cNvPicPr>
            <a:picLocks noChangeAspect="1"/>
          </p:cNvPicPr>
          <p:nvPr/>
        </p:nvPicPr>
        <p:blipFill rotWithShape="1">
          <a:blip r:embed="rId2">
            <a:extLst>
              <a:ext uri="{28A0092B-C50C-407E-A947-70E740481C1C}">
                <a14:useLocalDpi xmlns:a14="http://schemas.microsoft.com/office/drawing/2010/main" val="0"/>
              </a:ext>
            </a:extLst>
          </a:blip>
          <a:srcRect l="3468" r="1869" b="4396"/>
          <a:stretch/>
        </p:blipFill>
        <p:spPr>
          <a:xfrm>
            <a:off x="274320" y="426720"/>
            <a:ext cx="8971280" cy="5303520"/>
          </a:xfrm>
          <a:prstGeom prst="rect">
            <a:avLst/>
          </a:prstGeom>
        </p:spPr>
      </p:pic>
    </p:spTree>
    <p:extLst>
      <p:ext uri="{BB962C8B-B14F-4D97-AF65-F5344CB8AC3E}">
        <p14:creationId xmlns:p14="http://schemas.microsoft.com/office/powerpoint/2010/main" val="90461324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CFB305-C3BC-4E36-9EF7-E5E681C28A99}"/>
              </a:ext>
            </a:extLst>
          </p:cNvPr>
          <p:cNvSpPr>
            <a:spLocks noGrp="1"/>
          </p:cNvSpPr>
          <p:nvPr>
            <p:ph idx="1"/>
          </p:nvPr>
        </p:nvSpPr>
        <p:spPr>
          <a:xfrm>
            <a:off x="0" y="1357949"/>
            <a:ext cx="9763760" cy="3880773"/>
          </a:xfrm>
        </p:spPr>
        <p:txBody>
          <a:bodyPr/>
          <a:lstStyle/>
          <a:p>
            <a:r>
              <a:rPr lang="en-US" dirty="0"/>
              <a:t>Mendel did not cross only two plants, however; he crossed many plants. As a result, he was able to observe patterns. </a:t>
            </a:r>
          </a:p>
          <a:p>
            <a:r>
              <a:rPr lang="en-US" dirty="0"/>
              <a:t>He noticed that each cross yielded similar ratios in the F2 generation: about three-fourths of the plants had purple flowers, and about one-fourth had white flowers. </a:t>
            </a:r>
          </a:p>
          <a:p>
            <a:r>
              <a:rPr lang="en-US" dirty="0"/>
              <a:t>A ratio is a comparison that tells how two or more things relate. This ratio can be expressed as 3:1 (read “three to one”) of purple: white flowers. As you can see in FIGURE 3.4, Mendel’s data show this approximately 3:1 ratio for each of his crosses.</a:t>
            </a:r>
          </a:p>
        </p:txBody>
      </p:sp>
      <p:sp>
        <p:nvSpPr>
          <p:cNvPr id="4" name="Title 1">
            <a:extLst>
              <a:ext uri="{FF2B5EF4-FFF2-40B4-BE49-F238E27FC236}">
                <a16:creationId xmlns:a16="http://schemas.microsoft.com/office/drawing/2014/main" id="{4A4E8B12-8201-4414-9E51-EFD039655241}"/>
              </a:ext>
            </a:extLst>
          </p:cNvPr>
          <p:cNvSpPr>
            <a:spLocks noGrp="1"/>
          </p:cNvSpPr>
          <p:nvPr>
            <p:ph type="title"/>
          </p:nvPr>
        </p:nvSpPr>
        <p:spPr>
          <a:xfrm>
            <a:off x="677334" y="264160"/>
            <a:ext cx="8596668" cy="1320800"/>
          </a:xfrm>
        </p:spPr>
        <p:txBody>
          <a:bodyPr>
            <a:normAutofit/>
          </a:bodyPr>
          <a:lstStyle/>
          <a:p>
            <a:pPr algn="ctr"/>
            <a:r>
              <a:rPr lang="en-US" sz="4400" b="1" spc="50" dirty="0">
                <a:ln w="9525" cmpd="sng">
                  <a:solidFill>
                    <a:schemeClr val="accent1"/>
                  </a:solidFill>
                  <a:prstDash val="solid"/>
                </a:ln>
                <a:solidFill>
                  <a:srgbClr val="70AD47">
                    <a:tint val="1000"/>
                  </a:srgbClr>
                </a:solidFill>
                <a:effectLst>
                  <a:glow rad="38100">
                    <a:schemeClr val="accent1">
                      <a:alpha val="40000"/>
                    </a:schemeClr>
                  </a:glow>
                </a:effectLst>
              </a:rPr>
              <a:t>Results</a:t>
            </a:r>
          </a:p>
        </p:txBody>
      </p:sp>
      <p:pic>
        <p:nvPicPr>
          <p:cNvPr id="6" name="Picture 5" descr="Table&#10;&#10;Description automatically generated">
            <a:extLst>
              <a:ext uri="{FF2B5EF4-FFF2-40B4-BE49-F238E27FC236}">
                <a16:creationId xmlns:a16="http://schemas.microsoft.com/office/drawing/2014/main" id="{08EB13E3-26B1-4120-8C36-262BC17CC98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0080" y="3707510"/>
            <a:ext cx="5608320" cy="3150490"/>
          </a:xfrm>
          <a:prstGeom prst="rect">
            <a:avLst/>
          </a:prstGeom>
        </p:spPr>
      </p:pic>
    </p:spTree>
    <p:extLst>
      <p:ext uri="{BB962C8B-B14F-4D97-AF65-F5344CB8AC3E}">
        <p14:creationId xmlns:p14="http://schemas.microsoft.com/office/powerpoint/2010/main" val="2846440234"/>
      </p:ext>
    </p:extLst>
  </p:cSld>
  <p:clrMapOvr>
    <a:masterClrMapping/>
  </p:clrMapOvr>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0</TotalTime>
  <Words>876</Words>
  <Application>Microsoft Office PowerPoint</Application>
  <PresentationFormat>Widescreen</PresentationFormat>
  <Paragraphs>31</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Trebuchet MS</vt:lpstr>
      <vt:lpstr>Wingdings</vt:lpstr>
      <vt:lpstr>Wingdings 3</vt:lpstr>
      <vt:lpstr>Facet</vt:lpstr>
      <vt:lpstr>Mendel and heredity</vt:lpstr>
      <vt:lpstr>PowerPoint Presentation</vt:lpstr>
      <vt:lpstr>Experimental Design </vt:lpstr>
      <vt:lpstr>PowerPoint Presentation</vt:lpstr>
      <vt:lpstr>Experimental Design </vt:lpstr>
      <vt:lpstr>Experimental Design </vt:lpstr>
      <vt:lpstr>Results</vt:lpstr>
      <vt:lpstr>PowerPoint Presentation</vt:lpstr>
      <vt:lpstr>Results</vt:lpstr>
      <vt:lpstr>Conclusions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Mendel and heredity</dc:title>
  <dc:creator>sirine ayad</dc:creator>
  <cp:lastModifiedBy>sirine ayad</cp:lastModifiedBy>
  <cp:revision>11</cp:revision>
  <dcterms:created xsi:type="dcterms:W3CDTF">2021-09-19T16:10:49Z</dcterms:created>
  <dcterms:modified xsi:type="dcterms:W3CDTF">2021-09-22T13:14:50Z</dcterms:modified>
</cp:coreProperties>
</file>