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3" r:id="rId6"/>
    <p:sldId id="262" r:id="rId7"/>
    <p:sldId id="264" r:id="rId8"/>
    <p:sldId id="265" r:id="rId9"/>
    <p:sldId id="266" r:id="rId10"/>
    <p:sldId id="271" r:id="rId11"/>
    <p:sldId id="267" r:id="rId12"/>
    <p:sldId id="268"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324"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351993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1624618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5039094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5107845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8239891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8735329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17415471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4291903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592626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21CFAA-91EC-4D77-90F7-9B3179CC3593}" type="datetimeFigureOut">
              <a:rPr lang="en-US" smtClean="0"/>
              <a:t>11/28/2021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27718046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21CFAA-91EC-4D77-90F7-9B3179CC3593}"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228117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21CFAA-91EC-4D77-90F7-9B3179CC3593}" type="datetimeFigureOut">
              <a:rPr lang="en-US" smtClean="0"/>
              <a:t>11/28/2021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2639257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21CFAA-91EC-4D77-90F7-9B3179CC3593}" type="datetimeFigureOut">
              <a:rPr lang="en-US" smtClean="0"/>
              <a:t>11/28/2021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2781399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21CFAA-91EC-4D77-90F7-9B3179CC3593}" type="datetimeFigureOut">
              <a:rPr lang="en-US" smtClean="0"/>
              <a:t>11/28/2021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1099821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621CFAA-91EC-4D77-90F7-9B3179CC3593}"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24698345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21CFAA-91EC-4D77-90F7-9B3179CC3593}" type="datetimeFigureOut">
              <a:rPr lang="en-US" smtClean="0"/>
              <a:t>11/28/2021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D1253D-2B06-4E67-AA07-21B6C9759A4D}" type="slidenum">
              <a:rPr lang="en-US" smtClean="0"/>
              <a:t>‹#›</a:t>
            </a:fld>
            <a:endParaRPr lang="en-US"/>
          </a:p>
        </p:txBody>
      </p:sp>
    </p:spTree>
    <p:extLst>
      <p:ext uri="{BB962C8B-B14F-4D97-AF65-F5344CB8AC3E}">
        <p14:creationId xmlns:p14="http://schemas.microsoft.com/office/powerpoint/2010/main" val="3933826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21CFAA-91EC-4D77-90F7-9B3179CC3593}" type="datetimeFigureOut">
              <a:rPr lang="en-US" smtClean="0"/>
              <a:t>11/28/2021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2D1253D-2B06-4E67-AA07-21B6C9759A4D}" type="slidenum">
              <a:rPr lang="en-US" smtClean="0"/>
              <a:t>‹#›</a:t>
            </a:fld>
            <a:endParaRPr lang="en-US"/>
          </a:p>
        </p:txBody>
      </p:sp>
    </p:spTree>
    <p:extLst>
      <p:ext uri="{BB962C8B-B14F-4D97-AF65-F5344CB8AC3E}">
        <p14:creationId xmlns:p14="http://schemas.microsoft.com/office/powerpoint/2010/main" val="2943638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C3226-FD8C-4B23-AA08-3AC53333DB58}"/>
              </a:ext>
            </a:extLst>
          </p:cNvPr>
          <p:cNvSpPr>
            <a:spLocks noGrp="1"/>
          </p:cNvSpPr>
          <p:nvPr>
            <p:ph type="ctrTitle"/>
          </p:nvPr>
        </p:nvSpPr>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Gene Linkage and Mapping</a:t>
            </a:r>
          </a:p>
        </p:txBody>
      </p:sp>
      <p:sp>
        <p:nvSpPr>
          <p:cNvPr id="3" name="Subtitle 2">
            <a:extLst>
              <a:ext uri="{FF2B5EF4-FFF2-40B4-BE49-F238E27FC236}">
                <a16:creationId xmlns:a16="http://schemas.microsoft.com/office/drawing/2014/main" id="{12F3F4E7-004D-4FAD-A375-ADF6C8772299}"/>
              </a:ext>
            </a:extLst>
          </p:cNvPr>
          <p:cNvSpPr>
            <a:spLocks noGrp="1"/>
          </p:cNvSpPr>
          <p:nvPr>
            <p:ph type="subTitle" idx="1"/>
          </p:nvPr>
        </p:nvSpPr>
        <p:spPr/>
        <p:txBody>
          <a:bodyPr>
            <a:normAutofit/>
          </a:bodyPr>
          <a:lstStyle/>
          <a:p>
            <a:r>
              <a:rPr lang="en-US" sz="2000" dirty="0">
                <a:effectLst>
                  <a:outerShdw blurRad="38100" dist="38100" dir="2700000" algn="tl">
                    <a:srgbClr val="000000">
                      <a:alpha val="43137"/>
                    </a:srgbClr>
                  </a:outerShdw>
                </a:effectLst>
              </a:rPr>
              <a:t>Genes can be mapped to specific locations on chromosomes.</a:t>
            </a:r>
          </a:p>
        </p:txBody>
      </p:sp>
    </p:spTree>
    <p:extLst>
      <p:ext uri="{BB962C8B-B14F-4D97-AF65-F5344CB8AC3E}">
        <p14:creationId xmlns:p14="http://schemas.microsoft.com/office/powerpoint/2010/main" val="2099966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3149232-54E7-4F33-94FA-E24708D1E20C}"/>
              </a:ext>
            </a:extLst>
          </p:cNvPr>
          <p:cNvPicPr>
            <a:picLocks noChangeAspect="1"/>
          </p:cNvPicPr>
          <p:nvPr/>
        </p:nvPicPr>
        <p:blipFill>
          <a:blip r:embed="rId2"/>
          <a:stretch>
            <a:fillRect/>
          </a:stretch>
        </p:blipFill>
        <p:spPr>
          <a:xfrm>
            <a:off x="380826" y="1207497"/>
            <a:ext cx="8839374" cy="3042657"/>
          </a:xfrm>
          <a:prstGeom prst="rect">
            <a:avLst/>
          </a:prstGeom>
        </p:spPr>
      </p:pic>
      <p:sp>
        <p:nvSpPr>
          <p:cNvPr id="6" name="Title 1">
            <a:extLst>
              <a:ext uri="{FF2B5EF4-FFF2-40B4-BE49-F238E27FC236}">
                <a16:creationId xmlns:a16="http://schemas.microsoft.com/office/drawing/2014/main" id="{6811F6E2-1D57-419F-8431-F2423D9F7ABF}"/>
              </a:ext>
            </a:extLst>
          </p:cNvPr>
          <p:cNvSpPr>
            <a:spLocks noGrp="1"/>
          </p:cNvSpPr>
          <p:nvPr>
            <p:ph type="title"/>
          </p:nvPr>
        </p:nvSpPr>
        <p:spPr>
          <a:xfrm>
            <a:off x="652463" y="0"/>
            <a:ext cx="8596312" cy="1320800"/>
          </a:xfrm>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Linkage maps estimate distances between genes. </a:t>
            </a:r>
            <a:endParaRPr lang="en-US" dirty="0">
              <a:effectLst>
                <a:glow rad="38100">
                  <a:schemeClr val="accent1">
                    <a:alpha val="40000"/>
                  </a:schemeClr>
                </a:glow>
                <a:outerShdw blurRad="38100" dist="38100" dir="2700000" algn="tl">
                  <a:srgbClr val="000000">
                    <a:alpha val="43137"/>
                  </a:srgbClr>
                </a:outerShdw>
              </a:effectLst>
            </a:endParaRPr>
          </a:p>
        </p:txBody>
      </p:sp>
      <p:pic>
        <p:nvPicPr>
          <p:cNvPr id="5122" name="Picture 2">
            <a:extLst>
              <a:ext uri="{FF2B5EF4-FFF2-40B4-BE49-F238E27FC236}">
                <a16:creationId xmlns:a16="http://schemas.microsoft.com/office/drawing/2014/main" id="{D84ABBB4-D314-4C06-935E-1A8D19376B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8334" y="4284360"/>
            <a:ext cx="4419600" cy="1940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9092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011E26-3DE9-4DBF-9862-A47163712764}"/>
              </a:ext>
            </a:extLst>
          </p:cNvPr>
          <p:cNvSpPr>
            <a:spLocks noGrp="1"/>
          </p:cNvSpPr>
          <p:nvPr>
            <p:ph idx="1"/>
          </p:nvPr>
        </p:nvSpPr>
        <p:spPr>
          <a:xfrm>
            <a:off x="0" y="1948923"/>
            <a:ext cx="10058400" cy="3880773"/>
          </a:xfrm>
        </p:spPr>
        <p:txBody>
          <a:bodyPr>
            <a:normAutofit/>
          </a:bodyPr>
          <a:lstStyle/>
          <a:p>
            <a:r>
              <a:rPr lang="en-US" dirty="0"/>
              <a:t>Think about gene A as a point on a line. Gene B is either to the left or to the right of gene A. The same is true of the relationship between genes B and C. But if you only know the distances between genes A and B, and between genes B and C, you cannot determine the order of all three genes. You must also know the distance between genes A and C. </a:t>
            </a:r>
          </a:p>
          <a:p>
            <a:r>
              <a:rPr lang="en-US" dirty="0"/>
              <a:t>The map distances between genes A and B and between genes B and C equal the map distance between genes A and C. Therefore, gene B must be located between genes A and C. If the map distance between genes A and C were 6.5 map units instead of 18.5 map units, then gene A would be between genes B and C.</a:t>
            </a:r>
          </a:p>
          <a:p>
            <a:r>
              <a:rPr lang="en-US" dirty="0"/>
              <a:t>Although linkage maps show the relative locations of linked genes, the maps do not show actual physical distances between genes. Linkage maps can give you a general idea about distances between genes.</a:t>
            </a:r>
          </a:p>
        </p:txBody>
      </p:sp>
      <p:sp>
        <p:nvSpPr>
          <p:cNvPr id="4" name="Title 1">
            <a:extLst>
              <a:ext uri="{FF2B5EF4-FFF2-40B4-BE49-F238E27FC236}">
                <a16:creationId xmlns:a16="http://schemas.microsoft.com/office/drawing/2014/main" id="{16245427-2106-413A-92A5-35996A9D9AD4}"/>
              </a:ext>
            </a:extLst>
          </p:cNvPr>
          <p:cNvSpPr>
            <a:spLocks noGrp="1"/>
          </p:cNvSpPr>
          <p:nvPr>
            <p:ph type="title"/>
          </p:nvPr>
        </p:nvSpPr>
        <p:spPr>
          <a:xfrm>
            <a:off x="677863" y="609600"/>
            <a:ext cx="8596312" cy="1320800"/>
          </a:xfrm>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Linkage maps estimate distances between genes. </a:t>
            </a:r>
            <a:endParaRPr lang="en-US" dirty="0">
              <a:effectLst>
                <a:glow rad="38100">
                  <a:schemeClr val="accent1">
                    <a:alpha val="40000"/>
                  </a:schemeClr>
                </a:glow>
                <a:outerShdw blurRad="38100" dist="38100" dir="2700000" algn="tl">
                  <a:srgbClr val="000000">
                    <a:alpha val="43137"/>
                  </a:srgbClr>
                </a:outerShdw>
              </a:effectLst>
            </a:endParaRPr>
          </a:p>
        </p:txBody>
      </p:sp>
      <p:pic>
        <p:nvPicPr>
          <p:cNvPr id="6" name="Picture 5">
            <a:extLst>
              <a:ext uri="{FF2B5EF4-FFF2-40B4-BE49-F238E27FC236}">
                <a16:creationId xmlns:a16="http://schemas.microsoft.com/office/drawing/2014/main" id="{EB6D4C87-7AE0-45FB-A8D9-441DE842AC07}"/>
              </a:ext>
            </a:extLst>
          </p:cNvPr>
          <p:cNvPicPr>
            <a:picLocks noChangeAspect="1"/>
          </p:cNvPicPr>
          <p:nvPr/>
        </p:nvPicPr>
        <p:blipFill>
          <a:blip r:embed="rId2"/>
          <a:stretch>
            <a:fillRect/>
          </a:stretch>
        </p:blipFill>
        <p:spPr>
          <a:xfrm>
            <a:off x="10063649" y="2714587"/>
            <a:ext cx="2009818" cy="1706449"/>
          </a:xfrm>
          <a:prstGeom prst="rect">
            <a:avLst/>
          </a:prstGeom>
        </p:spPr>
      </p:pic>
    </p:spTree>
    <p:extLst>
      <p:ext uri="{BB962C8B-B14F-4D97-AF65-F5344CB8AC3E}">
        <p14:creationId xmlns:p14="http://schemas.microsoft.com/office/powerpoint/2010/main" val="1412992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AAE6C8-B22B-4EC7-AAA8-CFA8FA445CF2}"/>
              </a:ext>
            </a:extLst>
          </p:cNvPr>
          <p:cNvSpPr>
            <a:spLocks noGrp="1"/>
          </p:cNvSpPr>
          <p:nvPr>
            <p:ph idx="1"/>
          </p:nvPr>
        </p:nvSpPr>
        <p:spPr>
          <a:xfrm>
            <a:off x="0" y="2025122"/>
            <a:ext cx="9973733" cy="3880773"/>
          </a:xfrm>
        </p:spPr>
        <p:txBody>
          <a:bodyPr/>
          <a:lstStyle/>
          <a:p>
            <a:r>
              <a:rPr lang="en-US" dirty="0"/>
              <a:t>If we had genes A, B and C. After checking the table showing the recombination frequency, this is how we can map the chromosome or place the genes on the chromosome.</a:t>
            </a:r>
          </a:p>
        </p:txBody>
      </p:sp>
      <p:sp>
        <p:nvSpPr>
          <p:cNvPr id="4" name="Title 1">
            <a:extLst>
              <a:ext uri="{FF2B5EF4-FFF2-40B4-BE49-F238E27FC236}">
                <a16:creationId xmlns:a16="http://schemas.microsoft.com/office/drawing/2014/main" id="{BB6CFB29-F773-4310-A469-399C65849451}"/>
              </a:ext>
            </a:extLst>
          </p:cNvPr>
          <p:cNvSpPr>
            <a:spLocks noGrp="1"/>
          </p:cNvSpPr>
          <p:nvPr>
            <p:ph type="title"/>
          </p:nvPr>
        </p:nvSpPr>
        <p:spPr>
          <a:xfrm>
            <a:off x="677863" y="609600"/>
            <a:ext cx="8596312" cy="1320800"/>
          </a:xfrm>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Linkage maps estimate distances between genes. </a:t>
            </a:r>
            <a:endParaRPr lang="en-US" dirty="0">
              <a:effectLst>
                <a:glow rad="38100">
                  <a:schemeClr val="accent1">
                    <a:alpha val="40000"/>
                  </a:schemeClr>
                </a:glow>
                <a:outerShdw blurRad="38100" dist="38100" dir="2700000" algn="tl">
                  <a:srgbClr val="000000">
                    <a:alpha val="43137"/>
                  </a:srgbClr>
                </a:outerShdw>
              </a:effectLst>
            </a:endParaRPr>
          </a:p>
        </p:txBody>
      </p:sp>
      <p:graphicFrame>
        <p:nvGraphicFramePr>
          <p:cNvPr id="5" name="Table 5">
            <a:extLst>
              <a:ext uri="{FF2B5EF4-FFF2-40B4-BE49-F238E27FC236}">
                <a16:creationId xmlns:a16="http://schemas.microsoft.com/office/drawing/2014/main" id="{CB2F227F-E1BE-456C-B4F2-5889814BE61F}"/>
              </a:ext>
            </a:extLst>
          </p:cNvPr>
          <p:cNvGraphicFramePr>
            <a:graphicFrameLocks noGrp="1"/>
          </p:cNvGraphicFramePr>
          <p:nvPr>
            <p:extLst>
              <p:ext uri="{D42A27DB-BD31-4B8C-83A1-F6EECF244321}">
                <p14:modId xmlns:p14="http://schemas.microsoft.com/office/powerpoint/2010/main" val="3717211576"/>
              </p:ext>
            </p:extLst>
          </p:nvPr>
        </p:nvGraphicFramePr>
        <p:xfrm>
          <a:off x="2116668" y="3022598"/>
          <a:ext cx="4715932" cy="1483360"/>
        </p:xfrm>
        <a:graphic>
          <a:graphicData uri="http://schemas.openxmlformats.org/drawingml/2006/table">
            <a:tbl>
              <a:tblPr firstRow="1" bandRow="1">
                <a:tableStyleId>{5C22544A-7EE6-4342-B048-85BDC9FD1C3A}</a:tableStyleId>
              </a:tblPr>
              <a:tblGrid>
                <a:gridCol w="2142067">
                  <a:extLst>
                    <a:ext uri="{9D8B030D-6E8A-4147-A177-3AD203B41FA5}">
                      <a16:colId xmlns:a16="http://schemas.microsoft.com/office/drawing/2014/main" val="418829056"/>
                    </a:ext>
                  </a:extLst>
                </a:gridCol>
                <a:gridCol w="2573865">
                  <a:extLst>
                    <a:ext uri="{9D8B030D-6E8A-4147-A177-3AD203B41FA5}">
                      <a16:colId xmlns:a16="http://schemas.microsoft.com/office/drawing/2014/main" val="3917615039"/>
                    </a:ext>
                  </a:extLst>
                </a:gridCol>
              </a:tblGrid>
              <a:tr h="370840">
                <a:tc>
                  <a:txBody>
                    <a:bodyPr/>
                    <a:lstStyle/>
                    <a:p>
                      <a:pPr algn="ctr"/>
                      <a:r>
                        <a:rPr lang="en-US" dirty="0"/>
                        <a:t>Genes </a:t>
                      </a:r>
                    </a:p>
                  </a:txBody>
                  <a:tcPr/>
                </a:tc>
                <a:tc>
                  <a:txBody>
                    <a:bodyPr/>
                    <a:lstStyle/>
                    <a:p>
                      <a:pPr algn="ctr"/>
                      <a:r>
                        <a:rPr lang="en-US" dirty="0"/>
                        <a:t>Recombination </a:t>
                      </a:r>
                    </a:p>
                  </a:txBody>
                  <a:tcPr/>
                </a:tc>
                <a:extLst>
                  <a:ext uri="{0D108BD9-81ED-4DB2-BD59-A6C34878D82A}">
                    <a16:rowId xmlns:a16="http://schemas.microsoft.com/office/drawing/2014/main" val="4151798894"/>
                  </a:ext>
                </a:extLst>
              </a:tr>
              <a:tr h="370840">
                <a:tc>
                  <a:txBody>
                    <a:bodyPr/>
                    <a:lstStyle/>
                    <a:p>
                      <a:pPr algn="ctr"/>
                      <a:r>
                        <a:rPr lang="en-US" dirty="0"/>
                        <a:t>A-B</a:t>
                      </a:r>
                    </a:p>
                  </a:txBody>
                  <a:tcPr/>
                </a:tc>
                <a:tc>
                  <a:txBody>
                    <a:bodyPr/>
                    <a:lstStyle/>
                    <a:p>
                      <a:pPr algn="ctr"/>
                      <a:r>
                        <a:rPr lang="en-US" dirty="0"/>
                        <a:t>17%</a:t>
                      </a:r>
                    </a:p>
                  </a:txBody>
                  <a:tcPr/>
                </a:tc>
                <a:extLst>
                  <a:ext uri="{0D108BD9-81ED-4DB2-BD59-A6C34878D82A}">
                    <a16:rowId xmlns:a16="http://schemas.microsoft.com/office/drawing/2014/main" val="2927631822"/>
                  </a:ext>
                </a:extLst>
              </a:tr>
              <a:tr h="370840">
                <a:tc>
                  <a:txBody>
                    <a:bodyPr/>
                    <a:lstStyle/>
                    <a:p>
                      <a:pPr algn="ctr"/>
                      <a:r>
                        <a:rPr lang="en-US" dirty="0"/>
                        <a:t>A-C</a:t>
                      </a:r>
                    </a:p>
                  </a:txBody>
                  <a:tcPr/>
                </a:tc>
                <a:tc>
                  <a:txBody>
                    <a:bodyPr/>
                    <a:lstStyle/>
                    <a:p>
                      <a:pPr algn="ctr"/>
                      <a:r>
                        <a:rPr lang="en-US" dirty="0"/>
                        <a:t>8%</a:t>
                      </a:r>
                    </a:p>
                  </a:txBody>
                  <a:tcPr/>
                </a:tc>
                <a:extLst>
                  <a:ext uri="{0D108BD9-81ED-4DB2-BD59-A6C34878D82A}">
                    <a16:rowId xmlns:a16="http://schemas.microsoft.com/office/drawing/2014/main" val="4111519610"/>
                  </a:ext>
                </a:extLst>
              </a:tr>
              <a:tr h="370840">
                <a:tc>
                  <a:txBody>
                    <a:bodyPr/>
                    <a:lstStyle/>
                    <a:p>
                      <a:pPr algn="ctr"/>
                      <a:r>
                        <a:rPr lang="en-US" dirty="0"/>
                        <a:t>C-B</a:t>
                      </a:r>
                    </a:p>
                  </a:txBody>
                  <a:tcPr/>
                </a:tc>
                <a:tc>
                  <a:txBody>
                    <a:bodyPr/>
                    <a:lstStyle/>
                    <a:p>
                      <a:pPr algn="ctr"/>
                      <a:r>
                        <a:rPr lang="en-US" dirty="0"/>
                        <a:t>9%</a:t>
                      </a:r>
                    </a:p>
                  </a:txBody>
                  <a:tcPr/>
                </a:tc>
                <a:extLst>
                  <a:ext uri="{0D108BD9-81ED-4DB2-BD59-A6C34878D82A}">
                    <a16:rowId xmlns:a16="http://schemas.microsoft.com/office/drawing/2014/main" val="645425656"/>
                  </a:ext>
                </a:extLst>
              </a:tr>
            </a:tbl>
          </a:graphicData>
        </a:graphic>
      </p:graphicFrame>
      <p:pic>
        <p:nvPicPr>
          <p:cNvPr id="7" name="Picture 6">
            <a:extLst>
              <a:ext uri="{FF2B5EF4-FFF2-40B4-BE49-F238E27FC236}">
                <a16:creationId xmlns:a16="http://schemas.microsoft.com/office/drawing/2014/main" id="{66034B29-AD47-46BB-89FB-F02D16662749}"/>
              </a:ext>
            </a:extLst>
          </p:cNvPr>
          <p:cNvPicPr>
            <a:picLocks noChangeAspect="1"/>
          </p:cNvPicPr>
          <p:nvPr/>
        </p:nvPicPr>
        <p:blipFill rotWithShape="1">
          <a:blip r:embed="rId2">
            <a:extLst>
              <a:ext uri="{28A0092B-C50C-407E-A947-70E740481C1C}">
                <a14:useLocalDpi xmlns:a14="http://schemas.microsoft.com/office/drawing/2010/main" val="0"/>
              </a:ext>
            </a:extLst>
          </a:blip>
          <a:srcRect l="43883" r="38549"/>
          <a:stretch/>
        </p:blipFill>
        <p:spPr>
          <a:xfrm rot="5400000">
            <a:off x="4004733" y="3219318"/>
            <a:ext cx="948268" cy="5143764"/>
          </a:xfrm>
          <a:prstGeom prst="rect">
            <a:avLst/>
          </a:prstGeom>
        </p:spPr>
      </p:pic>
      <p:cxnSp>
        <p:nvCxnSpPr>
          <p:cNvPr id="9" name="Straight Connector 8">
            <a:extLst>
              <a:ext uri="{FF2B5EF4-FFF2-40B4-BE49-F238E27FC236}">
                <a16:creationId xmlns:a16="http://schemas.microsoft.com/office/drawing/2014/main" id="{5D897031-C5CB-428E-BFAF-4068C4EDFDFE}"/>
              </a:ext>
            </a:extLst>
          </p:cNvPr>
          <p:cNvCxnSpPr/>
          <p:nvPr/>
        </p:nvCxnSpPr>
        <p:spPr>
          <a:xfrm>
            <a:off x="3530600" y="5545667"/>
            <a:ext cx="0" cy="338666"/>
          </a:xfrm>
          <a:prstGeom prst="line">
            <a:avLst/>
          </a:prstGeom>
        </p:spPr>
        <p:style>
          <a:lnRef idx="3">
            <a:schemeClr val="dk1"/>
          </a:lnRef>
          <a:fillRef idx="0">
            <a:schemeClr val="dk1"/>
          </a:fillRef>
          <a:effectRef idx="2">
            <a:schemeClr val="dk1"/>
          </a:effectRef>
          <a:fontRef idx="minor">
            <a:schemeClr val="tx1"/>
          </a:fontRef>
        </p:style>
      </p:cxnSp>
      <p:cxnSp>
        <p:nvCxnSpPr>
          <p:cNvPr id="10" name="Straight Connector 9">
            <a:extLst>
              <a:ext uri="{FF2B5EF4-FFF2-40B4-BE49-F238E27FC236}">
                <a16:creationId xmlns:a16="http://schemas.microsoft.com/office/drawing/2014/main" id="{000864E0-74B3-467D-BE1A-F0AC045AD416}"/>
              </a:ext>
            </a:extLst>
          </p:cNvPr>
          <p:cNvCxnSpPr/>
          <p:nvPr/>
        </p:nvCxnSpPr>
        <p:spPr>
          <a:xfrm>
            <a:off x="4191000" y="5520267"/>
            <a:ext cx="0" cy="338666"/>
          </a:xfrm>
          <a:prstGeom prst="line">
            <a:avLst/>
          </a:prstGeom>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432E728B-3272-4935-BB1A-F20B827F37F8}"/>
              </a:ext>
            </a:extLst>
          </p:cNvPr>
          <p:cNvCxnSpPr/>
          <p:nvPr/>
        </p:nvCxnSpPr>
        <p:spPr>
          <a:xfrm>
            <a:off x="5334000" y="5545667"/>
            <a:ext cx="0" cy="338666"/>
          </a:xfrm>
          <a:prstGeom prst="line">
            <a:avLst/>
          </a:prstGeom>
        </p:spPr>
        <p:style>
          <a:lnRef idx="3">
            <a:schemeClr val="dk1"/>
          </a:lnRef>
          <a:fillRef idx="0">
            <a:schemeClr val="dk1"/>
          </a:fillRef>
          <a:effectRef idx="2">
            <a:schemeClr val="dk1"/>
          </a:effectRef>
          <a:fontRef idx="minor">
            <a:schemeClr val="tx1"/>
          </a:fontRef>
        </p:style>
      </p:cxnSp>
      <p:sp>
        <p:nvSpPr>
          <p:cNvPr id="12" name="TextBox 11">
            <a:extLst>
              <a:ext uri="{FF2B5EF4-FFF2-40B4-BE49-F238E27FC236}">
                <a16:creationId xmlns:a16="http://schemas.microsoft.com/office/drawing/2014/main" id="{11C18F9C-D363-4D26-B21D-F968D0A35C9D}"/>
              </a:ext>
            </a:extLst>
          </p:cNvPr>
          <p:cNvSpPr txBox="1"/>
          <p:nvPr/>
        </p:nvSpPr>
        <p:spPr>
          <a:xfrm>
            <a:off x="4038600" y="5198534"/>
            <a:ext cx="320922" cy="369332"/>
          </a:xfrm>
          <a:prstGeom prst="rect">
            <a:avLst/>
          </a:prstGeom>
          <a:noFill/>
        </p:spPr>
        <p:txBody>
          <a:bodyPr wrap="none" rtlCol="0">
            <a:spAutoFit/>
          </a:bodyPr>
          <a:lstStyle/>
          <a:p>
            <a:r>
              <a:rPr lang="en-US" dirty="0"/>
              <a:t>C</a:t>
            </a:r>
          </a:p>
        </p:txBody>
      </p:sp>
      <p:sp>
        <p:nvSpPr>
          <p:cNvPr id="13" name="TextBox 12">
            <a:extLst>
              <a:ext uri="{FF2B5EF4-FFF2-40B4-BE49-F238E27FC236}">
                <a16:creationId xmlns:a16="http://schemas.microsoft.com/office/drawing/2014/main" id="{FDDFD7EA-F25A-4073-B671-B0ECF67BB453}"/>
              </a:ext>
            </a:extLst>
          </p:cNvPr>
          <p:cNvSpPr txBox="1"/>
          <p:nvPr/>
        </p:nvSpPr>
        <p:spPr>
          <a:xfrm>
            <a:off x="5173134" y="5139267"/>
            <a:ext cx="314510" cy="369332"/>
          </a:xfrm>
          <a:prstGeom prst="rect">
            <a:avLst/>
          </a:prstGeom>
          <a:noFill/>
        </p:spPr>
        <p:txBody>
          <a:bodyPr wrap="none" rtlCol="0">
            <a:spAutoFit/>
          </a:bodyPr>
          <a:lstStyle/>
          <a:p>
            <a:r>
              <a:rPr lang="en-US" dirty="0"/>
              <a:t>B</a:t>
            </a:r>
          </a:p>
        </p:txBody>
      </p:sp>
      <p:sp>
        <p:nvSpPr>
          <p:cNvPr id="14" name="TextBox 13">
            <a:extLst>
              <a:ext uri="{FF2B5EF4-FFF2-40B4-BE49-F238E27FC236}">
                <a16:creationId xmlns:a16="http://schemas.microsoft.com/office/drawing/2014/main" id="{3B989938-8207-4F2F-9364-257AAC8AE229}"/>
              </a:ext>
            </a:extLst>
          </p:cNvPr>
          <p:cNvSpPr txBox="1"/>
          <p:nvPr/>
        </p:nvSpPr>
        <p:spPr>
          <a:xfrm>
            <a:off x="3395133" y="5198534"/>
            <a:ext cx="320922"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051835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B6CFB29-F773-4310-A469-399C65849451}"/>
              </a:ext>
            </a:extLst>
          </p:cNvPr>
          <p:cNvSpPr>
            <a:spLocks noGrp="1"/>
          </p:cNvSpPr>
          <p:nvPr>
            <p:ph type="title"/>
          </p:nvPr>
        </p:nvSpPr>
        <p:spPr>
          <a:xfrm>
            <a:off x="677863" y="609600"/>
            <a:ext cx="8596312" cy="1320800"/>
          </a:xfrm>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Linkage maps estimate distances between genes. </a:t>
            </a:r>
            <a:endParaRPr lang="en-US" dirty="0">
              <a:effectLst>
                <a:glow rad="38100">
                  <a:schemeClr val="accent1">
                    <a:alpha val="40000"/>
                  </a:schemeClr>
                </a:glow>
                <a:outerShdw blurRad="38100" dist="38100" dir="2700000" algn="tl">
                  <a:srgbClr val="000000">
                    <a:alpha val="43137"/>
                  </a:srgbClr>
                </a:outerShdw>
              </a:effectLst>
            </a:endParaRPr>
          </a:p>
        </p:txBody>
      </p:sp>
      <p:graphicFrame>
        <p:nvGraphicFramePr>
          <p:cNvPr id="5" name="Table 5">
            <a:extLst>
              <a:ext uri="{FF2B5EF4-FFF2-40B4-BE49-F238E27FC236}">
                <a16:creationId xmlns:a16="http://schemas.microsoft.com/office/drawing/2014/main" id="{CB2F227F-E1BE-456C-B4F2-5889814BE61F}"/>
              </a:ext>
            </a:extLst>
          </p:cNvPr>
          <p:cNvGraphicFramePr>
            <a:graphicFrameLocks noGrp="1"/>
          </p:cNvGraphicFramePr>
          <p:nvPr>
            <p:extLst>
              <p:ext uri="{D42A27DB-BD31-4B8C-83A1-F6EECF244321}">
                <p14:modId xmlns:p14="http://schemas.microsoft.com/office/powerpoint/2010/main" val="582717421"/>
              </p:ext>
            </p:extLst>
          </p:nvPr>
        </p:nvGraphicFramePr>
        <p:xfrm>
          <a:off x="2125135" y="3225798"/>
          <a:ext cx="4715932" cy="1844040"/>
        </p:xfrm>
        <a:graphic>
          <a:graphicData uri="http://schemas.openxmlformats.org/drawingml/2006/table">
            <a:tbl>
              <a:tblPr firstRow="1" bandRow="1">
                <a:tableStyleId>{5C22544A-7EE6-4342-B048-85BDC9FD1C3A}</a:tableStyleId>
              </a:tblPr>
              <a:tblGrid>
                <a:gridCol w="2269065">
                  <a:extLst>
                    <a:ext uri="{9D8B030D-6E8A-4147-A177-3AD203B41FA5}">
                      <a16:colId xmlns:a16="http://schemas.microsoft.com/office/drawing/2014/main" val="418829056"/>
                    </a:ext>
                  </a:extLst>
                </a:gridCol>
                <a:gridCol w="2446867">
                  <a:extLst>
                    <a:ext uri="{9D8B030D-6E8A-4147-A177-3AD203B41FA5}">
                      <a16:colId xmlns:a16="http://schemas.microsoft.com/office/drawing/2014/main" val="3917615039"/>
                    </a:ext>
                  </a:extLst>
                </a:gridCol>
              </a:tblGrid>
              <a:tr h="370840">
                <a:tc>
                  <a:txBody>
                    <a:bodyPr/>
                    <a:lstStyle/>
                    <a:p>
                      <a:pPr algn="ctr"/>
                      <a:r>
                        <a:rPr lang="en-US" dirty="0"/>
                        <a:t>Genes </a:t>
                      </a:r>
                    </a:p>
                  </a:txBody>
                  <a:tcPr/>
                </a:tc>
                <a:tc>
                  <a:txBody>
                    <a:bodyPr/>
                    <a:lstStyle/>
                    <a:p>
                      <a:pPr algn="ctr"/>
                      <a:r>
                        <a:rPr lang="en-US" dirty="0"/>
                        <a:t>Recombination </a:t>
                      </a:r>
                    </a:p>
                  </a:txBody>
                  <a:tcPr/>
                </a:tc>
                <a:extLst>
                  <a:ext uri="{0D108BD9-81ED-4DB2-BD59-A6C34878D82A}">
                    <a16:rowId xmlns:a16="http://schemas.microsoft.com/office/drawing/2014/main" val="4151798894"/>
                  </a:ext>
                </a:extLst>
              </a:tr>
              <a:tr h="370840">
                <a:tc>
                  <a:txBody>
                    <a:bodyPr/>
                    <a:lstStyle/>
                    <a:p>
                      <a:pPr algn="ctr"/>
                      <a:r>
                        <a:rPr lang="en-US" dirty="0"/>
                        <a:t>A-B</a:t>
                      </a:r>
                    </a:p>
                  </a:txBody>
                  <a:tcPr/>
                </a:tc>
                <a:tc>
                  <a:txBody>
                    <a:bodyPr/>
                    <a:lstStyle/>
                    <a:p>
                      <a:pPr algn="ctr"/>
                      <a:r>
                        <a:rPr lang="en-US" dirty="0"/>
                        <a:t>30%</a:t>
                      </a:r>
                    </a:p>
                  </a:txBody>
                  <a:tcPr/>
                </a:tc>
                <a:extLst>
                  <a:ext uri="{0D108BD9-81ED-4DB2-BD59-A6C34878D82A}">
                    <a16:rowId xmlns:a16="http://schemas.microsoft.com/office/drawing/2014/main" val="2927631822"/>
                  </a:ext>
                </a:extLst>
              </a:tr>
              <a:tr h="370840">
                <a:tc>
                  <a:txBody>
                    <a:bodyPr/>
                    <a:lstStyle/>
                    <a:p>
                      <a:pPr algn="ctr"/>
                      <a:r>
                        <a:rPr lang="en-US" dirty="0"/>
                        <a:t>B-C</a:t>
                      </a:r>
                    </a:p>
                  </a:txBody>
                  <a:tcPr/>
                </a:tc>
                <a:tc>
                  <a:txBody>
                    <a:bodyPr/>
                    <a:lstStyle/>
                    <a:p>
                      <a:pPr algn="ctr"/>
                      <a:r>
                        <a:rPr lang="en-US" dirty="0"/>
                        <a:t>45%</a:t>
                      </a:r>
                    </a:p>
                  </a:txBody>
                  <a:tcPr/>
                </a:tc>
                <a:extLst>
                  <a:ext uri="{0D108BD9-81ED-4DB2-BD59-A6C34878D82A}">
                    <a16:rowId xmlns:a16="http://schemas.microsoft.com/office/drawing/2014/main" val="4111519610"/>
                  </a:ext>
                </a:extLst>
              </a:tr>
              <a:tr h="185420">
                <a:tc>
                  <a:txBody>
                    <a:bodyPr/>
                    <a:lstStyle/>
                    <a:p>
                      <a:pPr algn="ctr"/>
                      <a:r>
                        <a:rPr lang="en-US" dirty="0"/>
                        <a:t>B-D</a:t>
                      </a:r>
                    </a:p>
                  </a:txBody>
                  <a:tcPr/>
                </a:tc>
                <a:tc>
                  <a:txBody>
                    <a:bodyPr/>
                    <a:lstStyle/>
                    <a:p>
                      <a:pPr algn="ctr"/>
                      <a:r>
                        <a:rPr lang="en-US" dirty="0"/>
                        <a:t>40%</a:t>
                      </a:r>
                    </a:p>
                  </a:txBody>
                  <a:tcPr/>
                </a:tc>
                <a:extLst>
                  <a:ext uri="{0D108BD9-81ED-4DB2-BD59-A6C34878D82A}">
                    <a16:rowId xmlns:a16="http://schemas.microsoft.com/office/drawing/2014/main" val="645425656"/>
                  </a:ext>
                </a:extLst>
              </a:tr>
              <a:tr h="185420">
                <a:tc>
                  <a:txBody>
                    <a:bodyPr/>
                    <a:lstStyle/>
                    <a:p>
                      <a:pPr algn="ctr"/>
                      <a:r>
                        <a:rPr lang="en-US" dirty="0"/>
                        <a:t>A-D</a:t>
                      </a:r>
                    </a:p>
                  </a:txBody>
                  <a:tcPr/>
                </a:tc>
                <a:tc>
                  <a:txBody>
                    <a:bodyPr/>
                    <a:lstStyle/>
                    <a:p>
                      <a:pPr algn="ctr"/>
                      <a:r>
                        <a:rPr lang="en-US" dirty="0"/>
                        <a:t>25%</a:t>
                      </a:r>
                    </a:p>
                  </a:txBody>
                  <a:tcPr/>
                </a:tc>
                <a:extLst>
                  <a:ext uri="{0D108BD9-81ED-4DB2-BD59-A6C34878D82A}">
                    <a16:rowId xmlns:a16="http://schemas.microsoft.com/office/drawing/2014/main" val="3360474769"/>
                  </a:ext>
                </a:extLst>
              </a:tr>
            </a:tbl>
          </a:graphicData>
        </a:graphic>
      </p:graphicFrame>
      <p:pic>
        <p:nvPicPr>
          <p:cNvPr id="7" name="Picture 6">
            <a:extLst>
              <a:ext uri="{FF2B5EF4-FFF2-40B4-BE49-F238E27FC236}">
                <a16:creationId xmlns:a16="http://schemas.microsoft.com/office/drawing/2014/main" id="{66034B29-AD47-46BB-89FB-F02D16662749}"/>
              </a:ext>
            </a:extLst>
          </p:cNvPr>
          <p:cNvPicPr>
            <a:picLocks noChangeAspect="1"/>
          </p:cNvPicPr>
          <p:nvPr/>
        </p:nvPicPr>
        <p:blipFill rotWithShape="1">
          <a:blip r:embed="rId2">
            <a:extLst>
              <a:ext uri="{28A0092B-C50C-407E-A947-70E740481C1C}">
                <a14:useLocalDpi xmlns:a14="http://schemas.microsoft.com/office/drawing/2010/main" val="0"/>
              </a:ext>
            </a:extLst>
          </a:blip>
          <a:srcRect l="43883" r="38549"/>
          <a:stretch/>
        </p:blipFill>
        <p:spPr>
          <a:xfrm rot="5400000">
            <a:off x="3945466" y="3219318"/>
            <a:ext cx="948268" cy="5143764"/>
          </a:xfrm>
          <a:prstGeom prst="rect">
            <a:avLst/>
          </a:prstGeom>
        </p:spPr>
      </p:pic>
      <p:sp>
        <p:nvSpPr>
          <p:cNvPr id="15" name="Content Placeholder 2">
            <a:extLst>
              <a:ext uri="{FF2B5EF4-FFF2-40B4-BE49-F238E27FC236}">
                <a16:creationId xmlns:a16="http://schemas.microsoft.com/office/drawing/2014/main" id="{46003D24-3D78-439D-AC6D-B200811FA653}"/>
              </a:ext>
            </a:extLst>
          </p:cNvPr>
          <p:cNvSpPr txBox="1">
            <a:spLocks/>
          </p:cNvSpPr>
          <p:nvPr/>
        </p:nvSpPr>
        <p:spPr>
          <a:xfrm>
            <a:off x="0" y="1813455"/>
            <a:ext cx="9973733" cy="3880773"/>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If we had genes A, B, C and D. After checking the table showing the recombination frequency, how can you place the genes on the chromosome? </a:t>
            </a:r>
          </a:p>
          <a:p>
            <a:r>
              <a:rPr lang="en-US" b="1" u="sng" dirty="0"/>
              <a:t>P.S: </a:t>
            </a:r>
            <a:r>
              <a:rPr lang="en-US" dirty="0"/>
              <a:t>The total distance of the chromosome is 50 map units.</a:t>
            </a:r>
          </a:p>
          <a:p>
            <a:endParaRPr lang="en-US" dirty="0"/>
          </a:p>
        </p:txBody>
      </p:sp>
    </p:spTree>
    <p:extLst>
      <p:ext uri="{BB962C8B-B14F-4D97-AF65-F5344CB8AC3E}">
        <p14:creationId xmlns:p14="http://schemas.microsoft.com/office/powerpoint/2010/main" val="4131341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3E4A4-29F9-45BE-B176-DC77A2103ECF}"/>
              </a:ext>
            </a:extLst>
          </p:cNvPr>
          <p:cNvSpPr>
            <a:spLocks noGrp="1"/>
          </p:cNvSpPr>
          <p:nvPr>
            <p:ph type="title"/>
          </p:nvPr>
        </p:nvSpPr>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Gene linkage was explained through fruit flies. </a:t>
            </a:r>
            <a:endParaRPr lang="en-US" dirty="0">
              <a:effectLst>
                <a:glow rad="38100">
                  <a:schemeClr val="accent1">
                    <a:alpha val="40000"/>
                  </a:schemeClr>
                </a:glow>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5CD907EC-385E-4FED-9548-21F22121120F}"/>
              </a:ext>
            </a:extLst>
          </p:cNvPr>
          <p:cNvSpPr>
            <a:spLocks noGrp="1"/>
          </p:cNvSpPr>
          <p:nvPr>
            <p:ph idx="1"/>
          </p:nvPr>
        </p:nvSpPr>
        <p:spPr>
          <a:xfrm>
            <a:off x="0" y="1757364"/>
            <a:ext cx="9925050" cy="3880773"/>
          </a:xfrm>
        </p:spPr>
        <p:txBody>
          <a:bodyPr>
            <a:noAutofit/>
          </a:bodyPr>
          <a:lstStyle/>
          <a:p>
            <a:r>
              <a:rPr lang="en-US" sz="1600" dirty="0">
                <a:solidFill>
                  <a:schemeClr val="tx1"/>
                </a:solidFill>
                <a:latin typeface="+mj-lt"/>
              </a:rPr>
              <a:t>American scientist Thomas Hunt Morgan, wanted to prove how could genes be linked and still follow Mendel’s law of independent assortment. Morgan chose the </a:t>
            </a:r>
            <a:r>
              <a:rPr lang="en-US" sz="1600" b="1" dirty="0">
                <a:solidFill>
                  <a:schemeClr val="tx1"/>
                </a:solidFill>
                <a:latin typeface="+mj-lt"/>
              </a:rPr>
              <a:t>fruit flies </a:t>
            </a:r>
            <a:r>
              <a:rPr lang="en-US" sz="1600" dirty="0">
                <a:solidFill>
                  <a:schemeClr val="tx1"/>
                </a:solidFill>
                <a:latin typeface="+mj-lt"/>
              </a:rPr>
              <a:t>(Drosophila) because he could quickly and cheaply grow new generations of flies. He observed among fruit flies easily identifiable variations in eye color, body color, and wing shape. </a:t>
            </a:r>
          </a:p>
          <a:p>
            <a:pPr fontAlgn="base"/>
            <a:r>
              <a:rPr lang="en-US" sz="1600" dirty="0">
                <a:solidFill>
                  <a:schemeClr val="tx1"/>
                </a:solidFill>
                <a:latin typeface="+mj-lt"/>
              </a:rPr>
              <a:t>H</a:t>
            </a:r>
            <a:r>
              <a:rPr lang="en-US" sz="1600" b="0" i="0" dirty="0">
                <a:solidFill>
                  <a:schemeClr val="tx1"/>
                </a:solidFill>
                <a:effectLst/>
                <a:latin typeface="+mj-lt"/>
              </a:rPr>
              <a:t>e found a mutation in a gene affecting fly eye color. This mutation made a fly's eyes white, rather than their normal red. And he called</a:t>
            </a:r>
            <a:r>
              <a:rPr lang="en-US" sz="1600" dirty="0">
                <a:solidFill>
                  <a:schemeClr val="tx1"/>
                </a:solidFill>
                <a:latin typeface="+mj-lt"/>
              </a:rPr>
              <a:t> that </a:t>
            </a:r>
            <a:r>
              <a:rPr lang="en-US" sz="1600" b="1" dirty="0">
                <a:solidFill>
                  <a:schemeClr val="tx1"/>
                </a:solidFill>
                <a:latin typeface="+mj-lt"/>
              </a:rPr>
              <a:t>mutant</a:t>
            </a:r>
            <a:r>
              <a:rPr lang="en-US" sz="1600" dirty="0">
                <a:solidFill>
                  <a:schemeClr val="tx1"/>
                </a:solidFill>
                <a:latin typeface="+mj-lt"/>
              </a:rPr>
              <a:t> or individual flies that had atypical, heritable characteristics. Unexpectedly</a:t>
            </a:r>
            <a:r>
              <a:rPr lang="en-US" sz="1600" b="0" i="0" dirty="0">
                <a:solidFill>
                  <a:schemeClr val="tx1"/>
                </a:solidFill>
                <a:effectLst/>
                <a:latin typeface="+mj-lt"/>
              </a:rPr>
              <a:t>, Morgan found that the eye color gene was inherited in different patterns by male and female flies.</a:t>
            </a:r>
            <a:endParaRPr lang="en-US" sz="1600" dirty="0">
              <a:solidFill>
                <a:schemeClr val="tx1"/>
              </a:solidFill>
              <a:latin typeface="+mj-lt"/>
            </a:endParaRPr>
          </a:p>
          <a:p>
            <a:pPr algn="l"/>
            <a:r>
              <a:rPr lang="en-US" sz="1600" dirty="0">
                <a:solidFill>
                  <a:schemeClr val="tx1"/>
                </a:solidFill>
                <a:latin typeface="+mj-lt"/>
              </a:rPr>
              <a:t>Then he set up experiments similar to Mendel’s dihybrid crosses. Morgan</a:t>
            </a:r>
            <a:r>
              <a:rPr lang="en-US" sz="1600" b="0" i="0" dirty="0">
                <a:solidFill>
                  <a:schemeClr val="tx1"/>
                </a:solidFill>
                <a:effectLst/>
                <a:latin typeface="+mj-lt"/>
              </a:rPr>
              <a:t> took the white mutant(which was male) and bred it with pure red-eyed female flies. All of the females that resulted from that breeding in the F1 generation had red eyes. But when the </a:t>
            </a:r>
            <a:r>
              <a:rPr lang="en-US" sz="1600" dirty="0">
                <a:solidFill>
                  <a:schemeClr val="tx1"/>
                </a:solidFill>
                <a:latin typeface="+mj-lt"/>
              </a:rPr>
              <a:t>F1 </a:t>
            </a:r>
            <a:r>
              <a:rPr lang="en-US" sz="1600" b="0" i="0" dirty="0">
                <a:solidFill>
                  <a:schemeClr val="tx1"/>
                </a:solidFill>
                <a:effectLst/>
                <a:latin typeface="+mj-lt"/>
              </a:rPr>
              <a:t>flies were crossed to each other, all of the female F2 flies were red-eyed, while about half of the male F2​ flies were white-eyed. Morgan discovered that inheritance pattern was not shared equally across males and females. That result indicated that the flies did not follow Mendel’s ratio in a traditional sense.</a:t>
            </a:r>
          </a:p>
          <a:p>
            <a:r>
              <a:rPr lang="en-US" sz="1600" b="0" i="0" dirty="0">
                <a:solidFill>
                  <a:schemeClr val="tx1"/>
                </a:solidFill>
                <a:effectLst/>
                <a:latin typeface="+mj-lt"/>
              </a:rPr>
              <a:t>Morgan hypothesized that a factor, or gene, controlling eye color in flies </a:t>
            </a:r>
            <a:r>
              <a:rPr lang="en-US" sz="1600" dirty="0">
                <a:solidFill>
                  <a:schemeClr val="tx1"/>
                </a:solidFill>
                <a:latin typeface="+mj-lt"/>
              </a:rPr>
              <a:t>was on the same chromosome that determined sex (located </a:t>
            </a:r>
            <a:r>
              <a:rPr lang="en-US" sz="1600" b="0" i="0" dirty="0">
                <a:solidFill>
                  <a:schemeClr val="tx1"/>
                </a:solidFill>
                <a:effectLst/>
                <a:latin typeface="+mj-lt"/>
              </a:rPr>
              <a:t>on the X chromosome).That result indicated that eye color and sex were both tied to chromosomes.</a:t>
            </a:r>
          </a:p>
          <a:p>
            <a:endParaRPr lang="en-US" sz="1600" dirty="0">
              <a:solidFill>
                <a:schemeClr val="tx1"/>
              </a:solidFill>
              <a:latin typeface="+mj-lt"/>
            </a:endParaRPr>
          </a:p>
        </p:txBody>
      </p:sp>
      <p:pic>
        <p:nvPicPr>
          <p:cNvPr id="4" name="Picture 3">
            <a:extLst>
              <a:ext uri="{FF2B5EF4-FFF2-40B4-BE49-F238E27FC236}">
                <a16:creationId xmlns:a16="http://schemas.microsoft.com/office/drawing/2014/main" id="{F724A8D7-D2A0-41B3-A28B-6F0B8910A3DD}"/>
              </a:ext>
            </a:extLst>
          </p:cNvPr>
          <p:cNvPicPr>
            <a:picLocks noChangeAspect="1"/>
          </p:cNvPicPr>
          <p:nvPr/>
        </p:nvPicPr>
        <p:blipFill rotWithShape="1">
          <a:blip r:embed="rId2"/>
          <a:srcRect t="1902" r="2606" b="1057"/>
          <a:stretch/>
        </p:blipFill>
        <p:spPr>
          <a:xfrm>
            <a:off x="9863622" y="2429933"/>
            <a:ext cx="2133643" cy="2624197"/>
          </a:xfrm>
          <a:prstGeom prst="rect">
            <a:avLst/>
          </a:prstGeom>
        </p:spPr>
      </p:pic>
    </p:spTree>
    <p:extLst>
      <p:ext uri="{BB962C8B-B14F-4D97-AF65-F5344CB8AC3E}">
        <p14:creationId xmlns:p14="http://schemas.microsoft.com/office/powerpoint/2010/main" val="6001702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The chromosomal basis of inheritance (article) | Khan Academy">
            <a:extLst>
              <a:ext uri="{FF2B5EF4-FFF2-40B4-BE49-F238E27FC236}">
                <a16:creationId xmlns:a16="http://schemas.microsoft.com/office/drawing/2014/main" id="{83C67228-F022-40F2-B39A-9EF4B14A394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34559" y="660400"/>
            <a:ext cx="6895042" cy="59620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4607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 Punnett square for mating of white-eyed male ($\text X^w\text Y$) with red-eyed wild type female ($\text X^{w+}\text X^{w+}$).&#10;&#10;||$\text X^w$|$\text Y$&#10;-|-|-|-|-&#10;$\text X^{w+}$||$\text X^{w+}\text X^w$|$\text X^{w+}\text Y$&#10;$\text X^{w+}$||$\text X^{w+}\text X^w$|$\text X^{w+}\text Y$&#10;&#10;$\text X^{w+}\text X^w$ - red-eyed F1 females&#10;$\text X^{w+}\text Y$ - white-eyed F1 males">
            <a:extLst>
              <a:ext uri="{FF2B5EF4-FFF2-40B4-BE49-F238E27FC236}">
                <a16:creationId xmlns:a16="http://schemas.microsoft.com/office/drawing/2014/main" id="{A442A8A9-D8B4-4DF0-AAC1-DB703A6A5E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492" y="-152400"/>
            <a:ext cx="93535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65831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Punnett square for mating of red-eyed F1 male ($\text X^{w+}\text Y$) with red-eyed, heterozygous F1 female ($\text X^{w+}\text X^{w}$).&#10;&#10;||$\text X^{w+}$|$\text Y$&#10;-|-|-|-|-&#10;$\text X^{w+}$||$\text X^{w+}\text X^{w+}$|$\text X^{w+}\text Y$&#10;$\text X^{w}$||$\text X^{w+}\text X^w$|$\text X^{w}\text Y$&#10;&#10;$\text X^{w+}\text X^{w+}$, $\text X^{w+}\text X^w$ - red-eyed F2 females&#10;&#10;$\text X^{w}\text Y$ - white-eyed F2 males&#10;&#10;$\text X^{w+}\text Y$ - white-eyed F2 males">
            <a:extLst>
              <a:ext uri="{FF2B5EF4-FFF2-40B4-BE49-F238E27FC236}">
                <a16:creationId xmlns:a16="http://schemas.microsoft.com/office/drawing/2014/main" id="{236963D0-3833-445E-A850-96A1800E60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9125" y="-143933"/>
            <a:ext cx="932815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3021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1009D-C69D-460B-8D0E-65163B5B66BB}"/>
              </a:ext>
            </a:extLst>
          </p:cNvPr>
          <p:cNvSpPr>
            <a:spLocks noGrp="1"/>
          </p:cNvSpPr>
          <p:nvPr>
            <p:ph type="title"/>
          </p:nvPr>
        </p:nvSpPr>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Gene linkage</a:t>
            </a:r>
          </a:p>
        </p:txBody>
      </p:sp>
      <p:sp>
        <p:nvSpPr>
          <p:cNvPr id="3" name="Content Placeholder 2">
            <a:extLst>
              <a:ext uri="{FF2B5EF4-FFF2-40B4-BE49-F238E27FC236}">
                <a16:creationId xmlns:a16="http://schemas.microsoft.com/office/drawing/2014/main" id="{F9CC4D15-0351-4165-80BF-7C6FC8FF86F8}"/>
              </a:ext>
            </a:extLst>
          </p:cNvPr>
          <p:cNvSpPr>
            <a:spLocks noGrp="1"/>
          </p:cNvSpPr>
          <p:nvPr>
            <p:ph idx="1"/>
          </p:nvPr>
        </p:nvSpPr>
        <p:spPr>
          <a:xfrm>
            <a:off x="0" y="1440923"/>
            <a:ext cx="9719733" cy="3880773"/>
          </a:xfrm>
        </p:spPr>
        <p:txBody>
          <a:bodyPr>
            <a:normAutofit/>
          </a:bodyPr>
          <a:lstStyle/>
          <a:p>
            <a:r>
              <a:rPr lang="en-US" b="0" i="0" dirty="0">
                <a:solidFill>
                  <a:srgbClr val="111111"/>
                </a:solidFill>
                <a:effectLst/>
                <a:latin typeface="Arial" panose="020B0604020202020204" pitchFamily="34" charset="0"/>
              </a:rPr>
              <a:t>Morgan went on to identify a number of different traits in fruit flies that did not conform </a:t>
            </a:r>
            <a:r>
              <a:rPr lang="en-US" dirty="0">
                <a:solidFill>
                  <a:srgbClr val="111111"/>
                </a:solidFill>
                <a:latin typeface="Arial" panose="020B0604020202020204" pitchFamily="34" charset="0"/>
              </a:rPr>
              <a:t>to Mendelian ratios 9:3:3:1.</a:t>
            </a:r>
          </a:p>
          <a:p>
            <a:r>
              <a:rPr lang="en-US" dirty="0">
                <a:solidFill>
                  <a:srgbClr val="111111"/>
                </a:solidFill>
                <a:latin typeface="Arial" panose="020B0604020202020204" pitchFamily="34" charset="0"/>
              </a:rPr>
              <a:t>But the results showed that some traits appeared to be inherited together and did not independently assort. Morgan called these traits linked traits, and concluded that linked genes were on the same chromosome.</a:t>
            </a:r>
          </a:p>
          <a:p>
            <a:pPr algn="l"/>
            <a:r>
              <a:rPr lang="en-US" b="0" i="0" dirty="0">
                <a:solidFill>
                  <a:srgbClr val="111111"/>
                </a:solidFill>
                <a:effectLst/>
                <a:latin typeface="Arial" panose="020B0604020202020204" pitchFamily="34" charset="0"/>
              </a:rPr>
              <a:t>Example: Long aristae and red eyes are </a:t>
            </a:r>
            <a:r>
              <a:rPr lang="en-US" b="0" i="1" dirty="0">
                <a:solidFill>
                  <a:srgbClr val="111111"/>
                </a:solidFill>
                <a:effectLst/>
                <a:latin typeface="Arial" panose="020B0604020202020204" pitchFamily="34" charset="0"/>
              </a:rPr>
              <a:t>more likely</a:t>
            </a:r>
            <a:r>
              <a:rPr lang="en-US" b="0" i="0" dirty="0">
                <a:solidFill>
                  <a:srgbClr val="111111"/>
                </a:solidFill>
                <a:effectLst/>
                <a:latin typeface="Arial" panose="020B0604020202020204" pitchFamily="34" charset="0"/>
              </a:rPr>
              <a:t> to be separated via recombination (high crossover frequency) but long aristae and long legs are </a:t>
            </a:r>
            <a:r>
              <a:rPr lang="en-US" b="0" i="1" dirty="0">
                <a:solidFill>
                  <a:srgbClr val="111111"/>
                </a:solidFill>
                <a:effectLst/>
                <a:latin typeface="Arial" panose="020B0604020202020204" pitchFamily="34" charset="0"/>
              </a:rPr>
              <a:t>less likely</a:t>
            </a:r>
            <a:r>
              <a:rPr lang="en-US" b="0" i="0" dirty="0">
                <a:solidFill>
                  <a:srgbClr val="111111"/>
                </a:solidFill>
                <a:effectLst/>
                <a:latin typeface="Arial" panose="020B0604020202020204" pitchFamily="34" charset="0"/>
              </a:rPr>
              <a:t> to be separated via recombination(low crossover frequency) . This indicates that the aristae and leg genes are located closer together, whereas the eye gene is more distant.</a:t>
            </a:r>
            <a:endParaRPr lang="en-US" b="0" i="0" dirty="0">
              <a:solidFill>
                <a:srgbClr val="111111"/>
              </a:solidFill>
              <a:effectLst/>
              <a:latin typeface="Georgia" panose="02040502050405020303" pitchFamily="18" charset="0"/>
            </a:endParaRPr>
          </a:p>
          <a:p>
            <a:endParaRPr lang="en-US" dirty="0">
              <a:solidFill>
                <a:srgbClr val="111111"/>
              </a:solidFill>
              <a:latin typeface="Arial" panose="020B0604020202020204" pitchFamily="34" charset="0"/>
            </a:endParaRPr>
          </a:p>
        </p:txBody>
      </p:sp>
    </p:spTree>
    <p:extLst>
      <p:ext uri="{BB962C8B-B14F-4D97-AF65-F5344CB8AC3E}">
        <p14:creationId xmlns:p14="http://schemas.microsoft.com/office/powerpoint/2010/main" val="27917594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0F3C612C-1A5B-4DDF-B531-06BC7B55CE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238" y="480483"/>
            <a:ext cx="8381374" cy="56747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0296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40A99-82E2-401D-A215-D286FB8CA07D}"/>
              </a:ext>
            </a:extLst>
          </p:cNvPr>
          <p:cNvSpPr>
            <a:spLocks noGrp="1"/>
          </p:cNvSpPr>
          <p:nvPr>
            <p:ph type="title"/>
          </p:nvPr>
        </p:nvSpPr>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Linkage maps estimate distances between genes. </a:t>
            </a:r>
            <a:endParaRPr lang="en-US" dirty="0">
              <a:effectLst>
                <a:glow rad="38100">
                  <a:schemeClr val="accent1">
                    <a:alpha val="40000"/>
                  </a:schemeClr>
                </a:glow>
                <a:outerShdw blurRad="38100" dist="38100" dir="2700000" algn="tl">
                  <a:srgbClr val="000000">
                    <a:alpha val="43137"/>
                  </a:srgbClr>
                </a:outerShdw>
              </a:effectLst>
            </a:endParaRPr>
          </a:p>
        </p:txBody>
      </p:sp>
      <p:sp>
        <p:nvSpPr>
          <p:cNvPr id="3" name="Content Placeholder 2">
            <a:extLst>
              <a:ext uri="{FF2B5EF4-FFF2-40B4-BE49-F238E27FC236}">
                <a16:creationId xmlns:a16="http://schemas.microsoft.com/office/drawing/2014/main" id="{1EF78F4A-778B-4018-AE0B-E73A36FC8ECB}"/>
              </a:ext>
            </a:extLst>
          </p:cNvPr>
          <p:cNvSpPr>
            <a:spLocks noGrp="1"/>
          </p:cNvSpPr>
          <p:nvPr>
            <p:ph idx="1"/>
          </p:nvPr>
        </p:nvSpPr>
        <p:spPr>
          <a:xfrm>
            <a:off x="-2" y="2160589"/>
            <a:ext cx="10337801" cy="3880773"/>
          </a:xfrm>
        </p:spPr>
        <p:txBody>
          <a:bodyPr>
            <a:normAutofit/>
          </a:bodyPr>
          <a:lstStyle/>
          <a:p>
            <a:r>
              <a:rPr lang="en-US" dirty="0"/>
              <a:t>The probability that two genes on a chromosome will be inherited together is related to the </a:t>
            </a:r>
            <a:r>
              <a:rPr lang="en-US" b="1" dirty="0">
                <a:solidFill>
                  <a:schemeClr val="accent1"/>
                </a:solidFill>
              </a:rPr>
              <a:t>distance</a:t>
            </a:r>
            <a:r>
              <a:rPr lang="en-US" dirty="0"/>
              <a:t> between them. The closer together two genes are, the more likely it is that they will be inherited together. The farther apart two genes are, the more likely it is that they will be separated during meiosis. </a:t>
            </a:r>
          </a:p>
          <a:p>
            <a:r>
              <a:rPr lang="en-US" dirty="0"/>
              <a:t>One of Morgan’s students, Alfred Sturtevant, hypothesized that the </a:t>
            </a:r>
            <a:r>
              <a:rPr lang="en-US" b="1" dirty="0">
                <a:solidFill>
                  <a:schemeClr val="accent1"/>
                </a:solidFill>
              </a:rPr>
              <a:t>frequency of cross-overs </a:t>
            </a:r>
            <a:r>
              <a:rPr lang="en-US" dirty="0"/>
              <a:t>during meiosis was related to the distance between genes. This meant that the closer together two genes were, the more likely they were to stay together when cross-overs took place. </a:t>
            </a:r>
          </a:p>
        </p:txBody>
      </p:sp>
    </p:spTree>
    <p:extLst>
      <p:ext uri="{BB962C8B-B14F-4D97-AF65-F5344CB8AC3E}">
        <p14:creationId xmlns:p14="http://schemas.microsoft.com/office/powerpoint/2010/main" val="1425591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E4BD420-6B54-4A6E-813D-BF03A88DD616}"/>
              </a:ext>
            </a:extLst>
          </p:cNvPr>
          <p:cNvSpPr>
            <a:spLocks noGrp="1"/>
          </p:cNvSpPr>
          <p:nvPr>
            <p:ph idx="1"/>
          </p:nvPr>
        </p:nvSpPr>
        <p:spPr>
          <a:xfrm>
            <a:off x="-1" y="2160589"/>
            <a:ext cx="9939868" cy="3880773"/>
          </a:xfrm>
        </p:spPr>
        <p:txBody>
          <a:bodyPr>
            <a:normAutofit fontScale="85000" lnSpcReduction="10000"/>
          </a:bodyPr>
          <a:lstStyle/>
          <a:p>
            <a:r>
              <a:rPr lang="en-US" dirty="0"/>
              <a:t>Sturtevant identified three linked traits in fruit flies—body color, eye color, and wing size—and then crossed the fruit flies. He recorded the percentage of times that the phenotypes did not appear together in the offspring. This percentage represented the frequency of cross-overs between chromosomes. </a:t>
            </a:r>
          </a:p>
          <a:p>
            <a:r>
              <a:rPr lang="en-US" dirty="0"/>
              <a:t>From the cross-over frequencies, Sturtevant made </a:t>
            </a:r>
            <a:r>
              <a:rPr lang="en-US" b="1" dirty="0">
                <a:solidFill>
                  <a:schemeClr val="accent1"/>
                </a:solidFill>
              </a:rPr>
              <a:t>linkage maps</a:t>
            </a:r>
            <a:r>
              <a:rPr lang="en-US" dirty="0"/>
              <a:t>, which are maps of the relative locations, or loci, of genes on a chromosome. On a linkage map, one map unit is equal to one cross-over for each 100 offspring, or one percentage point.</a:t>
            </a:r>
          </a:p>
          <a:p>
            <a:r>
              <a:rPr lang="en-US" dirty="0"/>
              <a:t> Making a linkage map is fairly easy if all of the cross-over frequencies for the genes being studied are known. Suppose the following data were collected.</a:t>
            </a:r>
          </a:p>
          <a:p>
            <a:r>
              <a:rPr lang="en-US" dirty="0"/>
              <a:t>• Gene A and gene B cross over 6.0% of the time.</a:t>
            </a:r>
          </a:p>
          <a:p>
            <a:r>
              <a:rPr lang="en-US" dirty="0"/>
              <a:t>• Gene B and gene C cross over 12.5% of the time.</a:t>
            </a:r>
          </a:p>
          <a:p>
            <a:r>
              <a:rPr lang="en-US" dirty="0"/>
              <a:t>• Gene A and gene C cross over 18.5% of the time. </a:t>
            </a:r>
          </a:p>
          <a:p>
            <a:r>
              <a:rPr lang="en-US" dirty="0"/>
              <a:t>According to Sturtevant’s conclusions, genes A and B are 6 map units apart because they cross over 6% of the time. Similarly, genes B and C are 12.5 map units apart because they cross over 12.5% of the time.</a:t>
            </a:r>
          </a:p>
          <a:p>
            <a:endParaRPr lang="en-US" dirty="0"/>
          </a:p>
        </p:txBody>
      </p:sp>
      <p:sp>
        <p:nvSpPr>
          <p:cNvPr id="6" name="Title 1">
            <a:extLst>
              <a:ext uri="{FF2B5EF4-FFF2-40B4-BE49-F238E27FC236}">
                <a16:creationId xmlns:a16="http://schemas.microsoft.com/office/drawing/2014/main" id="{77A7DAB2-293F-4A0A-863E-4B587ADAAA4B}"/>
              </a:ext>
            </a:extLst>
          </p:cNvPr>
          <p:cNvSpPr>
            <a:spLocks noGrp="1"/>
          </p:cNvSpPr>
          <p:nvPr>
            <p:ph type="title"/>
          </p:nvPr>
        </p:nvSpPr>
        <p:spPr>
          <a:xfrm>
            <a:off x="677863" y="609600"/>
            <a:ext cx="8596312" cy="1320800"/>
          </a:xfrm>
        </p:spPr>
        <p:txBody>
          <a:bodyPr/>
          <a:lstStyle/>
          <a:p>
            <a:pPr algn="ctr"/>
            <a:r>
              <a:rPr lang="en-US" b="1" spc="50" dirty="0">
                <a:ln w="9525" cmpd="sng">
                  <a:solidFill>
                    <a:schemeClr val="accent1"/>
                  </a:solidFill>
                  <a:prstDash val="solid"/>
                </a:ln>
                <a:solidFill>
                  <a:srgbClr val="70AD47">
                    <a:tint val="1000"/>
                  </a:srgbClr>
                </a:solidFill>
                <a:effectLst>
                  <a:glow rad="38100">
                    <a:schemeClr val="accent1">
                      <a:alpha val="40000"/>
                    </a:schemeClr>
                  </a:glow>
                  <a:outerShdw blurRad="38100" dist="38100" dir="2700000" algn="tl">
                    <a:srgbClr val="000000">
                      <a:alpha val="43137"/>
                    </a:srgbClr>
                  </a:outerShdw>
                </a:effectLst>
              </a:rPr>
              <a:t>Linkage maps estimate distances between genes. </a:t>
            </a:r>
            <a:endParaRPr lang="en-US" dirty="0">
              <a:effectLst>
                <a:glow rad="38100">
                  <a:schemeClr val="accent1">
                    <a:alpha val="40000"/>
                  </a:schemeClr>
                </a:glow>
                <a:outerShdw blurRad="38100" dist="38100" dir="2700000" algn="tl">
                  <a:srgbClr val="000000">
                    <a:alpha val="43137"/>
                  </a:srgbClr>
                </a:outerShdw>
              </a:effectLst>
            </a:endParaRPr>
          </a:p>
        </p:txBody>
      </p:sp>
    </p:spTree>
    <p:extLst>
      <p:ext uri="{BB962C8B-B14F-4D97-AF65-F5344CB8AC3E}">
        <p14:creationId xmlns:p14="http://schemas.microsoft.com/office/powerpoint/2010/main" val="13574958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1077</Words>
  <Application>Microsoft Office PowerPoint</Application>
  <PresentationFormat>Widescreen</PresentationFormat>
  <Paragraphs>53</Paragraphs>
  <Slides>13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Georgia</vt:lpstr>
      <vt:lpstr>Trebuchet MS</vt:lpstr>
      <vt:lpstr>Wingdings 3</vt:lpstr>
      <vt:lpstr>Facet</vt:lpstr>
      <vt:lpstr>Gene Linkage and Mapping</vt:lpstr>
      <vt:lpstr>Gene linkage was explained through fruit flies. </vt:lpstr>
      <vt:lpstr>PowerPoint Presentation</vt:lpstr>
      <vt:lpstr>PowerPoint Presentation</vt:lpstr>
      <vt:lpstr>PowerPoint Presentation</vt:lpstr>
      <vt:lpstr>Gene linkage</vt:lpstr>
      <vt:lpstr>PowerPoint Presentation</vt:lpstr>
      <vt:lpstr>Linkage maps estimate distances between genes. </vt:lpstr>
      <vt:lpstr>Linkage maps estimate distances between genes. </vt:lpstr>
      <vt:lpstr>Linkage maps estimate distances between genes. </vt:lpstr>
      <vt:lpstr>Linkage maps estimate distances between genes. </vt:lpstr>
      <vt:lpstr>Linkage maps estimate distances between genes. </vt:lpstr>
      <vt:lpstr>Linkage maps estimate distances between genes.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Gene Linkage and Mapping</dc:title>
  <dc:creator>sirine ayad</dc:creator>
  <cp:lastModifiedBy>sirine ayad</cp:lastModifiedBy>
  <cp:revision>14</cp:revision>
  <dcterms:created xsi:type="dcterms:W3CDTF">2021-11-28T16:04:47Z</dcterms:created>
  <dcterms:modified xsi:type="dcterms:W3CDTF">2021-11-28T18:50:50Z</dcterms:modified>
</cp:coreProperties>
</file>