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EXPLORATION OF POPULATION AND MIGRATION IN NZ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 Shiny webapp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B001-03DB-5A50-1F42-4500386A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Missing or Empty Data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6968-64AF-7C97-64CD-DA9378707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>
                <a:latin typeface="+mj-lt"/>
              </a:rPr>
              <a:t>Purpose: </a:t>
            </a:r>
            <a:r>
              <a:rPr lang="en-GB" dirty="0"/>
              <a:t>Prevent errors and provide user feedback when data is unavailable.</a:t>
            </a:r>
          </a:p>
          <a:p>
            <a:pPr marL="548640" lvl="2" indent="0">
              <a:lnSpc>
                <a:spcPct val="80000"/>
              </a:lnSpc>
              <a:buNone/>
            </a:pPr>
            <a:r>
              <a:rPr lang="en-NZ" sz="1300" dirty="0">
                <a:solidFill>
                  <a:srgbClr val="002060"/>
                </a:solidFill>
                <a:latin typeface="Consolas" panose="020B0609020204030204" pitchFamily="49" charset="0"/>
              </a:rPr>
              <a:t>if(</a:t>
            </a:r>
            <a:r>
              <a:rPr lang="en-NZ" sz="1300" dirty="0" err="1">
                <a:solidFill>
                  <a:srgbClr val="002060"/>
                </a:solidFill>
                <a:latin typeface="Consolas" panose="020B0609020204030204" pitchFamily="49" charset="0"/>
              </a:rPr>
              <a:t>nrow</a:t>
            </a:r>
            <a:r>
              <a:rPr lang="en-NZ" sz="13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NZ" sz="1300" dirty="0" err="1">
                <a:solidFill>
                  <a:srgbClr val="002060"/>
                </a:solidFill>
                <a:latin typeface="Consolas" panose="020B0609020204030204" pitchFamily="49" charset="0"/>
              </a:rPr>
              <a:t>filtered_data</a:t>
            </a:r>
            <a:r>
              <a:rPr lang="en-NZ" sz="1300" dirty="0">
                <a:solidFill>
                  <a:srgbClr val="002060"/>
                </a:solidFill>
                <a:latin typeface="Consolas" panose="020B0609020204030204" pitchFamily="49" charset="0"/>
              </a:rPr>
              <a:t>) == 0) {</a:t>
            </a:r>
          </a:p>
          <a:p>
            <a:pPr marL="548640" lvl="2" indent="0">
              <a:lnSpc>
                <a:spcPct val="80000"/>
              </a:lnSpc>
              <a:buNone/>
            </a:pPr>
            <a:r>
              <a:rPr lang="en-NZ" sz="1300" dirty="0">
                <a:solidFill>
                  <a:srgbClr val="002060"/>
                </a:solidFill>
                <a:latin typeface="Consolas" panose="020B0609020204030204" pitchFamily="49" charset="0"/>
              </a:rPr>
              <a:t>  return(leaflet() |&gt;</a:t>
            </a:r>
          </a:p>
          <a:p>
            <a:pPr marL="548640" lvl="2" indent="0">
              <a:lnSpc>
                <a:spcPct val="80000"/>
              </a:lnSpc>
              <a:buNone/>
            </a:pPr>
            <a:r>
              <a:rPr lang="en-NZ" sz="1300" dirty="0">
                <a:solidFill>
                  <a:srgbClr val="002060"/>
                </a:solidFill>
                <a:latin typeface="Consolas" panose="020B0609020204030204" pitchFamily="49" charset="0"/>
              </a:rPr>
              <a:t>           </a:t>
            </a:r>
            <a:r>
              <a:rPr lang="en-NZ" sz="1300" dirty="0" err="1">
                <a:solidFill>
                  <a:srgbClr val="002060"/>
                </a:solidFill>
                <a:latin typeface="Consolas" panose="020B0609020204030204" pitchFamily="49" charset="0"/>
              </a:rPr>
              <a:t>addTiles</a:t>
            </a:r>
            <a:r>
              <a:rPr lang="en-NZ" sz="1300" dirty="0">
                <a:solidFill>
                  <a:srgbClr val="002060"/>
                </a:solidFill>
                <a:latin typeface="Consolas" panose="020B0609020204030204" pitchFamily="49" charset="0"/>
              </a:rPr>
              <a:t>() |&gt;</a:t>
            </a:r>
          </a:p>
          <a:p>
            <a:pPr marL="548640" lvl="2" indent="0">
              <a:lnSpc>
                <a:spcPct val="80000"/>
              </a:lnSpc>
              <a:buNone/>
            </a:pPr>
            <a:r>
              <a:rPr lang="en-NZ" sz="1300" dirty="0">
                <a:solidFill>
                  <a:srgbClr val="002060"/>
                </a:solidFill>
                <a:latin typeface="Consolas" panose="020B0609020204030204" pitchFamily="49" charset="0"/>
              </a:rPr>
              <a:t>           </a:t>
            </a:r>
            <a:r>
              <a:rPr lang="en-NZ" sz="1300" dirty="0" err="1">
                <a:solidFill>
                  <a:srgbClr val="002060"/>
                </a:solidFill>
                <a:latin typeface="Consolas" panose="020B0609020204030204" pitchFamily="49" charset="0"/>
              </a:rPr>
              <a:t>addControl</a:t>
            </a:r>
            <a:r>
              <a:rPr lang="en-NZ" sz="1300" dirty="0">
                <a:solidFill>
                  <a:srgbClr val="002060"/>
                </a:solidFill>
                <a:latin typeface="Consolas" panose="020B0609020204030204" pitchFamily="49" charset="0"/>
              </a:rPr>
              <a:t>("No data available for selected criteria", position = "</a:t>
            </a:r>
            <a:r>
              <a:rPr lang="en-NZ" sz="1300" dirty="0" err="1">
                <a:solidFill>
                  <a:srgbClr val="002060"/>
                </a:solidFill>
                <a:latin typeface="Consolas" panose="020B0609020204030204" pitchFamily="49" charset="0"/>
              </a:rPr>
              <a:t>topright</a:t>
            </a:r>
            <a:r>
              <a:rPr lang="en-NZ" sz="1300" dirty="0">
                <a:solidFill>
                  <a:srgbClr val="002060"/>
                </a:solidFill>
                <a:latin typeface="Consolas" panose="020B0609020204030204" pitchFamily="49" charset="0"/>
              </a:rPr>
              <a:t>"))</a:t>
            </a:r>
          </a:p>
          <a:p>
            <a:pPr marL="548640" lvl="2" indent="0">
              <a:lnSpc>
                <a:spcPct val="80000"/>
              </a:lnSpc>
              <a:buNone/>
            </a:pPr>
            <a:r>
              <a:rPr lang="en-NZ" sz="13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+mj-lt"/>
              </a:rPr>
              <a:t>Why this matters:</a:t>
            </a:r>
          </a:p>
          <a:p>
            <a:endParaRPr lang="en-GB" dirty="0"/>
          </a:p>
          <a:p>
            <a:r>
              <a:rPr lang="en-GB" dirty="0"/>
              <a:t>Prevents rendering errors when no data matches filters.</a:t>
            </a:r>
          </a:p>
          <a:p>
            <a:r>
              <a:rPr lang="en-GB" dirty="0"/>
              <a:t>Keeps the app responsive and user-friendly.</a:t>
            </a:r>
          </a:p>
          <a:p>
            <a:r>
              <a:rPr lang="en-GB" dirty="0"/>
              <a:t>Similar logic is used in both map and plot outputs.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8889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9EB9-D1BC-0113-939D-BD40BE24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Function and App Launch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E74B8-E8A7-C248-F3B9-7814BC6C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>
                <a:latin typeface="+mj-lt"/>
              </a:rPr>
              <a:t>Purpose: </a:t>
            </a:r>
            <a:r>
              <a:rPr lang="en-GB" dirty="0"/>
              <a:t>Define server logic and launch the app.</a:t>
            </a:r>
          </a:p>
          <a:p>
            <a:pPr marL="548640" lvl="2" indent="0">
              <a:lnSpc>
                <a:spcPct val="80000"/>
              </a:lnSpc>
              <a:buNone/>
            </a:pPr>
            <a:r>
              <a:rPr lang="en-GB" sz="1300" dirty="0">
                <a:solidFill>
                  <a:srgbClr val="002060"/>
                </a:solidFill>
                <a:latin typeface="Consolas" panose="020B0609020204030204" pitchFamily="49" charset="0"/>
              </a:rPr>
              <a:t>server &lt;- function(input, output, session) {</a:t>
            </a:r>
          </a:p>
          <a:p>
            <a:pPr marL="548640" lvl="2" indent="0">
              <a:lnSpc>
                <a:spcPct val="80000"/>
              </a:lnSpc>
              <a:buNone/>
            </a:pPr>
            <a:r>
              <a:rPr lang="en-GB" sz="1300" dirty="0">
                <a:solidFill>
                  <a:srgbClr val="002060"/>
                </a:solidFill>
                <a:latin typeface="Consolas" panose="020B0609020204030204" pitchFamily="49" charset="0"/>
              </a:rPr>
              <a:t>  # Contains reactive and render functions</a:t>
            </a:r>
          </a:p>
          <a:p>
            <a:pPr marL="548640" lvl="2" indent="0">
              <a:lnSpc>
                <a:spcPct val="80000"/>
              </a:lnSpc>
              <a:buNone/>
            </a:pPr>
            <a:r>
              <a:rPr lang="en-GB" sz="13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548640" lvl="2" indent="0">
              <a:lnSpc>
                <a:spcPct val="80000"/>
              </a:lnSpc>
              <a:buNone/>
            </a:pPr>
            <a:endParaRPr lang="en-GB" sz="13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548640" lvl="2" indent="0">
              <a:lnSpc>
                <a:spcPct val="80000"/>
              </a:lnSpc>
              <a:buNone/>
            </a:pPr>
            <a:r>
              <a:rPr lang="en-GB" sz="1300" dirty="0" err="1">
                <a:solidFill>
                  <a:srgbClr val="002060"/>
                </a:solidFill>
                <a:latin typeface="Consolas" panose="020B0609020204030204" pitchFamily="49" charset="0"/>
              </a:rPr>
              <a:t>shinyApp</a:t>
            </a:r>
            <a:r>
              <a:rPr lang="en-GB" sz="13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GB" sz="1300" dirty="0" err="1">
                <a:solidFill>
                  <a:srgbClr val="002060"/>
                </a:solidFill>
                <a:latin typeface="Consolas" panose="020B0609020204030204" pitchFamily="49" charset="0"/>
              </a:rPr>
              <a:t>ui</a:t>
            </a:r>
            <a:r>
              <a:rPr lang="en-GB" sz="1300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GB" sz="1300" dirty="0" err="1">
                <a:solidFill>
                  <a:srgbClr val="002060"/>
                </a:solidFill>
                <a:latin typeface="Consolas" panose="020B0609020204030204" pitchFamily="49" charset="0"/>
              </a:rPr>
              <a:t>ui</a:t>
            </a:r>
            <a:r>
              <a:rPr lang="en-GB" sz="1300" dirty="0">
                <a:solidFill>
                  <a:srgbClr val="002060"/>
                </a:solidFill>
                <a:latin typeface="Consolas" panose="020B0609020204030204" pitchFamily="49" charset="0"/>
              </a:rPr>
              <a:t>, server = server)</a:t>
            </a:r>
          </a:p>
          <a:p>
            <a:r>
              <a:rPr lang="en-GB" sz="1600" b="1" dirty="0">
                <a:latin typeface="+mj-lt"/>
              </a:rPr>
              <a:t>Why this matters:</a:t>
            </a:r>
          </a:p>
          <a:p>
            <a:endParaRPr lang="en-GB" dirty="0"/>
          </a:p>
          <a:p>
            <a:r>
              <a:rPr lang="en-GB" dirty="0"/>
              <a:t>server() encapsulates all reactive logic.</a:t>
            </a:r>
          </a:p>
          <a:p>
            <a:r>
              <a:rPr lang="en-GB" dirty="0" err="1"/>
              <a:t>shinyApp</a:t>
            </a:r>
            <a:r>
              <a:rPr lang="en-GB" dirty="0"/>
              <a:t>() binds UI and server to run the app.</a:t>
            </a:r>
          </a:p>
          <a:p>
            <a:r>
              <a:rPr lang="en-GB" dirty="0"/>
              <a:t>Modular structure makes the app easy to maintain and extend.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9532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DECE-79D8-18EE-9855-191D2F99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App Initialization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F955-3A0B-466F-7B40-8C2B52E3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>
                <a:latin typeface="+mj-lt"/>
              </a:rPr>
              <a:t>Purpose: </a:t>
            </a:r>
            <a:r>
              <a:rPr lang="en-GB" dirty="0"/>
              <a:t>Load essential libraries for UI, data manipulation, spatial analysis, and visualization.</a:t>
            </a:r>
          </a:p>
          <a:p>
            <a:endParaRPr lang="en-GB" dirty="0"/>
          </a:p>
          <a:p>
            <a:pPr marL="548640" lvl="2" indent="0">
              <a:buNone/>
            </a:pPr>
            <a:r>
              <a:rPr lang="en-NZ" dirty="0">
                <a:solidFill>
                  <a:srgbClr val="002060"/>
                </a:solidFill>
                <a:latin typeface="Consolas" panose="020B0609020204030204" pitchFamily="49" charset="0"/>
              </a:rPr>
              <a:t>library(shiny)         # Core Shiny framework</a:t>
            </a:r>
          </a:p>
          <a:p>
            <a:pPr marL="548640" lvl="2" indent="0">
              <a:buNone/>
            </a:pPr>
            <a:r>
              <a:rPr lang="en-NZ" dirty="0">
                <a:solidFill>
                  <a:srgbClr val="002060"/>
                </a:solidFill>
                <a:latin typeface="Consolas" panose="020B0609020204030204" pitchFamily="49" charset="0"/>
              </a:rPr>
              <a:t>library(</a:t>
            </a:r>
            <a:r>
              <a:rPr lang="en-NZ" dirty="0" err="1">
                <a:solidFill>
                  <a:srgbClr val="002060"/>
                </a:solidFill>
                <a:latin typeface="Consolas" panose="020B0609020204030204" pitchFamily="49" charset="0"/>
              </a:rPr>
              <a:t>shinythemes</a:t>
            </a:r>
            <a:r>
              <a:rPr lang="en-NZ" dirty="0">
                <a:solidFill>
                  <a:srgbClr val="002060"/>
                </a:solidFill>
                <a:latin typeface="Consolas" panose="020B0609020204030204" pitchFamily="49" charset="0"/>
              </a:rPr>
              <a:t>)   # For applying pre-built UI themes</a:t>
            </a:r>
          </a:p>
          <a:p>
            <a:pPr marL="548640" lvl="2" indent="0">
              <a:buNone/>
            </a:pPr>
            <a:r>
              <a:rPr lang="en-NZ" dirty="0">
                <a:solidFill>
                  <a:srgbClr val="002060"/>
                </a:solidFill>
                <a:latin typeface="Consolas" panose="020B0609020204030204" pitchFamily="49" charset="0"/>
              </a:rPr>
              <a:t>library(</a:t>
            </a:r>
            <a:r>
              <a:rPr lang="en-NZ" dirty="0" err="1">
                <a:solidFill>
                  <a:srgbClr val="002060"/>
                </a:solidFill>
                <a:latin typeface="Consolas" panose="020B0609020204030204" pitchFamily="49" charset="0"/>
              </a:rPr>
              <a:t>dplyr</a:t>
            </a:r>
            <a:r>
              <a:rPr lang="en-NZ" dirty="0">
                <a:solidFill>
                  <a:srgbClr val="002060"/>
                </a:solidFill>
                <a:latin typeface="Consolas" panose="020B0609020204030204" pitchFamily="49" charset="0"/>
              </a:rPr>
              <a:t>)         # Data manipulation</a:t>
            </a:r>
          </a:p>
          <a:p>
            <a:pPr marL="548640" lvl="2" indent="0">
              <a:buNone/>
            </a:pPr>
            <a:r>
              <a:rPr lang="en-NZ" dirty="0">
                <a:solidFill>
                  <a:srgbClr val="002060"/>
                </a:solidFill>
                <a:latin typeface="Consolas" panose="020B0609020204030204" pitchFamily="49" charset="0"/>
              </a:rPr>
              <a:t>library(ggplot2)       # Plotting</a:t>
            </a:r>
          </a:p>
          <a:p>
            <a:pPr marL="548640" lvl="2" indent="0">
              <a:buNone/>
            </a:pPr>
            <a:r>
              <a:rPr lang="en-NZ" dirty="0">
                <a:solidFill>
                  <a:srgbClr val="002060"/>
                </a:solidFill>
                <a:latin typeface="Consolas" panose="020B0609020204030204" pitchFamily="49" charset="0"/>
              </a:rPr>
              <a:t>library(sf)            # Handling spatial data</a:t>
            </a:r>
          </a:p>
          <a:p>
            <a:pPr marL="548640" lvl="2" indent="0">
              <a:buNone/>
            </a:pPr>
            <a:r>
              <a:rPr lang="en-NZ" dirty="0">
                <a:solidFill>
                  <a:srgbClr val="002060"/>
                </a:solidFill>
                <a:latin typeface="Consolas" panose="020B0609020204030204" pitchFamily="49" charset="0"/>
              </a:rPr>
              <a:t>library(leaflet)       # Interactive maps</a:t>
            </a:r>
          </a:p>
          <a:p>
            <a:pPr marL="548640" lvl="2" indent="0">
              <a:buNone/>
            </a:pPr>
            <a:r>
              <a:rPr lang="en-NZ" dirty="0">
                <a:solidFill>
                  <a:srgbClr val="002060"/>
                </a:solidFill>
                <a:latin typeface="Consolas" panose="020B0609020204030204" pitchFamily="49" charset="0"/>
              </a:rPr>
              <a:t>library(</a:t>
            </a:r>
            <a:r>
              <a:rPr lang="en-NZ" dirty="0" err="1">
                <a:solidFill>
                  <a:srgbClr val="002060"/>
                </a:solidFill>
                <a:latin typeface="Consolas" panose="020B0609020204030204" pitchFamily="49" charset="0"/>
              </a:rPr>
              <a:t>htmltools</a:t>
            </a:r>
            <a:r>
              <a:rPr lang="en-NZ" dirty="0">
                <a:solidFill>
                  <a:srgbClr val="002060"/>
                </a:solidFill>
                <a:latin typeface="Consolas" panose="020B0609020204030204" pitchFamily="49" charset="0"/>
              </a:rPr>
              <a:t>)     # HTML rendering for map labels</a:t>
            </a:r>
          </a:p>
          <a:p>
            <a:endParaRPr lang="en-NZ" dirty="0"/>
          </a:p>
          <a:p>
            <a:r>
              <a:rPr lang="en-GB" b="1" dirty="0">
                <a:latin typeface="+mj-lt"/>
              </a:rPr>
              <a:t>Why this matters:</a:t>
            </a:r>
          </a:p>
          <a:p>
            <a:endParaRPr lang="en-GB" dirty="0"/>
          </a:p>
          <a:p>
            <a:r>
              <a:rPr lang="en-GB" dirty="0"/>
              <a:t>sf and leaflet are used together to render spatial polygons.</a:t>
            </a:r>
          </a:p>
          <a:p>
            <a:r>
              <a:rPr lang="en-GB" dirty="0" err="1"/>
              <a:t>shinythemes</a:t>
            </a:r>
            <a:r>
              <a:rPr lang="en-GB" dirty="0"/>
              <a:t> improves UI without custom CSS.</a:t>
            </a:r>
          </a:p>
          <a:p>
            <a:r>
              <a:rPr lang="en-GB" dirty="0" err="1"/>
              <a:t>htmltools</a:t>
            </a:r>
            <a:r>
              <a:rPr lang="en-GB" dirty="0"/>
              <a:t> enables rich HTML labels in Leaflet.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457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69E1-7F83-2665-1940-AD294E55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Loading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4C493-9F1A-5679-9412-AD565F94E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 fontScale="25000" lnSpcReduction="20000"/>
          </a:bodyPr>
          <a:lstStyle/>
          <a:p>
            <a:r>
              <a:rPr lang="en-GB" sz="5600" b="1" dirty="0">
                <a:latin typeface="+mj-lt"/>
              </a:rPr>
              <a:t>Purpose: </a:t>
            </a:r>
            <a:r>
              <a:rPr lang="en-GB" sz="5600" dirty="0"/>
              <a:t>Load and clean demographic and spatial data, then join them for visualization.</a:t>
            </a:r>
          </a:p>
          <a:p>
            <a:pPr marL="548640" lvl="2" indent="0">
              <a:buNone/>
            </a:pP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nz_data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&lt;- read.csv("data/nz_stat_data_by_TA.csv",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colClasses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= c("AREA_POPES_SUB_001"="character"))</a:t>
            </a:r>
          </a:p>
          <a:p>
            <a:pPr marL="548640" lvl="2" indent="0">
              <a:buNone/>
            </a:pP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by_area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&lt;-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nz_data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|&gt;</a:t>
            </a:r>
          </a:p>
          <a:p>
            <a:pPr marL="548640" lvl="2" indent="0">
              <a:buNone/>
            </a:pP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 filter(area_popes_sub_001 &lt; 10000) |&gt;</a:t>
            </a:r>
          </a:p>
          <a:p>
            <a:pPr marL="548640" lvl="2" indent="0">
              <a:buNone/>
            </a:pP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 mutate(measure =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case_match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(measure_popes_sub_001,</a:t>
            </a:r>
          </a:p>
          <a:p>
            <a:pPr marL="548640" lvl="2" indent="0">
              <a:buNone/>
            </a:pP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            "POP" ~ "Population",</a:t>
            </a:r>
          </a:p>
          <a:p>
            <a:pPr marL="548640" lvl="2" indent="0">
              <a:buNone/>
            </a:pP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            "MEDAGE" ~ "Median age", ...))</a:t>
            </a:r>
          </a:p>
          <a:p>
            <a:pPr marL="548640" lvl="2" indent="0">
              <a:buNone/>
            </a:pPr>
            <a:endParaRPr lang="en-NZ" sz="3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nz_shape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&lt;-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read_sf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("data/geodata/territorial-authority-local-board-2025.shp") |&gt;</a:t>
            </a:r>
          </a:p>
          <a:p>
            <a:pPr marL="548640" lvl="2" indent="0">
              <a:buNone/>
            </a:pP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st_transform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(4326)</a:t>
            </a:r>
          </a:p>
          <a:p>
            <a:pPr marL="548640" lvl="2" indent="0">
              <a:buNone/>
            </a:pPr>
            <a:endParaRPr lang="en-NZ" sz="3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joined_file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&lt;-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inner_join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nz_shape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by_area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, by =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join_by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(talb2025_v == area_popes_sub_001))</a:t>
            </a:r>
          </a:p>
          <a:p>
            <a:endParaRPr lang="en-NZ" dirty="0"/>
          </a:p>
          <a:p>
            <a:r>
              <a:rPr lang="en-GB" sz="5600" b="1" dirty="0">
                <a:latin typeface="+mj-lt"/>
              </a:rPr>
              <a:t>Why this matters:</a:t>
            </a:r>
          </a:p>
          <a:p>
            <a:endParaRPr lang="en-GB" sz="3100" dirty="0"/>
          </a:p>
          <a:p>
            <a:r>
              <a:rPr lang="en-GB" sz="5600" dirty="0" err="1"/>
              <a:t>colClasses</a:t>
            </a:r>
            <a:r>
              <a:rPr lang="en-GB" sz="5600" dirty="0"/>
              <a:t> ensures TA codes are treated as strings to match shapefile IDs.</a:t>
            </a:r>
          </a:p>
          <a:p>
            <a:r>
              <a:rPr lang="en-GB" sz="5600" dirty="0" err="1"/>
              <a:t>case_match</a:t>
            </a:r>
            <a:r>
              <a:rPr lang="en-GB" sz="5600" dirty="0"/>
              <a:t>() makes measure names human-readable.</a:t>
            </a:r>
          </a:p>
          <a:p>
            <a:r>
              <a:rPr lang="en-GB" sz="5600" dirty="0" err="1"/>
              <a:t>st_transform</a:t>
            </a:r>
            <a:r>
              <a:rPr lang="en-GB" sz="5600" dirty="0"/>
              <a:t>(4326) ensures compatibility with Leaflet (WGS84 projection).</a:t>
            </a:r>
          </a:p>
          <a:p>
            <a:r>
              <a:rPr lang="en-GB" sz="5600" dirty="0" err="1"/>
              <a:t>inner_join</a:t>
            </a:r>
            <a:r>
              <a:rPr lang="en-GB" sz="5600" dirty="0"/>
              <a:t>() merges spatial and statistical data for mapping.</a:t>
            </a:r>
            <a:endParaRPr lang="en-NZ" sz="5600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2964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A673-0BC7-483E-7099-739AFDCD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UI Layout with </a:t>
            </a:r>
            <a:r>
              <a:rPr lang="en-NZ" dirty="0" err="1"/>
              <a:t>fluidPage</a:t>
            </a:r>
            <a:r>
              <a:rPr lang="en-NZ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91A0-E6F6-B1E2-0331-FE9DA49D1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 fontScale="32500" lnSpcReduction="20000"/>
          </a:bodyPr>
          <a:lstStyle/>
          <a:p>
            <a:r>
              <a:rPr lang="en-GB" sz="4300" b="1" dirty="0">
                <a:latin typeface="+mj-lt"/>
              </a:rPr>
              <a:t>Purpose: </a:t>
            </a:r>
            <a:r>
              <a:rPr lang="en-GB" sz="3500" dirty="0"/>
              <a:t>Define the structure of the app using a sidebar and main panel with tabs.</a:t>
            </a:r>
          </a:p>
          <a:p>
            <a:pPr marL="548640" lvl="2" indent="0">
              <a:buNone/>
            </a:pPr>
            <a:r>
              <a:rPr lang="en-NZ" sz="2800" dirty="0" err="1">
                <a:solidFill>
                  <a:srgbClr val="002060"/>
                </a:solidFill>
                <a:latin typeface="Consolas" panose="020B0609020204030204" pitchFamily="49" charset="0"/>
              </a:rPr>
              <a:t>ui</a:t>
            </a: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 &lt;- </a:t>
            </a:r>
            <a:r>
              <a:rPr lang="en-NZ" sz="2800" dirty="0" err="1">
                <a:solidFill>
                  <a:srgbClr val="002060"/>
                </a:solidFill>
                <a:latin typeface="Consolas" panose="020B0609020204030204" pitchFamily="49" charset="0"/>
              </a:rPr>
              <a:t>fluidPage</a:t>
            </a: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</a:p>
          <a:p>
            <a:pPr marL="548640" lvl="2" indent="0">
              <a:buNone/>
            </a:pP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  theme = </a:t>
            </a:r>
            <a:r>
              <a:rPr lang="en-NZ" sz="2800" dirty="0" err="1">
                <a:solidFill>
                  <a:srgbClr val="002060"/>
                </a:solidFill>
                <a:latin typeface="Consolas" panose="020B0609020204030204" pitchFamily="49" charset="0"/>
              </a:rPr>
              <a:t>shinythemes</a:t>
            </a: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::</a:t>
            </a:r>
            <a:r>
              <a:rPr lang="en-NZ" sz="2800" dirty="0" err="1">
                <a:solidFill>
                  <a:srgbClr val="002060"/>
                </a:solidFill>
                <a:latin typeface="Consolas" panose="020B0609020204030204" pitchFamily="49" charset="0"/>
              </a:rPr>
              <a:t>shinytheme</a:t>
            </a: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('simplex'),</a:t>
            </a:r>
          </a:p>
          <a:p>
            <a:pPr marL="548640" lvl="2" indent="0">
              <a:buNone/>
            </a:pP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NZ" sz="2800" dirty="0" err="1">
                <a:solidFill>
                  <a:srgbClr val="002060"/>
                </a:solidFill>
                <a:latin typeface="Consolas" panose="020B0609020204030204" pitchFamily="49" charset="0"/>
              </a:rPr>
              <a:t>titlePanel</a:t>
            </a: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("New Zealand Territorial Authority Data"),</a:t>
            </a:r>
          </a:p>
          <a:p>
            <a:pPr marL="548640" lvl="2" indent="0">
              <a:buNone/>
            </a:pP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NZ" sz="2800" dirty="0" err="1">
                <a:solidFill>
                  <a:srgbClr val="002060"/>
                </a:solidFill>
                <a:latin typeface="Consolas" panose="020B0609020204030204" pitchFamily="49" charset="0"/>
              </a:rPr>
              <a:t>sidebarLayout</a:t>
            </a: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</a:p>
          <a:p>
            <a:pPr marL="548640" lvl="2" indent="0">
              <a:buNone/>
            </a:pP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NZ" sz="2800" dirty="0" err="1">
                <a:solidFill>
                  <a:srgbClr val="002060"/>
                </a:solidFill>
                <a:latin typeface="Consolas" panose="020B0609020204030204" pitchFamily="49" charset="0"/>
              </a:rPr>
              <a:t>sidebarPanel</a:t>
            </a: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(...),</a:t>
            </a:r>
          </a:p>
          <a:p>
            <a:pPr marL="548640" lvl="2" indent="0">
              <a:buNone/>
            </a:pP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NZ" sz="2800" dirty="0" err="1">
                <a:solidFill>
                  <a:srgbClr val="002060"/>
                </a:solidFill>
                <a:latin typeface="Consolas" panose="020B0609020204030204" pitchFamily="49" charset="0"/>
              </a:rPr>
              <a:t>mainPanel</a:t>
            </a: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</a:p>
          <a:p>
            <a:pPr marL="548640" lvl="2" indent="0">
              <a:buNone/>
            </a:pP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      </a:t>
            </a:r>
            <a:r>
              <a:rPr lang="en-NZ" sz="2800" dirty="0" err="1">
                <a:solidFill>
                  <a:srgbClr val="002060"/>
                </a:solidFill>
                <a:latin typeface="Consolas" panose="020B0609020204030204" pitchFamily="49" charset="0"/>
              </a:rPr>
              <a:t>tabsetPanel</a:t>
            </a: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</a:p>
          <a:p>
            <a:pPr marL="548640" lvl="2" indent="0">
              <a:buNone/>
            </a:pP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        </a:t>
            </a:r>
            <a:r>
              <a:rPr lang="en-NZ" sz="2800" dirty="0" err="1">
                <a:solidFill>
                  <a:srgbClr val="002060"/>
                </a:solidFill>
                <a:latin typeface="Consolas" panose="020B0609020204030204" pitchFamily="49" charset="0"/>
              </a:rPr>
              <a:t>tabPanel</a:t>
            </a: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("Map", </a:t>
            </a:r>
            <a:r>
              <a:rPr lang="en-NZ" sz="2800" dirty="0" err="1">
                <a:solidFill>
                  <a:srgbClr val="002060"/>
                </a:solidFill>
                <a:latin typeface="Consolas" panose="020B0609020204030204" pitchFamily="49" charset="0"/>
              </a:rPr>
              <a:t>leafletOutput</a:t>
            </a: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('map', height = "600px")),</a:t>
            </a:r>
          </a:p>
          <a:p>
            <a:pPr marL="548640" lvl="2" indent="0">
              <a:buNone/>
            </a:pP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        </a:t>
            </a:r>
            <a:r>
              <a:rPr lang="en-NZ" sz="2800" dirty="0" err="1">
                <a:solidFill>
                  <a:srgbClr val="002060"/>
                </a:solidFill>
                <a:latin typeface="Consolas" panose="020B0609020204030204" pitchFamily="49" charset="0"/>
              </a:rPr>
              <a:t>tabPanel</a:t>
            </a: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("Plot", </a:t>
            </a:r>
            <a:r>
              <a:rPr lang="en-NZ" sz="2800" dirty="0" err="1">
                <a:solidFill>
                  <a:srgbClr val="002060"/>
                </a:solidFill>
                <a:latin typeface="Consolas" panose="020B0609020204030204" pitchFamily="49" charset="0"/>
              </a:rPr>
              <a:t>plotOutput</a:t>
            </a: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("plot", height = "600px"))</a:t>
            </a:r>
          </a:p>
          <a:p>
            <a:pPr marL="548640" lvl="2" indent="0">
              <a:buNone/>
            </a:pP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      )</a:t>
            </a:r>
          </a:p>
          <a:p>
            <a:pPr marL="548640" lvl="2" indent="0">
              <a:buNone/>
            </a:pP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    )</a:t>
            </a:r>
          </a:p>
          <a:p>
            <a:pPr marL="548640" lvl="2" indent="0">
              <a:buNone/>
            </a:pP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  )</a:t>
            </a:r>
          </a:p>
          <a:p>
            <a:pPr marL="548640" lvl="2" indent="0">
              <a:buNone/>
            </a:pPr>
            <a:r>
              <a:rPr lang="en-NZ" sz="28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4400" b="1" dirty="0">
                <a:latin typeface="+mj-lt"/>
              </a:rPr>
              <a:t>Why this matters:</a:t>
            </a:r>
          </a:p>
          <a:p>
            <a:endParaRPr lang="en-GB" sz="3500" dirty="0"/>
          </a:p>
          <a:p>
            <a:r>
              <a:rPr lang="en-GB" sz="3500" dirty="0" err="1"/>
              <a:t>fluidPage</a:t>
            </a:r>
            <a:r>
              <a:rPr lang="en-GB" sz="3500" dirty="0"/>
              <a:t>() creates a responsive layout.</a:t>
            </a:r>
          </a:p>
          <a:p>
            <a:r>
              <a:rPr lang="en-GB" sz="3500" dirty="0" err="1"/>
              <a:t>tabsetPanel</a:t>
            </a:r>
            <a:r>
              <a:rPr lang="en-GB" sz="3500" dirty="0"/>
              <a:t>() separates map and plot views for clarity.</a:t>
            </a:r>
          </a:p>
          <a:p>
            <a:r>
              <a:rPr lang="en-GB" sz="3500" dirty="0" err="1"/>
              <a:t>leafletOutput</a:t>
            </a:r>
            <a:r>
              <a:rPr lang="en-GB" sz="3500" dirty="0"/>
              <a:t>() and </a:t>
            </a:r>
            <a:r>
              <a:rPr lang="en-GB" sz="3500" dirty="0" err="1"/>
              <a:t>plotOutput</a:t>
            </a:r>
            <a:r>
              <a:rPr lang="en-GB" sz="3500" dirty="0"/>
              <a:t>() define where outputs will render.</a:t>
            </a:r>
            <a:endParaRPr lang="en-NZ" sz="3500" dirty="0"/>
          </a:p>
        </p:txBody>
      </p:sp>
    </p:spTree>
    <p:extLst>
      <p:ext uri="{BB962C8B-B14F-4D97-AF65-F5344CB8AC3E}">
        <p14:creationId xmlns:p14="http://schemas.microsoft.com/office/powerpoint/2010/main" val="214907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2A12-EB85-6C90-F3E8-1ABB2E3B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Sidebar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A0F9-35BB-1A5C-C674-9723A71F8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b="1" dirty="0">
                <a:latin typeface="+mj-lt"/>
              </a:rPr>
              <a:t>Purpose: </a:t>
            </a:r>
            <a:r>
              <a:rPr lang="en-GB" sz="1400" dirty="0"/>
              <a:t>Allow </a:t>
            </a:r>
            <a:r>
              <a:rPr lang="en-GB" dirty="0"/>
              <a:t>users to control the year, measure, and number of observations.</a:t>
            </a:r>
          </a:p>
          <a:p>
            <a:pPr marL="548640" lvl="2" indent="0">
              <a:lnSpc>
                <a:spcPct val="80000"/>
              </a:lnSpc>
              <a:buNone/>
            </a:pPr>
            <a:r>
              <a:rPr lang="en-GB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sliderInput</a:t>
            </a:r>
            <a:r>
              <a:rPr lang="en-GB" sz="1100" dirty="0">
                <a:solidFill>
                  <a:srgbClr val="002060"/>
                </a:solidFill>
                <a:latin typeface="Consolas" panose="020B0609020204030204" pitchFamily="49" charset="0"/>
              </a:rPr>
              <a:t>("year", "Select year:", min = 2018, max = 2024, value = 2018),</a:t>
            </a:r>
          </a:p>
          <a:p>
            <a:pPr marL="548640" lvl="2" indent="0">
              <a:lnSpc>
                <a:spcPct val="80000"/>
              </a:lnSpc>
              <a:buNone/>
            </a:pPr>
            <a:r>
              <a:rPr lang="en-GB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selectInput</a:t>
            </a:r>
            <a:r>
              <a:rPr lang="en-GB" sz="1100" dirty="0">
                <a:solidFill>
                  <a:srgbClr val="002060"/>
                </a:solidFill>
                <a:latin typeface="Consolas" panose="020B0609020204030204" pitchFamily="49" charset="0"/>
              </a:rPr>
              <a:t>('measure', 'Select a measure', unique(</a:t>
            </a:r>
            <a:r>
              <a:rPr lang="en-GB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by_area$measure</a:t>
            </a:r>
            <a:r>
              <a:rPr lang="en-GB" sz="1100" dirty="0">
                <a:solidFill>
                  <a:srgbClr val="002060"/>
                </a:solidFill>
                <a:latin typeface="Consolas" panose="020B0609020204030204" pitchFamily="49" charset="0"/>
              </a:rPr>
              <a:t>)),</a:t>
            </a:r>
          </a:p>
          <a:p>
            <a:pPr marL="548640" lvl="2" indent="0">
              <a:lnSpc>
                <a:spcPct val="80000"/>
              </a:lnSpc>
              <a:buNone/>
            </a:pPr>
            <a:r>
              <a:rPr lang="en-GB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sliderInput</a:t>
            </a:r>
            <a:r>
              <a:rPr lang="en-GB" sz="1100" dirty="0">
                <a:solidFill>
                  <a:srgbClr val="002060"/>
                </a:solidFill>
                <a:latin typeface="Consolas" panose="020B0609020204030204" pitchFamily="49" charset="0"/>
              </a:rPr>
              <a:t>("</a:t>
            </a:r>
            <a:r>
              <a:rPr lang="en-GB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n_obs</a:t>
            </a:r>
            <a:r>
              <a:rPr lang="en-GB" sz="1100" dirty="0">
                <a:solidFill>
                  <a:srgbClr val="002060"/>
                </a:solidFill>
                <a:latin typeface="Consolas" panose="020B0609020204030204" pitchFamily="49" charset="0"/>
              </a:rPr>
              <a:t>", "Select how many observations:", min = 5, max = 30, value = 10, step = 5)</a:t>
            </a:r>
          </a:p>
          <a:p>
            <a:r>
              <a:rPr lang="en-GB" sz="1400" b="1" dirty="0">
                <a:latin typeface="+mj-lt"/>
              </a:rPr>
              <a:t>Why this matters:</a:t>
            </a:r>
          </a:p>
          <a:p>
            <a:endParaRPr lang="en-GB" dirty="0"/>
          </a:p>
          <a:p>
            <a:r>
              <a:rPr lang="en-GB" dirty="0"/>
              <a:t>Inputs are reactive and drive both map and plot outputs.</a:t>
            </a:r>
          </a:p>
          <a:p>
            <a:r>
              <a:rPr lang="en-GB" dirty="0"/>
              <a:t>unique(</a:t>
            </a:r>
            <a:r>
              <a:rPr lang="en-GB" dirty="0" err="1"/>
              <a:t>by_area$measure</a:t>
            </a:r>
            <a:r>
              <a:rPr lang="en-GB" dirty="0"/>
              <a:t>) ensures the dropdown reflects actual data.</a:t>
            </a:r>
          </a:p>
          <a:p>
            <a:r>
              <a:rPr lang="en-GB" dirty="0" err="1"/>
              <a:t>sliderInput</a:t>
            </a:r>
            <a:r>
              <a:rPr lang="en-GB" dirty="0"/>
              <a:t>() is intuitive for numeric ranges.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379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8E7D-D397-14E7-161C-547F4575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Reactive Data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7C9C2-01FE-5780-ED49-B45C8C62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b="1" dirty="0">
                <a:latin typeface="+mj-lt"/>
              </a:rPr>
              <a:t>Purpose: </a:t>
            </a:r>
            <a:r>
              <a:rPr lang="en-GB" dirty="0"/>
              <a:t>Dynamically filter the joined dataset based on user input.</a:t>
            </a:r>
          </a:p>
          <a:p>
            <a:pPr marL="548640" lvl="2" indent="0">
              <a:lnSpc>
                <a:spcPct val="80000"/>
              </a:lnSpc>
              <a:buNone/>
            </a:pPr>
            <a:r>
              <a:rPr lang="en-GB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rval_map</a:t>
            </a:r>
            <a:r>
              <a:rPr lang="en-GB" sz="1100" dirty="0">
                <a:solidFill>
                  <a:srgbClr val="002060"/>
                </a:solidFill>
                <a:latin typeface="Consolas" panose="020B0609020204030204" pitchFamily="49" charset="0"/>
              </a:rPr>
              <a:t> &lt;- reactive({</a:t>
            </a:r>
          </a:p>
          <a:p>
            <a:pPr marL="548640" lvl="2" indent="0">
              <a:lnSpc>
                <a:spcPct val="80000"/>
              </a:lnSpc>
              <a:buNone/>
            </a:pPr>
            <a:r>
              <a:rPr lang="en-GB" sz="1100" dirty="0">
                <a:solidFill>
                  <a:srgbClr val="002060"/>
                </a:solidFill>
                <a:latin typeface="Consolas" panose="020B0609020204030204" pitchFamily="49" charset="0"/>
              </a:rPr>
              <a:t>  filtered &lt;- </a:t>
            </a:r>
            <a:r>
              <a:rPr lang="en-GB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joined_file</a:t>
            </a:r>
            <a:r>
              <a:rPr lang="en-GB" sz="1100" dirty="0">
                <a:solidFill>
                  <a:srgbClr val="002060"/>
                </a:solidFill>
                <a:latin typeface="Consolas" panose="020B0609020204030204" pitchFamily="49" charset="0"/>
              </a:rPr>
              <a:t> |&gt;</a:t>
            </a:r>
          </a:p>
          <a:p>
            <a:pPr marL="548640" lvl="2" indent="0">
              <a:lnSpc>
                <a:spcPct val="80000"/>
              </a:lnSpc>
              <a:buNone/>
            </a:pPr>
            <a:r>
              <a:rPr lang="en-GB" sz="1100" dirty="0">
                <a:solidFill>
                  <a:srgbClr val="002060"/>
                </a:solidFill>
                <a:latin typeface="Consolas" panose="020B0609020204030204" pitchFamily="49" charset="0"/>
              </a:rPr>
              <a:t>    filter(year.at.30.june == </a:t>
            </a:r>
            <a:r>
              <a:rPr lang="en-GB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input$year</a:t>
            </a:r>
            <a:r>
              <a:rPr lang="en-GB" sz="1100" dirty="0">
                <a:solidFill>
                  <a:srgbClr val="002060"/>
                </a:solidFill>
                <a:latin typeface="Consolas" panose="020B0609020204030204" pitchFamily="49" charset="0"/>
              </a:rPr>
              <a:t>, measure == </a:t>
            </a:r>
            <a:r>
              <a:rPr lang="en-GB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input$measure</a:t>
            </a:r>
            <a:r>
              <a:rPr lang="en-GB" sz="11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 marL="548640" lvl="2" indent="0">
              <a:lnSpc>
                <a:spcPct val="80000"/>
              </a:lnSpc>
              <a:buNone/>
            </a:pPr>
            <a:r>
              <a:rPr lang="en-GB" sz="1100" dirty="0">
                <a:solidFill>
                  <a:srgbClr val="002060"/>
                </a:solidFill>
                <a:latin typeface="Consolas" panose="020B0609020204030204" pitchFamily="49" charset="0"/>
              </a:rPr>
              <a:t>  return(filtered)</a:t>
            </a:r>
          </a:p>
          <a:p>
            <a:pPr marL="548640" lvl="2" indent="0">
              <a:lnSpc>
                <a:spcPct val="80000"/>
              </a:lnSpc>
              <a:buNone/>
            </a:pPr>
            <a:r>
              <a:rPr lang="en-GB" sz="1100" dirty="0">
                <a:solidFill>
                  <a:srgbClr val="00206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GB" sz="1400" b="1" dirty="0">
                <a:latin typeface="+mj-lt"/>
              </a:rPr>
              <a:t>Why this matters:</a:t>
            </a:r>
          </a:p>
          <a:p>
            <a:endParaRPr lang="en-GB" dirty="0"/>
          </a:p>
          <a:p>
            <a:r>
              <a:rPr lang="en-GB" dirty="0"/>
              <a:t>reactive() ensures the filtered dataset updates automatically.</a:t>
            </a:r>
          </a:p>
          <a:p>
            <a:r>
              <a:rPr lang="en-GB" dirty="0"/>
              <a:t>Centralizes filtering logic for reuse in both map and plot.</a:t>
            </a:r>
          </a:p>
          <a:p>
            <a:r>
              <a:rPr lang="en-GB" dirty="0"/>
              <a:t>year.at.30.june is used instead of raw year column for consistency.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3247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19D3-A9A0-3BC0-861C-AB7EED59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Leaflet Map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2DD4-B9A6-BECC-E954-151AE1C0B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5600" b="1" dirty="0">
                <a:latin typeface="+mj-lt"/>
              </a:rPr>
              <a:t>Purpose: </a:t>
            </a:r>
            <a:r>
              <a:rPr lang="en-GB" sz="4800" dirty="0"/>
              <a:t>Render an interactive map with color-coded polygons and tooltips.</a:t>
            </a:r>
          </a:p>
          <a:p>
            <a:pPr marL="548640" lvl="2" indent="0">
              <a:buNone/>
            </a:pP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output$map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&lt;-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renderLeaflet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({</a:t>
            </a:r>
          </a:p>
          <a:p>
            <a:pPr marL="548640" lvl="2" indent="0">
              <a:buNone/>
            </a:pP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filtered_data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&lt;-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rval_map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</a:p>
          <a:p>
            <a:pPr marL="548640" lvl="2" indent="0">
              <a:buNone/>
            </a:pP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nc_pal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&lt;-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colorNumeric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(palette = "Blues", domain = range(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filtered_data$obs_value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, na.rm = TRUE))</a:t>
            </a:r>
          </a:p>
          <a:p>
            <a:pPr marL="548640" lvl="2" indent="0">
              <a:buNone/>
            </a:pPr>
            <a:endParaRPr lang="en-NZ" sz="3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 leaflet() |&gt;</a:t>
            </a:r>
          </a:p>
          <a:p>
            <a:pPr marL="548640" lvl="2" indent="0">
              <a:buNone/>
            </a:pP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addTiles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() |&gt;</a:t>
            </a:r>
          </a:p>
          <a:p>
            <a:pPr marL="548640" lvl="2" indent="0">
              <a:buNone/>
            </a:pP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addPolygons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(data =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filtered_data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,</a:t>
            </a:r>
          </a:p>
          <a:p>
            <a:pPr marL="548640" lvl="2" indent="0">
              <a:buNone/>
            </a:pP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fillColor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= ~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nc_pal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obs_value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),</a:t>
            </a:r>
          </a:p>
          <a:p>
            <a:pPr marL="548640" lvl="2" indent="0">
              <a:buNone/>
            </a:pP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label =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lapply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html_labels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, HTML),</a:t>
            </a:r>
          </a:p>
          <a:p>
            <a:pPr marL="548640" lvl="2" indent="0">
              <a:buNone/>
            </a:pP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highlight =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highlightOptions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(weight = 3,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color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= "red")) |&gt;</a:t>
            </a:r>
          </a:p>
          <a:p>
            <a:pPr marL="548640" lvl="2" indent="0">
              <a:buNone/>
            </a:pP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addLegend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(pal =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nc_pal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, values =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filtered_data$obs_value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, title = </a:t>
            </a:r>
            <a:r>
              <a:rPr lang="en-NZ" sz="3400" dirty="0" err="1">
                <a:solidFill>
                  <a:srgbClr val="002060"/>
                </a:solidFill>
                <a:latin typeface="Consolas" panose="020B0609020204030204" pitchFamily="49" charset="0"/>
              </a:rPr>
              <a:t>input$measure</a:t>
            </a: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 marL="548640" lvl="2" indent="0">
              <a:buNone/>
            </a:pPr>
            <a:r>
              <a:rPr lang="en-NZ" sz="3400" dirty="0">
                <a:solidFill>
                  <a:srgbClr val="00206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GB" sz="5600" b="1" dirty="0">
                <a:latin typeface="+mj-lt"/>
              </a:rPr>
              <a:t>Why this matters:</a:t>
            </a:r>
          </a:p>
          <a:p>
            <a:endParaRPr lang="en-GB" sz="4800" dirty="0"/>
          </a:p>
          <a:p>
            <a:r>
              <a:rPr lang="en-GB" sz="4800" dirty="0" err="1"/>
              <a:t>colorNumeric</a:t>
            </a:r>
            <a:r>
              <a:rPr lang="en-GB" sz="4800" dirty="0"/>
              <a:t>() creates a continuous </a:t>
            </a:r>
            <a:r>
              <a:rPr lang="en-GB" sz="4800" dirty="0" err="1"/>
              <a:t>color</a:t>
            </a:r>
            <a:r>
              <a:rPr lang="en-GB" sz="4800" dirty="0"/>
              <a:t> scale.</a:t>
            </a:r>
          </a:p>
          <a:p>
            <a:r>
              <a:rPr lang="en-GB" sz="4800" dirty="0" err="1"/>
              <a:t>addPolygons</a:t>
            </a:r>
            <a:r>
              <a:rPr lang="en-GB" sz="4800" dirty="0"/>
              <a:t>() maps each TA with a fill </a:t>
            </a:r>
            <a:r>
              <a:rPr lang="en-GB" sz="4800" dirty="0" err="1"/>
              <a:t>color</a:t>
            </a:r>
            <a:r>
              <a:rPr lang="en-GB" sz="4800" dirty="0"/>
              <a:t> based on the selected metric.</a:t>
            </a:r>
          </a:p>
          <a:p>
            <a:r>
              <a:rPr lang="en-GB" sz="4800" dirty="0" err="1"/>
              <a:t>highlightOptions</a:t>
            </a:r>
            <a:r>
              <a:rPr lang="en-GB" sz="4800" dirty="0"/>
              <a:t>() improves interactivity.</a:t>
            </a:r>
          </a:p>
          <a:p>
            <a:r>
              <a:rPr lang="en-GB" sz="4800" dirty="0" err="1"/>
              <a:t>addLegend</a:t>
            </a:r>
            <a:r>
              <a:rPr lang="en-GB" sz="4800" dirty="0"/>
              <a:t>() provides context for the </a:t>
            </a:r>
            <a:r>
              <a:rPr lang="en-GB" sz="4800" dirty="0" err="1"/>
              <a:t>color</a:t>
            </a:r>
            <a:r>
              <a:rPr lang="en-GB" sz="4800" dirty="0"/>
              <a:t> scale.</a:t>
            </a:r>
            <a:endParaRPr lang="en-NZ" sz="4800" dirty="0"/>
          </a:p>
        </p:txBody>
      </p:sp>
    </p:spTree>
    <p:extLst>
      <p:ext uri="{BB962C8B-B14F-4D97-AF65-F5344CB8AC3E}">
        <p14:creationId xmlns:p14="http://schemas.microsoft.com/office/powerpoint/2010/main" val="163617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6FBE-8BB7-FBCC-A76C-EC9220C2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HTML Labels for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6217C-4853-AA54-8575-3F8AD7C4A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b="1" dirty="0">
                <a:latin typeface="+mj-lt"/>
              </a:rPr>
              <a:t>Purpose: </a:t>
            </a:r>
            <a:r>
              <a:rPr lang="en-GB" dirty="0"/>
              <a:t>Create rich HTML labels for each polygon on the map.</a:t>
            </a:r>
          </a:p>
          <a:p>
            <a:pPr marL="548640" lvl="2" indent="0">
              <a:lnSpc>
                <a:spcPct val="80000"/>
              </a:lnSpc>
              <a:buNone/>
            </a:pPr>
            <a:r>
              <a:rPr lang="en-NZ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html_labels</a:t>
            </a:r>
            <a:r>
              <a:rPr lang="en-NZ" sz="1100" dirty="0">
                <a:solidFill>
                  <a:srgbClr val="002060"/>
                </a:solidFill>
                <a:latin typeface="Consolas" panose="020B0609020204030204" pitchFamily="49" charset="0"/>
              </a:rPr>
              <a:t> &lt;- paste0("&lt;b&gt;", filtered_data$talb2025_1, "&lt;/b&gt;",</a:t>
            </a:r>
          </a:p>
          <a:p>
            <a:pPr marL="548640" lvl="2" indent="0">
              <a:lnSpc>
                <a:spcPct val="80000"/>
              </a:lnSpc>
              <a:buNone/>
            </a:pPr>
            <a:r>
              <a:rPr lang="en-NZ" sz="1100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    "&lt;</a:t>
            </a:r>
            <a:r>
              <a:rPr lang="en-NZ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br</a:t>
            </a:r>
            <a:r>
              <a:rPr lang="en-NZ" sz="1100" dirty="0">
                <a:solidFill>
                  <a:srgbClr val="002060"/>
                </a:solidFill>
                <a:latin typeface="Consolas" panose="020B0609020204030204" pitchFamily="49" charset="0"/>
              </a:rPr>
              <a:t>/&gt;", </a:t>
            </a:r>
            <a:r>
              <a:rPr lang="en-NZ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filtered_data$measure</a:t>
            </a:r>
            <a:r>
              <a:rPr lang="en-NZ" sz="1100" dirty="0">
                <a:solidFill>
                  <a:srgbClr val="002060"/>
                </a:solidFill>
                <a:latin typeface="Consolas" panose="020B0609020204030204" pitchFamily="49" charset="0"/>
              </a:rPr>
              <a:t>, " : ", </a:t>
            </a:r>
            <a:r>
              <a:rPr lang="en-NZ" sz="1100" dirty="0" err="1">
                <a:solidFill>
                  <a:srgbClr val="002060"/>
                </a:solidFill>
                <a:latin typeface="Consolas" panose="020B0609020204030204" pitchFamily="49" charset="0"/>
              </a:rPr>
              <a:t>filtered_data$obs_value</a:t>
            </a:r>
            <a:r>
              <a:rPr lang="en-NZ" sz="11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+mj-lt"/>
              </a:rPr>
              <a:t>Why this matters:</a:t>
            </a:r>
          </a:p>
          <a:p>
            <a:endParaRPr lang="en-GB" dirty="0"/>
          </a:p>
          <a:p>
            <a:r>
              <a:rPr lang="en-GB" dirty="0"/>
              <a:t>Enhances user experience with readable, styled tooltips.</a:t>
            </a:r>
          </a:p>
          <a:p>
            <a:r>
              <a:rPr lang="en-GB" dirty="0"/>
              <a:t>paste0() combines TA name and value.</a:t>
            </a:r>
          </a:p>
          <a:p>
            <a:r>
              <a:rPr lang="en-GB" dirty="0"/>
              <a:t>HTML() ensures labels render properly in Leaflet.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7621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1072-C226-C8AB-BE68-72BB1F90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Plot Rendering with 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63B5-060A-A667-2314-AC2DDDCF1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2600" b="1" dirty="0">
                <a:latin typeface="+mj-lt"/>
              </a:rPr>
              <a:t>Purpose: </a:t>
            </a:r>
            <a:r>
              <a:rPr lang="en-GB" sz="1800" dirty="0"/>
              <a:t>Show a ranked bar chart of top N TAs by selected metric.</a:t>
            </a:r>
          </a:p>
          <a:p>
            <a:pPr marL="548640" lvl="2" indent="0">
              <a:buNone/>
            </a:pPr>
            <a:r>
              <a:rPr lang="en-NZ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output$plot</a:t>
            </a: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 &lt;- </a:t>
            </a:r>
            <a:r>
              <a:rPr lang="en-NZ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renderPlot</a:t>
            </a: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({</a:t>
            </a:r>
          </a:p>
          <a:p>
            <a:pPr marL="548640" lvl="2" indent="0">
              <a:buNone/>
            </a:pP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NZ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filtered_data</a:t>
            </a: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 &lt;- </a:t>
            </a:r>
            <a:r>
              <a:rPr lang="en-NZ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rval_map</a:t>
            </a: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() |&gt;</a:t>
            </a:r>
          </a:p>
          <a:p>
            <a:pPr marL="548640" lvl="2" indent="0">
              <a:buNone/>
            </a:pP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    arrange(</a:t>
            </a:r>
            <a:r>
              <a:rPr lang="en-NZ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desc</a:t>
            </a: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NZ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obs_value</a:t>
            </a: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)) |&gt;</a:t>
            </a:r>
          </a:p>
          <a:p>
            <a:pPr marL="548640" lvl="2" indent="0">
              <a:buNone/>
            </a:pP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    head(</a:t>
            </a:r>
            <a:r>
              <a:rPr lang="en-NZ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input$n_obs</a:t>
            </a: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pPr marL="548640" lvl="2" indent="0">
              <a:buNone/>
            </a:pPr>
            <a:endParaRPr lang="en-NZ" sz="18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NZ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ggplot</a:t>
            </a: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NZ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filtered_data</a:t>
            </a: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NZ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aes</a:t>
            </a: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(x = reorder(area, </a:t>
            </a:r>
            <a:r>
              <a:rPr lang="en-NZ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obs_value</a:t>
            </a: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), y = </a:t>
            </a:r>
            <a:r>
              <a:rPr lang="en-NZ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obs_value</a:t>
            </a: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)) +</a:t>
            </a:r>
          </a:p>
          <a:p>
            <a:pPr marL="548640" lvl="2" indent="0">
              <a:buNone/>
            </a:pP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NZ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geom_col</a:t>
            </a: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(fill = "</a:t>
            </a:r>
            <a:r>
              <a:rPr lang="en-NZ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steelblue</a:t>
            </a: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") +</a:t>
            </a:r>
          </a:p>
          <a:p>
            <a:pPr marL="548640" lvl="2" indent="0">
              <a:buNone/>
            </a:pP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NZ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coord_flip</a:t>
            </a: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() +</a:t>
            </a:r>
          </a:p>
          <a:p>
            <a:pPr marL="548640" lvl="2" indent="0">
              <a:buNone/>
            </a:pP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    labs(title = paste("Top", </a:t>
            </a:r>
            <a:r>
              <a:rPr lang="en-NZ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input$n_obs</a:t>
            </a: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, "TAs by", </a:t>
            </a:r>
            <a:r>
              <a:rPr lang="en-NZ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input$measure</a:t>
            </a: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, "for", </a:t>
            </a:r>
            <a:r>
              <a:rPr lang="en-NZ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input$year</a:t>
            </a: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))</a:t>
            </a:r>
          </a:p>
          <a:p>
            <a:pPr marL="548640" lvl="2" indent="0">
              <a:buNone/>
            </a:pPr>
            <a:r>
              <a:rPr lang="en-NZ" sz="1800" dirty="0">
                <a:solidFill>
                  <a:srgbClr val="00206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GB" sz="2000" b="1" dirty="0">
                <a:latin typeface="+mj-lt"/>
              </a:rPr>
              <a:t>Why this matters:</a:t>
            </a:r>
          </a:p>
          <a:p>
            <a:endParaRPr lang="en-GB" dirty="0"/>
          </a:p>
          <a:p>
            <a:r>
              <a:rPr lang="en-GB" sz="1800" dirty="0"/>
              <a:t>arrange() and head() select top N observations.</a:t>
            </a:r>
          </a:p>
          <a:p>
            <a:r>
              <a:rPr lang="en-GB" sz="1800" dirty="0"/>
              <a:t>reorder() ensures bars are sorted by value.</a:t>
            </a:r>
          </a:p>
          <a:p>
            <a:r>
              <a:rPr lang="en-GB" sz="1800" dirty="0" err="1"/>
              <a:t>coord_flip</a:t>
            </a:r>
            <a:r>
              <a:rPr lang="en-GB" sz="1800" dirty="0"/>
              <a:t>() improves readability for long TA names.</a:t>
            </a: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3727553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{5E441A83-0681-439D-A794-073CDE76F1F6}tf56219246_win32</Template>
  <TotalTime>65</TotalTime>
  <Words>1272</Words>
  <Application>Microsoft Office PowerPoint</Application>
  <PresentationFormat>Widescreen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Consolas</vt:lpstr>
      <vt:lpstr>Garamond</vt:lpstr>
      <vt:lpstr>SavonVTI</vt:lpstr>
      <vt:lpstr>EXPLORATION OF POPULATION AND MIGRATION IN NZ</vt:lpstr>
      <vt:lpstr>App Initialization and Libraries</vt:lpstr>
      <vt:lpstr>Data Loading and Preprocessing</vt:lpstr>
      <vt:lpstr>UI Layout with fluidPage()</vt:lpstr>
      <vt:lpstr>Sidebar Inputs</vt:lpstr>
      <vt:lpstr>Reactive Data Filtering</vt:lpstr>
      <vt:lpstr>Leaflet Map Rendering</vt:lpstr>
      <vt:lpstr>HTML Labels for Map</vt:lpstr>
      <vt:lpstr>Plot Rendering with ggplot2</vt:lpstr>
      <vt:lpstr>Handling Missing or Empty Data</vt:lpstr>
      <vt:lpstr>Server Function and App Launch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Raoul Verhaegen</dc:creator>
  <cp:lastModifiedBy>Raoul Verhaegen</cp:lastModifiedBy>
  <cp:revision>3</cp:revision>
  <dcterms:created xsi:type="dcterms:W3CDTF">2025-06-03T01:46:36Z</dcterms:created>
  <dcterms:modified xsi:type="dcterms:W3CDTF">2025-06-03T02:52:12Z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