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E250-08D0-A545-A965-3887091D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8FA0E-D354-8143-9564-0BEAAE8A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091F-8D61-CE49-96B7-1236AEC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BAD7-73CE-644B-BA07-C6B02808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BC80-2125-5046-B054-FD7629C6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2D11-23B9-3843-B3AC-5EE6B731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2741C-2D3A-664D-88B2-18E6E341F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3E7A2-B2B8-C746-B97C-A564AA7A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7883-7A30-914A-BAFB-0B91B0BC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23CB-FE86-5947-81B9-026D2261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24AFE-8B3F-2947-B0B5-29AB25887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AD55C-EC6F-ED4F-93CB-483FADA1C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5FE7-590C-8845-8F65-E560A277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13E10-1B1A-4B4A-A7C2-0B3900B2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39A4-E1F2-0843-BF19-00A224F7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C3A2-7D35-2F45-86B8-98DEDE31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66DA-A89B-A943-B227-484A8E25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837D-2A9A-D143-B5F0-3DDF37FF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2B43-4DDA-634D-A881-CF08857F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2C19-6CF1-D847-B555-05DF4F41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4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2966-7765-E74F-96F4-248428EB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BEFD8-EFB6-774F-9744-D22F0CE4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CBE7-F3EB-2840-80C5-0EC65AAE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1C67-6868-BF40-A62F-266107CE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A02F-0E23-B543-A610-FE727FF2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2514-0A55-AB4F-8436-2B75E9CD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CE90-0B70-0D42-9076-12D796A6E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13136-16F4-6340-870B-4B6CAB6D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605BD-D64E-BE43-97D5-19E885A9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F5788-29AB-9449-9B3C-42CF20A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72563-73AB-1840-BD8C-D1346D4A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B37D-2355-0F44-ABC2-45ED234F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C0961-3EFE-304C-B40D-6DAB8155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47066-6A4B-B949-96F6-F9AF603D8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831DC-9F79-A54F-BBD8-BD24665F8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ED4DA-4861-C042-9A57-B979B4AB3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FF024-EEA1-F64A-94C5-840B3C45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B967-64E1-854F-BF92-E698202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E4BB9-9A31-8342-AAB5-EB41490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73BC-594B-C648-BABE-30E8EDC9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F88B1-B75E-CE41-8228-72ED4279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0A167-DE78-BE46-BFC0-911AAC3A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8831-5F20-7943-BFB2-5A806EAB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1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AD872-26AC-4041-B6AA-85EC1F52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9B955-9812-B245-A2D9-56ED9D8C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18E8-1B3B-3243-B1EA-D7A2A33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BBD3-8231-714B-B043-052A9934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50B4-23FB-D948-9E8E-2EF5044A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D9DB2-91E7-814F-BB0C-21F02B7B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CB5B-DD2B-AA47-9D2E-293CC4AA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6689-2950-2546-92B2-D1D1894A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FEC29-20E2-3E44-8452-10B6FD0B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5964-34D0-794D-B3F1-009F4DA9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FEA9E-CE4C-9340-8C10-5B196CEE6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40070-8650-E74D-B818-91B72A6E9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687BE-9E04-6C4D-AC78-2A0E549B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A190-E5A0-A84C-B284-A69CE857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6A15B-69C9-BE47-B802-C4D71137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1539-2DA3-BD42-BE2C-5C4F882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8F9E-18A9-3C4F-A5CA-9C40769A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FCFFC-D81D-7A4E-AC0E-BA744BAC9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B09F-229B-F64D-9B6D-ED98D5C6479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C851-FF9C-6447-AD39-242EBF820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A105-77FE-3249-BC9E-D7D73998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75CC-7B1E-E246-A4E4-6903371D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EA669-2D31-F943-8745-0A49E523DB5B}"/>
              </a:ext>
            </a:extLst>
          </p:cNvPr>
          <p:cNvSpPr txBox="1"/>
          <p:nvPr/>
        </p:nvSpPr>
        <p:spPr>
          <a:xfrm>
            <a:off x="840843" y="427382"/>
            <a:ext cx="1051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Early Detection of Cancer Using Longitudinal Biomarker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E1DA4-31A0-5F40-B44A-603F5996BB68}"/>
              </a:ext>
            </a:extLst>
          </p:cNvPr>
          <p:cNvSpPr txBox="1"/>
          <p:nvPr/>
        </p:nvSpPr>
        <p:spPr>
          <a:xfrm>
            <a:off x="840843" y="1709530"/>
            <a:ext cx="88142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Simulating 3 classes of biomarker trajectories (No Cancer, Aggressive and non-aggressive)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Use different error models (range of noise level)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Using </a:t>
            </a:r>
            <a:r>
              <a:rPr lang="en-US" b="1" dirty="0"/>
              <a:t>fixed</a:t>
            </a:r>
            <a:r>
              <a:rPr lang="en-US" dirty="0"/>
              <a:t> observation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kGrowth</a:t>
            </a:r>
            <a:r>
              <a:rPr lang="en-US" dirty="0"/>
              <a:t> and </a:t>
            </a:r>
            <a:r>
              <a:rPr lang="en-US" dirty="0" err="1"/>
              <a:t>kDecay</a:t>
            </a:r>
            <a:r>
              <a:rPr lang="en-US" dirty="0"/>
              <a:t> sensitivity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 a range of noise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w and w/o different normalization methods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Observation span vs sampling intervals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 a range of noise level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51A80-0794-4B4B-B76E-AE3D5C2F2689}"/>
              </a:ext>
            </a:extLst>
          </p:cNvPr>
          <p:cNvSpPr txBox="1"/>
          <p:nvPr/>
        </p:nvSpPr>
        <p:spPr>
          <a:xfrm>
            <a:off x="10177670" y="618213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04/25/2019</a:t>
            </a:r>
          </a:p>
        </p:txBody>
      </p:sp>
    </p:spTree>
    <p:extLst>
      <p:ext uri="{BB962C8B-B14F-4D97-AF65-F5344CB8AC3E}">
        <p14:creationId xmlns:p14="http://schemas.microsoft.com/office/powerpoint/2010/main" val="135732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6A3EDDE-B633-5A4A-A9B0-EDEA023F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5" y="552157"/>
            <a:ext cx="4094924" cy="2774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E4FF0C-2E10-5F4A-BC97-40BF50AF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3" y="3730326"/>
            <a:ext cx="4094926" cy="2774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729BEE-8E4E-E740-87A3-DE019718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89" y="552157"/>
            <a:ext cx="4094927" cy="27743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79800C-6B66-994A-B8B7-0630EACE2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589" y="3730324"/>
            <a:ext cx="4094927" cy="277430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942576-9DCF-CB4A-8890-80EED385D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67057"/>
              </p:ext>
            </p:extLst>
          </p:nvPr>
        </p:nvGraphicFramePr>
        <p:xfrm>
          <a:off x="8397513" y="2154195"/>
          <a:ext cx="3367110" cy="2091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3732">
                  <a:extLst>
                    <a:ext uri="{9D8B030D-6E8A-4147-A177-3AD203B41FA5}">
                      <a16:colId xmlns:a16="http://schemas.microsoft.com/office/drawing/2014/main" val="2917047434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val="1100635083"/>
                    </a:ext>
                  </a:extLst>
                </a:gridCol>
                <a:gridCol w="991657">
                  <a:extLst>
                    <a:ext uri="{9D8B030D-6E8A-4147-A177-3AD203B41FA5}">
                      <a16:colId xmlns:a16="http://schemas.microsoft.com/office/drawing/2014/main" val="1912375210"/>
                    </a:ext>
                  </a:extLst>
                </a:gridCol>
              </a:tblGrid>
              <a:tr h="511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K_Decay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ctr"/>
                      <a:r>
                        <a:rPr lang="en-US" sz="1200" dirty="0"/>
                        <a:t>(1/day)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K_Growth</a:t>
                      </a:r>
                      <a:r>
                        <a:rPr lang="en-US" sz="1200" dirty="0"/>
                        <a:t> (1/day)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593004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Cancer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690698"/>
                  </a:ext>
                </a:extLst>
              </a:tr>
              <a:tr h="5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Non-Aggressive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1/(20*30):1/150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linspace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1/(18*30)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050915"/>
                  </a:ext>
                </a:extLst>
              </a:tr>
              <a:tr h="596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Aggressive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1/150:1/30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linspace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3823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D1C722-258E-014B-AD48-A33C4D4EADA8}"/>
              </a:ext>
            </a:extLst>
          </p:cNvPr>
          <p:cNvSpPr txBox="1"/>
          <p:nvPr/>
        </p:nvSpPr>
        <p:spPr>
          <a:xfrm>
            <a:off x="8397513" y="624071"/>
            <a:ext cx="33671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models, fixed </a:t>
            </a:r>
            <a:r>
              <a:rPr lang="en-US" dirty="0" err="1"/>
              <a:t>k</a:t>
            </a:r>
            <a:r>
              <a:rPr lang="en-US" baseline="-25000" dirty="0" err="1"/>
              <a:t>Growth</a:t>
            </a:r>
            <a:r>
              <a:rPr lang="en-US" baseline="-25000" dirty="0"/>
              <a:t> </a:t>
            </a:r>
            <a:r>
              <a:rPr lang="en-US" dirty="0"/>
              <a:t>for each class of patients, with a range of </a:t>
            </a:r>
            <a:r>
              <a:rPr lang="en-US" dirty="0" err="1"/>
              <a:t>k</a:t>
            </a:r>
            <a:r>
              <a:rPr lang="en-US" baseline="-25000" dirty="0" err="1"/>
              <a:t>Decay</a:t>
            </a:r>
            <a:r>
              <a:rPr lang="en-US" dirty="0"/>
              <a:t>.</a:t>
            </a:r>
          </a:p>
          <a:p>
            <a:r>
              <a:rPr lang="en-US" dirty="0"/>
              <a:t>Red arrow: </a:t>
            </a:r>
            <a:r>
              <a:rPr lang="en-US" dirty="0" err="1"/>
              <a:t>k</a:t>
            </a:r>
            <a:r>
              <a:rPr lang="en-US" baseline="-25000" dirty="0" err="1"/>
              <a:t>Decay</a:t>
            </a:r>
            <a:r>
              <a:rPr lang="en-US" baseline="-25000" dirty="0"/>
              <a:t> </a:t>
            </a:r>
            <a:r>
              <a:rPr lang="en-US" dirty="0"/>
              <a:t>decreases.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044834-7D6F-4F4E-8E1F-C80EE997D6C6}"/>
              </a:ext>
            </a:extLst>
          </p:cNvPr>
          <p:cNvCxnSpPr>
            <a:cxnSpLocks/>
          </p:cNvCxnSpPr>
          <p:nvPr/>
        </p:nvCxnSpPr>
        <p:spPr>
          <a:xfrm flipH="1" flipV="1">
            <a:off x="2832651" y="1824400"/>
            <a:ext cx="397567" cy="65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A5CD2F-8307-C646-9631-C17810E460E2}"/>
              </a:ext>
            </a:extLst>
          </p:cNvPr>
          <p:cNvSpPr txBox="1"/>
          <p:nvPr/>
        </p:nvSpPr>
        <p:spPr>
          <a:xfrm>
            <a:off x="8397513" y="4452730"/>
            <a:ext cx="28160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Observation time: 400 days</a:t>
            </a:r>
          </a:p>
          <a:p>
            <a:r>
              <a:rPr lang="en-US" dirty="0"/>
              <a:t>Sampling time: 1 day</a:t>
            </a:r>
          </a:p>
          <a:p>
            <a:r>
              <a:rPr lang="en-US" dirty="0"/>
              <a:t>Cancer on-set time: day 200</a:t>
            </a:r>
          </a:p>
          <a:p>
            <a:r>
              <a:rPr lang="en-US" dirty="0"/>
              <a:t>Baseline mean: 8 ng/mL</a:t>
            </a:r>
          </a:p>
          <a:p>
            <a:r>
              <a:rPr lang="en-US" dirty="0"/>
              <a:t>Baseline </a:t>
            </a:r>
            <a:r>
              <a:rPr lang="en-US" dirty="0" err="1"/>
              <a:t>std</a:t>
            </a:r>
            <a:r>
              <a:rPr lang="en-US" dirty="0"/>
              <a:t>: 1.5 ng/mL</a:t>
            </a:r>
          </a:p>
        </p:txBody>
      </p:sp>
    </p:spTree>
    <p:extLst>
      <p:ext uri="{BB962C8B-B14F-4D97-AF65-F5344CB8AC3E}">
        <p14:creationId xmlns:p14="http://schemas.microsoft.com/office/powerpoint/2010/main" val="12025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3B3E2C-00A3-094B-865D-B5E21BF1E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596145"/>
              </p:ext>
            </p:extLst>
          </p:nvPr>
        </p:nvGraphicFramePr>
        <p:xfrm>
          <a:off x="457640" y="4120307"/>
          <a:ext cx="3776430" cy="14953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181">
                  <a:extLst>
                    <a:ext uri="{9D8B030D-6E8A-4147-A177-3AD203B41FA5}">
                      <a16:colId xmlns:a16="http://schemas.microsoft.com/office/drawing/2014/main" val="2917047434"/>
                    </a:ext>
                  </a:extLst>
                </a:gridCol>
                <a:gridCol w="1346101">
                  <a:extLst>
                    <a:ext uri="{9D8B030D-6E8A-4147-A177-3AD203B41FA5}">
                      <a16:colId xmlns:a16="http://schemas.microsoft.com/office/drawing/2014/main" val="1100635083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1912375210"/>
                    </a:ext>
                  </a:extLst>
                </a:gridCol>
              </a:tblGrid>
              <a:tr h="511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K_Decay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ctr"/>
                      <a:r>
                        <a:rPr lang="en-US" sz="1200" dirty="0"/>
                        <a:t>(1/day)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K_Growth</a:t>
                      </a:r>
                      <a:r>
                        <a:rPr lang="en-US" sz="1200" dirty="0"/>
                        <a:t> (1/day)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593004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Cancer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690698"/>
                  </a:ext>
                </a:extLst>
              </a:tr>
              <a:tr h="5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1/30:1/150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linspace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1/(18*30):1/60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linspace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05091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1DCE01F-EC14-4649-8F91-83C5EA7B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86" y="758127"/>
            <a:ext cx="3669353" cy="2499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84A489-841B-9D4B-923A-CAA5228F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1" y="758127"/>
            <a:ext cx="3669353" cy="2499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3C637-3E9A-FF4D-82A7-585BDD75F161}"/>
              </a:ext>
            </a:extLst>
          </p:cNvPr>
          <p:cNvSpPr txBox="1"/>
          <p:nvPr/>
        </p:nvSpPr>
        <p:spPr>
          <a:xfrm>
            <a:off x="1701580" y="308113"/>
            <a:ext cx="942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iteration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D6B40-C98C-354A-BFF0-B30D5C574B78}"/>
              </a:ext>
            </a:extLst>
          </p:cNvPr>
          <p:cNvSpPr txBox="1"/>
          <p:nvPr/>
        </p:nvSpPr>
        <p:spPr>
          <a:xfrm>
            <a:off x="7346318" y="237993"/>
            <a:ext cx="1872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 iterations</a:t>
            </a:r>
          </a:p>
          <a:p>
            <a:pPr algn="ctr"/>
            <a:r>
              <a:rPr lang="en-US" sz="1400" dirty="0"/>
              <a:t>10-fold cross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5FC85-5425-9547-81EF-0F87AA416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874" y="758126"/>
            <a:ext cx="3669353" cy="2499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8173-95F4-0843-9029-5CBE24E08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41" y="3809221"/>
            <a:ext cx="3669354" cy="249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D3DD8F-5235-234D-A734-C4E5E3EEA2DD}"/>
              </a:ext>
            </a:extLst>
          </p:cNvPr>
          <p:cNvCxnSpPr/>
          <p:nvPr/>
        </p:nvCxnSpPr>
        <p:spPr>
          <a:xfrm>
            <a:off x="4109135" y="237993"/>
            <a:ext cx="0" cy="3488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058656-AE9B-3C45-BDFA-A28FF6FCF600}"/>
              </a:ext>
            </a:extLst>
          </p:cNvPr>
          <p:cNvSpPr txBox="1"/>
          <p:nvPr/>
        </p:nvSpPr>
        <p:spPr>
          <a:xfrm rot="5400000">
            <a:off x="3666225" y="188077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f1-score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10935-B047-D04A-98A8-55E607A247A0}"/>
              </a:ext>
            </a:extLst>
          </p:cNvPr>
          <p:cNvSpPr txBox="1"/>
          <p:nvPr/>
        </p:nvSpPr>
        <p:spPr>
          <a:xfrm rot="5400000">
            <a:off x="7525532" y="188077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f1-score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FA411-762E-3E40-8193-F80FB30DCBFB}"/>
              </a:ext>
            </a:extLst>
          </p:cNvPr>
          <p:cNvSpPr txBox="1"/>
          <p:nvPr/>
        </p:nvSpPr>
        <p:spPr>
          <a:xfrm rot="5400000">
            <a:off x="11630859" y="188077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f1-score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550C3-6A41-034B-9F5E-8FEFE134DF57}"/>
              </a:ext>
            </a:extLst>
          </p:cNvPr>
          <p:cNvSpPr txBox="1"/>
          <p:nvPr/>
        </p:nvSpPr>
        <p:spPr>
          <a:xfrm rot="5400000">
            <a:off x="9677640" y="4931874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9772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36FA8-BDD5-D742-AEDC-304D1B11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1022848"/>
            <a:ext cx="4904412" cy="3340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8F6A6C-C9AB-EE4D-85D3-D807358F5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07" y="1022848"/>
            <a:ext cx="4904412" cy="3340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F132EF-BED4-C54B-9A03-F5CA019D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24221"/>
              </p:ext>
            </p:extLst>
          </p:nvPr>
        </p:nvGraphicFramePr>
        <p:xfrm>
          <a:off x="993912" y="4890052"/>
          <a:ext cx="5102087" cy="1005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3366">
                  <a:extLst>
                    <a:ext uri="{9D8B030D-6E8A-4147-A177-3AD203B41FA5}">
                      <a16:colId xmlns:a16="http://schemas.microsoft.com/office/drawing/2014/main" val="1228094062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860044097"/>
                    </a:ext>
                  </a:extLst>
                </a:gridCol>
                <a:gridCol w="1901686">
                  <a:extLst>
                    <a:ext uri="{9D8B030D-6E8A-4147-A177-3AD203B41FA5}">
                      <a16:colId xmlns:a16="http://schemas.microsoft.com/office/drawing/2014/main" val="3336768408"/>
                    </a:ext>
                  </a:extLst>
                </a:gridCol>
              </a:tblGrid>
              <a:tr h="2440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Noise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Non-Aggressive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Aggressive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738540"/>
                  </a:ext>
                </a:extLst>
              </a:tr>
              <a:tr h="701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0:70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</a:t>
                      </a:r>
                      <a:r>
                        <a:rPr lang="en-US" sz="1400" baseline="-25000" dirty="0" err="1"/>
                        <a:t>Growth</a:t>
                      </a:r>
                      <a:r>
                        <a:rPr lang="en-US" sz="1400" dirty="0"/>
                        <a:t> = 1/(18*30) (day</a:t>
                      </a:r>
                      <a:r>
                        <a:rPr lang="en-US" sz="1400" baseline="30000" dirty="0"/>
                        <a:t>-1</a:t>
                      </a:r>
                      <a:r>
                        <a:rPr lang="en-US" sz="1400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k</a:t>
                      </a:r>
                      <a:r>
                        <a:rPr lang="en-US" sz="1400" baseline="-25000" dirty="0" err="1"/>
                        <a:t>Decay</a:t>
                      </a:r>
                      <a:r>
                        <a:rPr lang="en-US" sz="1400" dirty="0"/>
                        <a:t> = 1/30 (day</a:t>
                      </a:r>
                      <a:r>
                        <a:rPr lang="en-US" sz="1400" baseline="30000" dirty="0"/>
                        <a:t>-1</a:t>
                      </a:r>
                      <a:r>
                        <a:rPr lang="en-US" sz="1400" baseline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</a:t>
                      </a:r>
                      <a:r>
                        <a:rPr lang="en-US" sz="1400" baseline="-25000" dirty="0" err="1"/>
                        <a:t>Growth</a:t>
                      </a:r>
                      <a:r>
                        <a:rPr lang="en-US" sz="1400" dirty="0"/>
                        <a:t> = 1/60 (day</a:t>
                      </a:r>
                      <a:r>
                        <a:rPr lang="en-US" sz="1400" baseline="30000" dirty="0"/>
                        <a:t>-1</a:t>
                      </a:r>
                      <a:r>
                        <a:rPr lang="en-US" sz="1400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k</a:t>
                      </a:r>
                      <a:r>
                        <a:rPr lang="en-US" sz="1400" baseline="-25000" dirty="0" err="1"/>
                        <a:t>Decay</a:t>
                      </a:r>
                      <a:r>
                        <a:rPr lang="en-US" sz="1400" dirty="0"/>
                        <a:t> = 1/150 (day</a:t>
                      </a:r>
                      <a:r>
                        <a:rPr lang="en-US" sz="1400" baseline="30000" dirty="0"/>
                        <a:t>-1</a:t>
                      </a:r>
                      <a:r>
                        <a:rPr lang="en-US" sz="1400" baseline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7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709BF-F52E-D343-B74F-98521F95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1" y="260466"/>
            <a:ext cx="4474288" cy="3047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80094-DA55-6B4A-B4E2-4D2AB413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311" y="260466"/>
            <a:ext cx="4474288" cy="304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9B361-7DB7-004B-B334-5586AEFAE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09" y="3478439"/>
            <a:ext cx="4474290" cy="3047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5DD15-39FD-3F4F-AE0C-C5DF56095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11" y="3483537"/>
            <a:ext cx="4474290" cy="304747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C05104-E2C3-E740-B00C-5BA7FD4E2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92376"/>
              </p:ext>
            </p:extLst>
          </p:nvPr>
        </p:nvGraphicFramePr>
        <p:xfrm>
          <a:off x="9289245" y="2737167"/>
          <a:ext cx="2727164" cy="2124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816">
                  <a:extLst>
                    <a:ext uri="{9D8B030D-6E8A-4147-A177-3AD203B41FA5}">
                      <a16:colId xmlns:a16="http://schemas.microsoft.com/office/drawing/2014/main" val="1388742677"/>
                    </a:ext>
                  </a:extLst>
                </a:gridCol>
                <a:gridCol w="1739348">
                  <a:extLst>
                    <a:ext uri="{9D8B030D-6E8A-4147-A177-3AD203B41FA5}">
                      <a16:colId xmlns:a16="http://schemas.microsoft.com/office/drawing/2014/main" val="1851277512"/>
                    </a:ext>
                  </a:extLst>
                </a:gridCol>
              </a:tblGrid>
              <a:tr h="4677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Observ</a:t>
                      </a:r>
                      <a:r>
                        <a:rPr lang="en-US" sz="1100" dirty="0"/>
                        <a:t>. Span (day)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200:400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(linspace,20)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94951"/>
                  </a:ext>
                </a:extLst>
              </a:tr>
              <a:tr h="4677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Sampling int.</a:t>
                      </a:r>
                    </a:p>
                    <a:p>
                      <a:pPr algn="ctr"/>
                      <a:r>
                        <a:rPr lang="en-US" sz="1100" dirty="0"/>
                        <a:t>(day)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1:40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(linspace,10)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94626"/>
                  </a:ext>
                </a:extLst>
              </a:tr>
              <a:tr h="4677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Aggressive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k</a:t>
                      </a:r>
                      <a:r>
                        <a:rPr lang="en-US" sz="1100" baseline="-25000" dirty="0" err="1"/>
                        <a:t>Growth</a:t>
                      </a:r>
                      <a:r>
                        <a:rPr lang="en-US" sz="1100" dirty="0"/>
                        <a:t> = 1/60 (day</a:t>
                      </a:r>
                      <a:r>
                        <a:rPr lang="en-US" sz="1100" baseline="30000" dirty="0"/>
                        <a:t>-1</a:t>
                      </a:r>
                      <a:r>
                        <a:rPr lang="en-US" sz="1100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k</a:t>
                      </a:r>
                      <a:r>
                        <a:rPr lang="en-US" sz="1100" baseline="-25000" dirty="0" err="1"/>
                        <a:t>Decay</a:t>
                      </a:r>
                      <a:r>
                        <a:rPr lang="en-US" sz="1100" dirty="0"/>
                        <a:t> = 1/150 (day</a:t>
                      </a:r>
                      <a:r>
                        <a:rPr lang="en-US" sz="1100" baseline="30000" dirty="0"/>
                        <a:t>-1</a:t>
                      </a:r>
                      <a:r>
                        <a:rPr lang="en-US" sz="1100" baseline="0" dirty="0"/>
                        <a:t>)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81820"/>
                  </a:ext>
                </a:extLst>
              </a:tr>
              <a:tr h="4677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Non-aggressive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k</a:t>
                      </a:r>
                      <a:r>
                        <a:rPr lang="en-US" sz="1100" baseline="-25000" dirty="0" err="1"/>
                        <a:t>Growth</a:t>
                      </a:r>
                      <a:r>
                        <a:rPr lang="en-US" sz="1100" dirty="0"/>
                        <a:t> = 1/(18*30) (day</a:t>
                      </a:r>
                      <a:r>
                        <a:rPr lang="en-US" sz="1100" baseline="30000" dirty="0"/>
                        <a:t>-1</a:t>
                      </a:r>
                      <a:r>
                        <a:rPr lang="en-US" sz="1100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k</a:t>
                      </a:r>
                      <a:r>
                        <a:rPr lang="en-US" sz="1100" baseline="-25000" dirty="0" err="1"/>
                        <a:t>Decay</a:t>
                      </a:r>
                      <a:r>
                        <a:rPr lang="en-US" sz="1100" dirty="0"/>
                        <a:t> = 1/30 (day</a:t>
                      </a:r>
                      <a:r>
                        <a:rPr lang="en-US" sz="1100" baseline="30000" dirty="0"/>
                        <a:t>-1</a:t>
                      </a:r>
                      <a:r>
                        <a:rPr lang="en-US" sz="1100" baseline="0" dirty="0"/>
                        <a:t>)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2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8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2434F-2015-914A-A27D-766B1669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8" y="347869"/>
            <a:ext cx="5034451" cy="3429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2F4559-9682-4243-B950-2FE5C6249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62407"/>
              </p:ext>
            </p:extLst>
          </p:nvPr>
        </p:nvGraphicFramePr>
        <p:xfrm>
          <a:off x="1887201" y="4118706"/>
          <a:ext cx="2727164" cy="2124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816">
                  <a:extLst>
                    <a:ext uri="{9D8B030D-6E8A-4147-A177-3AD203B41FA5}">
                      <a16:colId xmlns:a16="http://schemas.microsoft.com/office/drawing/2014/main" val="1388742677"/>
                    </a:ext>
                  </a:extLst>
                </a:gridCol>
                <a:gridCol w="1739348">
                  <a:extLst>
                    <a:ext uri="{9D8B030D-6E8A-4147-A177-3AD203B41FA5}">
                      <a16:colId xmlns:a16="http://schemas.microsoft.com/office/drawing/2014/main" val="1851277512"/>
                    </a:ext>
                  </a:extLst>
                </a:gridCol>
              </a:tblGrid>
              <a:tr h="4677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Observ</a:t>
                      </a:r>
                      <a:r>
                        <a:rPr lang="en-US" sz="1100" dirty="0"/>
                        <a:t>. Span (day)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1:400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(linspace,20)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94951"/>
                  </a:ext>
                </a:extLst>
              </a:tr>
              <a:tr h="4677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Sampling int.</a:t>
                      </a:r>
                    </a:p>
                    <a:p>
                      <a:pPr algn="ctr"/>
                      <a:r>
                        <a:rPr lang="en-US" sz="1100" dirty="0"/>
                        <a:t>(day)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1:40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(linspace,10)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94626"/>
                  </a:ext>
                </a:extLst>
              </a:tr>
              <a:tr h="4677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Aggressive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k</a:t>
                      </a:r>
                      <a:r>
                        <a:rPr lang="en-US" sz="1100" baseline="-25000" dirty="0" err="1"/>
                        <a:t>Growth</a:t>
                      </a:r>
                      <a:r>
                        <a:rPr lang="en-US" sz="1100" dirty="0"/>
                        <a:t> = 1/60 (day</a:t>
                      </a:r>
                      <a:r>
                        <a:rPr lang="en-US" sz="1100" baseline="30000" dirty="0"/>
                        <a:t>-1</a:t>
                      </a:r>
                      <a:r>
                        <a:rPr lang="en-US" sz="1100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k</a:t>
                      </a:r>
                      <a:r>
                        <a:rPr lang="en-US" sz="1100" baseline="-25000" dirty="0" err="1"/>
                        <a:t>Decay</a:t>
                      </a:r>
                      <a:r>
                        <a:rPr lang="en-US" sz="1100" dirty="0"/>
                        <a:t> = 1/150 (day</a:t>
                      </a:r>
                      <a:r>
                        <a:rPr lang="en-US" sz="1100" baseline="30000" dirty="0"/>
                        <a:t>-1</a:t>
                      </a:r>
                      <a:r>
                        <a:rPr lang="en-US" sz="1100" baseline="0" dirty="0"/>
                        <a:t>)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81820"/>
                  </a:ext>
                </a:extLst>
              </a:tr>
              <a:tr h="4677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Non-aggressive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k</a:t>
                      </a:r>
                      <a:r>
                        <a:rPr lang="en-US" sz="1100" baseline="-25000" dirty="0" err="1"/>
                        <a:t>Growth</a:t>
                      </a:r>
                      <a:r>
                        <a:rPr lang="en-US" sz="1100" dirty="0"/>
                        <a:t> = 1/(18*30) (day</a:t>
                      </a:r>
                      <a:r>
                        <a:rPr lang="en-US" sz="1100" baseline="30000" dirty="0"/>
                        <a:t>-1</a:t>
                      </a:r>
                      <a:r>
                        <a:rPr lang="en-US" sz="1100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k</a:t>
                      </a:r>
                      <a:r>
                        <a:rPr lang="en-US" sz="1100" baseline="-25000" dirty="0" err="1"/>
                        <a:t>Decay</a:t>
                      </a:r>
                      <a:r>
                        <a:rPr lang="en-US" sz="1100" dirty="0"/>
                        <a:t> = 1/30 (day</a:t>
                      </a:r>
                      <a:r>
                        <a:rPr lang="en-US" sz="1100" baseline="30000" dirty="0"/>
                        <a:t>-1</a:t>
                      </a:r>
                      <a:r>
                        <a:rPr lang="en-US" sz="1100" baseline="0" dirty="0"/>
                        <a:t>)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2611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B3DFC6-C383-4045-9064-FBCB5EF661B9}"/>
              </a:ext>
            </a:extLst>
          </p:cNvPr>
          <p:cNvCxnSpPr/>
          <p:nvPr/>
        </p:nvCxnSpPr>
        <p:spPr>
          <a:xfrm flipV="1">
            <a:off x="7245626" y="2062369"/>
            <a:ext cx="0" cy="23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98DDD7-8E2C-C045-A344-6A5BDA65FDB6}"/>
              </a:ext>
            </a:extLst>
          </p:cNvPr>
          <p:cNvCxnSpPr>
            <a:cxnSpLocks/>
          </p:cNvCxnSpPr>
          <p:nvPr/>
        </p:nvCxnSpPr>
        <p:spPr>
          <a:xfrm flipV="1">
            <a:off x="7245626" y="4437821"/>
            <a:ext cx="2494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6600BC-52CF-1D4C-9F83-28283CB254CE}"/>
              </a:ext>
            </a:extLst>
          </p:cNvPr>
          <p:cNvSpPr txBox="1"/>
          <p:nvPr/>
        </p:nvSpPr>
        <p:spPr>
          <a:xfrm rot="16200000">
            <a:off x="5493847" y="3111175"/>
            <a:ext cx="281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observation time (day)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0DF2E-979E-2C44-AE0B-12523B555A91}"/>
              </a:ext>
            </a:extLst>
          </p:cNvPr>
          <p:cNvSpPr txBox="1"/>
          <p:nvPr/>
        </p:nvSpPr>
        <p:spPr>
          <a:xfrm>
            <a:off x="8149784" y="443782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(%)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00DD0-3C27-5B4C-9856-A14AB343BF73}"/>
              </a:ext>
            </a:extLst>
          </p:cNvPr>
          <p:cNvSpPr txBox="1"/>
          <p:nvPr/>
        </p:nvSpPr>
        <p:spPr>
          <a:xfrm>
            <a:off x="8149784" y="28724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EE26A-D0A1-0D4B-B5DF-3023B79C5542}"/>
              </a:ext>
            </a:extLst>
          </p:cNvPr>
          <p:cNvSpPr txBox="1"/>
          <p:nvPr/>
        </p:nvSpPr>
        <p:spPr>
          <a:xfrm>
            <a:off x="6898975" y="4959626"/>
            <a:ext cx="513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Why accuracy instead of f1-score?</a:t>
            </a:r>
          </a:p>
          <a:p>
            <a:pPr marL="342900" indent="-342900">
              <a:buAutoNum type="arabicPeriod"/>
            </a:pPr>
            <a:r>
              <a:rPr lang="en-US" dirty="0"/>
              <a:t> Observation time after cancer onset (200 days)?</a:t>
            </a:r>
          </a:p>
        </p:txBody>
      </p:sp>
    </p:spTree>
    <p:extLst>
      <p:ext uri="{BB962C8B-B14F-4D97-AF65-F5344CB8AC3E}">
        <p14:creationId xmlns:p14="http://schemas.microsoft.com/office/powerpoint/2010/main" val="219254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907536-2383-B243-94BB-C2374C9B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9" y="367748"/>
            <a:ext cx="3781684" cy="2571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5B59E9-35ED-6549-986D-A05FFA17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66" y="367748"/>
            <a:ext cx="3781684" cy="2571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226E4-69FB-7B45-9B82-71EAD56B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320" y="367748"/>
            <a:ext cx="3781682" cy="25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2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</TotalTime>
  <Words>385</Words>
  <Application>Microsoft Macintosh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Sadeghipour</dc:creator>
  <cp:lastModifiedBy>Negar Sadeghipour</cp:lastModifiedBy>
  <cp:revision>50</cp:revision>
  <dcterms:created xsi:type="dcterms:W3CDTF">2019-04-20T01:23:08Z</dcterms:created>
  <dcterms:modified xsi:type="dcterms:W3CDTF">2019-05-09T23:08:10Z</dcterms:modified>
</cp:coreProperties>
</file>