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3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6E8F-7296-4B42-9D34-00858F831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90AFC-AB20-794A-8D0E-34985C36A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7B2AF-6A69-3F49-8E01-CBA67DCA1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760C-0B18-BF48-B382-39D2D57DA310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4F04A-30B2-4640-8F29-0128E3BA6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63E90-173B-AB45-9762-38A91230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6AFE6-F3C7-1F4D-A788-1852E0CB7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58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487F4-0882-634D-A10F-18920F308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75FD5-F734-0B4E-A6F5-FB2593B46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CBF28-0174-A546-987B-ED8FB3A4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760C-0B18-BF48-B382-39D2D57DA310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EE2FC-3764-B94B-80D9-DE1B795B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3103A-0622-C344-BAD3-4B28B3DB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6AFE6-F3C7-1F4D-A788-1852E0CB7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9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1CB69F-EE2E-7E40-81D1-F81879C45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4C4A6-F533-5A4D-9292-66D0B3284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1A319-CEDA-834F-B819-E481462ED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760C-0B18-BF48-B382-39D2D57DA310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8ED11-4155-2941-9934-0856F32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7780A-F9E4-8348-8064-A0D5F6FD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6AFE6-F3C7-1F4D-A788-1852E0CB7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9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018D-DBFF-EB4E-AE8D-F0DF54F1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94AEF-2527-1F42-8205-287AA5FFA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E4AE1-B90D-6545-9B59-C6DB22E07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760C-0B18-BF48-B382-39D2D57DA310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3FAFB-8599-0444-8098-CE3AE6B70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AC4C6-4392-7346-95F7-D91CDADBC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6AFE6-F3C7-1F4D-A788-1852E0CB7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1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FD40-6432-DE40-9AD0-5C9EA9E3D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3E1C-7077-DF4E-938C-5937ADF22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09FE3-D746-524C-BFAB-225DBA9F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760C-0B18-BF48-B382-39D2D57DA310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B6BA3-47F7-FB40-A0DA-BBEAD7D1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851E0-2DA9-8E40-94F0-7D551171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6AFE6-F3C7-1F4D-A788-1852E0CB7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36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5B9FD-73F4-A346-B010-5CAEE5A27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A1E04-8035-B841-8229-FE67DDA9E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BABC0-96FA-2E44-88E9-20CBF0FEA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0FC5-781E-F347-9CE6-BD273AF2A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760C-0B18-BF48-B382-39D2D57DA310}" type="datetimeFigureOut">
              <a:rPr lang="en-US" smtClean="0"/>
              <a:t>5/7/19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812B2-5DD1-9A4C-80A5-78D39AC22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6D777-3593-AD48-960C-93DB47E09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6AFE6-F3C7-1F4D-A788-1852E0CB7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7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3B086-75ED-A548-A952-E8D96D708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41294-32E7-FD49-AB21-F5D1BBB3B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E1489-7F7A-824D-B912-DD6B83832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DA5C23-A294-EF42-9896-80FDA716CA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269A35-256A-C944-AC04-8D2B657AB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9C678D-426D-BD4F-811E-4A50171C3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760C-0B18-BF48-B382-39D2D57DA310}" type="datetimeFigureOut">
              <a:rPr lang="en-US" smtClean="0"/>
              <a:t>5/7/19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136129-88BA-5547-A1A4-0819D714E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A98506-DE3D-494E-A928-95019A067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6AFE6-F3C7-1F4D-A788-1852E0CB7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8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3200F-6CF9-F345-83BE-7F6F733A4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9468D-E6B1-D34C-9715-24EF8252E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760C-0B18-BF48-B382-39D2D57DA310}" type="datetimeFigureOut">
              <a:rPr lang="en-US" smtClean="0"/>
              <a:t>5/7/19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617F1-A48D-9845-8A2A-ACB58C637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C0019-8BB2-954D-BA04-2272007E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6AFE6-F3C7-1F4D-A788-1852E0CB7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6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CE7F6-69A4-B045-8700-2E6F4BBF5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760C-0B18-BF48-B382-39D2D57DA310}" type="datetimeFigureOut">
              <a:rPr lang="en-US" smtClean="0"/>
              <a:t>5/7/19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69F219-59C0-AF4F-8E1F-E61ADFC23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F6572-079E-C34D-9075-4F193D1F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6AFE6-F3C7-1F4D-A788-1852E0CB7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5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9BB2-C058-1948-AEF7-FD5D5324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AC9C9-A092-DB40-83E2-6C3907662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A00EE-8DFD-9242-8C5A-2AF78C7B4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54C78-A35E-924E-B55A-D87D45E5A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760C-0B18-BF48-B382-39D2D57DA310}" type="datetimeFigureOut">
              <a:rPr lang="en-US" smtClean="0"/>
              <a:t>5/7/19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071C2-555D-7E46-93BC-74D9671BF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4620C-8BE2-3D4A-BA3F-3DEDFB7A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6AFE6-F3C7-1F4D-A788-1852E0CB7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61BB-DBE1-2E4B-A567-D54750B29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11C990-982D-E341-AD03-A76677497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C0C15-23AB-1643-83B2-1A30E803A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36C34-1B96-344B-8250-395BCE9CB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760C-0B18-BF48-B382-39D2D57DA310}" type="datetimeFigureOut">
              <a:rPr lang="en-US" smtClean="0"/>
              <a:t>5/7/19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574E5-76E6-914F-A0B2-B8683FD47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9AF69-64E5-0548-AA73-01DEA476E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6AFE6-F3C7-1F4D-A788-1852E0CB7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1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2B6626-64CA-1745-9D4B-691614F9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9A760-7701-6442-B936-A09D17959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1114D-DA8B-5641-9E04-F5D763118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2760C-0B18-BF48-B382-39D2D57DA310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0EA65-18AE-1F41-B15A-FA16DF07E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E82CC-BE9B-344B-BC11-90CCDF40E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6AFE6-F3C7-1F4D-A788-1852E0CB7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5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E4F7F1-E74F-C245-A23E-802C6520032E}"/>
              </a:ext>
            </a:extLst>
          </p:cNvPr>
          <p:cNvSpPr txBox="1"/>
          <p:nvPr/>
        </p:nvSpPr>
        <p:spPr>
          <a:xfrm>
            <a:off x="346839" y="6246930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name:noise_ns1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FA7F84-3811-7A44-B3D1-F023E28056D6}"/>
              </a:ext>
            </a:extLst>
          </p:cNvPr>
          <p:cNvSpPr txBox="1"/>
          <p:nvPr/>
        </p:nvSpPr>
        <p:spPr>
          <a:xfrm>
            <a:off x="525517" y="241738"/>
            <a:ext cx="9285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Effect of noise on f1 score – </a:t>
            </a:r>
            <a:r>
              <a:rPr lang="en-US" dirty="0" err="1"/>
              <a:t>k</a:t>
            </a:r>
            <a:r>
              <a:rPr lang="en-US" baseline="-25000" dirty="0" err="1"/>
              <a:t>Decay</a:t>
            </a:r>
            <a:r>
              <a:rPr lang="en-US" dirty="0"/>
              <a:t> and </a:t>
            </a:r>
            <a:r>
              <a:rPr lang="en-US" dirty="0" err="1"/>
              <a:t>k</a:t>
            </a:r>
            <a:r>
              <a:rPr lang="en-US" baseline="-25000" dirty="0" err="1"/>
              <a:t>Growth</a:t>
            </a:r>
            <a:r>
              <a:rPr lang="en-US" dirty="0"/>
              <a:t> of aggressive from a constant normal distribution</a:t>
            </a:r>
          </a:p>
          <a:p>
            <a:r>
              <a:rPr lang="en-US" dirty="0"/>
              <a:t>		               </a:t>
            </a:r>
            <a:r>
              <a:rPr lang="en-US" dirty="0" err="1"/>
              <a:t>k</a:t>
            </a:r>
            <a:r>
              <a:rPr lang="en-US" baseline="-25000" dirty="0" err="1"/>
              <a:t>Decay</a:t>
            </a:r>
            <a:r>
              <a:rPr lang="en-US" dirty="0"/>
              <a:t> and </a:t>
            </a:r>
            <a:r>
              <a:rPr lang="en-US" dirty="0" err="1"/>
              <a:t>k</a:t>
            </a:r>
            <a:r>
              <a:rPr lang="en-US" baseline="-25000" dirty="0" err="1"/>
              <a:t>Growth</a:t>
            </a:r>
            <a:r>
              <a:rPr lang="en-US" dirty="0"/>
              <a:t> of non-aggressive from different normal distribution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F7D869-7D96-CC40-9D25-1AF6E6365996}"/>
              </a:ext>
            </a:extLst>
          </p:cNvPr>
          <p:cNvSpPr txBox="1"/>
          <p:nvPr/>
        </p:nvSpPr>
        <p:spPr>
          <a:xfrm>
            <a:off x="249595" y="5113236"/>
            <a:ext cx="21162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Ch0 = 8; %ng/mL</a:t>
            </a:r>
          </a:p>
          <a:p>
            <a:r>
              <a:rPr lang="en-US" sz="600" dirty="0" err="1"/>
              <a:t>std_h</a:t>
            </a:r>
            <a:r>
              <a:rPr lang="en-US" sz="600" dirty="0"/>
              <a:t> = 1.5; %ng/mL</a:t>
            </a:r>
          </a:p>
          <a:p>
            <a:r>
              <a:rPr lang="en-US" sz="600" dirty="0"/>
              <a:t>Ch0_rnd = </a:t>
            </a:r>
            <a:r>
              <a:rPr lang="en-US" sz="600" dirty="0" err="1"/>
              <a:t>std_h</a:t>
            </a:r>
            <a:r>
              <a:rPr lang="en-US" sz="600" dirty="0"/>
              <a:t>.*</a:t>
            </a:r>
            <a:r>
              <a:rPr lang="en-US" sz="600" dirty="0" err="1"/>
              <a:t>randn</a:t>
            </a:r>
            <a:r>
              <a:rPr lang="en-US" sz="600" dirty="0"/>
              <a:t>(num_patients,1) + Ch0;</a:t>
            </a:r>
          </a:p>
          <a:p>
            <a:r>
              <a:rPr lang="en-US" sz="600" dirty="0" err="1"/>
              <a:t>k_gr_non_rnd</a:t>
            </a:r>
            <a:r>
              <a:rPr lang="en-US" sz="600" dirty="0"/>
              <a:t> = </a:t>
            </a:r>
            <a:r>
              <a:rPr lang="en-US" sz="600" dirty="0" err="1"/>
              <a:t>normrnd</a:t>
            </a:r>
            <a:r>
              <a:rPr lang="en-US" sz="600" dirty="0"/>
              <a:t>(1e-10,1e-10,[num_patients,1]);</a:t>
            </a:r>
          </a:p>
          <a:p>
            <a:r>
              <a:rPr lang="en-US" sz="600" dirty="0" err="1"/>
              <a:t>k_decay_non_rnd</a:t>
            </a:r>
            <a:r>
              <a:rPr lang="en-US" sz="600" dirty="0"/>
              <a:t> = </a:t>
            </a:r>
            <a:r>
              <a:rPr lang="en-US" sz="600" dirty="0" err="1"/>
              <a:t>normrnd</a:t>
            </a:r>
            <a:r>
              <a:rPr lang="en-US" sz="600" dirty="0"/>
              <a:t>(1e-10, 1e-10,[num_patients,1]);</a:t>
            </a:r>
          </a:p>
          <a:p>
            <a:endParaRPr lang="en-US" sz="600" dirty="0"/>
          </a:p>
          <a:p>
            <a:r>
              <a:rPr lang="en-US" sz="600" dirty="0"/>
              <a:t>Ca0 = 8; %ng/mL</a:t>
            </a:r>
          </a:p>
          <a:p>
            <a:r>
              <a:rPr lang="en-US" sz="600" dirty="0" err="1"/>
              <a:t>std_a</a:t>
            </a:r>
            <a:r>
              <a:rPr lang="en-US" sz="600" dirty="0"/>
              <a:t> = 1.5; %ng/mL</a:t>
            </a:r>
          </a:p>
          <a:p>
            <a:r>
              <a:rPr lang="en-US" sz="600" dirty="0"/>
              <a:t>Ca0_rnd = </a:t>
            </a:r>
            <a:r>
              <a:rPr lang="en-US" sz="600" dirty="0" err="1"/>
              <a:t>std_a</a:t>
            </a:r>
            <a:r>
              <a:rPr lang="en-US" sz="600" dirty="0"/>
              <a:t>.*</a:t>
            </a:r>
            <a:r>
              <a:rPr lang="en-US" sz="600" dirty="0" err="1"/>
              <a:t>randn</a:t>
            </a:r>
            <a:r>
              <a:rPr lang="en-US" sz="600" dirty="0"/>
              <a:t>(num_patients,1) + Ca0;</a:t>
            </a:r>
          </a:p>
          <a:p>
            <a:r>
              <a:rPr lang="en-US" sz="600" dirty="0" err="1"/>
              <a:t>k_gr_agg_rnd</a:t>
            </a:r>
            <a:r>
              <a:rPr lang="en-US" sz="600" dirty="0"/>
              <a:t> = </a:t>
            </a:r>
            <a:r>
              <a:rPr lang="en-US" sz="600" dirty="0" err="1"/>
              <a:t>normrnd</a:t>
            </a:r>
            <a:r>
              <a:rPr lang="en-US" sz="600" dirty="0"/>
              <a:t>(1/18/30,1/60,[num_patients,1]);</a:t>
            </a:r>
          </a:p>
          <a:p>
            <a:r>
              <a:rPr lang="en-US" sz="600" dirty="0" err="1"/>
              <a:t>k_decay_agg_rnd</a:t>
            </a:r>
            <a:r>
              <a:rPr lang="en-US" sz="600" dirty="0"/>
              <a:t> = </a:t>
            </a:r>
            <a:r>
              <a:rPr lang="en-US" sz="600" dirty="0" err="1"/>
              <a:t>normrnd</a:t>
            </a:r>
            <a:r>
              <a:rPr lang="en-US" sz="600" dirty="0"/>
              <a:t>(1/30,1/150,[num_patients,1]);</a:t>
            </a:r>
          </a:p>
          <a:p>
            <a:endParaRPr lang="en-US" sz="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B332EA-82A3-0348-8BE0-6ED152B71E73}"/>
              </a:ext>
            </a:extLst>
          </p:cNvPr>
          <p:cNvSpPr/>
          <p:nvPr/>
        </p:nvSpPr>
        <p:spPr>
          <a:xfrm>
            <a:off x="2847478" y="4888043"/>
            <a:ext cx="26026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>
                <a:latin typeface="Courier" pitchFamily="2" charset="0"/>
              </a:rPr>
              <a:t>Ch0 = 8; </a:t>
            </a:r>
            <a:r>
              <a:rPr lang="en-US" sz="600" dirty="0">
                <a:solidFill>
                  <a:srgbClr val="228B22"/>
                </a:solidFill>
                <a:latin typeface="Courier" pitchFamily="2" charset="0"/>
              </a:rPr>
              <a:t>%ng/mL</a:t>
            </a:r>
            <a:endParaRPr lang="en-US" sz="600" dirty="0">
              <a:latin typeface="Courier" pitchFamily="2" charset="0"/>
            </a:endParaRPr>
          </a:p>
          <a:p>
            <a:r>
              <a:rPr lang="en-US" sz="600" dirty="0" err="1">
                <a:latin typeface="Courier" pitchFamily="2" charset="0"/>
              </a:rPr>
              <a:t>std_h</a:t>
            </a:r>
            <a:r>
              <a:rPr lang="en-US" sz="600" dirty="0">
                <a:latin typeface="Courier" pitchFamily="2" charset="0"/>
              </a:rPr>
              <a:t> = 1.5; </a:t>
            </a:r>
            <a:r>
              <a:rPr lang="en-US" sz="600" dirty="0">
                <a:solidFill>
                  <a:srgbClr val="228B22"/>
                </a:solidFill>
                <a:latin typeface="Courier" pitchFamily="2" charset="0"/>
              </a:rPr>
              <a:t>%ng/mL</a:t>
            </a:r>
            <a:endParaRPr lang="en-US" sz="600" dirty="0">
              <a:latin typeface="Courier" pitchFamily="2" charset="0"/>
            </a:endParaRPr>
          </a:p>
          <a:p>
            <a:r>
              <a:rPr lang="en-US" sz="600" dirty="0">
                <a:latin typeface="Courier" pitchFamily="2" charset="0"/>
              </a:rPr>
              <a:t>Ch0_rnd = </a:t>
            </a:r>
            <a:r>
              <a:rPr lang="en-US" sz="600" dirty="0" err="1">
                <a:latin typeface="Courier" pitchFamily="2" charset="0"/>
              </a:rPr>
              <a:t>std_h</a:t>
            </a:r>
            <a:r>
              <a:rPr lang="en-US" sz="600" dirty="0">
                <a:latin typeface="Courier" pitchFamily="2" charset="0"/>
              </a:rPr>
              <a:t>.*</a:t>
            </a:r>
            <a:r>
              <a:rPr lang="en-US" sz="600" dirty="0" err="1">
                <a:latin typeface="Courier" pitchFamily="2" charset="0"/>
              </a:rPr>
              <a:t>randn</a:t>
            </a:r>
            <a:r>
              <a:rPr lang="en-US" sz="600" dirty="0">
                <a:latin typeface="Courier" pitchFamily="2" charset="0"/>
              </a:rPr>
              <a:t>(num_patients,1) + Ch0;</a:t>
            </a:r>
          </a:p>
          <a:p>
            <a:r>
              <a:rPr lang="en-US" sz="600" dirty="0" err="1">
                <a:latin typeface="Courier" pitchFamily="2" charset="0"/>
              </a:rPr>
              <a:t>k_gr_non_rnd</a:t>
            </a:r>
            <a:r>
              <a:rPr lang="en-US" sz="600" dirty="0">
                <a:latin typeface="Courier" pitchFamily="2" charset="0"/>
              </a:rPr>
              <a:t> = </a:t>
            </a:r>
            <a:r>
              <a:rPr lang="en-US" sz="600" dirty="0" err="1">
                <a:latin typeface="Courier" pitchFamily="2" charset="0"/>
              </a:rPr>
              <a:t>normrnd</a:t>
            </a:r>
            <a:r>
              <a:rPr lang="en-US" sz="600" dirty="0">
                <a:latin typeface="Courier" pitchFamily="2" charset="0"/>
              </a:rPr>
              <a:t>(1e-10,1/18/30,[num_patients,1]);</a:t>
            </a:r>
            <a:r>
              <a:rPr lang="en-US" sz="600" dirty="0">
                <a:solidFill>
                  <a:srgbClr val="228B22"/>
                </a:solidFill>
                <a:latin typeface="Courier" pitchFamily="2" charset="0"/>
              </a:rPr>
              <a:t>%mean([0 1/18/30]);</a:t>
            </a:r>
            <a:endParaRPr lang="en-US" sz="600" dirty="0">
              <a:latin typeface="Courier" pitchFamily="2" charset="0"/>
            </a:endParaRPr>
          </a:p>
          <a:p>
            <a:r>
              <a:rPr lang="en-US" sz="600" dirty="0" err="1">
                <a:latin typeface="Courier" pitchFamily="2" charset="0"/>
              </a:rPr>
              <a:t>k_decay_non_rnd</a:t>
            </a:r>
            <a:r>
              <a:rPr lang="en-US" sz="600" dirty="0">
                <a:latin typeface="Courier" pitchFamily="2" charset="0"/>
              </a:rPr>
              <a:t> = </a:t>
            </a:r>
            <a:r>
              <a:rPr lang="en-US" sz="600" dirty="0" err="1">
                <a:latin typeface="Courier" pitchFamily="2" charset="0"/>
              </a:rPr>
              <a:t>normrnd</a:t>
            </a:r>
            <a:r>
              <a:rPr lang="en-US" sz="600" dirty="0">
                <a:latin typeface="Courier" pitchFamily="2" charset="0"/>
              </a:rPr>
              <a:t>(1e-10, 1e-10,[num_patients,1]);</a:t>
            </a:r>
            <a:r>
              <a:rPr lang="en-US" sz="600" dirty="0">
                <a:solidFill>
                  <a:srgbClr val="228B22"/>
                </a:solidFill>
                <a:latin typeface="Courier" pitchFamily="2" charset="0"/>
              </a:rPr>
              <a:t>%mean([1/(24*30) 1/150]);</a:t>
            </a:r>
            <a:endParaRPr lang="en-US" sz="600" dirty="0">
              <a:latin typeface="Courier" pitchFamily="2" charset="0"/>
            </a:endParaRPr>
          </a:p>
          <a:p>
            <a:r>
              <a:rPr lang="en-US" sz="600" dirty="0">
                <a:solidFill>
                  <a:srgbClr val="228B22"/>
                </a:solidFill>
                <a:latin typeface="Courier" pitchFamily="2" charset="0"/>
              </a:rPr>
              <a:t> </a:t>
            </a:r>
          </a:p>
          <a:p>
            <a:r>
              <a:rPr lang="en-US" sz="600" dirty="0">
                <a:solidFill>
                  <a:srgbClr val="228B22"/>
                </a:solidFill>
                <a:latin typeface="Courier" pitchFamily="2" charset="0"/>
              </a:rPr>
              <a:t>%unhealthy baseline and </a:t>
            </a:r>
            <a:r>
              <a:rPr lang="en-US" sz="600" dirty="0" err="1">
                <a:solidFill>
                  <a:srgbClr val="228B22"/>
                </a:solidFill>
                <a:latin typeface="Courier" pitchFamily="2" charset="0"/>
              </a:rPr>
              <a:t>std</a:t>
            </a:r>
            <a:endParaRPr lang="en-US" sz="600" dirty="0">
              <a:solidFill>
                <a:srgbClr val="228B22"/>
              </a:solidFill>
              <a:latin typeface="Courier" pitchFamily="2" charset="0"/>
            </a:endParaRPr>
          </a:p>
          <a:p>
            <a:r>
              <a:rPr lang="en-US" sz="600" dirty="0">
                <a:latin typeface="Courier" pitchFamily="2" charset="0"/>
              </a:rPr>
              <a:t>Ca0 = 8; </a:t>
            </a:r>
            <a:r>
              <a:rPr lang="en-US" sz="600" dirty="0">
                <a:solidFill>
                  <a:srgbClr val="228B22"/>
                </a:solidFill>
                <a:latin typeface="Courier" pitchFamily="2" charset="0"/>
              </a:rPr>
              <a:t>%ng/mL</a:t>
            </a:r>
            <a:endParaRPr lang="en-US" sz="600" dirty="0">
              <a:latin typeface="Courier" pitchFamily="2" charset="0"/>
            </a:endParaRPr>
          </a:p>
          <a:p>
            <a:r>
              <a:rPr lang="en-US" sz="600" dirty="0" err="1">
                <a:latin typeface="Courier" pitchFamily="2" charset="0"/>
              </a:rPr>
              <a:t>std_a</a:t>
            </a:r>
            <a:r>
              <a:rPr lang="en-US" sz="600" dirty="0">
                <a:latin typeface="Courier" pitchFamily="2" charset="0"/>
              </a:rPr>
              <a:t> = 1.5; </a:t>
            </a:r>
            <a:r>
              <a:rPr lang="en-US" sz="600" dirty="0">
                <a:solidFill>
                  <a:srgbClr val="228B22"/>
                </a:solidFill>
                <a:latin typeface="Courier" pitchFamily="2" charset="0"/>
              </a:rPr>
              <a:t>%ng/mL</a:t>
            </a:r>
            <a:endParaRPr lang="en-US" sz="600" dirty="0">
              <a:latin typeface="Courier" pitchFamily="2" charset="0"/>
            </a:endParaRPr>
          </a:p>
          <a:p>
            <a:r>
              <a:rPr lang="en-US" sz="600" dirty="0">
                <a:latin typeface="Courier" pitchFamily="2" charset="0"/>
              </a:rPr>
              <a:t>Ca0_rnd = </a:t>
            </a:r>
            <a:r>
              <a:rPr lang="en-US" sz="600" dirty="0" err="1">
                <a:latin typeface="Courier" pitchFamily="2" charset="0"/>
              </a:rPr>
              <a:t>std_a</a:t>
            </a:r>
            <a:r>
              <a:rPr lang="en-US" sz="600" dirty="0">
                <a:latin typeface="Courier" pitchFamily="2" charset="0"/>
              </a:rPr>
              <a:t>.*</a:t>
            </a:r>
            <a:r>
              <a:rPr lang="en-US" sz="600" dirty="0" err="1">
                <a:latin typeface="Courier" pitchFamily="2" charset="0"/>
              </a:rPr>
              <a:t>randn</a:t>
            </a:r>
            <a:r>
              <a:rPr lang="en-US" sz="600" dirty="0">
                <a:latin typeface="Courier" pitchFamily="2" charset="0"/>
              </a:rPr>
              <a:t>(num_patients,1) + Ca0;</a:t>
            </a:r>
          </a:p>
          <a:p>
            <a:r>
              <a:rPr lang="en-US" sz="600" dirty="0" err="1">
                <a:latin typeface="Courier" pitchFamily="2" charset="0"/>
              </a:rPr>
              <a:t>k_gr_agg_rnd</a:t>
            </a:r>
            <a:r>
              <a:rPr lang="en-US" sz="600" dirty="0">
                <a:latin typeface="Courier" pitchFamily="2" charset="0"/>
              </a:rPr>
              <a:t> = </a:t>
            </a:r>
            <a:r>
              <a:rPr lang="en-US" sz="600" dirty="0" err="1">
                <a:latin typeface="Courier" pitchFamily="2" charset="0"/>
              </a:rPr>
              <a:t>normrnd</a:t>
            </a:r>
            <a:r>
              <a:rPr lang="en-US" sz="600" dirty="0">
                <a:latin typeface="Courier" pitchFamily="2" charset="0"/>
              </a:rPr>
              <a:t>(1/18/30,1/60,[num_patients,1]);</a:t>
            </a:r>
            <a:r>
              <a:rPr lang="en-US" sz="600" dirty="0">
                <a:solidFill>
                  <a:srgbClr val="228B22"/>
                </a:solidFill>
                <a:latin typeface="Courier" pitchFamily="2" charset="0"/>
              </a:rPr>
              <a:t>%</a:t>
            </a:r>
            <a:r>
              <a:rPr lang="en-US" sz="600" dirty="0" err="1">
                <a:solidFill>
                  <a:srgbClr val="228B22"/>
                </a:solidFill>
                <a:latin typeface="Courier" pitchFamily="2" charset="0"/>
              </a:rPr>
              <a:t>linspace</a:t>
            </a:r>
            <a:r>
              <a:rPr lang="en-US" sz="600" dirty="0">
                <a:solidFill>
                  <a:srgbClr val="228B22"/>
                </a:solidFill>
                <a:latin typeface="Courier" pitchFamily="2" charset="0"/>
              </a:rPr>
              <a:t>(1/18/30,1/60,50); %day-1</a:t>
            </a:r>
            <a:endParaRPr lang="en-US" sz="600" dirty="0">
              <a:latin typeface="Courier" pitchFamily="2" charset="0"/>
            </a:endParaRPr>
          </a:p>
          <a:p>
            <a:r>
              <a:rPr lang="en-US" sz="600" dirty="0" err="1">
                <a:latin typeface="Courier" pitchFamily="2" charset="0"/>
              </a:rPr>
              <a:t>k_decay_agg_rnd</a:t>
            </a:r>
            <a:r>
              <a:rPr lang="en-US" sz="600" dirty="0">
                <a:latin typeface="Courier" pitchFamily="2" charset="0"/>
              </a:rPr>
              <a:t> = </a:t>
            </a:r>
            <a:r>
              <a:rPr lang="en-US" sz="600" dirty="0" err="1">
                <a:latin typeface="Courier" pitchFamily="2" charset="0"/>
              </a:rPr>
              <a:t>normrnd</a:t>
            </a:r>
            <a:r>
              <a:rPr lang="en-US" sz="600" dirty="0">
                <a:latin typeface="Courier" pitchFamily="2" charset="0"/>
              </a:rPr>
              <a:t>(1/30,1/150,[num_patients,1]);</a:t>
            </a:r>
            <a:r>
              <a:rPr lang="en-US" sz="600" dirty="0">
                <a:solidFill>
                  <a:srgbClr val="228B22"/>
                </a:solidFill>
                <a:latin typeface="Courier" pitchFamily="2" charset="0"/>
              </a:rPr>
              <a:t>%</a:t>
            </a:r>
            <a:r>
              <a:rPr lang="en-US" sz="600" dirty="0" err="1">
                <a:solidFill>
                  <a:srgbClr val="228B22"/>
                </a:solidFill>
                <a:latin typeface="Courier" pitchFamily="2" charset="0"/>
              </a:rPr>
              <a:t>linspace</a:t>
            </a:r>
            <a:r>
              <a:rPr lang="en-US" sz="600" dirty="0">
                <a:solidFill>
                  <a:srgbClr val="228B22"/>
                </a:solidFill>
                <a:latin typeface="Courier" pitchFamily="2" charset="0"/>
              </a:rPr>
              <a:t>(1/30,1/150,50); %day-1</a:t>
            </a:r>
            <a:endParaRPr lang="en-US" sz="600" dirty="0">
              <a:effectLst/>
              <a:latin typeface="Courier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0BE7C4-ED44-574F-ABB1-A0B5CB8844C8}"/>
              </a:ext>
            </a:extLst>
          </p:cNvPr>
          <p:cNvSpPr/>
          <p:nvPr/>
        </p:nvSpPr>
        <p:spPr>
          <a:xfrm>
            <a:off x="6234074" y="4888043"/>
            <a:ext cx="24815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>
                <a:latin typeface="Courier" pitchFamily="2" charset="0"/>
              </a:rPr>
              <a:t>Ch0 = 8; </a:t>
            </a:r>
            <a:r>
              <a:rPr lang="en-US" sz="600" dirty="0">
                <a:solidFill>
                  <a:srgbClr val="228B22"/>
                </a:solidFill>
                <a:latin typeface="Courier" pitchFamily="2" charset="0"/>
              </a:rPr>
              <a:t>%ng/mL</a:t>
            </a:r>
            <a:endParaRPr lang="en-US" sz="600" dirty="0">
              <a:latin typeface="Courier" pitchFamily="2" charset="0"/>
            </a:endParaRPr>
          </a:p>
          <a:p>
            <a:r>
              <a:rPr lang="en-US" sz="600" dirty="0" err="1">
                <a:latin typeface="Courier" pitchFamily="2" charset="0"/>
              </a:rPr>
              <a:t>std_h</a:t>
            </a:r>
            <a:r>
              <a:rPr lang="en-US" sz="600" dirty="0">
                <a:latin typeface="Courier" pitchFamily="2" charset="0"/>
              </a:rPr>
              <a:t> = 1.5; </a:t>
            </a:r>
            <a:r>
              <a:rPr lang="en-US" sz="600" dirty="0">
                <a:solidFill>
                  <a:srgbClr val="228B22"/>
                </a:solidFill>
                <a:latin typeface="Courier" pitchFamily="2" charset="0"/>
              </a:rPr>
              <a:t>%ng/mL</a:t>
            </a:r>
            <a:endParaRPr lang="en-US" sz="600" dirty="0">
              <a:latin typeface="Courier" pitchFamily="2" charset="0"/>
            </a:endParaRPr>
          </a:p>
          <a:p>
            <a:r>
              <a:rPr lang="en-US" sz="600" dirty="0">
                <a:latin typeface="Courier" pitchFamily="2" charset="0"/>
              </a:rPr>
              <a:t>Ch0_rnd = </a:t>
            </a:r>
            <a:r>
              <a:rPr lang="en-US" sz="600" dirty="0" err="1">
                <a:latin typeface="Courier" pitchFamily="2" charset="0"/>
              </a:rPr>
              <a:t>std_h</a:t>
            </a:r>
            <a:r>
              <a:rPr lang="en-US" sz="600" dirty="0">
                <a:latin typeface="Courier" pitchFamily="2" charset="0"/>
              </a:rPr>
              <a:t>.*</a:t>
            </a:r>
            <a:r>
              <a:rPr lang="en-US" sz="600" dirty="0" err="1">
                <a:latin typeface="Courier" pitchFamily="2" charset="0"/>
              </a:rPr>
              <a:t>randn</a:t>
            </a:r>
            <a:r>
              <a:rPr lang="en-US" sz="600" dirty="0">
                <a:latin typeface="Courier" pitchFamily="2" charset="0"/>
              </a:rPr>
              <a:t>(num_patients,1) + Ch0;</a:t>
            </a:r>
          </a:p>
          <a:p>
            <a:r>
              <a:rPr lang="en-US" sz="600" dirty="0" err="1">
                <a:latin typeface="Courier" pitchFamily="2" charset="0"/>
              </a:rPr>
              <a:t>k_gr_non_rnd</a:t>
            </a:r>
            <a:r>
              <a:rPr lang="en-US" sz="600" dirty="0">
                <a:latin typeface="Courier" pitchFamily="2" charset="0"/>
              </a:rPr>
              <a:t> = </a:t>
            </a:r>
            <a:r>
              <a:rPr lang="en-US" sz="600" dirty="0" err="1">
                <a:latin typeface="Courier" pitchFamily="2" charset="0"/>
              </a:rPr>
              <a:t>normrnd</a:t>
            </a:r>
            <a:r>
              <a:rPr lang="en-US" sz="600" dirty="0">
                <a:latin typeface="Courier" pitchFamily="2" charset="0"/>
              </a:rPr>
              <a:t>(1e-10, 1e-10,[num_patients,1]);</a:t>
            </a:r>
            <a:r>
              <a:rPr lang="en-US" sz="600" dirty="0">
                <a:solidFill>
                  <a:srgbClr val="228B22"/>
                </a:solidFill>
                <a:latin typeface="Courier" pitchFamily="2" charset="0"/>
              </a:rPr>
              <a:t>%mean([0 1/18/30]);</a:t>
            </a:r>
            <a:endParaRPr lang="en-US" sz="600" dirty="0">
              <a:latin typeface="Courier" pitchFamily="2" charset="0"/>
            </a:endParaRPr>
          </a:p>
          <a:p>
            <a:r>
              <a:rPr lang="en-US" sz="600" dirty="0" err="1">
                <a:latin typeface="Courier" pitchFamily="2" charset="0"/>
              </a:rPr>
              <a:t>k_decay_non_rnd</a:t>
            </a:r>
            <a:r>
              <a:rPr lang="en-US" sz="600" dirty="0">
                <a:latin typeface="Courier" pitchFamily="2" charset="0"/>
              </a:rPr>
              <a:t> = </a:t>
            </a:r>
            <a:r>
              <a:rPr lang="en-US" sz="600" dirty="0" err="1">
                <a:latin typeface="Courier" pitchFamily="2" charset="0"/>
              </a:rPr>
              <a:t>normrnd</a:t>
            </a:r>
            <a:r>
              <a:rPr lang="en-US" sz="600" dirty="0">
                <a:latin typeface="Courier" pitchFamily="2" charset="0"/>
              </a:rPr>
              <a:t>(1/(24*30), 1/150,[num_patients,1]);</a:t>
            </a:r>
            <a:r>
              <a:rPr lang="en-US" sz="600" dirty="0">
                <a:solidFill>
                  <a:srgbClr val="228B22"/>
                </a:solidFill>
                <a:latin typeface="Courier" pitchFamily="2" charset="0"/>
              </a:rPr>
              <a:t>%mean([1/(24*30) 1/150]);</a:t>
            </a:r>
            <a:endParaRPr lang="en-US" sz="600" dirty="0">
              <a:latin typeface="Courier" pitchFamily="2" charset="0"/>
            </a:endParaRPr>
          </a:p>
          <a:p>
            <a:r>
              <a:rPr lang="en-US" sz="600" dirty="0">
                <a:solidFill>
                  <a:srgbClr val="228B22"/>
                </a:solidFill>
                <a:latin typeface="Courier" pitchFamily="2" charset="0"/>
              </a:rPr>
              <a:t> </a:t>
            </a:r>
          </a:p>
          <a:p>
            <a:r>
              <a:rPr lang="en-US" sz="600" dirty="0">
                <a:solidFill>
                  <a:srgbClr val="228B22"/>
                </a:solidFill>
                <a:latin typeface="Courier" pitchFamily="2" charset="0"/>
              </a:rPr>
              <a:t>%unhealthy baseline and </a:t>
            </a:r>
            <a:r>
              <a:rPr lang="en-US" sz="600" dirty="0" err="1">
                <a:solidFill>
                  <a:srgbClr val="228B22"/>
                </a:solidFill>
                <a:latin typeface="Courier" pitchFamily="2" charset="0"/>
              </a:rPr>
              <a:t>std</a:t>
            </a:r>
            <a:endParaRPr lang="en-US" sz="600" dirty="0">
              <a:solidFill>
                <a:srgbClr val="228B22"/>
              </a:solidFill>
              <a:latin typeface="Courier" pitchFamily="2" charset="0"/>
            </a:endParaRPr>
          </a:p>
          <a:p>
            <a:r>
              <a:rPr lang="en-US" sz="600" dirty="0">
                <a:latin typeface="Courier" pitchFamily="2" charset="0"/>
              </a:rPr>
              <a:t>Ca0 = 8; </a:t>
            </a:r>
            <a:r>
              <a:rPr lang="en-US" sz="600" dirty="0">
                <a:solidFill>
                  <a:srgbClr val="228B22"/>
                </a:solidFill>
                <a:latin typeface="Courier" pitchFamily="2" charset="0"/>
              </a:rPr>
              <a:t>%ng/mL</a:t>
            </a:r>
            <a:endParaRPr lang="en-US" sz="600" dirty="0">
              <a:latin typeface="Courier" pitchFamily="2" charset="0"/>
            </a:endParaRPr>
          </a:p>
          <a:p>
            <a:r>
              <a:rPr lang="en-US" sz="600" dirty="0" err="1">
                <a:latin typeface="Courier" pitchFamily="2" charset="0"/>
              </a:rPr>
              <a:t>std_a</a:t>
            </a:r>
            <a:r>
              <a:rPr lang="en-US" sz="600" dirty="0">
                <a:latin typeface="Courier" pitchFamily="2" charset="0"/>
              </a:rPr>
              <a:t> = 1.5; </a:t>
            </a:r>
            <a:r>
              <a:rPr lang="en-US" sz="600" dirty="0">
                <a:solidFill>
                  <a:srgbClr val="228B22"/>
                </a:solidFill>
                <a:latin typeface="Courier" pitchFamily="2" charset="0"/>
              </a:rPr>
              <a:t>%ng/mL</a:t>
            </a:r>
            <a:endParaRPr lang="en-US" sz="600" dirty="0">
              <a:latin typeface="Courier" pitchFamily="2" charset="0"/>
            </a:endParaRPr>
          </a:p>
          <a:p>
            <a:r>
              <a:rPr lang="en-US" sz="600" dirty="0">
                <a:latin typeface="Courier" pitchFamily="2" charset="0"/>
              </a:rPr>
              <a:t>Ca0_rnd = </a:t>
            </a:r>
            <a:r>
              <a:rPr lang="en-US" sz="600" dirty="0" err="1">
                <a:latin typeface="Courier" pitchFamily="2" charset="0"/>
              </a:rPr>
              <a:t>std_a</a:t>
            </a:r>
            <a:r>
              <a:rPr lang="en-US" sz="600" dirty="0">
                <a:latin typeface="Courier" pitchFamily="2" charset="0"/>
              </a:rPr>
              <a:t>.*</a:t>
            </a:r>
            <a:r>
              <a:rPr lang="en-US" sz="600" dirty="0" err="1">
                <a:latin typeface="Courier" pitchFamily="2" charset="0"/>
              </a:rPr>
              <a:t>randn</a:t>
            </a:r>
            <a:r>
              <a:rPr lang="en-US" sz="600" dirty="0">
                <a:latin typeface="Courier" pitchFamily="2" charset="0"/>
              </a:rPr>
              <a:t>(num_patients,1) + Ca0;</a:t>
            </a:r>
          </a:p>
          <a:p>
            <a:r>
              <a:rPr lang="en-US" sz="600" dirty="0" err="1">
                <a:latin typeface="Courier" pitchFamily="2" charset="0"/>
              </a:rPr>
              <a:t>k_gr_agg_rnd</a:t>
            </a:r>
            <a:r>
              <a:rPr lang="en-US" sz="600" dirty="0">
                <a:latin typeface="Courier" pitchFamily="2" charset="0"/>
              </a:rPr>
              <a:t> = </a:t>
            </a:r>
            <a:r>
              <a:rPr lang="en-US" sz="600" dirty="0" err="1">
                <a:latin typeface="Courier" pitchFamily="2" charset="0"/>
              </a:rPr>
              <a:t>normrnd</a:t>
            </a:r>
            <a:r>
              <a:rPr lang="en-US" sz="600" dirty="0">
                <a:latin typeface="Courier" pitchFamily="2" charset="0"/>
              </a:rPr>
              <a:t>(1/18/30,1/60,[num_patients,1]);</a:t>
            </a:r>
            <a:r>
              <a:rPr lang="en-US" sz="600" dirty="0">
                <a:solidFill>
                  <a:srgbClr val="228B22"/>
                </a:solidFill>
                <a:latin typeface="Courier" pitchFamily="2" charset="0"/>
              </a:rPr>
              <a:t>%</a:t>
            </a:r>
            <a:r>
              <a:rPr lang="en-US" sz="600" dirty="0" err="1">
                <a:solidFill>
                  <a:srgbClr val="228B22"/>
                </a:solidFill>
                <a:latin typeface="Courier" pitchFamily="2" charset="0"/>
              </a:rPr>
              <a:t>linspace</a:t>
            </a:r>
            <a:r>
              <a:rPr lang="en-US" sz="600" dirty="0">
                <a:solidFill>
                  <a:srgbClr val="228B22"/>
                </a:solidFill>
                <a:latin typeface="Courier" pitchFamily="2" charset="0"/>
              </a:rPr>
              <a:t>(1/18/30,1/60,50); %day-1</a:t>
            </a:r>
            <a:endParaRPr lang="en-US" sz="600" dirty="0">
              <a:latin typeface="Courier" pitchFamily="2" charset="0"/>
            </a:endParaRPr>
          </a:p>
          <a:p>
            <a:r>
              <a:rPr lang="en-US" sz="600" dirty="0" err="1">
                <a:latin typeface="Courier" pitchFamily="2" charset="0"/>
              </a:rPr>
              <a:t>k_decay_agg_rnd</a:t>
            </a:r>
            <a:r>
              <a:rPr lang="en-US" sz="600" dirty="0">
                <a:latin typeface="Courier" pitchFamily="2" charset="0"/>
              </a:rPr>
              <a:t> = </a:t>
            </a:r>
            <a:r>
              <a:rPr lang="en-US" sz="600" dirty="0" err="1">
                <a:latin typeface="Courier" pitchFamily="2" charset="0"/>
              </a:rPr>
              <a:t>normrnd</a:t>
            </a:r>
            <a:r>
              <a:rPr lang="en-US" sz="600" dirty="0">
                <a:latin typeface="Courier" pitchFamily="2" charset="0"/>
              </a:rPr>
              <a:t>(1/30,1/150,[num_patients,1]);</a:t>
            </a:r>
            <a:r>
              <a:rPr lang="en-US" sz="600" dirty="0">
                <a:solidFill>
                  <a:srgbClr val="228B22"/>
                </a:solidFill>
                <a:latin typeface="Courier" pitchFamily="2" charset="0"/>
              </a:rPr>
              <a:t>%</a:t>
            </a:r>
            <a:r>
              <a:rPr lang="en-US" sz="600" dirty="0" err="1">
                <a:solidFill>
                  <a:srgbClr val="228B22"/>
                </a:solidFill>
                <a:latin typeface="Courier" pitchFamily="2" charset="0"/>
              </a:rPr>
              <a:t>linspace</a:t>
            </a:r>
            <a:r>
              <a:rPr lang="en-US" sz="600" dirty="0">
                <a:solidFill>
                  <a:srgbClr val="228B22"/>
                </a:solidFill>
                <a:latin typeface="Courier" pitchFamily="2" charset="0"/>
              </a:rPr>
              <a:t>(1/30,1/150,50); %day-1</a:t>
            </a:r>
            <a:endParaRPr lang="en-US" sz="600" dirty="0">
              <a:effectLst/>
              <a:latin typeface="Courier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704A58-8553-5446-8F56-2E60AA2D0FEC}"/>
              </a:ext>
            </a:extLst>
          </p:cNvPr>
          <p:cNvSpPr/>
          <p:nvPr/>
        </p:nvSpPr>
        <p:spPr>
          <a:xfrm>
            <a:off x="9344522" y="4838530"/>
            <a:ext cx="259981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>
                <a:latin typeface="Courier" pitchFamily="2" charset="0"/>
              </a:rPr>
              <a:t>Ch0 = 8; </a:t>
            </a:r>
            <a:r>
              <a:rPr lang="en-US" sz="600" dirty="0">
                <a:solidFill>
                  <a:srgbClr val="228B22"/>
                </a:solidFill>
                <a:latin typeface="Courier" pitchFamily="2" charset="0"/>
              </a:rPr>
              <a:t>%ng/mL</a:t>
            </a:r>
            <a:endParaRPr lang="en-US" sz="600" dirty="0">
              <a:latin typeface="Courier" pitchFamily="2" charset="0"/>
            </a:endParaRPr>
          </a:p>
          <a:p>
            <a:r>
              <a:rPr lang="en-US" sz="600" dirty="0" err="1">
                <a:latin typeface="Courier" pitchFamily="2" charset="0"/>
              </a:rPr>
              <a:t>std_h</a:t>
            </a:r>
            <a:r>
              <a:rPr lang="en-US" sz="600" dirty="0">
                <a:latin typeface="Courier" pitchFamily="2" charset="0"/>
              </a:rPr>
              <a:t> = 1.5; </a:t>
            </a:r>
            <a:r>
              <a:rPr lang="en-US" sz="600" dirty="0">
                <a:solidFill>
                  <a:srgbClr val="228B22"/>
                </a:solidFill>
                <a:latin typeface="Courier" pitchFamily="2" charset="0"/>
              </a:rPr>
              <a:t>%ng/mL</a:t>
            </a:r>
            <a:endParaRPr lang="en-US" sz="600" dirty="0">
              <a:latin typeface="Courier" pitchFamily="2" charset="0"/>
            </a:endParaRPr>
          </a:p>
          <a:p>
            <a:r>
              <a:rPr lang="en-US" sz="600" dirty="0">
                <a:latin typeface="Courier" pitchFamily="2" charset="0"/>
              </a:rPr>
              <a:t>Ch0_rnd = </a:t>
            </a:r>
            <a:r>
              <a:rPr lang="en-US" sz="600" dirty="0" err="1">
                <a:latin typeface="Courier" pitchFamily="2" charset="0"/>
              </a:rPr>
              <a:t>std_h</a:t>
            </a:r>
            <a:r>
              <a:rPr lang="en-US" sz="600" dirty="0">
                <a:latin typeface="Courier" pitchFamily="2" charset="0"/>
              </a:rPr>
              <a:t>.*</a:t>
            </a:r>
            <a:r>
              <a:rPr lang="en-US" sz="600" dirty="0" err="1">
                <a:latin typeface="Courier" pitchFamily="2" charset="0"/>
              </a:rPr>
              <a:t>randn</a:t>
            </a:r>
            <a:r>
              <a:rPr lang="en-US" sz="600" dirty="0">
                <a:latin typeface="Courier" pitchFamily="2" charset="0"/>
              </a:rPr>
              <a:t>(num_patients,1) + Ch0;</a:t>
            </a:r>
          </a:p>
          <a:p>
            <a:r>
              <a:rPr lang="en-US" sz="600" dirty="0" err="1">
                <a:latin typeface="Courier" pitchFamily="2" charset="0"/>
              </a:rPr>
              <a:t>k_gr_non_rnd</a:t>
            </a:r>
            <a:r>
              <a:rPr lang="en-US" sz="600" dirty="0">
                <a:latin typeface="Courier" pitchFamily="2" charset="0"/>
              </a:rPr>
              <a:t> = </a:t>
            </a:r>
            <a:r>
              <a:rPr lang="en-US" sz="600" dirty="0" err="1">
                <a:latin typeface="Courier" pitchFamily="2" charset="0"/>
              </a:rPr>
              <a:t>normrnd</a:t>
            </a:r>
            <a:r>
              <a:rPr lang="en-US" sz="600" dirty="0">
                <a:latin typeface="Courier" pitchFamily="2" charset="0"/>
              </a:rPr>
              <a:t>(0, 1/18/30,[num_patients,1]);</a:t>
            </a:r>
            <a:r>
              <a:rPr lang="en-US" sz="600" dirty="0">
                <a:solidFill>
                  <a:srgbClr val="228B22"/>
                </a:solidFill>
                <a:latin typeface="Courier" pitchFamily="2" charset="0"/>
              </a:rPr>
              <a:t>%mean([0 1/18/30]);</a:t>
            </a:r>
            <a:endParaRPr lang="en-US" sz="600" dirty="0">
              <a:latin typeface="Courier" pitchFamily="2" charset="0"/>
            </a:endParaRPr>
          </a:p>
          <a:p>
            <a:r>
              <a:rPr lang="en-US" sz="600" dirty="0" err="1">
                <a:latin typeface="Courier" pitchFamily="2" charset="0"/>
              </a:rPr>
              <a:t>k_decay_non_rnd</a:t>
            </a:r>
            <a:r>
              <a:rPr lang="en-US" sz="600" dirty="0">
                <a:latin typeface="Courier" pitchFamily="2" charset="0"/>
              </a:rPr>
              <a:t> = </a:t>
            </a:r>
            <a:r>
              <a:rPr lang="en-US" sz="600" dirty="0" err="1">
                <a:latin typeface="Courier" pitchFamily="2" charset="0"/>
              </a:rPr>
              <a:t>normrnd</a:t>
            </a:r>
            <a:r>
              <a:rPr lang="en-US" sz="600" dirty="0">
                <a:latin typeface="Courier" pitchFamily="2" charset="0"/>
              </a:rPr>
              <a:t>(1/(24*30), 1/150,[num_patients,1]);</a:t>
            </a:r>
            <a:r>
              <a:rPr lang="en-US" sz="600" dirty="0">
                <a:solidFill>
                  <a:srgbClr val="228B22"/>
                </a:solidFill>
                <a:latin typeface="Courier" pitchFamily="2" charset="0"/>
              </a:rPr>
              <a:t>%mean([1/(24*30) 1/150]);</a:t>
            </a:r>
            <a:endParaRPr lang="en-US" sz="600" dirty="0">
              <a:latin typeface="Courier" pitchFamily="2" charset="0"/>
            </a:endParaRPr>
          </a:p>
          <a:p>
            <a:r>
              <a:rPr lang="en-US" sz="600" dirty="0">
                <a:solidFill>
                  <a:srgbClr val="228B22"/>
                </a:solidFill>
                <a:latin typeface="Courier" pitchFamily="2" charset="0"/>
              </a:rPr>
              <a:t> </a:t>
            </a:r>
          </a:p>
          <a:p>
            <a:r>
              <a:rPr lang="en-US" sz="600" dirty="0">
                <a:solidFill>
                  <a:srgbClr val="228B22"/>
                </a:solidFill>
                <a:latin typeface="Courier" pitchFamily="2" charset="0"/>
              </a:rPr>
              <a:t>%unhealthy baseline and </a:t>
            </a:r>
            <a:r>
              <a:rPr lang="en-US" sz="600" dirty="0" err="1">
                <a:solidFill>
                  <a:srgbClr val="228B22"/>
                </a:solidFill>
                <a:latin typeface="Courier" pitchFamily="2" charset="0"/>
              </a:rPr>
              <a:t>std</a:t>
            </a:r>
            <a:endParaRPr lang="en-US" sz="600" dirty="0">
              <a:solidFill>
                <a:srgbClr val="228B22"/>
              </a:solidFill>
              <a:latin typeface="Courier" pitchFamily="2" charset="0"/>
            </a:endParaRPr>
          </a:p>
          <a:p>
            <a:r>
              <a:rPr lang="en-US" sz="600" dirty="0">
                <a:latin typeface="Courier" pitchFamily="2" charset="0"/>
              </a:rPr>
              <a:t>Ca0 = 8; </a:t>
            </a:r>
            <a:r>
              <a:rPr lang="en-US" sz="600" dirty="0">
                <a:solidFill>
                  <a:srgbClr val="228B22"/>
                </a:solidFill>
                <a:latin typeface="Courier" pitchFamily="2" charset="0"/>
              </a:rPr>
              <a:t>%ng/mL</a:t>
            </a:r>
            <a:endParaRPr lang="en-US" sz="600" dirty="0">
              <a:latin typeface="Courier" pitchFamily="2" charset="0"/>
            </a:endParaRPr>
          </a:p>
          <a:p>
            <a:r>
              <a:rPr lang="en-US" sz="600" dirty="0" err="1">
                <a:latin typeface="Courier" pitchFamily="2" charset="0"/>
              </a:rPr>
              <a:t>std_a</a:t>
            </a:r>
            <a:r>
              <a:rPr lang="en-US" sz="600" dirty="0">
                <a:latin typeface="Courier" pitchFamily="2" charset="0"/>
              </a:rPr>
              <a:t> = 1.5; </a:t>
            </a:r>
            <a:r>
              <a:rPr lang="en-US" sz="600" dirty="0">
                <a:solidFill>
                  <a:srgbClr val="228B22"/>
                </a:solidFill>
                <a:latin typeface="Courier" pitchFamily="2" charset="0"/>
              </a:rPr>
              <a:t>%ng/mL</a:t>
            </a:r>
            <a:endParaRPr lang="en-US" sz="600" dirty="0">
              <a:latin typeface="Courier" pitchFamily="2" charset="0"/>
            </a:endParaRPr>
          </a:p>
          <a:p>
            <a:r>
              <a:rPr lang="en-US" sz="600" dirty="0">
                <a:latin typeface="Courier" pitchFamily="2" charset="0"/>
              </a:rPr>
              <a:t>Ca0_rnd = </a:t>
            </a:r>
            <a:r>
              <a:rPr lang="en-US" sz="600" dirty="0" err="1">
                <a:latin typeface="Courier" pitchFamily="2" charset="0"/>
              </a:rPr>
              <a:t>std_a</a:t>
            </a:r>
            <a:r>
              <a:rPr lang="en-US" sz="600" dirty="0">
                <a:latin typeface="Courier" pitchFamily="2" charset="0"/>
              </a:rPr>
              <a:t>.*</a:t>
            </a:r>
            <a:r>
              <a:rPr lang="en-US" sz="600" dirty="0" err="1">
                <a:latin typeface="Courier" pitchFamily="2" charset="0"/>
              </a:rPr>
              <a:t>randn</a:t>
            </a:r>
            <a:r>
              <a:rPr lang="en-US" sz="600" dirty="0">
                <a:latin typeface="Courier" pitchFamily="2" charset="0"/>
              </a:rPr>
              <a:t>(num_patients,1) + Ca0;</a:t>
            </a:r>
          </a:p>
          <a:p>
            <a:r>
              <a:rPr lang="en-US" sz="600" dirty="0" err="1">
                <a:latin typeface="Courier" pitchFamily="2" charset="0"/>
              </a:rPr>
              <a:t>k_gr_agg_rnd</a:t>
            </a:r>
            <a:r>
              <a:rPr lang="en-US" sz="600" dirty="0">
                <a:latin typeface="Courier" pitchFamily="2" charset="0"/>
              </a:rPr>
              <a:t> = </a:t>
            </a:r>
            <a:r>
              <a:rPr lang="en-US" sz="600" dirty="0" err="1">
                <a:latin typeface="Courier" pitchFamily="2" charset="0"/>
              </a:rPr>
              <a:t>normrnd</a:t>
            </a:r>
            <a:r>
              <a:rPr lang="en-US" sz="600" dirty="0">
                <a:latin typeface="Courier" pitchFamily="2" charset="0"/>
              </a:rPr>
              <a:t>(1/18/30,1/60,[num_patients,1]);</a:t>
            </a:r>
            <a:r>
              <a:rPr lang="en-US" sz="600" dirty="0">
                <a:solidFill>
                  <a:srgbClr val="228B22"/>
                </a:solidFill>
                <a:latin typeface="Courier" pitchFamily="2" charset="0"/>
              </a:rPr>
              <a:t>%</a:t>
            </a:r>
            <a:r>
              <a:rPr lang="en-US" sz="600" dirty="0" err="1">
                <a:solidFill>
                  <a:srgbClr val="228B22"/>
                </a:solidFill>
                <a:latin typeface="Courier" pitchFamily="2" charset="0"/>
              </a:rPr>
              <a:t>linspace</a:t>
            </a:r>
            <a:r>
              <a:rPr lang="en-US" sz="600" dirty="0">
                <a:solidFill>
                  <a:srgbClr val="228B22"/>
                </a:solidFill>
                <a:latin typeface="Courier" pitchFamily="2" charset="0"/>
              </a:rPr>
              <a:t>(1/18/30,1/60,50); %day-1</a:t>
            </a:r>
            <a:endParaRPr lang="en-US" sz="600" dirty="0">
              <a:latin typeface="Courier" pitchFamily="2" charset="0"/>
            </a:endParaRPr>
          </a:p>
          <a:p>
            <a:r>
              <a:rPr lang="en-US" sz="600" dirty="0" err="1">
                <a:latin typeface="Courier" pitchFamily="2" charset="0"/>
              </a:rPr>
              <a:t>k_decay_agg_rnd</a:t>
            </a:r>
            <a:r>
              <a:rPr lang="en-US" sz="600" dirty="0">
                <a:latin typeface="Courier" pitchFamily="2" charset="0"/>
              </a:rPr>
              <a:t> = </a:t>
            </a:r>
            <a:r>
              <a:rPr lang="en-US" sz="600" dirty="0" err="1">
                <a:latin typeface="Courier" pitchFamily="2" charset="0"/>
              </a:rPr>
              <a:t>normrnd</a:t>
            </a:r>
            <a:r>
              <a:rPr lang="en-US" sz="600" dirty="0">
                <a:latin typeface="Courier" pitchFamily="2" charset="0"/>
              </a:rPr>
              <a:t>(1/30,1/150,[num_patients,1]);</a:t>
            </a:r>
            <a:r>
              <a:rPr lang="en-US" sz="600" dirty="0">
                <a:solidFill>
                  <a:srgbClr val="228B22"/>
                </a:solidFill>
                <a:latin typeface="Courier" pitchFamily="2" charset="0"/>
              </a:rPr>
              <a:t>%</a:t>
            </a:r>
            <a:r>
              <a:rPr lang="en-US" sz="600" dirty="0" err="1">
                <a:solidFill>
                  <a:srgbClr val="228B22"/>
                </a:solidFill>
                <a:latin typeface="Courier" pitchFamily="2" charset="0"/>
              </a:rPr>
              <a:t>linspace</a:t>
            </a:r>
            <a:r>
              <a:rPr lang="en-US" sz="600" dirty="0">
                <a:solidFill>
                  <a:srgbClr val="228B22"/>
                </a:solidFill>
                <a:latin typeface="Courier" pitchFamily="2" charset="0"/>
              </a:rPr>
              <a:t>(1/30,1/150,50); %day-1</a:t>
            </a:r>
            <a:endParaRPr lang="en-US" sz="600" dirty="0">
              <a:latin typeface="Courier" pitchFamily="2" charset="0"/>
            </a:endParaRPr>
          </a:p>
          <a:p>
            <a:br>
              <a:rPr lang="en-US" sz="600" dirty="0">
                <a:latin typeface="Courier" pitchFamily="2" charset="0"/>
              </a:rPr>
            </a:br>
            <a:endParaRPr lang="en-US" sz="600" dirty="0">
              <a:effectLst/>
              <a:latin typeface="Courier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A73BF86-E637-1B4A-8214-A918EDCC29A7}"/>
                  </a:ext>
                </a:extLst>
              </p:cNvPr>
              <p:cNvSpPr txBox="1"/>
              <p:nvPr/>
            </p:nvSpPr>
            <p:spPr>
              <a:xfrm>
                <a:off x="9285414" y="3554591"/>
                <a:ext cx="259904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k_growth_non_agg = 5.01e-5</a:t>
                </a:r>
                <a:r>
                  <a:rPr lang="en-US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1.8e-3</a:t>
                </a:r>
              </a:p>
              <a:p>
                <a:r>
                  <a:rPr lang="en-US" sz="1200" dirty="0" err="1"/>
                  <a:t>k_decay_non_agg</a:t>
                </a:r>
                <a:r>
                  <a:rPr lang="en-US" sz="1200" dirty="0"/>
                  <a:t> = 1.6e-3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1200" dirty="0"/>
                  <a:t> 6.2e-3</a:t>
                </a:r>
              </a:p>
              <a:p>
                <a:endParaRPr lang="en-US" sz="1200" dirty="0"/>
              </a:p>
              <a:p>
                <a:r>
                  <a:rPr lang="en-US" sz="1200" dirty="0" err="1"/>
                  <a:t>k_growth_agg</a:t>
                </a:r>
                <a:r>
                  <a:rPr lang="en-US" sz="1200" dirty="0"/>
                  <a:t> = 1.6e-3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1200" dirty="0"/>
                  <a:t> 1.5e-2</a:t>
                </a:r>
              </a:p>
              <a:p>
                <a:r>
                  <a:rPr lang="en-US" sz="1200" dirty="0" err="1"/>
                  <a:t>k_decay_agg</a:t>
                </a:r>
                <a:r>
                  <a:rPr lang="en-US" sz="1200" dirty="0"/>
                  <a:t> = 3.2e-2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1200" dirty="0"/>
                  <a:t> 6.4e-3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A73BF86-E637-1B4A-8214-A918EDCC2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414" y="3554591"/>
                <a:ext cx="2599045" cy="1015663"/>
              </a:xfrm>
              <a:prstGeom prst="rect">
                <a:avLst/>
              </a:prstGeom>
              <a:blipFill>
                <a:blip r:embed="rId2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C73A732-1C7E-F144-ACDF-7FE878C9A3A8}"/>
                  </a:ext>
                </a:extLst>
              </p:cNvPr>
              <p:cNvSpPr txBox="1"/>
              <p:nvPr/>
            </p:nvSpPr>
            <p:spPr>
              <a:xfrm>
                <a:off x="6191571" y="3554591"/>
                <a:ext cx="271446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k_growth_non_agg = 8.7e-11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1200" dirty="0"/>
                  <a:t> 9.1e-11 </a:t>
                </a:r>
              </a:p>
              <a:p>
                <a:r>
                  <a:rPr lang="en-US" sz="1200" dirty="0" err="1"/>
                  <a:t>k_decay_non_agg</a:t>
                </a:r>
                <a:r>
                  <a:rPr lang="en-US" sz="1200" dirty="0"/>
                  <a:t> = 1.7e-3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1200" dirty="0"/>
                  <a:t> 7e-3</a:t>
                </a:r>
              </a:p>
              <a:p>
                <a:endParaRPr lang="en-US" sz="1200" dirty="0"/>
              </a:p>
              <a:p>
                <a:r>
                  <a:rPr lang="en-US" sz="1200" dirty="0" err="1"/>
                  <a:t>k_growth_agg</a:t>
                </a:r>
                <a:r>
                  <a:rPr lang="en-US" sz="1200" dirty="0"/>
                  <a:t> = 8.2e-4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1200" dirty="0"/>
                  <a:t> 1.7e-2</a:t>
                </a:r>
              </a:p>
              <a:p>
                <a:r>
                  <a:rPr lang="en-US" sz="1200" dirty="0" err="1"/>
                  <a:t>k_decay_agg</a:t>
                </a:r>
                <a:r>
                  <a:rPr lang="en-US" sz="1200" dirty="0"/>
                  <a:t> = 3.3e-2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1200" dirty="0"/>
                  <a:t> 6e-3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C73A732-1C7E-F144-ACDF-7FE878C9A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571" y="3554591"/>
                <a:ext cx="2714461" cy="1015663"/>
              </a:xfrm>
              <a:prstGeom prst="rect">
                <a:avLst/>
              </a:prstGeom>
              <a:blipFill>
                <a:blip r:embed="rId3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C5CB03B-391B-E541-A013-17AC99B1A2CD}"/>
                  </a:ext>
                </a:extLst>
              </p:cNvPr>
              <p:cNvSpPr txBox="1"/>
              <p:nvPr/>
            </p:nvSpPr>
            <p:spPr>
              <a:xfrm>
                <a:off x="3051159" y="3554589"/>
                <a:ext cx="267297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k_growth_non_agg = 1.05e-4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1200" dirty="0"/>
                  <a:t> 1.8e-3</a:t>
                </a:r>
              </a:p>
              <a:p>
                <a:r>
                  <a:rPr lang="en-US" sz="1200" dirty="0" err="1"/>
                  <a:t>k_decay_non_agg</a:t>
                </a:r>
                <a:r>
                  <a:rPr lang="en-US" sz="1200" dirty="0"/>
                  <a:t> = 1.1e-10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1200" dirty="0"/>
                  <a:t> 1.11e-10</a:t>
                </a:r>
              </a:p>
              <a:p>
                <a:endParaRPr lang="en-US" sz="1200" dirty="0"/>
              </a:p>
              <a:p>
                <a:r>
                  <a:rPr lang="en-US" sz="1200" dirty="0" err="1"/>
                  <a:t>k_growth_agg</a:t>
                </a:r>
                <a:r>
                  <a:rPr lang="en-US" sz="1200" dirty="0"/>
                  <a:t> =  2.1e-4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1200" dirty="0"/>
                  <a:t> 1.5e-2</a:t>
                </a:r>
              </a:p>
              <a:p>
                <a:r>
                  <a:rPr lang="en-US" sz="1200" dirty="0" err="1"/>
                  <a:t>k_decay_agg</a:t>
                </a:r>
                <a:r>
                  <a:rPr lang="en-US" sz="1200" dirty="0"/>
                  <a:t> = 3.3e-2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1200" dirty="0"/>
                  <a:t> 6.3e-3</a:t>
                </a: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C5CB03B-391B-E541-A013-17AC99B1A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159" y="3554589"/>
                <a:ext cx="2672976" cy="1015663"/>
              </a:xfrm>
              <a:prstGeom prst="rect">
                <a:avLst/>
              </a:prstGeom>
              <a:blipFill>
                <a:blip r:embed="rId4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6A0DBAB-0047-DE49-AAB5-418AD247052B}"/>
                  </a:ext>
                </a:extLst>
              </p:cNvPr>
              <p:cNvSpPr txBox="1"/>
              <p:nvPr/>
            </p:nvSpPr>
            <p:spPr>
              <a:xfrm>
                <a:off x="249595" y="3554590"/>
                <a:ext cx="2675989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k_growth_non_agg = 1.1e-10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9.5e-11</a:t>
                </a:r>
              </a:p>
              <a:p>
                <a:r>
                  <a:rPr lang="en-US" sz="1200" dirty="0" err="1"/>
                  <a:t>k_decay_non_agg</a:t>
                </a:r>
                <a:r>
                  <a:rPr lang="en-US" sz="1200" dirty="0"/>
                  <a:t> = 8.3e-11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1200" dirty="0"/>
                  <a:t> 1.1e-10</a:t>
                </a:r>
              </a:p>
              <a:p>
                <a:endParaRPr lang="en-US" sz="1200" dirty="0"/>
              </a:p>
              <a:p>
                <a:r>
                  <a:rPr lang="en-US" sz="1200" dirty="0" err="1"/>
                  <a:t>k_growth_agg</a:t>
                </a:r>
                <a:r>
                  <a:rPr lang="en-US" sz="1200" dirty="0"/>
                  <a:t> = 1.1e-4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1200" dirty="0"/>
                  <a:t> 1.5e-3</a:t>
                </a:r>
              </a:p>
              <a:p>
                <a:r>
                  <a:rPr lang="en-US" sz="1200" dirty="0" err="1"/>
                  <a:t>k_decay_agg</a:t>
                </a:r>
                <a:r>
                  <a:rPr lang="en-US" sz="1200" dirty="0"/>
                  <a:t> = 3.3e-2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1200" dirty="0"/>
                  <a:t> 6.9-3</a:t>
                </a: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6A0DBAB-0047-DE49-AAB5-418AD2470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95" y="3554590"/>
                <a:ext cx="2675989" cy="1015663"/>
              </a:xfrm>
              <a:prstGeom prst="rect">
                <a:avLst/>
              </a:prstGeom>
              <a:blipFill>
                <a:blip r:embed="rId5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35">
            <a:extLst>
              <a:ext uri="{FF2B5EF4-FFF2-40B4-BE49-F238E27FC236}">
                <a16:creationId xmlns:a16="http://schemas.microsoft.com/office/drawing/2014/main" id="{2C97B53C-E249-EF40-9DD0-BBD68AAE7F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403470"/>
            <a:ext cx="2676522" cy="201947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49E9001-E301-C742-979E-EE61BE93FA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0550" y="1275111"/>
            <a:ext cx="2876657" cy="217047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398AF53-27AF-4E4D-9FE7-68A6F35784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2479" y="1275111"/>
            <a:ext cx="2876657" cy="217047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45B4710-8F4F-D347-80C0-10A2A324CD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89680" y="1243976"/>
            <a:ext cx="2917922" cy="22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9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DEAC036-0E18-9043-8412-42317AA7E003}"/>
              </a:ext>
            </a:extLst>
          </p:cNvPr>
          <p:cNvSpPr/>
          <p:nvPr/>
        </p:nvSpPr>
        <p:spPr>
          <a:xfrm>
            <a:off x="346842" y="476070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latin typeface="Courier" pitchFamily="2" charset="0"/>
              </a:rPr>
              <a:t>Ch0 = 8; </a:t>
            </a:r>
            <a:r>
              <a:rPr lang="en-US" sz="800" dirty="0">
                <a:solidFill>
                  <a:srgbClr val="228B22"/>
                </a:solidFill>
                <a:latin typeface="Courier" pitchFamily="2" charset="0"/>
              </a:rPr>
              <a:t>%ng/mL</a:t>
            </a:r>
            <a:endParaRPr lang="en-US" sz="800" dirty="0">
              <a:latin typeface="Courier" pitchFamily="2" charset="0"/>
            </a:endParaRPr>
          </a:p>
          <a:p>
            <a:r>
              <a:rPr lang="en-US" sz="800" dirty="0" err="1">
                <a:latin typeface="Courier" pitchFamily="2" charset="0"/>
              </a:rPr>
              <a:t>std_h</a:t>
            </a:r>
            <a:r>
              <a:rPr lang="en-US" sz="800" dirty="0">
                <a:latin typeface="Courier" pitchFamily="2" charset="0"/>
              </a:rPr>
              <a:t> = 1.5; </a:t>
            </a:r>
            <a:r>
              <a:rPr lang="en-US" sz="800" dirty="0">
                <a:solidFill>
                  <a:srgbClr val="228B22"/>
                </a:solidFill>
                <a:latin typeface="Courier" pitchFamily="2" charset="0"/>
              </a:rPr>
              <a:t>%ng/mL</a:t>
            </a:r>
            <a:endParaRPr lang="en-US" sz="800" dirty="0">
              <a:latin typeface="Courier" pitchFamily="2" charset="0"/>
            </a:endParaRPr>
          </a:p>
          <a:p>
            <a:r>
              <a:rPr lang="en-US" sz="800" dirty="0">
                <a:latin typeface="Courier" pitchFamily="2" charset="0"/>
              </a:rPr>
              <a:t>Ch0_rnd = </a:t>
            </a:r>
            <a:r>
              <a:rPr lang="en-US" sz="800" dirty="0" err="1">
                <a:latin typeface="Courier" pitchFamily="2" charset="0"/>
              </a:rPr>
              <a:t>std_h</a:t>
            </a:r>
            <a:r>
              <a:rPr lang="en-US" sz="800" dirty="0">
                <a:latin typeface="Courier" pitchFamily="2" charset="0"/>
              </a:rPr>
              <a:t>.*</a:t>
            </a:r>
            <a:r>
              <a:rPr lang="en-US" sz="800" dirty="0" err="1">
                <a:latin typeface="Courier" pitchFamily="2" charset="0"/>
              </a:rPr>
              <a:t>randn</a:t>
            </a:r>
            <a:r>
              <a:rPr lang="en-US" sz="800" dirty="0">
                <a:latin typeface="Courier" pitchFamily="2" charset="0"/>
              </a:rPr>
              <a:t>(num_patients,1) + Ch0;</a:t>
            </a:r>
          </a:p>
          <a:p>
            <a:r>
              <a:rPr lang="en-US" sz="800" dirty="0" err="1">
                <a:latin typeface="Courier" pitchFamily="2" charset="0"/>
              </a:rPr>
              <a:t>k_gr_non_rnd</a:t>
            </a:r>
            <a:r>
              <a:rPr lang="en-US" sz="800" dirty="0">
                <a:latin typeface="Courier" pitchFamily="2" charset="0"/>
              </a:rPr>
              <a:t> = </a:t>
            </a:r>
            <a:r>
              <a:rPr lang="en-US" sz="800" dirty="0" err="1">
                <a:latin typeface="Courier" pitchFamily="2" charset="0"/>
              </a:rPr>
              <a:t>normrnd</a:t>
            </a:r>
            <a:r>
              <a:rPr lang="en-US" sz="800" dirty="0">
                <a:latin typeface="Courier" pitchFamily="2" charset="0"/>
              </a:rPr>
              <a:t>(1/18/30,1/60,[num_patients,1]);</a:t>
            </a:r>
            <a:r>
              <a:rPr lang="en-US" sz="800" dirty="0">
                <a:solidFill>
                  <a:srgbClr val="228B22"/>
                </a:solidFill>
                <a:latin typeface="Courier" pitchFamily="2" charset="0"/>
              </a:rPr>
              <a:t>%mean([0 1/18/30]);</a:t>
            </a:r>
            <a:endParaRPr lang="en-US" sz="800" dirty="0">
              <a:latin typeface="Courier" pitchFamily="2" charset="0"/>
            </a:endParaRPr>
          </a:p>
          <a:p>
            <a:r>
              <a:rPr lang="en-US" sz="800" dirty="0" err="1">
                <a:latin typeface="Courier" pitchFamily="2" charset="0"/>
              </a:rPr>
              <a:t>k_decay_non_rnd</a:t>
            </a:r>
            <a:r>
              <a:rPr lang="en-US" sz="800" dirty="0">
                <a:latin typeface="Courier" pitchFamily="2" charset="0"/>
              </a:rPr>
              <a:t> = </a:t>
            </a:r>
            <a:r>
              <a:rPr lang="en-US" sz="800" dirty="0" err="1">
                <a:latin typeface="Courier" pitchFamily="2" charset="0"/>
              </a:rPr>
              <a:t>normrnd</a:t>
            </a:r>
            <a:r>
              <a:rPr lang="en-US" sz="800" dirty="0">
                <a:latin typeface="Courier" pitchFamily="2" charset="0"/>
              </a:rPr>
              <a:t>(1/30,1/150,[num_patients,1]);</a:t>
            </a:r>
            <a:r>
              <a:rPr lang="en-US" sz="800" dirty="0">
                <a:solidFill>
                  <a:srgbClr val="228B22"/>
                </a:solidFill>
                <a:latin typeface="Courier" pitchFamily="2" charset="0"/>
              </a:rPr>
              <a:t>%mean([1/(24*30) 1/150]);</a:t>
            </a:r>
            <a:endParaRPr lang="en-US" sz="800" dirty="0">
              <a:latin typeface="Courier" pitchFamily="2" charset="0"/>
            </a:endParaRPr>
          </a:p>
          <a:p>
            <a:r>
              <a:rPr lang="en-US" sz="800" dirty="0">
                <a:solidFill>
                  <a:srgbClr val="228B22"/>
                </a:solidFill>
                <a:latin typeface="Courier" pitchFamily="2" charset="0"/>
              </a:rPr>
              <a:t> </a:t>
            </a:r>
          </a:p>
          <a:p>
            <a:r>
              <a:rPr lang="en-US" sz="800" dirty="0">
                <a:solidFill>
                  <a:srgbClr val="228B22"/>
                </a:solidFill>
                <a:latin typeface="Courier" pitchFamily="2" charset="0"/>
              </a:rPr>
              <a:t>%unhealthy baseline and </a:t>
            </a:r>
            <a:r>
              <a:rPr lang="en-US" sz="800" dirty="0" err="1">
                <a:solidFill>
                  <a:srgbClr val="228B22"/>
                </a:solidFill>
                <a:latin typeface="Courier" pitchFamily="2" charset="0"/>
              </a:rPr>
              <a:t>std</a:t>
            </a:r>
            <a:endParaRPr lang="en-US" sz="800" dirty="0">
              <a:solidFill>
                <a:srgbClr val="228B22"/>
              </a:solidFill>
              <a:latin typeface="Courier" pitchFamily="2" charset="0"/>
            </a:endParaRPr>
          </a:p>
          <a:p>
            <a:r>
              <a:rPr lang="en-US" sz="800" dirty="0">
                <a:latin typeface="Courier" pitchFamily="2" charset="0"/>
              </a:rPr>
              <a:t>Ca0 = 8; </a:t>
            </a:r>
            <a:r>
              <a:rPr lang="en-US" sz="800" dirty="0">
                <a:solidFill>
                  <a:srgbClr val="228B22"/>
                </a:solidFill>
                <a:latin typeface="Courier" pitchFamily="2" charset="0"/>
              </a:rPr>
              <a:t>%ng/mL</a:t>
            </a:r>
            <a:endParaRPr lang="en-US" sz="800" dirty="0">
              <a:latin typeface="Courier" pitchFamily="2" charset="0"/>
            </a:endParaRPr>
          </a:p>
          <a:p>
            <a:r>
              <a:rPr lang="en-US" sz="800" dirty="0" err="1">
                <a:latin typeface="Courier" pitchFamily="2" charset="0"/>
              </a:rPr>
              <a:t>std_a</a:t>
            </a:r>
            <a:r>
              <a:rPr lang="en-US" sz="800" dirty="0">
                <a:latin typeface="Courier" pitchFamily="2" charset="0"/>
              </a:rPr>
              <a:t> = 1.5; </a:t>
            </a:r>
            <a:r>
              <a:rPr lang="en-US" sz="800" dirty="0">
                <a:solidFill>
                  <a:srgbClr val="228B22"/>
                </a:solidFill>
                <a:latin typeface="Courier" pitchFamily="2" charset="0"/>
              </a:rPr>
              <a:t>%ng/mL</a:t>
            </a:r>
            <a:endParaRPr lang="en-US" sz="800" dirty="0">
              <a:latin typeface="Courier" pitchFamily="2" charset="0"/>
            </a:endParaRPr>
          </a:p>
          <a:p>
            <a:r>
              <a:rPr lang="en-US" sz="800" dirty="0">
                <a:latin typeface="Courier" pitchFamily="2" charset="0"/>
              </a:rPr>
              <a:t>Ca0_rnd = </a:t>
            </a:r>
            <a:r>
              <a:rPr lang="en-US" sz="800" dirty="0" err="1">
                <a:latin typeface="Courier" pitchFamily="2" charset="0"/>
              </a:rPr>
              <a:t>std_a</a:t>
            </a:r>
            <a:r>
              <a:rPr lang="en-US" sz="800" dirty="0">
                <a:latin typeface="Courier" pitchFamily="2" charset="0"/>
              </a:rPr>
              <a:t>.*</a:t>
            </a:r>
            <a:r>
              <a:rPr lang="en-US" sz="800" dirty="0" err="1">
                <a:latin typeface="Courier" pitchFamily="2" charset="0"/>
              </a:rPr>
              <a:t>randn</a:t>
            </a:r>
            <a:r>
              <a:rPr lang="en-US" sz="800" dirty="0">
                <a:latin typeface="Courier" pitchFamily="2" charset="0"/>
              </a:rPr>
              <a:t>(num_patients,1) + Ca0;</a:t>
            </a:r>
          </a:p>
          <a:p>
            <a:r>
              <a:rPr lang="en-US" sz="800" dirty="0" err="1">
                <a:latin typeface="Courier" pitchFamily="2" charset="0"/>
              </a:rPr>
              <a:t>k_gr_agg_rnd</a:t>
            </a:r>
            <a:r>
              <a:rPr lang="en-US" sz="800" dirty="0">
                <a:latin typeface="Courier" pitchFamily="2" charset="0"/>
              </a:rPr>
              <a:t> = </a:t>
            </a:r>
            <a:r>
              <a:rPr lang="en-US" sz="800" dirty="0" err="1">
                <a:latin typeface="Courier" pitchFamily="2" charset="0"/>
              </a:rPr>
              <a:t>normrnd</a:t>
            </a:r>
            <a:r>
              <a:rPr lang="en-US" sz="800" dirty="0">
                <a:latin typeface="Courier" pitchFamily="2" charset="0"/>
              </a:rPr>
              <a:t>(1/18/30,1/60,[num_patients,1]);</a:t>
            </a:r>
            <a:r>
              <a:rPr lang="en-US" sz="800" dirty="0">
                <a:solidFill>
                  <a:srgbClr val="228B22"/>
                </a:solidFill>
                <a:latin typeface="Courier" pitchFamily="2" charset="0"/>
              </a:rPr>
              <a:t>%</a:t>
            </a:r>
            <a:r>
              <a:rPr lang="en-US" sz="800" dirty="0" err="1">
                <a:solidFill>
                  <a:srgbClr val="228B22"/>
                </a:solidFill>
                <a:latin typeface="Courier" pitchFamily="2" charset="0"/>
              </a:rPr>
              <a:t>linspace</a:t>
            </a:r>
            <a:r>
              <a:rPr lang="en-US" sz="800" dirty="0">
                <a:solidFill>
                  <a:srgbClr val="228B22"/>
                </a:solidFill>
                <a:latin typeface="Courier" pitchFamily="2" charset="0"/>
              </a:rPr>
              <a:t>(1/18/30,1/60,50); %day-1</a:t>
            </a:r>
            <a:endParaRPr lang="en-US" sz="800" dirty="0">
              <a:latin typeface="Courier" pitchFamily="2" charset="0"/>
            </a:endParaRPr>
          </a:p>
          <a:p>
            <a:r>
              <a:rPr lang="en-US" sz="800" dirty="0" err="1">
                <a:latin typeface="Courier" pitchFamily="2" charset="0"/>
              </a:rPr>
              <a:t>k_decay_agg_rnd</a:t>
            </a:r>
            <a:r>
              <a:rPr lang="en-US" sz="800" dirty="0">
                <a:latin typeface="Courier" pitchFamily="2" charset="0"/>
              </a:rPr>
              <a:t> = </a:t>
            </a:r>
            <a:r>
              <a:rPr lang="en-US" sz="800" dirty="0" err="1">
                <a:latin typeface="Courier" pitchFamily="2" charset="0"/>
              </a:rPr>
              <a:t>normrnd</a:t>
            </a:r>
            <a:r>
              <a:rPr lang="en-US" sz="800" dirty="0">
                <a:latin typeface="Courier" pitchFamily="2" charset="0"/>
              </a:rPr>
              <a:t>(1/30,1/150,[num_patients,1]);</a:t>
            </a:r>
            <a:r>
              <a:rPr lang="en-US" sz="800" dirty="0">
                <a:solidFill>
                  <a:srgbClr val="228B22"/>
                </a:solidFill>
                <a:latin typeface="Courier" pitchFamily="2" charset="0"/>
              </a:rPr>
              <a:t>%</a:t>
            </a:r>
            <a:r>
              <a:rPr lang="en-US" sz="800" dirty="0" err="1">
                <a:solidFill>
                  <a:srgbClr val="228B22"/>
                </a:solidFill>
                <a:latin typeface="Courier" pitchFamily="2" charset="0"/>
              </a:rPr>
              <a:t>linspace</a:t>
            </a:r>
            <a:r>
              <a:rPr lang="en-US" sz="800" dirty="0">
                <a:solidFill>
                  <a:srgbClr val="228B22"/>
                </a:solidFill>
                <a:latin typeface="Courier" pitchFamily="2" charset="0"/>
              </a:rPr>
              <a:t>(1/30,1/150,50); %day-1</a:t>
            </a:r>
            <a:endParaRPr lang="en-US" sz="800" dirty="0">
              <a:effectLst/>
              <a:latin typeface="Courier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99A83-75F3-0145-A122-E5BE827A537C}"/>
              </a:ext>
            </a:extLst>
          </p:cNvPr>
          <p:cNvSpPr txBox="1"/>
          <p:nvPr/>
        </p:nvSpPr>
        <p:spPr>
          <a:xfrm>
            <a:off x="346842" y="3915623"/>
            <a:ext cx="4435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Similar </a:t>
            </a:r>
            <a:r>
              <a:rPr lang="en-US" sz="1200" dirty="0" err="1"/>
              <a:t>k_decay</a:t>
            </a:r>
            <a:r>
              <a:rPr lang="en-US" sz="1200" dirty="0"/>
              <a:t> and </a:t>
            </a:r>
            <a:r>
              <a:rPr lang="en-US" sz="1200" dirty="0" err="1"/>
              <a:t>k_growth</a:t>
            </a:r>
            <a:r>
              <a:rPr lang="en-US" sz="1200" dirty="0"/>
              <a:t> for the aggressive and non-aggressive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901789-1A1F-CB42-9209-A263274D2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42" y="400838"/>
            <a:ext cx="4281896" cy="323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0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F0A3C4-D84C-254A-87B5-3606D8CCA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38" y="641216"/>
            <a:ext cx="5014679" cy="37836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8D2BD7-3088-BF40-B6A6-D68C7790A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41216"/>
            <a:ext cx="5158798" cy="389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27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9CBEE7-0C77-3840-9266-A1500198DFD2}"/>
              </a:ext>
            </a:extLst>
          </p:cNvPr>
          <p:cNvSpPr/>
          <p:nvPr/>
        </p:nvSpPr>
        <p:spPr>
          <a:xfrm>
            <a:off x="693684" y="4182078"/>
            <a:ext cx="314259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urier" pitchFamily="2" charset="0"/>
              </a:rPr>
              <a:t>time = (0:400)';</a:t>
            </a:r>
          </a:p>
          <a:p>
            <a:r>
              <a:rPr lang="en-US" sz="800" dirty="0" err="1">
                <a:latin typeface="Courier" pitchFamily="2" charset="0"/>
              </a:rPr>
              <a:t>num_patients</a:t>
            </a:r>
            <a:r>
              <a:rPr lang="en-US" sz="800" dirty="0">
                <a:latin typeface="Courier" pitchFamily="2" charset="0"/>
              </a:rPr>
              <a:t> = 200;</a:t>
            </a:r>
          </a:p>
          <a:p>
            <a:r>
              <a:rPr lang="en-US" sz="800" dirty="0">
                <a:latin typeface="Courier" pitchFamily="2" charset="0"/>
              </a:rPr>
              <a:t>Ch0 = 8; </a:t>
            </a:r>
            <a:r>
              <a:rPr lang="en-US" sz="800" dirty="0">
                <a:solidFill>
                  <a:srgbClr val="228B22"/>
                </a:solidFill>
                <a:latin typeface="Courier" pitchFamily="2" charset="0"/>
              </a:rPr>
              <a:t>%ng/mL</a:t>
            </a:r>
            <a:endParaRPr lang="en-US" sz="800" dirty="0">
              <a:latin typeface="Courier" pitchFamily="2" charset="0"/>
            </a:endParaRPr>
          </a:p>
          <a:p>
            <a:r>
              <a:rPr lang="en-US" sz="800" dirty="0" err="1">
                <a:latin typeface="Courier" pitchFamily="2" charset="0"/>
              </a:rPr>
              <a:t>std_h</a:t>
            </a:r>
            <a:r>
              <a:rPr lang="en-US" sz="800" dirty="0">
                <a:latin typeface="Courier" pitchFamily="2" charset="0"/>
              </a:rPr>
              <a:t> = 1.5; </a:t>
            </a:r>
            <a:r>
              <a:rPr lang="en-US" sz="800" dirty="0">
                <a:solidFill>
                  <a:srgbClr val="228B22"/>
                </a:solidFill>
                <a:latin typeface="Courier" pitchFamily="2" charset="0"/>
              </a:rPr>
              <a:t>%ng/mL</a:t>
            </a:r>
            <a:endParaRPr lang="en-US" sz="800" dirty="0">
              <a:latin typeface="Courier" pitchFamily="2" charset="0"/>
            </a:endParaRPr>
          </a:p>
          <a:p>
            <a:r>
              <a:rPr lang="en-US" sz="800" dirty="0">
                <a:latin typeface="Courier" pitchFamily="2" charset="0"/>
              </a:rPr>
              <a:t>Ch0_rnd = </a:t>
            </a:r>
            <a:r>
              <a:rPr lang="en-US" sz="800" dirty="0" err="1">
                <a:latin typeface="Courier" pitchFamily="2" charset="0"/>
              </a:rPr>
              <a:t>std_h</a:t>
            </a:r>
            <a:r>
              <a:rPr lang="en-US" sz="800" dirty="0">
                <a:latin typeface="Courier" pitchFamily="2" charset="0"/>
              </a:rPr>
              <a:t>.*</a:t>
            </a:r>
            <a:r>
              <a:rPr lang="en-US" sz="800" dirty="0" err="1">
                <a:latin typeface="Courier" pitchFamily="2" charset="0"/>
              </a:rPr>
              <a:t>randn</a:t>
            </a:r>
            <a:r>
              <a:rPr lang="en-US" sz="800" dirty="0">
                <a:latin typeface="Courier" pitchFamily="2" charset="0"/>
              </a:rPr>
              <a:t>(num_patients,1) + Ch0;</a:t>
            </a:r>
          </a:p>
          <a:p>
            <a:r>
              <a:rPr lang="en-US" sz="800" dirty="0">
                <a:latin typeface="Courier" pitchFamily="2" charset="0"/>
              </a:rPr>
              <a:t>Ca0 = 8; </a:t>
            </a:r>
            <a:r>
              <a:rPr lang="en-US" sz="800" dirty="0">
                <a:solidFill>
                  <a:srgbClr val="228B22"/>
                </a:solidFill>
                <a:latin typeface="Courier" pitchFamily="2" charset="0"/>
              </a:rPr>
              <a:t>%ng/mL</a:t>
            </a:r>
            <a:endParaRPr lang="en-US" sz="800" dirty="0">
              <a:latin typeface="Courier" pitchFamily="2" charset="0"/>
            </a:endParaRPr>
          </a:p>
          <a:p>
            <a:r>
              <a:rPr lang="en-US" sz="800" dirty="0" err="1">
                <a:latin typeface="Courier" pitchFamily="2" charset="0"/>
              </a:rPr>
              <a:t>std_a</a:t>
            </a:r>
            <a:r>
              <a:rPr lang="en-US" sz="800" dirty="0">
                <a:latin typeface="Courier" pitchFamily="2" charset="0"/>
              </a:rPr>
              <a:t> = 1.5; </a:t>
            </a:r>
            <a:r>
              <a:rPr lang="en-US" sz="800" dirty="0">
                <a:solidFill>
                  <a:srgbClr val="228B22"/>
                </a:solidFill>
                <a:latin typeface="Courier" pitchFamily="2" charset="0"/>
              </a:rPr>
              <a:t>%ng/mL</a:t>
            </a:r>
            <a:endParaRPr lang="en-US" sz="800" dirty="0">
              <a:latin typeface="Courier" pitchFamily="2" charset="0"/>
            </a:endParaRPr>
          </a:p>
          <a:p>
            <a:r>
              <a:rPr lang="en-US" sz="800" dirty="0">
                <a:latin typeface="Courier" pitchFamily="2" charset="0"/>
              </a:rPr>
              <a:t>Ca0_rnd = </a:t>
            </a:r>
            <a:r>
              <a:rPr lang="en-US" sz="800" dirty="0" err="1">
                <a:latin typeface="Courier" pitchFamily="2" charset="0"/>
              </a:rPr>
              <a:t>std_a</a:t>
            </a:r>
            <a:r>
              <a:rPr lang="en-US" sz="800" dirty="0">
                <a:latin typeface="Courier" pitchFamily="2" charset="0"/>
              </a:rPr>
              <a:t>.*</a:t>
            </a:r>
            <a:r>
              <a:rPr lang="en-US" sz="800" dirty="0" err="1">
                <a:latin typeface="Courier" pitchFamily="2" charset="0"/>
              </a:rPr>
              <a:t>randn</a:t>
            </a:r>
            <a:r>
              <a:rPr lang="en-US" sz="800" dirty="0">
                <a:latin typeface="Courier" pitchFamily="2" charset="0"/>
              </a:rPr>
              <a:t>(num_patients,1) + Ca0;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urier" pitchFamily="2" charset="0"/>
              </a:rPr>
              <a:t>k_gr</a:t>
            </a:r>
            <a:r>
              <a:rPr lang="en-US" sz="800" dirty="0">
                <a:solidFill>
                  <a:srgbClr val="000000"/>
                </a:solidFill>
                <a:latin typeface="Courier" pitchFamily="2" charset="0"/>
              </a:rPr>
              <a:t> = 1/60;</a:t>
            </a:r>
            <a:r>
              <a:rPr lang="en-US" sz="800" dirty="0">
                <a:solidFill>
                  <a:srgbClr val="228B22"/>
                </a:solidFill>
                <a:latin typeface="Courier" pitchFamily="2" charset="0"/>
              </a:rPr>
              <a:t>%</a:t>
            </a:r>
            <a:r>
              <a:rPr lang="en-US" sz="800" dirty="0" err="1">
                <a:solidFill>
                  <a:srgbClr val="228B22"/>
                </a:solidFill>
                <a:latin typeface="Courier" pitchFamily="2" charset="0"/>
              </a:rPr>
              <a:t>linspace</a:t>
            </a:r>
            <a:r>
              <a:rPr lang="en-US" sz="800" dirty="0">
                <a:solidFill>
                  <a:srgbClr val="228B22"/>
                </a:solidFill>
                <a:latin typeface="Courier" pitchFamily="2" charset="0"/>
              </a:rPr>
              <a:t>(1/18/30,1/60,50); %day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urier" pitchFamily="2" charset="0"/>
              </a:rPr>
              <a:t>k_decay</a:t>
            </a:r>
            <a:r>
              <a:rPr lang="en-US" sz="800" dirty="0">
                <a:solidFill>
                  <a:srgbClr val="000000"/>
                </a:solidFill>
                <a:latin typeface="Courier" pitchFamily="2" charset="0"/>
              </a:rPr>
              <a:t> = 1/150;</a:t>
            </a:r>
            <a:r>
              <a:rPr lang="en-US" sz="800" dirty="0">
                <a:solidFill>
                  <a:srgbClr val="228B22"/>
                </a:solidFill>
                <a:latin typeface="Courier" pitchFamily="2" charset="0"/>
              </a:rPr>
              <a:t>%</a:t>
            </a:r>
            <a:r>
              <a:rPr lang="en-US" sz="800" dirty="0" err="1">
                <a:solidFill>
                  <a:srgbClr val="228B22"/>
                </a:solidFill>
                <a:latin typeface="Courier" pitchFamily="2" charset="0"/>
              </a:rPr>
              <a:t>linspace</a:t>
            </a:r>
            <a:r>
              <a:rPr lang="en-US" sz="800" dirty="0">
                <a:solidFill>
                  <a:srgbClr val="228B22"/>
                </a:solidFill>
                <a:latin typeface="Courier" pitchFamily="2" charset="0"/>
              </a:rPr>
              <a:t>(1/30,1/150,50); %day</a:t>
            </a:r>
          </a:p>
          <a:p>
            <a:r>
              <a:rPr lang="en-US" sz="800" dirty="0" err="1"/>
              <a:t>sample_interval</a:t>
            </a:r>
            <a:r>
              <a:rPr lang="en-US" sz="800" dirty="0"/>
              <a:t> = </a:t>
            </a:r>
            <a:r>
              <a:rPr lang="en-US" sz="800" dirty="0" err="1"/>
              <a:t>linspace</a:t>
            </a:r>
            <a:r>
              <a:rPr lang="en-US" sz="800" dirty="0"/>
              <a:t>(1,50,20);</a:t>
            </a:r>
          </a:p>
          <a:p>
            <a:r>
              <a:rPr lang="en-US" sz="800" dirty="0" err="1"/>
              <a:t>observationspan</a:t>
            </a:r>
            <a:r>
              <a:rPr lang="en-US" sz="800" dirty="0"/>
              <a:t> = </a:t>
            </a:r>
            <a:r>
              <a:rPr lang="en-US" sz="800" dirty="0" err="1"/>
              <a:t>linspace</a:t>
            </a:r>
            <a:r>
              <a:rPr lang="en-US" sz="800" dirty="0"/>
              <a:t>(200,400,50);</a:t>
            </a:r>
          </a:p>
          <a:p>
            <a:endParaRPr lang="en-US" sz="800" dirty="0">
              <a:solidFill>
                <a:srgbClr val="228B22"/>
              </a:solidFill>
              <a:effectLst/>
              <a:latin typeface="Courier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2282DE-D4DB-4942-AACB-9A1F61999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736" y="317556"/>
            <a:ext cx="4628739" cy="34924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FCDCB9-5E04-7849-ACAD-F859C73B6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41" y="317556"/>
            <a:ext cx="4628739" cy="34924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D5204A-48F8-574D-8D2D-1227E6F84647}"/>
              </a:ext>
            </a:extLst>
          </p:cNvPr>
          <p:cNvSpPr txBox="1"/>
          <p:nvPr/>
        </p:nvSpPr>
        <p:spPr>
          <a:xfrm>
            <a:off x="346839" y="6246930"/>
            <a:ext cx="376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name:observation_sampling_test_ns4</a:t>
            </a:r>
          </a:p>
        </p:txBody>
      </p:sp>
    </p:spTree>
    <p:extLst>
      <p:ext uri="{BB962C8B-B14F-4D97-AF65-F5344CB8AC3E}">
        <p14:creationId xmlns:p14="http://schemas.microsoft.com/office/powerpoint/2010/main" val="414222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58CEA1-E7DE-704B-971D-9C6CE6265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52" y="252247"/>
            <a:ext cx="4374016" cy="33002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43953AA-A9C5-5A45-A2FD-DA986FAFB293}"/>
              </a:ext>
            </a:extLst>
          </p:cNvPr>
          <p:cNvSpPr/>
          <p:nvPr/>
        </p:nvSpPr>
        <p:spPr>
          <a:xfrm>
            <a:off x="934529" y="3691696"/>
            <a:ext cx="341586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>
                <a:latin typeface="Courier" pitchFamily="2" charset="0"/>
              </a:rPr>
              <a:t>test_iter</a:t>
            </a:r>
            <a:r>
              <a:rPr lang="en-US" sz="800" dirty="0">
                <a:latin typeface="Courier" pitchFamily="2" charset="0"/>
              </a:rPr>
              <a:t> = 10;</a:t>
            </a:r>
          </a:p>
          <a:p>
            <a:r>
              <a:rPr lang="en-US" sz="800" dirty="0">
                <a:latin typeface="Courier" pitchFamily="2" charset="0"/>
              </a:rPr>
              <a:t>time = (0:400)';</a:t>
            </a:r>
          </a:p>
          <a:p>
            <a:r>
              <a:rPr lang="en-US" sz="800" dirty="0" err="1">
                <a:latin typeface="Courier" pitchFamily="2" charset="0"/>
              </a:rPr>
              <a:t>num_patients</a:t>
            </a:r>
            <a:r>
              <a:rPr lang="en-US" sz="800" dirty="0">
                <a:latin typeface="Courier" pitchFamily="2" charset="0"/>
              </a:rPr>
              <a:t> = 200;</a:t>
            </a:r>
          </a:p>
          <a:p>
            <a:r>
              <a:rPr lang="en-US" sz="800" dirty="0">
                <a:solidFill>
                  <a:srgbClr val="228B22"/>
                </a:solidFill>
                <a:latin typeface="Courier" pitchFamily="2" charset="0"/>
              </a:rPr>
              <a:t>%healthy baseline and </a:t>
            </a:r>
            <a:r>
              <a:rPr lang="en-US" sz="800" dirty="0" err="1">
                <a:solidFill>
                  <a:srgbClr val="228B22"/>
                </a:solidFill>
                <a:latin typeface="Courier" pitchFamily="2" charset="0"/>
              </a:rPr>
              <a:t>std</a:t>
            </a:r>
            <a:endParaRPr lang="en-US" sz="800" dirty="0">
              <a:solidFill>
                <a:srgbClr val="228B22"/>
              </a:solidFill>
              <a:latin typeface="Courier" pitchFamily="2" charset="0"/>
            </a:endParaRPr>
          </a:p>
          <a:p>
            <a:r>
              <a:rPr lang="en-US" sz="800" dirty="0">
                <a:latin typeface="Courier" pitchFamily="2" charset="0"/>
              </a:rPr>
              <a:t>Ch0 = 8; </a:t>
            </a:r>
            <a:r>
              <a:rPr lang="en-US" sz="800" dirty="0">
                <a:solidFill>
                  <a:srgbClr val="228B22"/>
                </a:solidFill>
                <a:latin typeface="Courier" pitchFamily="2" charset="0"/>
              </a:rPr>
              <a:t>%ng/mL</a:t>
            </a:r>
            <a:endParaRPr lang="en-US" sz="800" dirty="0">
              <a:latin typeface="Courier" pitchFamily="2" charset="0"/>
            </a:endParaRPr>
          </a:p>
          <a:p>
            <a:r>
              <a:rPr lang="en-US" sz="800" dirty="0" err="1">
                <a:latin typeface="Courier" pitchFamily="2" charset="0"/>
              </a:rPr>
              <a:t>std_h</a:t>
            </a:r>
            <a:r>
              <a:rPr lang="en-US" sz="800" dirty="0">
                <a:latin typeface="Courier" pitchFamily="2" charset="0"/>
              </a:rPr>
              <a:t> = 1.5; </a:t>
            </a:r>
            <a:r>
              <a:rPr lang="en-US" sz="800" dirty="0">
                <a:solidFill>
                  <a:srgbClr val="228B22"/>
                </a:solidFill>
                <a:latin typeface="Courier" pitchFamily="2" charset="0"/>
              </a:rPr>
              <a:t>%ng/mL</a:t>
            </a:r>
            <a:endParaRPr lang="en-US" sz="800" dirty="0">
              <a:latin typeface="Courier" pitchFamily="2" charset="0"/>
            </a:endParaRPr>
          </a:p>
          <a:p>
            <a:r>
              <a:rPr lang="en-US" sz="800" dirty="0">
                <a:latin typeface="Courier" pitchFamily="2" charset="0"/>
              </a:rPr>
              <a:t>Ch0_rnd = </a:t>
            </a:r>
            <a:r>
              <a:rPr lang="en-US" sz="800" dirty="0" err="1">
                <a:latin typeface="Courier" pitchFamily="2" charset="0"/>
              </a:rPr>
              <a:t>std_h</a:t>
            </a:r>
            <a:r>
              <a:rPr lang="en-US" sz="800" dirty="0">
                <a:latin typeface="Courier" pitchFamily="2" charset="0"/>
              </a:rPr>
              <a:t>.*</a:t>
            </a:r>
            <a:r>
              <a:rPr lang="en-US" sz="800" dirty="0" err="1">
                <a:latin typeface="Courier" pitchFamily="2" charset="0"/>
              </a:rPr>
              <a:t>randn</a:t>
            </a:r>
            <a:r>
              <a:rPr lang="en-US" sz="800" dirty="0">
                <a:latin typeface="Courier" pitchFamily="2" charset="0"/>
              </a:rPr>
              <a:t>(num_patients,1) + Ch0;</a:t>
            </a:r>
          </a:p>
          <a:p>
            <a:r>
              <a:rPr lang="en-US" sz="800" dirty="0" err="1">
                <a:latin typeface="Courier" pitchFamily="2" charset="0"/>
              </a:rPr>
              <a:t>k_gr_non_rnd</a:t>
            </a:r>
            <a:r>
              <a:rPr lang="en-US" sz="800" dirty="0">
                <a:latin typeface="Courier" pitchFamily="2" charset="0"/>
              </a:rPr>
              <a:t> = </a:t>
            </a:r>
            <a:r>
              <a:rPr lang="en-US" sz="800" dirty="0" err="1">
                <a:latin typeface="Courier" pitchFamily="2" charset="0"/>
              </a:rPr>
              <a:t>normrnd</a:t>
            </a:r>
            <a:r>
              <a:rPr lang="en-US" sz="800" dirty="0">
                <a:latin typeface="Courier" pitchFamily="2" charset="0"/>
              </a:rPr>
              <a:t>(0, 1/18/30,[num_patients,1]);</a:t>
            </a:r>
            <a:r>
              <a:rPr lang="en-US" sz="800" dirty="0">
                <a:solidFill>
                  <a:srgbClr val="228B22"/>
                </a:solidFill>
                <a:latin typeface="Courier" pitchFamily="2" charset="0"/>
              </a:rPr>
              <a:t>%mean([0 1/18/30]);</a:t>
            </a:r>
            <a:endParaRPr lang="en-US" sz="800" dirty="0">
              <a:latin typeface="Courier" pitchFamily="2" charset="0"/>
            </a:endParaRPr>
          </a:p>
          <a:p>
            <a:r>
              <a:rPr lang="en-US" sz="800" dirty="0" err="1">
                <a:latin typeface="Courier" pitchFamily="2" charset="0"/>
              </a:rPr>
              <a:t>k_decay_non_rnd</a:t>
            </a:r>
            <a:r>
              <a:rPr lang="en-US" sz="800" dirty="0">
                <a:latin typeface="Courier" pitchFamily="2" charset="0"/>
              </a:rPr>
              <a:t> = </a:t>
            </a:r>
            <a:r>
              <a:rPr lang="en-US" sz="800" dirty="0" err="1">
                <a:latin typeface="Courier" pitchFamily="2" charset="0"/>
              </a:rPr>
              <a:t>normrnd</a:t>
            </a:r>
            <a:r>
              <a:rPr lang="en-US" sz="800" dirty="0">
                <a:latin typeface="Courier" pitchFamily="2" charset="0"/>
              </a:rPr>
              <a:t>(1/(24*30), 1/150,[num_patients,1]);</a:t>
            </a:r>
            <a:r>
              <a:rPr lang="en-US" sz="800" dirty="0">
                <a:solidFill>
                  <a:srgbClr val="228B22"/>
                </a:solidFill>
                <a:latin typeface="Courier" pitchFamily="2" charset="0"/>
              </a:rPr>
              <a:t>%mean([1/(24*30) 1/150]);</a:t>
            </a:r>
            <a:endParaRPr lang="en-US" sz="800" dirty="0">
              <a:latin typeface="Courier" pitchFamily="2" charset="0"/>
            </a:endParaRPr>
          </a:p>
          <a:p>
            <a:r>
              <a:rPr lang="en-US" sz="800" dirty="0">
                <a:solidFill>
                  <a:srgbClr val="228B22"/>
                </a:solidFill>
                <a:latin typeface="Courier" pitchFamily="2" charset="0"/>
              </a:rPr>
              <a:t> </a:t>
            </a:r>
          </a:p>
          <a:p>
            <a:r>
              <a:rPr lang="en-US" sz="800" dirty="0">
                <a:solidFill>
                  <a:srgbClr val="228B22"/>
                </a:solidFill>
                <a:latin typeface="Courier" pitchFamily="2" charset="0"/>
              </a:rPr>
              <a:t>%unhealthy baseline and </a:t>
            </a:r>
            <a:r>
              <a:rPr lang="en-US" sz="800" dirty="0" err="1">
                <a:solidFill>
                  <a:srgbClr val="228B22"/>
                </a:solidFill>
                <a:latin typeface="Courier" pitchFamily="2" charset="0"/>
              </a:rPr>
              <a:t>std</a:t>
            </a:r>
            <a:endParaRPr lang="en-US" sz="800" dirty="0">
              <a:solidFill>
                <a:srgbClr val="228B22"/>
              </a:solidFill>
              <a:latin typeface="Courier" pitchFamily="2" charset="0"/>
            </a:endParaRPr>
          </a:p>
          <a:p>
            <a:r>
              <a:rPr lang="en-US" sz="800" dirty="0">
                <a:latin typeface="Courier" pitchFamily="2" charset="0"/>
              </a:rPr>
              <a:t>Ca0 = 8; </a:t>
            </a:r>
            <a:r>
              <a:rPr lang="en-US" sz="800" dirty="0">
                <a:solidFill>
                  <a:srgbClr val="228B22"/>
                </a:solidFill>
                <a:latin typeface="Courier" pitchFamily="2" charset="0"/>
              </a:rPr>
              <a:t>%ng/mL</a:t>
            </a:r>
            <a:endParaRPr lang="en-US" sz="800" dirty="0">
              <a:latin typeface="Courier" pitchFamily="2" charset="0"/>
            </a:endParaRPr>
          </a:p>
          <a:p>
            <a:r>
              <a:rPr lang="en-US" sz="800" dirty="0" err="1">
                <a:latin typeface="Courier" pitchFamily="2" charset="0"/>
              </a:rPr>
              <a:t>std_a</a:t>
            </a:r>
            <a:r>
              <a:rPr lang="en-US" sz="800" dirty="0">
                <a:latin typeface="Courier" pitchFamily="2" charset="0"/>
              </a:rPr>
              <a:t> = 1.5; </a:t>
            </a:r>
            <a:r>
              <a:rPr lang="en-US" sz="800" dirty="0">
                <a:solidFill>
                  <a:srgbClr val="228B22"/>
                </a:solidFill>
                <a:latin typeface="Courier" pitchFamily="2" charset="0"/>
              </a:rPr>
              <a:t>%ng/mL</a:t>
            </a:r>
            <a:endParaRPr lang="en-US" sz="800" dirty="0">
              <a:latin typeface="Courier" pitchFamily="2" charset="0"/>
            </a:endParaRPr>
          </a:p>
          <a:p>
            <a:r>
              <a:rPr lang="en-US" sz="800" dirty="0">
                <a:latin typeface="Courier" pitchFamily="2" charset="0"/>
              </a:rPr>
              <a:t>Ca0_rnd = </a:t>
            </a:r>
            <a:r>
              <a:rPr lang="en-US" sz="800" dirty="0" err="1">
                <a:latin typeface="Courier" pitchFamily="2" charset="0"/>
              </a:rPr>
              <a:t>std_a</a:t>
            </a:r>
            <a:r>
              <a:rPr lang="en-US" sz="800" dirty="0">
                <a:latin typeface="Courier" pitchFamily="2" charset="0"/>
              </a:rPr>
              <a:t>.*</a:t>
            </a:r>
            <a:r>
              <a:rPr lang="en-US" sz="800" dirty="0" err="1">
                <a:latin typeface="Courier" pitchFamily="2" charset="0"/>
              </a:rPr>
              <a:t>randn</a:t>
            </a:r>
            <a:r>
              <a:rPr lang="en-US" sz="800" dirty="0">
                <a:latin typeface="Courier" pitchFamily="2" charset="0"/>
              </a:rPr>
              <a:t>(num_patients,1) + Ca0;</a:t>
            </a:r>
          </a:p>
          <a:p>
            <a:r>
              <a:rPr lang="en-US" sz="800" dirty="0" err="1">
                <a:latin typeface="Courier" pitchFamily="2" charset="0"/>
              </a:rPr>
              <a:t>k_gr_agg_rnd</a:t>
            </a:r>
            <a:r>
              <a:rPr lang="en-US" sz="800" dirty="0">
                <a:latin typeface="Courier" pitchFamily="2" charset="0"/>
              </a:rPr>
              <a:t> = </a:t>
            </a:r>
            <a:r>
              <a:rPr lang="en-US" sz="800" dirty="0" err="1">
                <a:latin typeface="Courier" pitchFamily="2" charset="0"/>
              </a:rPr>
              <a:t>normrnd</a:t>
            </a:r>
            <a:r>
              <a:rPr lang="en-US" sz="800" dirty="0">
                <a:latin typeface="Courier" pitchFamily="2" charset="0"/>
              </a:rPr>
              <a:t>(1/18/30,1/60,[num_patients,1]);</a:t>
            </a:r>
            <a:r>
              <a:rPr lang="en-US" sz="800" dirty="0">
                <a:solidFill>
                  <a:srgbClr val="228B22"/>
                </a:solidFill>
                <a:latin typeface="Courier" pitchFamily="2" charset="0"/>
              </a:rPr>
              <a:t>%</a:t>
            </a:r>
            <a:r>
              <a:rPr lang="en-US" sz="800" dirty="0" err="1">
                <a:solidFill>
                  <a:srgbClr val="228B22"/>
                </a:solidFill>
                <a:latin typeface="Courier" pitchFamily="2" charset="0"/>
              </a:rPr>
              <a:t>linspace</a:t>
            </a:r>
            <a:r>
              <a:rPr lang="en-US" sz="800" dirty="0">
                <a:solidFill>
                  <a:srgbClr val="228B22"/>
                </a:solidFill>
                <a:latin typeface="Courier" pitchFamily="2" charset="0"/>
              </a:rPr>
              <a:t>(1/18/30,1/60,50); %day-1</a:t>
            </a:r>
            <a:endParaRPr lang="en-US" sz="800" dirty="0">
              <a:latin typeface="Courier" pitchFamily="2" charset="0"/>
            </a:endParaRPr>
          </a:p>
          <a:p>
            <a:r>
              <a:rPr lang="en-US" sz="800" dirty="0" err="1">
                <a:latin typeface="Courier" pitchFamily="2" charset="0"/>
              </a:rPr>
              <a:t>k_decay_agg_rnd</a:t>
            </a:r>
            <a:r>
              <a:rPr lang="en-US" sz="800" dirty="0">
                <a:latin typeface="Courier" pitchFamily="2" charset="0"/>
              </a:rPr>
              <a:t> = </a:t>
            </a:r>
            <a:r>
              <a:rPr lang="en-US" sz="800" dirty="0" err="1">
                <a:latin typeface="Courier" pitchFamily="2" charset="0"/>
              </a:rPr>
              <a:t>normrnd</a:t>
            </a:r>
            <a:r>
              <a:rPr lang="en-US" sz="800" dirty="0">
                <a:latin typeface="Courier" pitchFamily="2" charset="0"/>
              </a:rPr>
              <a:t>(1/30,1/150,[num_patients,1]);</a:t>
            </a:r>
            <a:r>
              <a:rPr lang="en-US" sz="800" dirty="0">
                <a:solidFill>
                  <a:srgbClr val="228B22"/>
                </a:solidFill>
                <a:latin typeface="Courier" pitchFamily="2" charset="0"/>
              </a:rPr>
              <a:t>%</a:t>
            </a:r>
            <a:r>
              <a:rPr lang="en-US" sz="800" dirty="0" err="1">
                <a:solidFill>
                  <a:srgbClr val="228B22"/>
                </a:solidFill>
                <a:latin typeface="Courier" pitchFamily="2" charset="0"/>
              </a:rPr>
              <a:t>linspace</a:t>
            </a:r>
            <a:r>
              <a:rPr lang="en-US" sz="800" dirty="0">
                <a:solidFill>
                  <a:srgbClr val="228B22"/>
                </a:solidFill>
                <a:latin typeface="Courier" pitchFamily="2" charset="0"/>
              </a:rPr>
              <a:t>(1/30,1/150,50); %day-1</a:t>
            </a:r>
            <a:endParaRPr lang="en-US" sz="800" dirty="0">
              <a:effectLst/>
              <a:latin typeface="Courier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38C124-FD1A-434F-B6BF-A66CD059D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429" y="252247"/>
            <a:ext cx="4380978" cy="330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94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26B630-FA5D-CE4F-A55D-4AC80A7DF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09" y="1071988"/>
            <a:ext cx="5328745" cy="40206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7E105A-A193-0846-836C-48FB94438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867" y="273269"/>
            <a:ext cx="3826653" cy="28872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CE14E6-5DD1-0B45-B8F5-FE66326A7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8867" y="3550328"/>
            <a:ext cx="3826653" cy="288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256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3150</TotalTime>
  <Words>947</Words>
  <Application>Microsoft Macintosh PowerPoint</Application>
  <PresentationFormat>Widescreen</PresentationFormat>
  <Paragraphs>113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Negar Sadeghipour</dc:creator>
  <cp:lastModifiedBy>Negar Sadeghipour</cp:lastModifiedBy>
  <cp:revision>30</cp:revision>
  <cp:lastPrinted>2019-05-09T23:31:39Z</cp:lastPrinted>
  <dcterms:created xsi:type="dcterms:W3CDTF">2019-05-07T21:44:38Z</dcterms:created>
  <dcterms:modified xsi:type="dcterms:W3CDTF">2019-05-10T02:15:58Z</dcterms:modified>
</cp:coreProperties>
</file>