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57F777-D9BC-454A-A85F-277C01CFF5CC}" type="datetimeFigureOut">
              <a:rPr lang="en-US" smtClean="0"/>
              <a:t>12/27/2023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425082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57F777-D9BC-454A-A85F-277C01CFF5CC}" type="datetimeFigureOut">
              <a:rPr lang="en-US" smtClean="0"/>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3902866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57F777-D9BC-454A-A85F-277C01CFF5CC}"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2919168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57F777-D9BC-454A-A85F-277C01CFF5CC}"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3534339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57F777-D9BC-454A-A85F-277C01CFF5CC}"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1974421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57F777-D9BC-454A-A85F-277C01CFF5CC}"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1626013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57F777-D9BC-454A-A85F-277C01CFF5CC}"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3674628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57F777-D9BC-454A-A85F-277C01CFF5CC}"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3832721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57F777-D9BC-454A-A85F-277C01CFF5CC}"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191490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57F777-D9BC-454A-A85F-277C01CFF5CC}"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142194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57F777-D9BC-454A-A85F-277C01CFF5CC}"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311875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57F777-D9BC-454A-A85F-277C01CFF5CC}" type="datetimeFigureOut">
              <a:rPr lang="en-US" smtClean="0"/>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570205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57F777-D9BC-454A-A85F-277C01CFF5CC}" type="datetimeFigureOut">
              <a:rPr lang="en-US" smtClean="0"/>
              <a:t>12/27/2023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26967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57F777-D9BC-454A-A85F-277C01CFF5CC}" type="datetimeFigureOut">
              <a:rPr lang="en-US" smtClean="0"/>
              <a:t>12/27/2023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421415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7F777-D9BC-454A-A85F-277C01CFF5CC}" type="datetimeFigureOut">
              <a:rPr lang="en-US" smtClean="0"/>
              <a:t>12/27/2023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159900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57F777-D9BC-454A-A85F-277C01CFF5CC}" type="datetimeFigureOut">
              <a:rPr lang="en-US" smtClean="0"/>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369920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57F777-D9BC-454A-A85F-277C01CFF5CC}" type="datetimeFigureOut">
              <a:rPr lang="en-US" smtClean="0"/>
              <a:t>12/27/2023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1952800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57F777-D9BC-454A-A85F-277C01CFF5CC}" type="datetimeFigureOut">
              <a:rPr lang="en-US" smtClean="0"/>
              <a:t>12/27/2023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62A93D-2C9A-495D-8A6B-9B5656CAF0DA}" type="slidenum">
              <a:rPr lang="en-US" smtClean="0"/>
              <a:t>‹#›</a:t>
            </a:fld>
            <a:endParaRPr lang="en-US"/>
          </a:p>
        </p:txBody>
      </p:sp>
    </p:spTree>
    <p:extLst>
      <p:ext uri="{BB962C8B-B14F-4D97-AF65-F5344CB8AC3E}">
        <p14:creationId xmlns:p14="http://schemas.microsoft.com/office/powerpoint/2010/main" val="33232683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eb.igap.net/app?q=@Tapcbeglwugftml"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yalehome.com/en/yale/yalehome/resi/dential/yale-real-living/assure-lock" TargetMode="External"/><Relationship Id="rId2" Type="http://schemas.openxmlformats.org/officeDocument/2006/relationships/hyperlink" Target="https://torob.com/" TargetMode="External"/><Relationship Id="rId1" Type="http://schemas.openxmlformats.org/officeDocument/2006/relationships/slideLayout" Target="../slideLayouts/slideLayout2.xml"/><Relationship Id="rId5" Type="http://schemas.openxmlformats.org/officeDocument/2006/relationships/hyperlink" Target="https://www.yalehome.com/en/support/contact-us" TargetMode="External"/><Relationship Id="rId4" Type="http://schemas.openxmlformats.org/officeDocument/2006/relationships/hyperlink" Target="https://www.yalehome.com/Yale/Yal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680364" y="996137"/>
            <a:ext cx="3796146" cy="923330"/>
          </a:xfrm>
          <a:prstGeom prst="rect">
            <a:avLst/>
          </a:prstGeom>
          <a:noFill/>
        </p:spPr>
        <p:txBody>
          <a:bodyPr wrap="square" rtlCol="0">
            <a:spAutoFit/>
          </a:bodyPr>
          <a:lstStyle/>
          <a:p>
            <a:pPr algn="ctr"/>
            <a:r>
              <a:rPr lang="fa-IR" sz="3600" b="1" dirty="0" smtClean="0">
                <a:effectLst>
                  <a:outerShdw blurRad="38100" dist="38100" dir="2700000" algn="tl">
                    <a:srgbClr val="000000">
                      <a:alpha val="43137"/>
                    </a:srgbClr>
                  </a:outerShdw>
                </a:effectLst>
              </a:rPr>
              <a:t>بنام خدا</a:t>
            </a:r>
          </a:p>
          <a:p>
            <a:pPr algn="ctr"/>
            <a:endParaRPr lang="en-US" b="1" dirty="0">
              <a:effectLst>
                <a:outerShdw blurRad="38100" dist="38100" dir="2700000" algn="tl">
                  <a:srgbClr val="000000">
                    <a:alpha val="43137"/>
                  </a:srgbClr>
                </a:outerShdw>
              </a:effectLst>
            </a:endParaRPr>
          </a:p>
        </p:txBody>
      </p:sp>
      <p:sp>
        <p:nvSpPr>
          <p:cNvPr id="7" name="TextBox 6"/>
          <p:cNvSpPr txBox="1"/>
          <p:nvPr/>
        </p:nvSpPr>
        <p:spPr>
          <a:xfrm>
            <a:off x="5648037" y="1901026"/>
            <a:ext cx="3828473" cy="954107"/>
          </a:xfrm>
          <a:prstGeom prst="rect">
            <a:avLst/>
          </a:prstGeom>
          <a:noFill/>
        </p:spPr>
        <p:txBody>
          <a:bodyPr wrap="square" rtlCol="0">
            <a:spAutoFit/>
          </a:bodyPr>
          <a:lstStyle/>
          <a:p>
            <a:pPr algn="ctr"/>
            <a:r>
              <a:rPr lang="fa-IR" sz="2000" dirty="0" smtClean="0">
                <a:effectLst>
                  <a:outerShdw blurRad="38100" dist="38100" dir="2700000" algn="tl">
                    <a:srgbClr val="000000">
                      <a:alpha val="43137"/>
                    </a:srgbClr>
                  </a:outerShdw>
                </a:effectLst>
              </a:rPr>
              <a:t>موضوع:پیاده سازی قفل هوشمند</a:t>
            </a:r>
          </a:p>
          <a:p>
            <a:pPr algn="ctr"/>
            <a:endParaRPr lang="fa-IR" dirty="0" smtClean="0">
              <a:effectLst>
                <a:outerShdw blurRad="38100" dist="38100" dir="2700000" algn="tl">
                  <a:srgbClr val="000000">
                    <a:alpha val="43137"/>
                  </a:srgbClr>
                </a:outerShdw>
              </a:effectLst>
            </a:endParaRPr>
          </a:p>
          <a:p>
            <a:pPr algn="ctr"/>
            <a:endParaRPr lang="en-US" dirty="0"/>
          </a:p>
        </p:txBody>
      </p:sp>
      <p:sp>
        <p:nvSpPr>
          <p:cNvPr id="8" name="TextBox 7"/>
          <p:cNvSpPr txBox="1"/>
          <p:nvPr/>
        </p:nvSpPr>
        <p:spPr>
          <a:xfrm>
            <a:off x="5879537" y="2570440"/>
            <a:ext cx="3365473" cy="523220"/>
          </a:xfrm>
          <a:prstGeom prst="rect">
            <a:avLst/>
          </a:prstGeom>
          <a:noFill/>
        </p:spPr>
        <p:txBody>
          <a:bodyPr wrap="none" rtlCol="0">
            <a:spAutoFit/>
          </a:bodyPr>
          <a:lstStyle/>
          <a:p>
            <a:pPr algn="ctr"/>
            <a:r>
              <a:rPr lang="en-US" sz="2800" b="1" dirty="0" smtClean="0">
                <a:effectLst>
                  <a:outerShdw blurRad="38100" dist="38100" dir="2700000" algn="tl">
                    <a:srgbClr val="000000">
                      <a:alpha val="43137"/>
                    </a:srgbClr>
                  </a:outerShdw>
                </a:effectLst>
              </a:rPr>
              <a:t>YALE ASSURE LOCK</a:t>
            </a:r>
          </a:p>
        </p:txBody>
      </p:sp>
      <p:sp>
        <p:nvSpPr>
          <p:cNvPr id="9" name="TextBox 8"/>
          <p:cNvSpPr txBox="1"/>
          <p:nvPr/>
        </p:nvSpPr>
        <p:spPr>
          <a:xfrm>
            <a:off x="6091446" y="3187566"/>
            <a:ext cx="2941654" cy="1046440"/>
          </a:xfrm>
          <a:prstGeom prst="rect">
            <a:avLst/>
          </a:prstGeom>
          <a:noFill/>
        </p:spPr>
        <p:txBody>
          <a:bodyPr wrap="square" rtlCol="0">
            <a:spAutoFit/>
          </a:bodyPr>
          <a:lstStyle/>
          <a:p>
            <a:pPr algn="ctr"/>
            <a:r>
              <a:rPr lang="fa-IR" sz="2400" dirty="0" smtClean="0">
                <a:effectLst>
                  <a:outerShdw blurRad="38100" dist="38100" dir="2700000" algn="tl">
                    <a:srgbClr val="000000">
                      <a:alpha val="43137"/>
                    </a:srgbClr>
                  </a:outerShdw>
                </a:effectLst>
              </a:rPr>
              <a:t>استاد:دکتر عصایی</a:t>
            </a:r>
          </a:p>
          <a:p>
            <a:pPr algn="ctr"/>
            <a:endParaRPr lang="fa-IR" dirty="0" smtClean="0">
              <a:effectLst>
                <a:outerShdw blurRad="38100" dist="38100" dir="2700000" algn="tl">
                  <a:srgbClr val="000000">
                    <a:alpha val="43137"/>
                  </a:srgbClr>
                </a:outerShdw>
              </a:effectLst>
            </a:endParaRPr>
          </a:p>
          <a:p>
            <a:pPr algn="ctr"/>
            <a:r>
              <a:rPr lang="fa-IR" sz="2000" dirty="0" smtClean="0">
                <a:effectLst>
                  <a:outerShdw blurRad="38100" dist="38100" dir="2700000" algn="tl">
                    <a:srgbClr val="000000">
                      <a:alpha val="43137"/>
                    </a:srgbClr>
                  </a:outerShdw>
                </a:effectLst>
              </a:rPr>
              <a:t>تهیه کننده:نگار شرفی</a:t>
            </a:r>
          </a:p>
        </p:txBody>
      </p:sp>
      <p:sp>
        <p:nvSpPr>
          <p:cNvPr id="10" name="TextBox 9"/>
          <p:cNvSpPr txBox="1"/>
          <p:nvPr/>
        </p:nvSpPr>
        <p:spPr>
          <a:xfrm>
            <a:off x="6994783" y="4472533"/>
            <a:ext cx="1167307" cy="400110"/>
          </a:xfrm>
          <a:prstGeom prst="rect">
            <a:avLst/>
          </a:prstGeom>
          <a:noFill/>
        </p:spPr>
        <p:txBody>
          <a:bodyPr wrap="none" rtlCol="0">
            <a:spAutoFit/>
          </a:bodyPr>
          <a:lstStyle/>
          <a:p>
            <a:r>
              <a:rPr lang="fa-IR" sz="2000" dirty="0" smtClean="0">
                <a:effectLst>
                  <a:outerShdw blurRad="38100" dist="38100" dir="2700000" algn="tl">
                    <a:srgbClr val="000000">
                      <a:alpha val="43137"/>
                    </a:srgbClr>
                  </a:outerShdw>
                </a:effectLst>
              </a:rPr>
              <a:t>دی 1402</a:t>
            </a:r>
            <a:endParaRPr lang="en-US"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02209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7064" y="316346"/>
            <a:ext cx="7261805" cy="976746"/>
          </a:xfrm>
        </p:spPr>
        <p:txBody>
          <a:bodyPr>
            <a:normAutofit/>
          </a:bodyPr>
          <a:lstStyle/>
          <a:p>
            <a:pPr rtl="1"/>
            <a:r>
              <a:rPr lang="fa-IR" sz="2400" dirty="0" smtClean="0">
                <a:effectLst>
                  <a:outerShdw blurRad="38100" dist="38100" dir="2700000" algn="tl">
                    <a:srgbClr val="000000">
                      <a:alpha val="43137"/>
                    </a:srgbClr>
                  </a:outerShdw>
                </a:effectLst>
              </a:rPr>
              <a:t>کد برنامه نویسی شده قفل هوشمند </a:t>
            </a:r>
            <a:r>
              <a:rPr lang="en-US" sz="2400" dirty="0" err="1" smtClean="0">
                <a:effectLst>
                  <a:outerShdw blurRad="38100" dist="38100" dir="2700000" algn="tl">
                    <a:srgbClr val="000000">
                      <a:alpha val="43137"/>
                    </a:srgbClr>
                  </a:outerShdw>
                </a:effectLst>
              </a:rPr>
              <a:t>c++</a:t>
            </a:r>
            <a:endParaRPr lang="en-US" sz="2400" dirty="0">
              <a:effectLst>
                <a:outerShdw blurRad="38100" dist="38100" dir="2700000" algn="tl">
                  <a:srgbClr val="000000">
                    <a:alpha val="43137"/>
                  </a:srgbClr>
                </a:outerShdw>
              </a:effectLst>
            </a:endParaRPr>
          </a:p>
        </p:txBody>
      </p:sp>
      <p:sp>
        <p:nvSpPr>
          <p:cNvPr id="6" name="TextBox 2">
            <a:extLst>
              <a:ext uri="{FF2B5EF4-FFF2-40B4-BE49-F238E27FC236}">
                <a16:creationId xmlns:a16="http://schemas.microsoft.com/office/drawing/2014/main" id="{08A3C7DB-B7E6-2314-F375-58FBBF5710F7}"/>
              </a:ext>
            </a:extLst>
          </p:cNvPr>
          <p:cNvSpPr txBox="1"/>
          <p:nvPr/>
        </p:nvSpPr>
        <p:spPr>
          <a:xfrm>
            <a:off x="2066149" y="1145163"/>
            <a:ext cx="3958756" cy="526297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0" i="0" u="none" strike="noStrike" dirty="0">
                <a:solidFill>
                  <a:schemeClr val="tx1"/>
                </a:solidFill>
                <a:effectLst/>
                <a:latin typeface="IRANSans"/>
                <a:hlinkClick r:id="rId2">
                  <a:extLst>
                    <a:ext uri="{A12FA001-AC4F-418D-AE19-62706E023703}">
                      <ahyp:hlinkClr xmlns="" xmlns:ahyp="http://schemas.microsoft.com/office/drawing/2018/hyperlinkcolor" xmlns:lc="http://schemas.openxmlformats.org/drawingml/2006/lockedCanvas" val="tx"/>
                    </a:ext>
                  </a:extLst>
                </a:hlinkClick>
              </a:rPr>
              <a:t>include</a:t>
            </a:r>
            <a:r>
              <a:rPr lang="en-US" sz="1600" b="0" i="0" dirty="0">
                <a:solidFill>
                  <a:schemeClr val="tx1"/>
                </a:solidFill>
                <a:effectLst/>
                <a:latin typeface="IRANSans"/>
              </a:rPr>
              <a:t> &lt;</a:t>
            </a:r>
            <a:r>
              <a:rPr lang="en-US" sz="1600" b="0" i="0" dirty="0" err="1">
                <a:solidFill>
                  <a:schemeClr val="tx1"/>
                </a:solidFill>
                <a:effectLst/>
                <a:latin typeface="IRANSans"/>
              </a:rPr>
              <a:t>Wire.h</a:t>
            </a:r>
            <a:r>
              <a:rPr lang="en-US" sz="1600" b="0" i="0" dirty="0">
                <a:solidFill>
                  <a:schemeClr val="tx1"/>
                </a:solidFill>
                <a:effectLst/>
                <a:latin typeface="IRANSans"/>
              </a:rPr>
              <a:t>&gt; </a:t>
            </a:r>
            <a:r>
              <a:rPr lang="en-US" sz="1600" b="0" i="0" u="none" strike="noStrike" dirty="0">
                <a:solidFill>
                  <a:schemeClr val="tx1"/>
                </a:solidFill>
                <a:effectLst/>
                <a:latin typeface="IRANSans"/>
                <a:hlinkClick r:id="rId2">
                  <a:extLst>
                    <a:ext uri="{A12FA001-AC4F-418D-AE19-62706E023703}">
                      <ahyp:hlinkClr xmlns="" xmlns:ahyp="http://schemas.microsoft.com/office/drawing/2018/hyperlinkcolor" xmlns:lc="http://schemas.openxmlformats.org/drawingml/2006/lockedCanvas" val="tx"/>
                    </a:ext>
                  </a:extLst>
                </a:hlinkClick>
              </a:rPr>
              <a:t>#include</a:t>
            </a:r>
            <a:r>
              <a:rPr lang="en-US" sz="1600" b="0" i="0" dirty="0">
                <a:solidFill>
                  <a:schemeClr val="tx1"/>
                </a:solidFill>
                <a:effectLst/>
                <a:latin typeface="IRANSans"/>
              </a:rPr>
              <a:t> </a:t>
            </a:r>
            <a:r>
              <a:rPr lang="en-US" sz="1600" b="0" i="0" dirty="0" smtClean="0">
                <a:solidFill>
                  <a:schemeClr val="tx1"/>
                </a:solidFill>
                <a:effectLst/>
                <a:latin typeface="IRANSans"/>
              </a:rPr>
              <a:t>&lt;</a:t>
            </a:r>
            <a:r>
              <a:rPr lang="en-US" sz="1600" dirty="0" err="1" smtClean="0">
                <a:solidFill>
                  <a:schemeClr val="tx1"/>
                </a:solidFill>
                <a:latin typeface="IRANSans"/>
              </a:rPr>
              <a:t>yale</a:t>
            </a:r>
            <a:r>
              <a:rPr lang="en-US" sz="1600" dirty="0" smtClean="0">
                <a:solidFill>
                  <a:schemeClr val="tx1"/>
                </a:solidFill>
                <a:latin typeface="IRANSans"/>
              </a:rPr>
              <a:t> </a:t>
            </a:r>
            <a:r>
              <a:rPr lang="en-US" sz="1600" dirty="0" err="1" smtClean="0">
                <a:solidFill>
                  <a:schemeClr val="tx1"/>
                </a:solidFill>
                <a:latin typeface="IRANSans"/>
              </a:rPr>
              <a:t>assure</a:t>
            </a:r>
            <a:r>
              <a:rPr lang="en-US" sz="1600" b="0" i="0" dirty="0" err="1" smtClean="0">
                <a:solidFill>
                  <a:schemeClr val="tx1"/>
                </a:solidFill>
                <a:effectLst/>
                <a:latin typeface="IRANSans"/>
              </a:rPr>
              <a:t>.h</a:t>
            </a:r>
            <a:r>
              <a:rPr lang="en-US" sz="1600" b="0" i="0" dirty="0">
                <a:solidFill>
                  <a:schemeClr val="tx1"/>
                </a:solidFill>
                <a:effectLst/>
                <a:latin typeface="IRANSans"/>
              </a:rPr>
              <a:t>&gt; </a:t>
            </a:r>
            <a:r>
              <a:rPr lang="en-US" sz="1600" b="0" i="0" dirty="0" err="1">
                <a:solidFill>
                  <a:schemeClr val="tx1"/>
                </a:solidFill>
                <a:effectLst/>
                <a:latin typeface="IRANSans"/>
              </a:rPr>
              <a:t>Ultraloq</a:t>
            </a:r>
            <a:r>
              <a:rPr lang="en-US" sz="1600" b="0" i="0" dirty="0">
                <a:solidFill>
                  <a:schemeClr val="tx1"/>
                </a:solidFill>
                <a:effectLst/>
                <a:latin typeface="IRANSans"/>
              </a:rPr>
              <a:t> </a:t>
            </a:r>
            <a:r>
              <a:rPr lang="en-US" sz="1600" b="0" i="0" dirty="0" err="1">
                <a:solidFill>
                  <a:schemeClr val="tx1"/>
                </a:solidFill>
                <a:effectLst/>
                <a:latin typeface="IRANSans"/>
              </a:rPr>
              <a:t>uLock</a:t>
            </a:r>
            <a:r>
              <a:rPr lang="en-US" sz="1600" b="0" i="0" dirty="0">
                <a:solidFill>
                  <a:schemeClr val="tx1"/>
                </a:solidFill>
                <a:effectLst/>
                <a:latin typeface="IRANSans"/>
              </a:rPr>
              <a:t>;</a:t>
            </a:r>
            <a:endParaRPr lang="fa-IR" sz="1600" b="0" i="0" dirty="0">
              <a:solidFill>
                <a:schemeClr val="tx1"/>
              </a:solidFill>
              <a:effectLst/>
              <a:latin typeface="IRANSans"/>
            </a:endParaRPr>
          </a:p>
          <a:p>
            <a:r>
              <a:rPr lang="en-US" sz="1600" b="0" i="0" dirty="0">
                <a:solidFill>
                  <a:schemeClr val="tx1"/>
                </a:solidFill>
                <a:effectLst/>
                <a:latin typeface="IRANSans"/>
              </a:rPr>
              <a:t> void setup() { </a:t>
            </a:r>
            <a:r>
              <a:rPr lang="en-US" sz="1600" b="0" i="0" dirty="0" err="1">
                <a:solidFill>
                  <a:schemeClr val="tx1"/>
                </a:solidFill>
                <a:effectLst/>
                <a:latin typeface="IRANSans"/>
              </a:rPr>
              <a:t>Serial.begin</a:t>
            </a:r>
            <a:r>
              <a:rPr lang="en-US" sz="1600" b="0" i="0" dirty="0">
                <a:solidFill>
                  <a:schemeClr val="tx1"/>
                </a:solidFill>
                <a:effectLst/>
                <a:latin typeface="IRANSans"/>
              </a:rPr>
              <a:t>(115200); </a:t>
            </a:r>
            <a:r>
              <a:rPr lang="en-US" sz="1600" b="0" i="0" dirty="0" err="1">
                <a:solidFill>
                  <a:schemeClr val="tx1"/>
                </a:solidFill>
                <a:effectLst/>
                <a:latin typeface="IRANSans"/>
              </a:rPr>
              <a:t>Wire.begin</a:t>
            </a:r>
            <a:r>
              <a:rPr lang="en-US" sz="1600" b="0" i="0" dirty="0">
                <a:solidFill>
                  <a:schemeClr val="tx1"/>
                </a:solidFill>
                <a:effectLst/>
                <a:latin typeface="IRANSans"/>
              </a:rPr>
              <a:t>(); </a:t>
            </a:r>
            <a:r>
              <a:rPr lang="en-US" sz="1600" b="0" i="0" dirty="0" err="1">
                <a:solidFill>
                  <a:schemeClr val="tx1"/>
                </a:solidFill>
                <a:effectLst/>
                <a:latin typeface="IRANSans"/>
              </a:rPr>
              <a:t>uLock.init</a:t>
            </a:r>
            <a:r>
              <a:rPr lang="en-US" sz="1600" b="0" i="0" dirty="0">
                <a:solidFill>
                  <a:schemeClr val="tx1"/>
                </a:solidFill>
                <a:effectLst/>
                <a:latin typeface="IRANSans"/>
              </a:rPr>
              <a:t>(); } void loop() { </a:t>
            </a:r>
            <a:r>
              <a:rPr lang="en-US" sz="1600" b="0" i="0" dirty="0" err="1">
                <a:solidFill>
                  <a:schemeClr val="tx1"/>
                </a:solidFill>
                <a:effectLst/>
                <a:latin typeface="IRANSans"/>
              </a:rPr>
              <a:t>uLock.poll</a:t>
            </a:r>
            <a:r>
              <a:rPr lang="en-US" sz="1600" b="0" i="0" dirty="0">
                <a:solidFill>
                  <a:schemeClr val="tx1"/>
                </a:solidFill>
                <a:effectLst/>
                <a:latin typeface="IRANSans"/>
              </a:rPr>
              <a:t>(); if (</a:t>
            </a:r>
            <a:r>
              <a:rPr lang="en-US" sz="1600" b="0" i="0" dirty="0" err="1">
                <a:solidFill>
                  <a:schemeClr val="tx1"/>
                </a:solidFill>
                <a:effectLst/>
                <a:latin typeface="IRANSans"/>
              </a:rPr>
              <a:t>uLock.isLocked</a:t>
            </a:r>
            <a:r>
              <a:rPr lang="en-US" sz="1600" b="0" i="0" dirty="0">
                <a:solidFill>
                  <a:schemeClr val="tx1"/>
                </a:solidFill>
                <a:effectLst/>
                <a:latin typeface="IRANSans"/>
              </a:rPr>
              <a:t>()) { </a:t>
            </a:r>
            <a:r>
              <a:rPr lang="en-US" sz="1600" b="0" i="0" dirty="0" err="1">
                <a:solidFill>
                  <a:schemeClr val="tx1"/>
                </a:solidFill>
                <a:effectLst/>
                <a:latin typeface="IRANSans"/>
              </a:rPr>
              <a:t>Serial.println</a:t>
            </a:r>
            <a:r>
              <a:rPr lang="en-US" sz="1600" b="0" i="0" dirty="0">
                <a:solidFill>
                  <a:schemeClr val="tx1"/>
                </a:solidFill>
                <a:effectLst/>
                <a:latin typeface="IRANSans"/>
              </a:rPr>
              <a:t>("The lock is currently locked."); } else { </a:t>
            </a:r>
            <a:r>
              <a:rPr lang="en-US" sz="1600" b="0" i="0" dirty="0" err="1">
                <a:solidFill>
                  <a:schemeClr val="tx1"/>
                </a:solidFill>
                <a:effectLst/>
                <a:latin typeface="IRANSans"/>
              </a:rPr>
              <a:t>Serial.println</a:t>
            </a:r>
            <a:r>
              <a:rPr lang="en-US" sz="1600" b="0" i="0" dirty="0">
                <a:solidFill>
                  <a:schemeClr val="tx1"/>
                </a:solidFill>
                <a:effectLst/>
                <a:latin typeface="IRANSans"/>
              </a:rPr>
              <a:t>("The lock is currently unlocked."); }</a:t>
            </a:r>
            <a:endParaRPr lang="fa-IR" sz="1600" b="0" i="0" dirty="0">
              <a:solidFill>
                <a:schemeClr val="tx1"/>
              </a:solidFill>
              <a:effectLst/>
              <a:latin typeface="IRANSans"/>
            </a:endParaRPr>
          </a:p>
          <a:p>
            <a:r>
              <a:rPr lang="en-US" sz="1600" b="0" i="0" dirty="0">
                <a:solidFill>
                  <a:schemeClr val="tx1"/>
                </a:solidFill>
                <a:effectLst/>
                <a:latin typeface="IRANSans"/>
              </a:rPr>
              <a:t>if (</a:t>
            </a:r>
            <a:r>
              <a:rPr lang="en-US" sz="1600" b="0" i="0" dirty="0" err="1">
                <a:solidFill>
                  <a:schemeClr val="tx1"/>
                </a:solidFill>
                <a:effectLst/>
                <a:latin typeface="IRANSans"/>
              </a:rPr>
              <a:t>uLock.isAutoLockEnabled</a:t>
            </a:r>
            <a:r>
              <a:rPr lang="en-US" sz="1600" b="0" i="0" dirty="0">
                <a:solidFill>
                  <a:schemeClr val="tx1"/>
                </a:solidFill>
                <a:effectLst/>
                <a:latin typeface="IRANSans"/>
              </a:rPr>
              <a:t>()) { </a:t>
            </a:r>
            <a:r>
              <a:rPr lang="en-US" sz="1600" b="0" i="0" dirty="0" err="1">
                <a:solidFill>
                  <a:schemeClr val="tx1"/>
                </a:solidFill>
                <a:effectLst/>
                <a:latin typeface="IRANSans"/>
              </a:rPr>
              <a:t>Serial.println</a:t>
            </a:r>
            <a:r>
              <a:rPr lang="en-US" sz="1600" b="0" i="0" dirty="0">
                <a:solidFill>
                  <a:schemeClr val="tx1"/>
                </a:solidFill>
                <a:effectLst/>
                <a:latin typeface="IRANSans"/>
              </a:rPr>
              <a:t>("Auto lock is enabled."); } else { </a:t>
            </a:r>
            <a:r>
              <a:rPr lang="en-US" sz="1600" b="0" i="0" dirty="0" err="1">
                <a:solidFill>
                  <a:schemeClr val="tx1"/>
                </a:solidFill>
                <a:effectLst/>
                <a:latin typeface="IRANSans"/>
              </a:rPr>
              <a:t>Serial.println</a:t>
            </a:r>
            <a:r>
              <a:rPr lang="en-US" sz="1600" b="0" i="0" dirty="0">
                <a:solidFill>
                  <a:schemeClr val="tx1"/>
                </a:solidFill>
                <a:effectLst/>
                <a:latin typeface="IRANSans"/>
              </a:rPr>
              <a:t>("Auto lock is disabled."); } if (</a:t>
            </a:r>
            <a:r>
              <a:rPr lang="en-US" sz="1600" b="0" i="0" dirty="0" err="1">
                <a:solidFill>
                  <a:schemeClr val="tx1"/>
                </a:solidFill>
                <a:effectLst/>
                <a:latin typeface="IRANSans"/>
              </a:rPr>
              <a:t>uLock.isPassageModeEnabled</a:t>
            </a:r>
            <a:r>
              <a:rPr lang="en-US" sz="1600" b="0" i="0" dirty="0">
                <a:solidFill>
                  <a:schemeClr val="tx1"/>
                </a:solidFill>
                <a:effectLst/>
                <a:latin typeface="IRANSans"/>
              </a:rPr>
              <a:t>()) { </a:t>
            </a:r>
            <a:r>
              <a:rPr lang="en-US" sz="1600" b="0" i="0" dirty="0" err="1">
                <a:solidFill>
                  <a:schemeClr val="tx1"/>
                </a:solidFill>
                <a:effectLst/>
                <a:latin typeface="IRANSans"/>
              </a:rPr>
              <a:t>Serial.println</a:t>
            </a:r>
            <a:r>
              <a:rPr lang="en-US" sz="1600" b="0" i="0" dirty="0">
                <a:solidFill>
                  <a:schemeClr val="tx1"/>
                </a:solidFill>
                <a:effectLst/>
                <a:latin typeface="IRANSans"/>
              </a:rPr>
              <a:t>("Passage mode is enabled."); } else { </a:t>
            </a:r>
            <a:r>
              <a:rPr lang="en-US" sz="1600" b="0" i="0" dirty="0" err="1">
                <a:solidFill>
                  <a:schemeClr val="tx1"/>
                </a:solidFill>
                <a:effectLst/>
                <a:latin typeface="IRANSans"/>
              </a:rPr>
              <a:t>Serial.println</a:t>
            </a:r>
            <a:r>
              <a:rPr lang="en-US" sz="1600" b="0" i="0" dirty="0">
                <a:solidFill>
                  <a:schemeClr val="tx1"/>
                </a:solidFill>
                <a:effectLst/>
                <a:latin typeface="IRANSans"/>
              </a:rPr>
              <a:t>("Passage mode is disabled."); } if (</a:t>
            </a:r>
            <a:r>
              <a:rPr lang="en-US" sz="1600" b="0" i="0" dirty="0" err="1">
                <a:solidFill>
                  <a:schemeClr val="tx1"/>
                </a:solidFill>
                <a:effectLst/>
                <a:latin typeface="IRANSans"/>
              </a:rPr>
              <a:t>uLock.isDoubleVerificationEnabled</a:t>
            </a:r>
            <a:r>
              <a:rPr lang="en-US" sz="1600" b="0" i="0" dirty="0">
                <a:solidFill>
                  <a:schemeClr val="tx1"/>
                </a:solidFill>
                <a:effectLst/>
                <a:latin typeface="IRANSans"/>
              </a:rPr>
              <a:t>()) { </a:t>
            </a:r>
            <a:r>
              <a:rPr lang="en-US" sz="1600" b="0" i="0" dirty="0" err="1">
                <a:solidFill>
                  <a:schemeClr val="tx1"/>
                </a:solidFill>
                <a:effectLst/>
                <a:latin typeface="IRANSans"/>
              </a:rPr>
              <a:t>Serial.println</a:t>
            </a:r>
            <a:r>
              <a:rPr lang="en-US" sz="1600" b="0" i="0" dirty="0">
                <a:solidFill>
                  <a:schemeClr val="tx1"/>
                </a:solidFill>
                <a:effectLst/>
                <a:latin typeface="IRANSans"/>
              </a:rPr>
              <a:t>("Double verification is enabled."); } else { </a:t>
            </a:r>
            <a:r>
              <a:rPr lang="en-US" sz="1600" b="0" i="0" dirty="0" err="1">
                <a:solidFill>
                  <a:schemeClr val="tx1"/>
                </a:solidFill>
                <a:effectLst/>
                <a:latin typeface="IRANSans"/>
              </a:rPr>
              <a:t>Serial.println</a:t>
            </a:r>
            <a:r>
              <a:rPr lang="en-US" sz="1600" b="0" i="0" dirty="0">
                <a:solidFill>
                  <a:schemeClr val="tx1"/>
                </a:solidFill>
                <a:effectLst/>
                <a:latin typeface="IRANSans"/>
              </a:rPr>
              <a:t>("Double verification is disabled."); } </a:t>
            </a:r>
            <a:r>
              <a:rPr lang="en-US" sz="1600" dirty="0">
                <a:solidFill>
                  <a:schemeClr val="tx1"/>
                </a:solidFill>
              </a:rPr>
              <a:t/>
            </a:r>
            <a:br>
              <a:rPr lang="en-US" sz="1600" dirty="0">
                <a:solidFill>
                  <a:schemeClr val="tx1"/>
                </a:solidFill>
              </a:rPr>
            </a:br>
            <a:endParaRPr lang="en-US" sz="1600" dirty="0">
              <a:solidFill>
                <a:schemeClr val="tx1"/>
              </a:solidFill>
            </a:endParaRPr>
          </a:p>
        </p:txBody>
      </p:sp>
      <p:sp>
        <p:nvSpPr>
          <p:cNvPr id="7" name="TextBox 4">
            <a:extLst>
              <a:ext uri="{FF2B5EF4-FFF2-40B4-BE49-F238E27FC236}">
                <a16:creationId xmlns:a16="http://schemas.microsoft.com/office/drawing/2014/main" id="{9D28D93D-01FF-08F1-2A93-A73F63F68021}"/>
              </a:ext>
            </a:extLst>
          </p:cNvPr>
          <p:cNvSpPr txBox="1"/>
          <p:nvPr/>
        </p:nvSpPr>
        <p:spPr>
          <a:xfrm>
            <a:off x="6542707" y="1237528"/>
            <a:ext cx="4744130" cy="452431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0" i="0" dirty="0">
                <a:solidFill>
                  <a:schemeClr val="tx1"/>
                </a:solidFill>
                <a:effectLst/>
                <a:latin typeface="IRANSans"/>
              </a:rPr>
              <a:t>if (</a:t>
            </a:r>
            <a:r>
              <a:rPr lang="en-US" sz="1800" b="0" i="0" dirty="0" err="1">
                <a:solidFill>
                  <a:schemeClr val="tx1"/>
                </a:solidFill>
                <a:effectLst/>
                <a:latin typeface="IRANSans"/>
              </a:rPr>
              <a:t>uLock.isAutoUnlockEnabled</a:t>
            </a:r>
            <a:r>
              <a:rPr lang="en-US" sz="1800" b="0" i="0" dirty="0">
                <a:solidFill>
                  <a:schemeClr val="tx1"/>
                </a:solidFill>
                <a:effectLst/>
                <a:latin typeface="IRANSans"/>
              </a:rPr>
              <a:t>()) { </a:t>
            </a:r>
            <a:r>
              <a:rPr lang="en-US" sz="1800" b="0" i="0" dirty="0" err="1">
                <a:solidFill>
                  <a:schemeClr val="tx1"/>
                </a:solidFill>
                <a:effectLst/>
                <a:latin typeface="IRANSans"/>
              </a:rPr>
              <a:t>Serial.println</a:t>
            </a:r>
            <a:r>
              <a:rPr lang="en-US" sz="1800" b="0" i="0" dirty="0">
                <a:solidFill>
                  <a:schemeClr val="tx1"/>
                </a:solidFill>
                <a:effectLst/>
                <a:latin typeface="IRANSans"/>
              </a:rPr>
              <a:t>("Auto unlock is enabled."); } else { </a:t>
            </a:r>
            <a:r>
              <a:rPr lang="en-US" sz="1800" b="0" i="0" dirty="0" err="1">
                <a:solidFill>
                  <a:schemeClr val="tx1"/>
                </a:solidFill>
                <a:effectLst/>
                <a:latin typeface="IRANSans"/>
              </a:rPr>
              <a:t>Serial.println</a:t>
            </a:r>
            <a:r>
              <a:rPr lang="en-US" sz="1800" b="0" i="0" dirty="0">
                <a:solidFill>
                  <a:schemeClr val="tx1"/>
                </a:solidFill>
                <a:effectLst/>
                <a:latin typeface="IRANSans"/>
              </a:rPr>
              <a:t>("Auto unlock is disabled."); } if (</a:t>
            </a:r>
            <a:r>
              <a:rPr lang="en-US" sz="1800" b="0" i="0" dirty="0" err="1">
                <a:solidFill>
                  <a:schemeClr val="tx1"/>
                </a:solidFill>
                <a:effectLst/>
                <a:latin typeface="IRANSans"/>
              </a:rPr>
              <a:t>uLock.isPrivacyLockoutEnabled</a:t>
            </a:r>
            <a:r>
              <a:rPr lang="en-US" sz="1800" b="0" i="0" dirty="0">
                <a:solidFill>
                  <a:schemeClr val="tx1"/>
                </a:solidFill>
                <a:effectLst/>
                <a:latin typeface="IRANSans"/>
              </a:rPr>
              <a:t>()) { </a:t>
            </a:r>
            <a:r>
              <a:rPr lang="en-US" sz="1800" b="0" i="0" dirty="0" err="1">
                <a:solidFill>
                  <a:schemeClr val="tx1"/>
                </a:solidFill>
                <a:effectLst/>
                <a:latin typeface="IRANSans"/>
              </a:rPr>
              <a:t>Serial.println</a:t>
            </a:r>
            <a:r>
              <a:rPr lang="en-US" sz="1800" b="0" i="0" dirty="0">
                <a:solidFill>
                  <a:schemeClr val="tx1"/>
                </a:solidFill>
                <a:effectLst/>
                <a:latin typeface="IRANSans"/>
              </a:rPr>
              <a:t>("Privacy lockout is enabled."); } else { </a:t>
            </a:r>
            <a:r>
              <a:rPr lang="en-US" sz="1800" b="0" i="0" dirty="0" err="1">
                <a:solidFill>
                  <a:schemeClr val="tx1"/>
                </a:solidFill>
                <a:effectLst/>
                <a:latin typeface="IRANSans"/>
              </a:rPr>
              <a:t>Serial.println</a:t>
            </a:r>
            <a:r>
              <a:rPr lang="en-US" sz="1800" b="0" i="0" dirty="0">
                <a:solidFill>
                  <a:schemeClr val="tx1"/>
                </a:solidFill>
                <a:effectLst/>
                <a:latin typeface="IRANSans"/>
              </a:rPr>
              <a:t>("Privacy lockout is disabled."); } if (</a:t>
            </a:r>
            <a:r>
              <a:rPr lang="en-US" sz="1800" b="0" i="0" dirty="0" err="1">
                <a:solidFill>
                  <a:schemeClr val="tx1"/>
                </a:solidFill>
                <a:effectLst/>
                <a:latin typeface="IRANSans"/>
              </a:rPr>
              <a:t>uLock.isTimezoneModeEnabled</a:t>
            </a:r>
            <a:r>
              <a:rPr lang="en-US" sz="1800" b="0" i="0" dirty="0">
                <a:solidFill>
                  <a:schemeClr val="tx1"/>
                </a:solidFill>
                <a:effectLst/>
                <a:latin typeface="IRANSans"/>
              </a:rPr>
              <a:t>()) { </a:t>
            </a:r>
            <a:r>
              <a:rPr lang="en-US" sz="1800" b="0" i="0" dirty="0" err="1">
                <a:solidFill>
                  <a:schemeClr val="tx1"/>
                </a:solidFill>
                <a:effectLst/>
                <a:latin typeface="IRANSans"/>
              </a:rPr>
              <a:t>Serial.println</a:t>
            </a:r>
            <a:r>
              <a:rPr lang="en-US" sz="1800" b="0" i="0" dirty="0">
                <a:solidFill>
                  <a:schemeClr val="tx1"/>
                </a:solidFill>
                <a:effectLst/>
                <a:latin typeface="IRANSans"/>
              </a:rPr>
              <a:t>("</a:t>
            </a:r>
            <a:r>
              <a:rPr lang="en-US" sz="1800" b="0" i="0" dirty="0" err="1">
                <a:solidFill>
                  <a:schemeClr val="tx1"/>
                </a:solidFill>
                <a:effectLst/>
                <a:latin typeface="IRANSans"/>
              </a:rPr>
              <a:t>Timezone</a:t>
            </a:r>
            <a:r>
              <a:rPr lang="en-US" sz="1800" b="0" i="0" dirty="0">
                <a:solidFill>
                  <a:schemeClr val="tx1"/>
                </a:solidFill>
                <a:effectLst/>
                <a:latin typeface="IRANSans"/>
              </a:rPr>
              <a:t> mode is enabled."); } else { </a:t>
            </a:r>
            <a:r>
              <a:rPr lang="en-US" sz="1800" b="0" i="0" dirty="0" err="1">
                <a:solidFill>
                  <a:schemeClr val="tx1"/>
                </a:solidFill>
                <a:effectLst/>
                <a:latin typeface="IRANSans"/>
              </a:rPr>
              <a:t>Serial.println</a:t>
            </a:r>
            <a:r>
              <a:rPr lang="en-US" sz="1800" b="0" i="0" dirty="0">
                <a:solidFill>
                  <a:schemeClr val="tx1"/>
                </a:solidFill>
                <a:effectLst/>
                <a:latin typeface="IRANSans"/>
              </a:rPr>
              <a:t>("</a:t>
            </a:r>
            <a:r>
              <a:rPr lang="en-US" sz="1800" b="0" i="0" dirty="0" err="1">
                <a:solidFill>
                  <a:schemeClr val="tx1"/>
                </a:solidFill>
                <a:effectLst/>
                <a:latin typeface="IRANSans"/>
              </a:rPr>
              <a:t>Timezone</a:t>
            </a:r>
            <a:r>
              <a:rPr lang="en-US" sz="1800" b="0" i="0" dirty="0">
                <a:solidFill>
                  <a:schemeClr val="tx1"/>
                </a:solidFill>
                <a:effectLst/>
                <a:latin typeface="IRANSans"/>
              </a:rPr>
              <a:t> mode is disabled."); } if (</a:t>
            </a:r>
            <a:r>
              <a:rPr lang="en-US" sz="1800" b="0" i="0" dirty="0" err="1">
                <a:solidFill>
                  <a:schemeClr val="tx1"/>
                </a:solidFill>
                <a:effectLst/>
                <a:latin typeface="IRANSans"/>
              </a:rPr>
              <a:t>uLock.isEmergencyOverrideEnabled</a:t>
            </a:r>
            <a:r>
              <a:rPr lang="en-US" sz="1800" b="0" i="0" dirty="0">
                <a:solidFill>
                  <a:schemeClr val="tx1"/>
                </a:solidFill>
                <a:effectLst/>
                <a:latin typeface="IRANSans"/>
              </a:rPr>
              <a:t>()) { </a:t>
            </a:r>
            <a:r>
              <a:rPr lang="en-US" sz="1800" b="0" i="0" dirty="0" err="1">
                <a:solidFill>
                  <a:schemeClr val="tx1"/>
                </a:solidFill>
                <a:effectLst/>
                <a:latin typeface="IRANSans"/>
              </a:rPr>
              <a:t>Serial.println</a:t>
            </a:r>
            <a:r>
              <a:rPr lang="en-US" sz="1800" b="0" i="0" dirty="0">
                <a:solidFill>
                  <a:schemeClr val="tx1"/>
                </a:solidFill>
                <a:effectLst/>
                <a:latin typeface="IRANSans"/>
              </a:rPr>
              <a:t>("Emergency override is enabled."); } else { </a:t>
            </a:r>
            <a:r>
              <a:rPr lang="en-US" sz="1800" b="0" i="0" dirty="0" err="1">
                <a:solidFill>
                  <a:schemeClr val="tx1"/>
                </a:solidFill>
                <a:effectLst/>
                <a:latin typeface="IRANSans"/>
              </a:rPr>
              <a:t>Serial.println</a:t>
            </a:r>
            <a:r>
              <a:rPr lang="en-US" sz="1800" b="0" i="0" dirty="0">
                <a:solidFill>
                  <a:schemeClr val="tx1"/>
                </a:solidFill>
                <a:effectLst/>
                <a:latin typeface="IRANSans"/>
              </a:rPr>
              <a:t>("Emergency override is disabled."); } delay(1000); }</a:t>
            </a:r>
            <a:endParaRPr lang="en-US" sz="1800" dirty="0">
              <a:solidFill>
                <a:schemeClr val="tx1"/>
              </a:solidFill>
            </a:endParaRPr>
          </a:p>
        </p:txBody>
      </p:sp>
    </p:spTree>
    <p:extLst>
      <p:ext uri="{BB962C8B-B14F-4D97-AF65-F5344CB8AC3E}">
        <p14:creationId xmlns:p14="http://schemas.microsoft.com/office/powerpoint/2010/main" val="181910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30210850"/>
              </p:ext>
            </p:extLst>
          </p:nvPr>
        </p:nvGraphicFramePr>
        <p:xfrm>
          <a:off x="1995053" y="1578644"/>
          <a:ext cx="8728366" cy="3815392"/>
        </p:xfrm>
        <a:graphic>
          <a:graphicData uri="http://schemas.openxmlformats.org/drawingml/2006/table">
            <a:tbl>
              <a:tblPr firstRow="1" bandRow="1">
                <a:tableStyleId>{5C22544A-7EE6-4342-B048-85BDC9FD1C3A}</a:tableStyleId>
              </a:tblPr>
              <a:tblGrid>
                <a:gridCol w="2410692">
                  <a:extLst>
                    <a:ext uri="{9D8B030D-6E8A-4147-A177-3AD203B41FA5}">
                      <a16:colId xmlns:a16="http://schemas.microsoft.com/office/drawing/2014/main" val="938542166"/>
                    </a:ext>
                  </a:extLst>
                </a:gridCol>
                <a:gridCol w="6317674">
                  <a:extLst>
                    <a:ext uri="{9D8B030D-6E8A-4147-A177-3AD203B41FA5}">
                      <a16:colId xmlns:a16="http://schemas.microsoft.com/office/drawing/2014/main" val="652360824"/>
                    </a:ext>
                  </a:extLst>
                </a:gridCol>
              </a:tblGrid>
              <a:tr h="953848">
                <a:tc>
                  <a:txBody>
                    <a:bodyPr/>
                    <a:lstStyle/>
                    <a:p>
                      <a:r>
                        <a:rPr lang="en-US" dirty="0" smtClean="0"/>
                        <a:t>Performance Measure</a:t>
                      </a:r>
                      <a:endParaRPr lang="en-US" dirty="0"/>
                    </a:p>
                  </a:txBody>
                  <a:tcPr anchor="ctr"/>
                </a:tc>
                <a:tc>
                  <a:txBody>
                    <a:bodyPr/>
                    <a:lstStyle/>
                    <a:p>
                      <a:pPr algn="r"/>
                      <a:r>
                        <a:rPr lang="fa-IR" sz="1600" b="0" i="0" dirty="0" smtClean="0">
                          <a:solidFill>
                            <a:schemeClr val="tx1"/>
                          </a:solidFill>
                        </a:rPr>
                        <a:t>معیار عملکرد سامانه، به عنوان مثال در قفل هوشمند </a:t>
                      </a:r>
                      <a:r>
                        <a:rPr lang="en-US" sz="1600" b="0" i="0" dirty="0" smtClean="0">
                          <a:solidFill>
                            <a:schemeClr val="tx1"/>
                          </a:solidFill>
                        </a:rPr>
                        <a:t>Yale Assure، </a:t>
                      </a:r>
                      <a:r>
                        <a:rPr lang="fa-IR" sz="1600" b="0" i="0" dirty="0" smtClean="0">
                          <a:solidFill>
                            <a:schemeClr val="tx1"/>
                          </a:solidFill>
                        </a:rPr>
                        <a:t>معیار عملکرد سامانه می تواند تعداد دسترسی های غیرمجاز به قفل را کاهش دهد.</a:t>
                      </a:r>
                      <a:endParaRPr lang="en-US" sz="1600" b="0" i="0" dirty="0">
                        <a:solidFill>
                          <a:schemeClr val="tx1"/>
                        </a:solidFill>
                      </a:endParaRPr>
                    </a:p>
                  </a:txBody>
                  <a:tcPr anchor="ctr"/>
                </a:tc>
                <a:extLst>
                  <a:ext uri="{0D108BD9-81ED-4DB2-BD59-A6C34878D82A}">
                    <a16:rowId xmlns:a16="http://schemas.microsoft.com/office/drawing/2014/main" val="3691718073"/>
                  </a:ext>
                </a:extLst>
              </a:tr>
              <a:tr h="953848">
                <a:tc>
                  <a:txBody>
                    <a:bodyPr/>
                    <a:lstStyle/>
                    <a:p>
                      <a:r>
                        <a:rPr lang="en-US" sz="2000" dirty="0" smtClean="0"/>
                        <a:t> Environment</a:t>
                      </a:r>
                      <a:endParaRPr lang="en-US" sz="2000" dirty="0"/>
                    </a:p>
                  </a:txBody>
                  <a:tcPr anchor="ctr"/>
                </a:tc>
                <a:tc>
                  <a:txBody>
                    <a:bodyPr/>
                    <a:lstStyle/>
                    <a:p>
                      <a:pPr algn="r" rtl="1"/>
                      <a:r>
                        <a:rPr lang="fa-IR" dirty="0" smtClean="0"/>
                        <a:t>محیط سامانه که در این حالت شامل فضایی است که قفل در آن قرار دارد و شامل افرادی است که قصد دسترسی به قفل را دارند.</a:t>
                      </a:r>
                      <a:endParaRPr lang="en-US" dirty="0"/>
                    </a:p>
                  </a:txBody>
                  <a:tcPr anchor="ctr"/>
                </a:tc>
                <a:extLst>
                  <a:ext uri="{0D108BD9-81ED-4DB2-BD59-A6C34878D82A}">
                    <a16:rowId xmlns:a16="http://schemas.microsoft.com/office/drawing/2014/main" val="2320254050"/>
                  </a:ext>
                </a:extLst>
              </a:tr>
              <a:tr h="953848">
                <a:tc>
                  <a:txBody>
                    <a:bodyPr/>
                    <a:lstStyle/>
                    <a:p>
                      <a:r>
                        <a:rPr lang="en-US" sz="2000" dirty="0" smtClean="0"/>
                        <a:t>Actuators</a:t>
                      </a:r>
                      <a:endParaRPr lang="en-US" dirty="0"/>
                    </a:p>
                  </a:txBody>
                  <a:tcPr anchor="ctr"/>
                </a:tc>
                <a:tc>
                  <a:txBody>
                    <a:bodyPr/>
                    <a:lstStyle/>
                    <a:p>
                      <a:pPr algn="r" rtl="1"/>
                      <a:r>
                        <a:rPr lang="fa-IR" dirty="0" smtClean="0"/>
                        <a:t>ابزارهایی که سامانه برای اعمال تغییرات در محیط استفاده می کند، مانند موتور قفل.</a:t>
                      </a:r>
                      <a:endParaRPr lang="en-US" dirty="0"/>
                    </a:p>
                  </a:txBody>
                  <a:tcPr anchor="ctr"/>
                </a:tc>
                <a:extLst>
                  <a:ext uri="{0D108BD9-81ED-4DB2-BD59-A6C34878D82A}">
                    <a16:rowId xmlns:a16="http://schemas.microsoft.com/office/drawing/2014/main" val="3451727657"/>
                  </a:ext>
                </a:extLst>
              </a:tr>
              <a:tr h="953848">
                <a:tc>
                  <a:txBody>
                    <a:bodyPr/>
                    <a:lstStyle/>
                    <a:p>
                      <a:r>
                        <a:rPr lang="en-US" sz="2000" dirty="0" smtClean="0"/>
                        <a:t>Sensors</a:t>
                      </a:r>
                      <a:endParaRPr lang="en-US" sz="2000" dirty="0"/>
                    </a:p>
                  </a:txBody>
                  <a:tcPr anchor="ctr"/>
                </a:tc>
                <a:tc>
                  <a:txBody>
                    <a:bodyPr/>
                    <a:lstStyle/>
                    <a:p>
                      <a:pPr algn="r" rtl="1"/>
                      <a:r>
                        <a:rPr lang="fa-IR" dirty="0" smtClean="0"/>
                        <a:t>حسگرهایی که سامانه برای جمع آوری اطلاعات از محیط استفاده می کند، مانند حسگر اثر انگشت.</a:t>
                      </a:r>
                      <a:endParaRPr lang="en-US" dirty="0"/>
                    </a:p>
                  </a:txBody>
                  <a:tcPr anchor="ctr"/>
                </a:tc>
                <a:extLst>
                  <a:ext uri="{0D108BD9-81ED-4DB2-BD59-A6C34878D82A}">
                    <a16:rowId xmlns:a16="http://schemas.microsoft.com/office/drawing/2014/main" val="3760411892"/>
                  </a:ext>
                </a:extLst>
              </a:tr>
            </a:tbl>
          </a:graphicData>
        </a:graphic>
      </p:graphicFrame>
      <p:sp>
        <p:nvSpPr>
          <p:cNvPr id="3" name="TextBox 2"/>
          <p:cNvSpPr txBox="1"/>
          <p:nvPr/>
        </p:nvSpPr>
        <p:spPr>
          <a:xfrm>
            <a:off x="3210824" y="618837"/>
            <a:ext cx="4880230" cy="584775"/>
          </a:xfrm>
          <a:prstGeom prst="rect">
            <a:avLst/>
          </a:prstGeom>
          <a:noFill/>
        </p:spPr>
        <p:txBody>
          <a:bodyPr wrap="square" rtlCol="0">
            <a:spAutoFit/>
          </a:bodyPr>
          <a:lstStyle/>
          <a:p>
            <a:pPr algn="r" rtl="1"/>
            <a:r>
              <a:rPr lang="en-US" sz="3200" dirty="0" smtClean="0"/>
              <a:t>PEAS</a:t>
            </a:r>
            <a:r>
              <a:rPr lang="fa-IR" sz="3200" dirty="0" smtClean="0"/>
              <a:t>قفل های هوشمند</a:t>
            </a:r>
            <a:endParaRPr lang="en-US" sz="3200" dirty="0"/>
          </a:p>
        </p:txBody>
      </p:sp>
    </p:spTree>
    <p:extLst>
      <p:ext uri="{BB962C8B-B14F-4D97-AF65-F5344CB8AC3E}">
        <p14:creationId xmlns:p14="http://schemas.microsoft.com/office/powerpoint/2010/main" val="1648912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RESOURCESE:</a:t>
            </a:r>
            <a:endParaRPr lang="en-US" dirty="0"/>
          </a:p>
        </p:txBody>
      </p:sp>
      <p:sp>
        <p:nvSpPr>
          <p:cNvPr id="3" name="Content Placeholder 2"/>
          <p:cNvSpPr>
            <a:spLocks noGrp="1"/>
          </p:cNvSpPr>
          <p:nvPr>
            <p:ph idx="1"/>
          </p:nvPr>
        </p:nvSpPr>
        <p:spPr>
          <a:xfrm>
            <a:off x="1484311" y="2288308"/>
            <a:ext cx="8897363" cy="3124201"/>
          </a:xfrm>
        </p:spPr>
        <p:txBody>
          <a:bodyPr>
            <a:normAutofit/>
          </a:bodyPr>
          <a:lstStyle/>
          <a:p>
            <a:r>
              <a:rPr lang="en-US" sz="1600" dirty="0">
                <a:hlinkClick r:id="rId2"/>
              </a:rPr>
              <a:t>https://torob.com</a:t>
            </a:r>
            <a:endParaRPr lang="en-US" sz="1600" dirty="0"/>
          </a:p>
          <a:p>
            <a:r>
              <a:rPr lang="en-US" sz="1600" dirty="0"/>
              <a:t>Chat-GPT-bot-Telegram</a:t>
            </a:r>
          </a:p>
          <a:p>
            <a:r>
              <a:rPr lang="en-US" sz="1600" dirty="0">
                <a:hlinkClick r:id="rId3"/>
              </a:rPr>
              <a:t>https://</a:t>
            </a:r>
            <a:r>
              <a:rPr lang="en-US" sz="1600" dirty="0" smtClean="0">
                <a:hlinkClick r:id="rId3"/>
              </a:rPr>
              <a:t>www.yalehome.com/en/yale/yalehome/resi</a:t>
            </a:r>
            <a:r>
              <a:rPr lang="fa-IR" sz="1600" dirty="0" smtClean="0">
                <a:hlinkClick r:id="rId3"/>
              </a:rPr>
              <a:t>/</a:t>
            </a:r>
            <a:r>
              <a:rPr lang="en-US" sz="1600" dirty="0" err="1" smtClean="0">
                <a:hlinkClick r:id="rId3"/>
              </a:rPr>
              <a:t>dential</a:t>
            </a:r>
            <a:r>
              <a:rPr lang="en-US" sz="1600" dirty="0" smtClean="0">
                <a:hlinkClick r:id="rId3"/>
              </a:rPr>
              <a:t>/</a:t>
            </a:r>
            <a:r>
              <a:rPr lang="en-US" sz="1600" dirty="0" err="1" smtClean="0">
                <a:hlinkClick r:id="rId3"/>
              </a:rPr>
              <a:t>yale</a:t>
            </a:r>
            <a:r>
              <a:rPr lang="en-US" sz="1600" dirty="0" smtClean="0">
                <a:hlinkClick r:id="rId3"/>
              </a:rPr>
              <a:t>-real-living/assure-lock</a:t>
            </a:r>
            <a:endParaRPr lang="fa-IR" sz="1600" dirty="0" smtClean="0"/>
          </a:p>
          <a:p>
            <a:r>
              <a:rPr lang="en-US" sz="1600" dirty="0">
                <a:hlinkClick r:id="rId4"/>
              </a:rPr>
              <a:t>https://</a:t>
            </a:r>
            <a:r>
              <a:rPr lang="en-US" sz="1600" dirty="0" smtClean="0">
                <a:hlinkClick r:id="rId4"/>
              </a:rPr>
              <a:t>www.yalehome.com/Yale/Yale</a:t>
            </a:r>
            <a:endParaRPr lang="fa-IR" sz="1600" dirty="0" smtClean="0"/>
          </a:p>
          <a:p>
            <a:r>
              <a:rPr lang="en-US" sz="1600" dirty="0">
                <a:hlinkClick r:id="rId5"/>
              </a:rPr>
              <a:t>https://</a:t>
            </a:r>
            <a:r>
              <a:rPr lang="en-US" sz="1600" dirty="0" smtClean="0">
                <a:hlinkClick r:id="rId5"/>
              </a:rPr>
              <a:t>www.yalehome.com/en/support/contact-us</a:t>
            </a:r>
            <a:endParaRPr lang="fa-IR" sz="1600" dirty="0" smtClean="0"/>
          </a:p>
          <a:p>
            <a:endParaRPr lang="en-US" sz="1600" dirty="0"/>
          </a:p>
        </p:txBody>
      </p:sp>
    </p:spTree>
    <p:extLst>
      <p:ext uri="{BB962C8B-B14F-4D97-AF65-F5344CB8AC3E}">
        <p14:creationId xmlns:p14="http://schemas.microsoft.com/office/powerpoint/2010/main" val="1899106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9728" y="1955799"/>
            <a:ext cx="10018713" cy="3124201"/>
          </a:xfrm>
        </p:spPr>
        <p:txBody>
          <a:bodyPr>
            <a:normAutofit/>
          </a:bodyPr>
          <a:lstStyle/>
          <a:p>
            <a:pPr marL="0" indent="0" algn="ctr">
              <a:buNone/>
            </a:pPr>
            <a:r>
              <a:rPr lang="fa-IR" sz="5400" b="1" dirty="0" smtClean="0"/>
              <a:t>پایان</a:t>
            </a:r>
            <a:endParaRPr lang="en-US" sz="5400" b="1" dirty="0"/>
          </a:p>
        </p:txBody>
      </p:sp>
    </p:spTree>
    <p:extLst>
      <p:ext uri="{BB962C8B-B14F-4D97-AF65-F5344CB8AC3E}">
        <p14:creationId xmlns:p14="http://schemas.microsoft.com/office/powerpoint/2010/main" val="1406530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قفل های هوشمند:</a:t>
            </a:r>
            <a:endParaRPr lang="en-US" dirty="0"/>
          </a:p>
        </p:txBody>
      </p:sp>
      <p:sp>
        <p:nvSpPr>
          <p:cNvPr id="3" name="Content Placeholder 2"/>
          <p:cNvSpPr>
            <a:spLocks noGrp="1"/>
          </p:cNvSpPr>
          <p:nvPr>
            <p:ph idx="1"/>
          </p:nvPr>
        </p:nvSpPr>
        <p:spPr/>
        <p:txBody>
          <a:bodyPr>
            <a:normAutofit fontScale="55000" lnSpcReduction="20000"/>
          </a:bodyPr>
          <a:lstStyle/>
          <a:p>
            <a:pPr marL="0" indent="0" algn="r" rtl="1">
              <a:buNone/>
            </a:pPr>
            <a:r>
              <a:rPr lang="fa-IR" dirty="0"/>
              <a:t>قفل های هوشمند یا </a:t>
            </a:r>
            <a:r>
              <a:rPr lang="en-US" dirty="0"/>
              <a:t>Smart Locks، </a:t>
            </a:r>
            <a:r>
              <a:rPr lang="fa-IR" dirty="0"/>
              <a:t>قفل هایی هستند که با استفاده از تکنولوژی هوشمند، قابلیت کنترل و مدیریت دوره از راه دور را دارند. این قفل ها به شما اجازه می دهند تا درب خود را با استفاده از گوشی همراه، تبلت، کامپیوتر یا دستگاه های دیگر باز و بسته کنید.</a:t>
            </a:r>
          </a:p>
          <a:p>
            <a:pPr marL="0" indent="0" algn="r" rtl="1">
              <a:buNone/>
            </a:pPr>
            <a:endParaRPr lang="fa-IR" dirty="0"/>
          </a:p>
          <a:p>
            <a:pPr marL="0" indent="0" algn="r" rtl="1">
              <a:buNone/>
            </a:pPr>
            <a:r>
              <a:rPr lang="fa-IR" dirty="0"/>
              <a:t>بعضی از قفل های هوشمند، از فناوری بلوتوث یا وای فای برای اتصال به دستگاه های هوشمند استفاده می کنند. برخی دیگر از قفل های هوشمند، با استفاده از تکنولوژی </a:t>
            </a:r>
            <a:r>
              <a:rPr lang="en-US" dirty="0"/>
              <a:t>RFID (Radio-Frequency Identification) </a:t>
            </a:r>
            <a:r>
              <a:rPr lang="fa-IR" dirty="0"/>
              <a:t>یا اثر انگشت قابل کنترل هستند.</a:t>
            </a:r>
          </a:p>
          <a:p>
            <a:pPr marL="0" indent="0" algn="r" rtl="1">
              <a:buNone/>
            </a:pPr>
            <a:endParaRPr lang="fa-IR" dirty="0"/>
          </a:p>
          <a:p>
            <a:pPr marL="0" indent="0" algn="r" rtl="1">
              <a:buNone/>
            </a:pPr>
            <a:r>
              <a:rPr lang="fa-IR" dirty="0"/>
              <a:t>قفل های هوشمند معمولاً با برنامه های مختلفی که برای آن ها طراحی شده اند، کنترل می شوند. این برنامه ها معمولاً برای سیستم عامل های </a:t>
            </a:r>
            <a:r>
              <a:rPr lang="en-US" dirty="0"/>
              <a:t>iOS </a:t>
            </a:r>
            <a:r>
              <a:rPr lang="fa-IR" dirty="0"/>
              <a:t>و </a:t>
            </a:r>
            <a:r>
              <a:rPr lang="en-US" dirty="0"/>
              <a:t>Android </a:t>
            </a:r>
            <a:r>
              <a:rPr lang="fa-IR" dirty="0"/>
              <a:t>در دسترس هستند و از طریق آن ها می توانید قفل خود را باز و بسته کنید، کلید های مجاز را مدیریت کنید و گزارش هایی را دریافت کنید که نشان می دهد چه کسانی وقتی درب شما را باز می کنند.</a:t>
            </a:r>
          </a:p>
          <a:p>
            <a:pPr marL="0" indent="0" algn="r" rtl="1">
              <a:buNone/>
            </a:pPr>
            <a:endParaRPr lang="fa-IR" dirty="0"/>
          </a:p>
          <a:p>
            <a:pPr marL="0" indent="0" algn="r" rtl="1">
              <a:buNone/>
            </a:pPr>
            <a:r>
              <a:rPr lang="fa-IR" dirty="0"/>
              <a:t>در کل، قفل های هوشمند، امنیت و راحتی را با هم ترکیب می کنند و برای افرادی که به دنبال راه حل های هوشمند برای مدیریت خانه خود هستند، گزینه مناسبی هستند.</a:t>
            </a:r>
            <a:endParaRPr lang="en-US" dirty="0"/>
          </a:p>
        </p:txBody>
      </p:sp>
    </p:spTree>
    <p:extLst>
      <p:ext uri="{BB962C8B-B14F-4D97-AF65-F5344CB8AC3E}">
        <p14:creationId xmlns:p14="http://schemas.microsoft.com/office/powerpoint/2010/main" val="280452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03909"/>
            <a:ext cx="10018713" cy="1373909"/>
          </a:xfrm>
        </p:spPr>
        <p:txBody>
          <a:bodyPr>
            <a:normAutofit/>
          </a:bodyPr>
          <a:lstStyle/>
          <a:p>
            <a:pPr rtl="1"/>
            <a:r>
              <a:rPr lang="fa-IR" sz="2800" dirty="0" smtClean="0"/>
              <a:t>قفل هوشمند </a:t>
            </a:r>
            <a:r>
              <a:rPr lang="en-US" sz="2800" dirty="0" smtClean="0"/>
              <a:t>:YALE ASSURR</a:t>
            </a:r>
            <a:endParaRPr lang="en-US" sz="2800" dirty="0"/>
          </a:p>
        </p:txBody>
      </p:sp>
      <p:sp>
        <p:nvSpPr>
          <p:cNvPr id="3" name="Content Placeholder 2"/>
          <p:cNvSpPr>
            <a:spLocks noGrp="1"/>
          </p:cNvSpPr>
          <p:nvPr>
            <p:ph idx="1"/>
          </p:nvPr>
        </p:nvSpPr>
        <p:spPr>
          <a:xfrm>
            <a:off x="1484310" y="1477818"/>
            <a:ext cx="10018713" cy="4932217"/>
          </a:xfrm>
        </p:spPr>
        <p:txBody>
          <a:bodyPr>
            <a:noAutofit/>
          </a:bodyPr>
          <a:lstStyle/>
          <a:p>
            <a:pPr algn="r" rtl="1"/>
            <a:r>
              <a:rPr lang="fa-IR" sz="1100" dirty="0"/>
              <a:t>قفل هوشمند </a:t>
            </a:r>
            <a:r>
              <a:rPr lang="en-US" sz="1100" dirty="0"/>
              <a:t>Yale Assure </a:t>
            </a:r>
            <a:r>
              <a:rPr lang="fa-IR" sz="1100" dirty="0"/>
              <a:t>به شما اجازه می‌دهد تا درب خانه خود را با استفاده از یک کلید الکترونیکی یا یک کارت </a:t>
            </a:r>
            <a:r>
              <a:rPr lang="en-US" sz="1100" dirty="0"/>
              <a:t>RFID </a:t>
            </a:r>
            <a:r>
              <a:rPr lang="fa-IR" sz="1100" dirty="0"/>
              <a:t>بی‌سیم باز و بسته کنید. این قفل هوشمند دارای چندین ویژگی است که آن را از سایر قفل‌های هوشمند متمایز می‌کند:</a:t>
            </a:r>
          </a:p>
          <a:p>
            <a:pPr algn="r" rtl="1"/>
            <a:endParaRPr lang="fa-IR" sz="1100" dirty="0"/>
          </a:p>
          <a:p>
            <a:pPr algn="r" rtl="1"/>
            <a:r>
              <a:rPr lang="fa-IR" sz="1100" dirty="0"/>
              <a:t>1- طراحی زیبا: طراحی ساده و زیبای </a:t>
            </a:r>
            <a:r>
              <a:rPr lang="en-US" sz="1100" dirty="0"/>
              <a:t>Yale Assure </a:t>
            </a:r>
            <a:r>
              <a:rPr lang="fa-IR" sz="1100" dirty="0"/>
              <a:t>باعث می‌شود که به راحتی با دکوراسیون داخلی خانه شما سازگار شود.</a:t>
            </a:r>
          </a:p>
          <a:p>
            <a:pPr algn="r" rtl="1"/>
            <a:endParaRPr lang="fa-IR" sz="1100" dirty="0"/>
          </a:p>
          <a:p>
            <a:pPr algn="r" rtl="1"/>
            <a:r>
              <a:rPr lang="fa-IR" sz="1100" dirty="0"/>
              <a:t>2- نصب آسان: نصب قفل هوشمند </a:t>
            </a:r>
            <a:r>
              <a:rPr lang="en-US" sz="1100" dirty="0"/>
              <a:t>Yale Assure </a:t>
            </a:r>
            <a:r>
              <a:rPr lang="fa-IR" sz="1100" dirty="0"/>
              <a:t>بسیار آسان است و نیازی به تخصص فنی ندارد. با استفاده از چند قطعه ساده، می‌توانید قفل را به درب خانه خود نصب کنید.</a:t>
            </a:r>
          </a:p>
          <a:p>
            <a:pPr algn="r" rtl="1"/>
            <a:endParaRPr lang="fa-IR" sz="1100" dirty="0"/>
          </a:p>
          <a:p>
            <a:pPr algn="r" rtl="1"/>
            <a:r>
              <a:rPr lang="fa-IR" sz="1100" dirty="0"/>
              <a:t>3- کنترل از راه دور: با استفاده از یک برنامه تلفن همراه، می‌توانید قفل را از راه دور کنترل کنید. این برنامه اجازه می‌دهد تا شما بتوانید قفل را باز و بسته کنید، کارت </a:t>
            </a:r>
            <a:r>
              <a:rPr lang="en-US" sz="1100" dirty="0"/>
              <a:t>RFID </a:t>
            </a:r>
            <a:r>
              <a:rPr lang="fa-IR" sz="1100" dirty="0"/>
              <a:t>را برنامه‌ریزی کنید، و حتی تعیین کنید که چه کسانی به خانه شما دسترسی داشته باشند.</a:t>
            </a:r>
          </a:p>
          <a:p>
            <a:pPr algn="r" rtl="1"/>
            <a:endParaRPr lang="fa-IR" sz="1100" dirty="0"/>
          </a:p>
          <a:p>
            <a:pPr algn="r" rtl="1"/>
            <a:r>
              <a:rPr lang="fa-IR" sz="1100" dirty="0"/>
              <a:t>4- قابلیت های امنیتی: قفل هوشمند </a:t>
            </a:r>
            <a:r>
              <a:rPr lang="en-US" sz="1100" dirty="0"/>
              <a:t>Yale Assure </a:t>
            </a:r>
            <a:r>
              <a:rPr lang="fa-IR" sz="1100" dirty="0"/>
              <a:t>دارای ویژگی‌های امنیتی مانند قفل شدن خودکار در صورت ورود رمز عبور نادرست بیش از چند بار، و همچنین هشدار صوتی در صورت تلاش برای ورود غیرمجاز است.</a:t>
            </a:r>
          </a:p>
          <a:p>
            <a:pPr algn="r" rtl="1"/>
            <a:endParaRPr lang="fa-IR" sz="1100" dirty="0"/>
          </a:p>
          <a:p>
            <a:pPr algn="r" rtl="1"/>
            <a:r>
              <a:rPr lang="fa-IR" sz="1100" dirty="0"/>
              <a:t>5- قابل استفاده با باتری: قفل هوشمند </a:t>
            </a:r>
            <a:r>
              <a:rPr lang="en-US" sz="1100" dirty="0"/>
              <a:t>Yale Assure </a:t>
            </a:r>
            <a:r>
              <a:rPr lang="fa-IR" sz="1100" dirty="0"/>
              <a:t>با استفاده از باتری‌های </a:t>
            </a:r>
            <a:r>
              <a:rPr lang="en-US" sz="1100" dirty="0"/>
              <a:t>AA </a:t>
            </a:r>
            <a:r>
              <a:rPr lang="fa-IR" sz="1100" dirty="0"/>
              <a:t>کار می‌کند، بنابراین شما نیازی به اتصال آن به شبکه برق ندارید.</a:t>
            </a:r>
          </a:p>
          <a:p>
            <a:pPr algn="r" rtl="1"/>
            <a:endParaRPr lang="fa-IR" sz="1100" dirty="0"/>
          </a:p>
          <a:p>
            <a:pPr algn="r" rtl="1"/>
            <a:r>
              <a:rPr lang="fa-IR" sz="1100" dirty="0"/>
              <a:t>6- قابل استفاده با سیستم‌های هوشمند: </a:t>
            </a:r>
            <a:r>
              <a:rPr lang="en-US" sz="1100" dirty="0"/>
              <a:t>Yale Assure </a:t>
            </a:r>
            <a:r>
              <a:rPr lang="fa-IR" sz="1100" dirty="0"/>
              <a:t>با سیستم‌های هوشمند مانند </a:t>
            </a:r>
            <a:r>
              <a:rPr lang="en-US" sz="1100" dirty="0"/>
              <a:t>Amazon Alexa، Google Assistant، </a:t>
            </a:r>
            <a:r>
              <a:rPr lang="fa-IR" sz="1100" dirty="0"/>
              <a:t>و </a:t>
            </a:r>
            <a:r>
              <a:rPr lang="en-US" sz="1100" dirty="0"/>
              <a:t>Apple </a:t>
            </a:r>
            <a:r>
              <a:rPr lang="en-US" sz="1100" dirty="0" err="1"/>
              <a:t>HomeKit</a:t>
            </a:r>
            <a:r>
              <a:rPr lang="en-US" sz="1100" dirty="0"/>
              <a:t> </a:t>
            </a:r>
            <a:r>
              <a:rPr lang="fa-IR" sz="1100" dirty="0"/>
              <a:t>سازگار است، بنابراین می‌توانید با استفاده از صدای خود، قفل را باز و بسته کنید.</a:t>
            </a:r>
          </a:p>
          <a:p>
            <a:pPr algn="r" rtl="1"/>
            <a:endParaRPr lang="fa-IR" sz="1100" dirty="0"/>
          </a:p>
          <a:p>
            <a:pPr algn="r" rtl="1"/>
            <a:r>
              <a:rPr lang="fa-IR" sz="1100" dirty="0"/>
              <a:t>به طور کلی، قفل هوشمند </a:t>
            </a:r>
            <a:r>
              <a:rPr lang="en-US" sz="1100" dirty="0"/>
              <a:t>Yale Assure </a:t>
            </a:r>
            <a:r>
              <a:rPr lang="fa-IR" sz="1100" dirty="0"/>
              <a:t>یک راه حل عالی برای افزایش امنیت درب خانه شماست. با استفاده از این قفل هوشمند، شما می‌توانید به راحتی و با اطمینان بیشتر درب خانه خود را باز و بسته کنید</a:t>
            </a:r>
            <a:endParaRPr lang="en-US" sz="1100" dirty="0"/>
          </a:p>
        </p:txBody>
      </p:sp>
    </p:spTree>
    <p:extLst>
      <p:ext uri="{BB962C8B-B14F-4D97-AF65-F5344CB8AC3E}">
        <p14:creationId xmlns:p14="http://schemas.microsoft.com/office/powerpoint/2010/main" val="21822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9728" y="1246909"/>
            <a:ext cx="10018713" cy="4701309"/>
          </a:xfrm>
        </p:spPr>
        <p:txBody>
          <a:bodyPr>
            <a:normAutofit fontScale="55000" lnSpcReduction="20000"/>
          </a:bodyPr>
          <a:lstStyle/>
          <a:p>
            <a:pPr algn="r" rtl="1"/>
            <a:r>
              <a:rPr lang="fa-IR" dirty="0"/>
              <a:t>قفل هوشمند </a:t>
            </a:r>
            <a:r>
              <a:rPr lang="en-US" dirty="0"/>
              <a:t>Yale Assure </a:t>
            </a:r>
            <a:r>
              <a:rPr lang="fa-IR" dirty="0"/>
              <a:t>با چندین حسگر مجهز شده است که به شما اجازه می‌دهد تا به راحتی و با اطمینان بیشتر درب خانه خود را باز و بسته کنید. در زیر، به معرفی این حسگرها می‌پردازیم:</a:t>
            </a:r>
          </a:p>
          <a:p>
            <a:pPr algn="r" rtl="1"/>
            <a:endParaRPr lang="fa-IR" dirty="0"/>
          </a:p>
          <a:p>
            <a:pPr algn="r" rtl="1"/>
            <a:r>
              <a:rPr lang="fa-IR" dirty="0"/>
              <a:t>1- حسگر لمسی: حسگر لمسی این قفل هوشمند به شما اجازه می‌دهد تا با لمس یک دکمه، قفل را باز کنید. این حسگر بسیار حساس و دقیق است و باعث می‌شود که قفل با یک لمس سریع و آسان باز شود.</a:t>
            </a:r>
          </a:p>
          <a:p>
            <a:pPr algn="r" rtl="1"/>
            <a:endParaRPr lang="fa-IR" dirty="0"/>
          </a:p>
          <a:p>
            <a:pPr algn="r" rtl="1"/>
            <a:r>
              <a:rPr lang="fa-IR" dirty="0"/>
              <a:t>2- حسگر </a:t>
            </a:r>
            <a:r>
              <a:rPr lang="en-US" dirty="0"/>
              <a:t>RFID: </a:t>
            </a:r>
            <a:r>
              <a:rPr lang="fa-IR" dirty="0"/>
              <a:t>حسگر </a:t>
            </a:r>
            <a:r>
              <a:rPr lang="en-US" dirty="0"/>
              <a:t>RFID </a:t>
            </a:r>
            <a:r>
              <a:rPr lang="fa-IR" dirty="0"/>
              <a:t>این قفل هوشمند به شما اجازه می‌دهد تا با استفاده از یک کارت </a:t>
            </a:r>
            <a:r>
              <a:rPr lang="en-US" dirty="0"/>
              <a:t>RFID، </a:t>
            </a:r>
            <a:r>
              <a:rPr lang="fa-IR" dirty="0"/>
              <a:t>قفل را باز کنید. کارت </a:t>
            </a:r>
            <a:r>
              <a:rPr lang="en-US" dirty="0"/>
              <a:t>RFID </a:t>
            </a:r>
            <a:r>
              <a:rPr lang="fa-IR" dirty="0"/>
              <a:t>می‌تواند به صورت بی‌سیم با قفل همگام شود و به شما اجازه می‌دهد تا بدون نیاز به وارد کردن رمز عبور، درب خانه خود را باز کنید.</a:t>
            </a:r>
          </a:p>
          <a:p>
            <a:pPr algn="r" rtl="1"/>
            <a:endParaRPr lang="fa-IR" dirty="0"/>
          </a:p>
          <a:p>
            <a:pPr algn="r" rtl="1"/>
            <a:r>
              <a:rPr lang="fa-IR" dirty="0"/>
              <a:t>3- حسگر داخلی: حسگر داخلی این قفل هوشمند به شما اجازه می‌دهد تا بدون نیاز به خروج از خانه، قفل را باز کنید. با استفاده از یک دکمه در داخل خانه، می‌توانید قفل را باز کنید و به سمت خارج از خانه حرکت کنید.</a:t>
            </a:r>
          </a:p>
          <a:p>
            <a:pPr algn="r" rtl="1"/>
            <a:endParaRPr lang="fa-IR" dirty="0"/>
          </a:p>
          <a:p>
            <a:pPr algn="r" rtl="1"/>
            <a:r>
              <a:rPr lang="fa-IR" dirty="0"/>
              <a:t>4- حسگر حرکتی: حسگر حرکتی این قفل هوشمند به شما اجازه می‌دهد تا بدون نیاز به لمس یا وارد کردن کارت </a:t>
            </a:r>
            <a:r>
              <a:rPr lang="en-US" dirty="0"/>
              <a:t>RFID، </a:t>
            </a:r>
            <a:r>
              <a:rPr lang="fa-IR" dirty="0"/>
              <a:t>قفل را باز کنید. با حرکت دست در محدوده حسگر، قفل به صورت خودکار باز می‌شود.</a:t>
            </a:r>
          </a:p>
          <a:p>
            <a:pPr algn="r" rtl="1"/>
            <a:endParaRPr lang="fa-IR" dirty="0"/>
          </a:p>
          <a:p>
            <a:pPr algn="r" rtl="1"/>
            <a:r>
              <a:rPr lang="fa-IR" dirty="0"/>
              <a:t>5- حسگر اثر انگشت: حسگر اثر انگشت این قفل هوشمند به شما اجازه می‌دهد تا با استفاده از اثر انگشت خود، قفل را باز کنید. این حسگر بسیار دقیق و امن است و به شما اطمینان می‌دهد که فقط شما قادر به باز کردن قفل هستید.</a:t>
            </a:r>
          </a:p>
          <a:p>
            <a:pPr algn="r" rtl="1"/>
            <a:endParaRPr lang="fa-IR" dirty="0"/>
          </a:p>
          <a:p>
            <a:pPr algn="r" rtl="1"/>
            <a:r>
              <a:rPr lang="fa-IR" dirty="0"/>
              <a:t>به طور کلی، حسگرهای قفل هوشمند </a:t>
            </a:r>
            <a:r>
              <a:rPr lang="en-US" dirty="0"/>
              <a:t>Yale Assure </a:t>
            </a:r>
            <a:r>
              <a:rPr lang="fa-IR" dirty="0"/>
              <a:t>به شما اجازه می‌دهند تا به راحتی و با اطمینان بیشتر درب خانه خود را باز و بسته کنید. با استفاده از این حسگرها، شما می‌توانید به راحتی و با امنیت بیشتر، درب خانه خود را کنترل کنید.</a:t>
            </a:r>
            <a:endParaRPr lang="en-US" dirty="0"/>
          </a:p>
        </p:txBody>
      </p:sp>
      <p:sp>
        <p:nvSpPr>
          <p:cNvPr id="5" name="Rectangle 4"/>
          <p:cNvSpPr/>
          <p:nvPr/>
        </p:nvSpPr>
        <p:spPr>
          <a:xfrm>
            <a:off x="3334327" y="297934"/>
            <a:ext cx="7499927" cy="523220"/>
          </a:xfrm>
          <a:prstGeom prst="rect">
            <a:avLst/>
          </a:prstGeom>
        </p:spPr>
        <p:txBody>
          <a:bodyPr wrap="square">
            <a:spAutoFit/>
          </a:bodyPr>
          <a:lstStyle/>
          <a:p>
            <a:pPr algn="l" rtl="1"/>
            <a:r>
              <a:rPr lang="fa-IR" sz="2800" dirty="0" smtClean="0"/>
              <a:t>حسگر های قفل </a:t>
            </a:r>
            <a:r>
              <a:rPr lang="fa-IR" sz="2800" dirty="0"/>
              <a:t>هوشمند </a:t>
            </a:r>
            <a:r>
              <a:rPr lang="en-US" sz="2800" dirty="0"/>
              <a:t>:YALE ASSURR</a:t>
            </a:r>
          </a:p>
        </p:txBody>
      </p:sp>
    </p:spTree>
    <p:extLst>
      <p:ext uri="{BB962C8B-B14F-4D97-AF65-F5344CB8AC3E}">
        <p14:creationId xmlns:p14="http://schemas.microsoft.com/office/powerpoint/2010/main" val="270512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76390" y="1159381"/>
            <a:ext cx="4039682" cy="40396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Content Placeholder 5"/>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7152640" y="1258982"/>
            <a:ext cx="3931920" cy="3840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48805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209965"/>
            <a:ext cx="10018713" cy="5366326"/>
          </a:xfrm>
        </p:spPr>
        <p:txBody>
          <a:bodyPr>
            <a:normAutofit fontScale="55000" lnSpcReduction="20000"/>
          </a:bodyPr>
          <a:lstStyle/>
          <a:p>
            <a:pPr algn="r" rtl="1"/>
            <a:r>
              <a:rPr lang="fa-IR" dirty="0"/>
              <a:t>قفل هوشمند </a:t>
            </a:r>
            <a:r>
              <a:rPr lang="en-US" dirty="0"/>
              <a:t>Yale Assure </a:t>
            </a:r>
            <a:r>
              <a:rPr lang="fa-IR" dirty="0"/>
              <a:t>یکی از محصولات محبوب و با کیفیت در بازار قفل های هوشمند است. این قفل با طراحی زیبا و برنامه ریزی هوشمند، به شما امکان می‌دهد تا به راحتی و با اطمینان بیشتر، درب خانه خود را باز و بسته کنید. در ادامه، به معرفی کامل و جامع این قفل هوشمند می‌پردازیم:</a:t>
            </a:r>
          </a:p>
          <a:p>
            <a:pPr algn="r" rtl="1"/>
            <a:endParaRPr lang="fa-IR" dirty="0"/>
          </a:p>
          <a:p>
            <a:pPr algn="r" rtl="1"/>
            <a:r>
              <a:rPr lang="fa-IR" dirty="0"/>
              <a:t>1- طراحی: قفل هوشمند </a:t>
            </a:r>
            <a:r>
              <a:rPr lang="en-US" dirty="0"/>
              <a:t>Yale Assure </a:t>
            </a:r>
            <a:r>
              <a:rPr lang="fa-IR" dirty="0"/>
              <a:t>با طراحی زیبا و جذاب، به راحتی با دکوراسیون داخلی خانه شما سازگار است. این قفل با دارا بودن چندین رنگ و طرح مختلف، به شما اجازه می‌دهد تا قفل را با دکوراسیون داخلی خانه خود هماهنگ کنید.</a:t>
            </a:r>
          </a:p>
          <a:p>
            <a:pPr algn="r" rtl="1"/>
            <a:endParaRPr lang="fa-IR" dirty="0"/>
          </a:p>
          <a:p>
            <a:pPr algn="r" rtl="1"/>
            <a:r>
              <a:rPr lang="fa-IR" dirty="0"/>
              <a:t>2- حسگرهای مختلف: قفل هوشمند </a:t>
            </a:r>
            <a:r>
              <a:rPr lang="en-US" dirty="0"/>
              <a:t>Yale Assure </a:t>
            </a:r>
            <a:r>
              <a:rPr lang="fa-IR" dirty="0"/>
              <a:t>با چندین حسگر مجهز شده است که به شما اجازه می‌دهد تا به راحتی و با اطمینان بیشتر درب خانه خود را باز و بسته کنید. این حسگرها شامل حسگر لمسی، حسگر </a:t>
            </a:r>
            <a:r>
              <a:rPr lang="en-US" dirty="0"/>
              <a:t>RFID، </a:t>
            </a:r>
            <a:r>
              <a:rPr lang="fa-IR" dirty="0"/>
              <a:t>حسگر داخلی، حسگر حرکتی و حسگر اثر انگشت است.</a:t>
            </a:r>
          </a:p>
          <a:p>
            <a:pPr algn="r" rtl="1"/>
            <a:endParaRPr lang="fa-IR" dirty="0"/>
          </a:p>
          <a:p>
            <a:pPr algn="r" rtl="1"/>
            <a:r>
              <a:rPr lang="fa-IR" dirty="0"/>
              <a:t>3- قابلیت های هوشمند: قفل هوشمند </a:t>
            </a:r>
            <a:r>
              <a:rPr lang="en-US" dirty="0"/>
              <a:t>Yale Assure </a:t>
            </a:r>
            <a:r>
              <a:rPr lang="fa-IR" dirty="0"/>
              <a:t>با دارا بودن قابلیت های هوشمند، به شما اجازه می‌دهد تا به راحتی و با اطمینان بیشتر، درب خانه خود را کنترل کنید. این قابلیت ها شامل قابلیت کنترل تلفن همراه، قابلیت تنظیم زمان دسترسی، قابلیت تعریف کاربران مختلف و قابلیت اعطای دسترسی موقت به کاربران مختلف است.</a:t>
            </a:r>
          </a:p>
          <a:p>
            <a:pPr algn="r" rtl="1"/>
            <a:endParaRPr lang="fa-IR" dirty="0"/>
          </a:p>
          <a:p>
            <a:pPr algn="r" rtl="1"/>
            <a:r>
              <a:rPr lang="fa-IR" dirty="0"/>
              <a:t>4- قابلیت نصب آسان: قفل هوشمند </a:t>
            </a:r>
            <a:r>
              <a:rPr lang="en-US" dirty="0"/>
              <a:t>Yale Assure </a:t>
            </a:r>
            <a:r>
              <a:rPr lang="fa-IR" dirty="0"/>
              <a:t>با داشتن نصب آسان، به شما اجازه می‌دهد تا به راحتی و با سرعت بالا، قفل را بر روی درب خانه خود نصب کنید. همچنین، این قفل با دارا بودن باتری قابل تعویض، به شما اجازه می‌دهد تا بدون نیاز به اتصال به برق، قفل را استفاده کنید.</a:t>
            </a:r>
          </a:p>
          <a:p>
            <a:pPr algn="r" rtl="1"/>
            <a:endParaRPr lang="fa-IR" dirty="0"/>
          </a:p>
          <a:p>
            <a:pPr algn="r" rtl="1"/>
            <a:r>
              <a:rPr lang="fa-IR" dirty="0"/>
              <a:t>5- امنیت بالا: قفل هوشمند </a:t>
            </a:r>
            <a:r>
              <a:rPr lang="en-US" dirty="0"/>
              <a:t>Yale Assure </a:t>
            </a:r>
            <a:r>
              <a:rPr lang="fa-IR" dirty="0"/>
              <a:t>با دارا بودن حسگرهای مختلف و قابلیت های هوشمند، به شما اطمینان می‌دهد که درب خانه شما با امنیت بالایی بسته شده است. همچنین، این قفل با دارا بودن قابلیت اعطای دسترسی موقت، به شما اجازه می‌دهد تا به کاربران مختلف، دسترسی موقت به درب خانه خود را اعطا کنید.</a:t>
            </a:r>
          </a:p>
          <a:p>
            <a:pPr algn="r" rtl="1"/>
            <a:endParaRPr lang="fa-IR" dirty="0"/>
          </a:p>
          <a:p>
            <a:pPr algn="r" rtl="1"/>
            <a:r>
              <a:rPr lang="fa-IR" dirty="0"/>
              <a:t>به طور کلی، قفل هوشمند </a:t>
            </a:r>
            <a:r>
              <a:rPr lang="en-US" dirty="0"/>
              <a:t>Yale Assure </a:t>
            </a:r>
            <a:r>
              <a:rPr lang="fa-IR" dirty="0"/>
              <a:t>با دارا بودن طراحی زیبا، حسگرهای مختلف، قابلیت های هوشمند، قابلیت نصب آسان و امنیت بالا، به شما اجازه می‌دهد تا به راحتی و با اطمینان بیشتر، درب خانه خود را باز و بسته کنید.</a:t>
            </a:r>
            <a:endParaRPr lang="en-US" dirty="0"/>
          </a:p>
        </p:txBody>
      </p:sp>
      <p:sp>
        <p:nvSpPr>
          <p:cNvPr id="4" name="Rectangle 3"/>
          <p:cNvSpPr/>
          <p:nvPr/>
        </p:nvSpPr>
        <p:spPr>
          <a:xfrm>
            <a:off x="2946400" y="288697"/>
            <a:ext cx="7499927" cy="523220"/>
          </a:xfrm>
          <a:prstGeom prst="rect">
            <a:avLst/>
          </a:prstGeom>
        </p:spPr>
        <p:txBody>
          <a:bodyPr wrap="square">
            <a:spAutoFit/>
          </a:bodyPr>
          <a:lstStyle/>
          <a:p>
            <a:pPr algn="l" rtl="1"/>
            <a:r>
              <a:rPr lang="fa-IR" sz="2800" dirty="0" smtClean="0"/>
              <a:t>معرفی کامل جامع قفل </a:t>
            </a:r>
            <a:r>
              <a:rPr lang="fa-IR" sz="2800" dirty="0"/>
              <a:t>هوشمند </a:t>
            </a:r>
            <a:r>
              <a:rPr lang="en-US" sz="2800" dirty="0"/>
              <a:t>:YALE ASSURR</a:t>
            </a:r>
          </a:p>
        </p:txBody>
      </p:sp>
    </p:spTree>
    <p:extLst>
      <p:ext uri="{BB962C8B-B14F-4D97-AF65-F5344CB8AC3E}">
        <p14:creationId xmlns:p14="http://schemas.microsoft.com/office/powerpoint/2010/main" val="1194603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7863" y="1037569"/>
            <a:ext cx="5750863" cy="4864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02105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07500364"/>
              </p:ext>
            </p:extLst>
          </p:nvPr>
        </p:nvGraphicFramePr>
        <p:xfrm>
          <a:off x="2419926" y="1856509"/>
          <a:ext cx="8700655" cy="3837279"/>
        </p:xfrm>
        <a:graphic>
          <a:graphicData uri="http://schemas.openxmlformats.org/drawingml/2006/table">
            <a:tbl>
              <a:tblPr firstRow="1" bandRow="1">
                <a:tableStyleId>{BC89EF96-8CEA-46FF-86C4-4CE0E7609802}</a:tableStyleId>
              </a:tblPr>
              <a:tblGrid>
                <a:gridCol w="2161310">
                  <a:extLst>
                    <a:ext uri="{9D8B030D-6E8A-4147-A177-3AD203B41FA5}">
                      <a16:colId xmlns:a16="http://schemas.microsoft.com/office/drawing/2014/main" val="882509520"/>
                    </a:ext>
                  </a:extLst>
                </a:gridCol>
                <a:gridCol w="6539345">
                  <a:extLst>
                    <a:ext uri="{9D8B030D-6E8A-4147-A177-3AD203B41FA5}">
                      <a16:colId xmlns:a16="http://schemas.microsoft.com/office/drawing/2014/main" val="2842378914"/>
                    </a:ext>
                  </a:extLst>
                </a:gridCol>
              </a:tblGrid>
              <a:tr h="401346">
                <a:tc>
                  <a:txBody>
                    <a:bodyPr/>
                    <a:lstStyle/>
                    <a:p>
                      <a:r>
                        <a:rPr lang="en-US" dirty="0" smtClean="0"/>
                        <a:t>Action :</a:t>
                      </a:r>
                      <a:endParaRPr lang="en-US" dirty="0"/>
                    </a:p>
                  </a:txBody>
                  <a:tcPr/>
                </a:tc>
                <a:tc>
                  <a:txBody>
                    <a:bodyPr/>
                    <a:lstStyle/>
                    <a:p>
                      <a:r>
                        <a:rPr lang="en-US" dirty="0" err="1" smtClean="0"/>
                        <a:t>Percet</a:t>
                      </a:r>
                      <a:r>
                        <a:rPr lang="en-US" dirty="0" smtClean="0"/>
                        <a:t>:</a:t>
                      </a:r>
                      <a:endParaRPr lang="en-US" dirty="0"/>
                    </a:p>
                  </a:txBody>
                  <a:tcPr/>
                </a:tc>
                <a:extLst>
                  <a:ext uri="{0D108BD9-81ED-4DB2-BD59-A6C34878D82A}">
                    <a16:rowId xmlns:a16="http://schemas.microsoft.com/office/drawing/2014/main" val="1307847375"/>
                  </a:ext>
                </a:extLst>
              </a:tr>
              <a:tr h="692733">
                <a:tc>
                  <a:txBody>
                    <a:bodyPr/>
                    <a:lstStyle/>
                    <a:p>
                      <a:r>
                        <a:rPr lang="en-US" dirty="0" smtClean="0"/>
                        <a:t>exit mode</a:t>
                      </a:r>
                      <a:endParaRPr lang="en-US" dirty="0"/>
                    </a:p>
                  </a:txBody>
                  <a:tcPr anchor="ctr"/>
                </a:tc>
                <a:tc>
                  <a:txBody>
                    <a:bodyPr/>
                    <a:lstStyle/>
                    <a:p>
                      <a:r>
                        <a:rPr lang="en-US" dirty="0" smtClean="0"/>
                        <a:t>In this case, the lock is closed automatically and none of the lock keys are active.</a:t>
                      </a:r>
                      <a:endParaRPr lang="en-US" dirty="0"/>
                    </a:p>
                  </a:txBody>
                  <a:tcPr anchor="ctr"/>
                </a:tc>
                <a:extLst>
                  <a:ext uri="{0D108BD9-81ED-4DB2-BD59-A6C34878D82A}">
                    <a16:rowId xmlns:a16="http://schemas.microsoft.com/office/drawing/2014/main" val="2854505318"/>
                  </a:ext>
                </a:extLst>
              </a:tr>
              <a:tr h="860665">
                <a:tc>
                  <a:txBody>
                    <a:bodyPr/>
                    <a:lstStyle/>
                    <a:p>
                      <a:endParaRPr lang="en-US" sz="1800" b="0" i="0" kern="1200" dirty="0" smtClean="0">
                        <a:solidFill>
                          <a:schemeClr val="tx1"/>
                        </a:solidFill>
                        <a:effectLst/>
                        <a:latin typeface="+mn-lt"/>
                        <a:ea typeface="+mn-ea"/>
                        <a:cs typeface="+mn-cs"/>
                      </a:endParaRPr>
                    </a:p>
                    <a:p>
                      <a:r>
                        <a:rPr lang="en-US" sz="1800" b="0" i="0" kern="1200" dirty="0" smtClean="0">
                          <a:solidFill>
                            <a:schemeClr val="tx1"/>
                          </a:solidFill>
                          <a:effectLst/>
                          <a:latin typeface="+mn-lt"/>
                          <a:ea typeface="+mn-ea"/>
                          <a:cs typeface="+mn-cs"/>
                        </a:rPr>
                        <a:t>Login</a:t>
                      </a:r>
                      <a:r>
                        <a:rPr lang="en-US" sz="1800" b="0" i="0" kern="1200" baseline="0" dirty="0" smtClean="0">
                          <a:solidFill>
                            <a:schemeClr val="tx1"/>
                          </a:solidFill>
                          <a:effectLst/>
                          <a:latin typeface="+mn-lt"/>
                          <a:ea typeface="+mn-ea"/>
                          <a:cs typeface="+mn-cs"/>
                        </a:rPr>
                        <a:t> mode</a:t>
                      </a:r>
                      <a:r>
                        <a:rPr lang="en-US" sz="1800" b="0" i="0" kern="1200" dirty="0" smtClean="0">
                          <a:solidFill>
                            <a:schemeClr val="tx1"/>
                          </a:solidFill>
                          <a:effectLst/>
                          <a:latin typeface="+mn-lt"/>
                          <a:ea typeface="+mn-ea"/>
                          <a:cs typeface="+mn-cs"/>
                        </a:rPr>
                        <a:t/>
                      </a:r>
                      <a:br>
                        <a:rPr lang="en-US" sz="1800" b="0" i="0" kern="1200" dirty="0" smtClean="0">
                          <a:solidFill>
                            <a:schemeClr val="tx1"/>
                          </a:solidFill>
                          <a:effectLst/>
                          <a:latin typeface="+mn-lt"/>
                          <a:ea typeface="+mn-ea"/>
                          <a:cs typeface="+mn-cs"/>
                        </a:rPr>
                      </a:br>
                      <a:endParaRPr lang="en-US" dirty="0"/>
                    </a:p>
                  </a:txBody>
                  <a:tcPr anchor="ctr"/>
                </a:tc>
                <a:tc>
                  <a:txBody>
                    <a:bodyPr/>
                    <a:lstStyle/>
                    <a:p>
                      <a:r>
                        <a:rPr lang="en-US" dirty="0" smtClean="0"/>
                        <a:t>In this case, you can unlock using a passcode or RFID card.</a:t>
                      </a:r>
                      <a:endParaRPr lang="en-US" dirty="0"/>
                    </a:p>
                  </a:txBody>
                  <a:tcPr anchor="ctr"/>
                </a:tc>
                <a:extLst>
                  <a:ext uri="{0D108BD9-81ED-4DB2-BD59-A6C34878D82A}">
                    <a16:rowId xmlns:a16="http://schemas.microsoft.com/office/drawing/2014/main" val="3180366090"/>
                  </a:ext>
                </a:extLst>
              </a:tr>
              <a:tr h="602466">
                <a:tc>
                  <a:txBody>
                    <a:bodyPr/>
                    <a:lstStyle/>
                    <a:p>
                      <a:r>
                        <a:rPr lang="en-US" dirty="0" smtClean="0"/>
                        <a:t>closed mode</a:t>
                      </a:r>
                      <a:endParaRPr lang="en-US" dirty="0"/>
                    </a:p>
                  </a:txBody>
                  <a:tcPr anchor="ctr"/>
                </a:tc>
                <a:tc>
                  <a:txBody>
                    <a:bodyPr/>
                    <a:lstStyle/>
                    <a:p>
                      <a:r>
                        <a:rPr lang="en-US" dirty="0" smtClean="0"/>
                        <a:t>In this case, the lock is closed manually and none of the lock keys are active.</a:t>
                      </a:r>
                      <a:endParaRPr lang="en-US" dirty="0"/>
                    </a:p>
                  </a:txBody>
                  <a:tcPr/>
                </a:tc>
                <a:extLst>
                  <a:ext uri="{0D108BD9-81ED-4DB2-BD59-A6C34878D82A}">
                    <a16:rowId xmlns:a16="http://schemas.microsoft.com/office/drawing/2014/main" val="1167595753"/>
                  </a:ext>
                </a:extLst>
              </a:tr>
              <a:tr h="1118865">
                <a:tc>
                  <a:txBody>
                    <a:bodyPr/>
                    <a:lstStyle/>
                    <a:p>
                      <a:endParaRPr lang="en-US" sz="1800" b="0" i="0" kern="1200" dirty="0" smtClean="0">
                        <a:solidFill>
                          <a:schemeClr val="tx1"/>
                        </a:solidFill>
                        <a:effectLst/>
                        <a:latin typeface="+mn-lt"/>
                        <a:ea typeface="+mn-ea"/>
                        <a:cs typeface="+mn-cs"/>
                      </a:endParaRPr>
                    </a:p>
                    <a:p>
                      <a:r>
                        <a:rPr lang="en-US" sz="1800" b="0" i="0" kern="1200" dirty="0" smtClean="0">
                          <a:solidFill>
                            <a:schemeClr val="tx1"/>
                          </a:solidFill>
                          <a:effectLst/>
                          <a:latin typeface="+mn-lt"/>
                          <a:ea typeface="+mn-ea"/>
                          <a:cs typeface="+mn-cs"/>
                        </a:rPr>
                        <a:t>emergency mode</a:t>
                      </a:r>
                    </a:p>
                    <a:p>
                      <a:r>
                        <a:rPr lang="en-US" sz="1800" b="0" i="1" kern="1200" dirty="0" smtClean="0">
                          <a:solidFill>
                            <a:schemeClr val="tx1"/>
                          </a:solidFill>
                          <a:effectLst/>
                          <a:latin typeface="+mn-lt"/>
                          <a:ea typeface="+mn-ea"/>
                          <a:cs typeface="+mn-cs"/>
                        </a:rPr>
                        <a:t/>
                      </a:r>
                      <a:br>
                        <a:rPr lang="en-US" sz="1800" b="0" i="1" kern="1200" dirty="0" smtClean="0">
                          <a:solidFill>
                            <a:schemeClr val="tx1"/>
                          </a:solidFill>
                          <a:effectLst/>
                          <a:latin typeface="+mn-lt"/>
                          <a:ea typeface="+mn-ea"/>
                          <a:cs typeface="+mn-cs"/>
                        </a:rPr>
                      </a:br>
                      <a:endParaRPr lang="en-US" dirty="0"/>
                    </a:p>
                  </a:txBody>
                  <a:tcPr anchor="ctr"/>
                </a:tc>
                <a:tc>
                  <a:txBody>
                    <a:bodyPr/>
                    <a:lstStyle/>
                    <a:p>
                      <a:r>
                        <a:rPr lang="en-US" dirty="0" smtClean="0"/>
                        <a:t>In this case, you can open the lock using a physical key.</a:t>
                      </a:r>
                      <a:endParaRPr lang="en-US" dirty="0"/>
                    </a:p>
                  </a:txBody>
                  <a:tcPr anchor="ctr"/>
                </a:tc>
                <a:extLst>
                  <a:ext uri="{0D108BD9-81ED-4DB2-BD59-A6C34878D82A}">
                    <a16:rowId xmlns:a16="http://schemas.microsoft.com/office/drawing/2014/main" val="1408970023"/>
                  </a:ext>
                </a:extLst>
              </a:tr>
            </a:tbl>
          </a:graphicData>
        </a:graphic>
      </p:graphicFrame>
      <p:sp>
        <p:nvSpPr>
          <p:cNvPr id="3" name="TextBox 2"/>
          <p:cNvSpPr txBox="1"/>
          <p:nvPr/>
        </p:nvSpPr>
        <p:spPr>
          <a:xfrm>
            <a:off x="4091708" y="554181"/>
            <a:ext cx="5126183" cy="584775"/>
          </a:xfrm>
          <a:prstGeom prst="rect">
            <a:avLst/>
          </a:prstGeom>
          <a:noFill/>
        </p:spPr>
        <p:txBody>
          <a:bodyPr wrap="square" rtlCol="0">
            <a:spAutoFit/>
          </a:bodyPr>
          <a:lstStyle/>
          <a:p>
            <a:pPr algn="r" rtl="1"/>
            <a:r>
              <a:rPr lang="fa-IR" sz="3200" dirty="0" smtClean="0"/>
              <a:t>جدول حالت:</a:t>
            </a:r>
            <a:r>
              <a:rPr lang="en-US" sz="3200" dirty="0" smtClean="0"/>
              <a:t>(</a:t>
            </a:r>
            <a:r>
              <a:rPr lang="en-US" sz="3200" dirty="0" err="1" smtClean="0"/>
              <a:t>Percet</a:t>
            </a:r>
            <a:r>
              <a:rPr lang="en-US" sz="3200" dirty="0" smtClean="0"/>
              <a:t> action)</a:t>
            </a:r>
            <a:endParaRPr lang="en-US" sz="3200" dirty="0"/>
          </a:p>
        </p:txBody>
      </p:sp>
    </p:spTree>
    <p:extLst>
      <p:ext uri="{BB962C8B-B14F-4D97-AF65-F5344CB8AC3E}">
        <p14:creationId xmlns:p14="http://schemas.microsoft.com/office/powerpoint/2010/main" val="4106108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1708" y="554181"/>
            <a:ext cx="5126183" cy="584775"/>
          </a:xfrm>
          <a:prstGeom prst="rect">
            <a:avLst/>
          </a:prstGeom>
          <a:noFill/>
        </p:spPr>
        <p:txBody>
          <a:bodyPr wrap="square" rtlCol="0">
            <a:spAutoFit/>
          </a:bodyPr>
          <a:lstStyle/>
          <a:p>
            <a:pPr algn="r" rtl="1"/>
            <a:r>
              <a:rPr lang="fa-IR" sz="3200" dirty="0" smtClean="0"/>
              <a:t>جدول حالت:</a:t>
            </a:r>
            <a:r>
              <a:rPr lang="en-US" sz="3200" dirty="0" smtClean="0"/>
              <a:t>(</a:t>
            </a:r>
            <a:r>
              <a:rPr lang="en-US" sz="3200" dirty="0" err="1" smtClean="0"/>
              <a:t>Percet</a:t>
            </a:r>
            <a:r>
              <a:rPr lang="en-US" sz="3200" dirty="0" smtClean="0"/>
              <a:t> action)</a:t>
            </a:r>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3289449522"/>
              </p:ext>
            </p:extLst>
          </p:nvPr>
        </p:nvGraphicFramePr>
        <p:xfrm>
          <a:off x="2572326" y="1856509"/>
          <a:ext cx="8585201" cy="3426074"/>
        </p:xfrm>
        <a:graphic>
          <a:graphicData uri="http://schemas.openxmlformats.org/drawingml/2006/table">
            <a:tbl>
              <a:tblPr firstRow="1" bandRow="1">
                <a:tableStyleId>{5C22544A-7EE6-4342-B048-85BDC9FD1C3A}</a:tableStyleId>
              </a:tblPr>
              <a:tblGrid>
                <a:gridCol w="6838892">
                  <a:extLst>
                    <a:ext uri="{9D8B030D-6E8A-4147-A177-3AD203B41FA5}">
                      <a16:colId xmlns:a16="http://schemas.microsoft.com/office/drawing/2014/main" val="3177519732"/>
                    </a:ext>
                  </a:extLst>
                </a:gridCol>
                <a:gridCol w="1746309">
                  <a:extLst>
                    <a:ext uri="{9D8B030D-6E8A-4147-A177-3AD203B41FA5}">
                      <a16:colId xmlns:a16="http://schemas.microsoft.com/office/drawing/2014/main" val="4104381750"/>
                    </a:ext>
                  </a:extLst>
                </a:gridCol>
              </a:tblGrid>
              <a:tr h="649286">
                <a:tc>
                  <a:txBody>
                    <a:bodyPr/>
                    <a:lstStyle/>
                    <a:p>
                      <a:pPr algn="r" rtl="1"/>
                      <a:r>
                        <a:rPr lang="fa-IR" dirty="0" smtClean="0"/>
                        <a:t>دستور عملیات:</a:t>
                      </a:r>
                      <a:endParaRPr lang="en-US" dirty="0"/>
                    </a:p>
                  </a:txBody>
                  <a:tcPr anchor="ctr"/>
                </a:tc>
                <a:tc>
                  <a:txBody>
                    <a:bodyPr/>
                    <a:lstStyle/>
                    <a:p>
                      <a:pPr algn="r" rtl="1"/>
                      <a:r>
                        <a:rPr lang="fa-IR" dirty="0" smtClean="0"/>
                        <a:t>حالت:</a:t>
                      </a:r>
                      <a:endParaRPr lang="en-US" dirty="0"/>
                    </a:p>
                  </a:txBody>
                  <a:tcPr anchor="ctr"/>
                </a:tc>
                <a:extLst>
                  <a:ext uri="{0D108BD9-81ED-4DB2-BD59-A6C34878D82A}">
                    <a16:rowId xmlns:a16="http://schemas.microsoft.com/office/drawing/2014/main" val="3420559330"/>
                  </a:ext>
                </a:extLst>
              </a:tr>
              <a:tr h="694197">
                <a:tc>
                  <a:txBody>
                    <a:bodyPr/>
                    <a:lstStyle/>
                    <a:p>
                      <a:pPr algn="r" rtl="1"/>
                      <a:r>
                        <a:rPr lang="fa-IR" dirty="0" smtClean="0"/>
                        <a:t>در این حالت، قفل به صورت خودکار بسته می‌شود و هیچ کدام از کلیدهای قفل فعال نیستند.</a:t>
                      </a:r>
                      <a:endParaRPr lang="en-US" dirty="0"/>
                    </a:p>
                  </a:txBody>
                  <a:tcPr anchor="ctr"/>
                </a:tc>
                <a:tc>
                  <a:txBody>
                    <a:bodyPr/>
                    <a:lstStyle/>
                    <a:p>
                      <a:pPr algn="r" rtl="1"/>
                      <a:r>
                        <a:rPr lang="fa-IR" dirty="0" smtClean="0"/>
                        <a:t>حالت خروج</a:t>
                      </a:r>
                      <a:endParaRPr lang="en-US" dirty="0"/>
                    </a:p>
                  </a:txBody>
                  <a:tcPr anchor="ctr"/>
                </a:tc>
                <a:extLst>
                  <a:ext uri="{0D108BD9-81ED-4DB2-BD59-A6C34878D82A}">
                    <a16:rowId xmlns:a16="http://schemas.microsoft.com/office/drawing/2014/main" val="2994885395"/>
                  </a:ext>
                </a:extLst>
              </a:tr>
              <a:tr h="694197">
                <a:tc>
                  <a:txBody>
                    <a:bodyPr/>
                    <a:lstStyle/>
                    <a:p>
                      <a:pPr algn="r" rtl="1"/>
                      <a:r>
                        <a:rPr lang="fa-IR" dirty="0" smtClean="0"/>
                        <a:t>در این حالت، شما می‌توانید با استفاده از یک کد عبور یا کارت </a:t>
                      </a:r>
                      <a:r>
                        <a:rPr lang="en-US" dirty="0" smtClean="0"/>
                        <a:t>RFID، </a:t>
                      </a:r>
                      <a:r>
                        <a:rPr lang="fa-IR" dirty="0" smtClean="0"/>
                        <a:t>قفل را باز کنید.</a:t>
                      </a:r>
                      <a:endParaRPr lang="en-US" dirty="0"/>
                    </a:p>
                  </a:txBody>
                  <a:tcPr anchor="ctr"/>
                </a:tc>
                <a:tc>
                  <a:txBody>
                    <a:bodyPr/>
                    <a:lstStyle/>
                    <a:p>
                      <a:pPr algn="r" rtl="1"/>
                      <a:r>
                        <a:rPr lang="fa-IR" dirty="0" smtClean="0"/>
                        <a:t>حالت ورود</a:t>
                      </a:r>
                      <a:endParaRPr lang="en-US" dirty="0"/>
                    </a:p>
                  </a:txBody>
                  <a:tcPr anchor="ctr"/>
                </a:tc>
                <a:extLst>
                  <a:ext uri="{0D108BD9-81ED-4DB2-BD59-A6C34878D82A}">
                    <a16:rowId xmlns:a16="http://schemas.microsoft.com/office/drawing/2014/main" val="447267859"/>
                  </a:ext>
                </a:extLst>
              </a:tr>
              <a:tr h="694197">
                <a:tc>
                  <a:txBody>
                    <a:bodyPr/>
                    <a:lstStyle/>
                    <a:p>
                      <a:pPr algn="r" rtl="1"/>
                      <a:r>
                        <a:rPr lang="fa-IR" dirty="0" smtClean="0"/>
                        <a:t>در این حالت، قفل به صورت دستی بسته شده است و هیچ کدام از کلیدهای قفل فعال نیستند.</a:t>
                      </a:r>
                      <a:endParaRPr lang="en-US" dirty="0"/>
                    </a:p>
                  </a:txBody>
                  <a:tcPr anchor="ctr"/>
                </a:tc>
                <a:tc>
                  <a:txBody>
                    <a:bodyPr/>
                    <a:lstStyle/>
                    <a:p>
                      <a:pPr algn="r" rtl="1"/>
                      <a:r>
                        <a:rPr lang="fa-IR" dirty="0" smtClean="0"/>
                        <a:t>حالت بسته</a:t>
                      </a:r>
                      <a:endParaRPr lang="en-US" dirty="0"/>
                    </a:p>
                  </a:txBody>
                  <a:tcPr anchor="ctr"/>
                </a:tc>
                <a:extLst>
                  <a:ext uri="{0D108BD9-81ED-4DB2-BD59-A6C34878D82A}">
                    <a16:rowId xmlns:a16="http://schemas.microsoft.com/office/drawing/2014/main" val="1855972976"/>
                  </a:ext>
                </a:extLst>
              </a:tr>
              <a:tr h="694197">
                <a:tc>
                  <a:txBody>
                    <a:bodyPr/>
                    <a:lstStyle/>
                    <a:p>
                      <a:pPr algn="r" rtl="1"/>
                      <a:r>
                        <a:rPr lang="fa-IR" dirty="0" smtClean="0"/>
                        <a:t>در این حالت، شما می‌توانید با استفاده از یک کلید فیزیکی، قفل را باز کنید.</a:t>
                      </a:r>
                      <a:endParaRPr lang="en-US" dirty="0"/>
                    </a:p>
                  </a:txBody>
                  <a:tcPr anchor="ctr"/>
                </a:tc>
                <a:tc>
                  <a:txBody>
                    <a:bodyPr/>
                    <a:lstStyle/>
                    <a:p>
                      <a:pPr algn="r" rtl="1"/>
                      <a:r>
                        <a:rPr lang="fa-IR" dirty="0" smtClean="0"/>
                        <a:t>حالت اضطراری</a:t>
                      </a:r>
                      <a:endParaRPr lang="en-US" dirty="0"/>
                    </a:p>
                  </a:txBody>
                  <a:tcPr anchor="ctr"/>
                </a:tc>
                <a:extLst>
                  <a:ext uri="{0D108BD9-81ED-4DB2-BD59-A6C34878D82A}">
                    <a16:rowId xmlns:a16="http://schemas.microsoft.com/office/drawing/2014/main" val="1699615574"/>
                  </a:ext>
                </a:extLst>
              </a:tr>
            </a:tbl>
          </a:graphicData>
        </a:graphic>
      </p:graphicFrame>
    </p:spTree>
    <p:extLst>
      <p:ext uri="{BB962C8B-B14F-4D97-AF65-F5344CB8AC3E}">
        <p14:creationId xmlns:p14="http://schemas.microsoft.com/office/powerpoint/2010/main" val="4071920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67</TotalTime>
  <Words>1833</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Corbel</vt:lpstr>
      <vt:lpstr>IRANSans</vt:lpstr>
      <vt:lpstr>Tahoma</vt:lpstr>
      <vt:lpstr>Parallax</vt:lpstr>
      <vt:lpstr>PowerPoint Presentation</vt:lpstr>
      <vt:lpstr>قفل های هوشمند:</vt:lpstr>
      <vt:lpstr>قفل هوشمند :YALE ASSURR</vt:lpstr>
      <vt:lpstr>PowerPoint Presentation</vt:lpstr>
      <vt:lpstr>PowerPoint Presentation</vt:lpstr>
      <vt:lpstr>PowerPoint Presentation</vt:lpstr>
      <vt:lpstr>PowerPoint Presentation</vt:lpstr>
      <vt:lpstr>PowerPoint Presentation</vt:lpstr>
      <vt:lpstr>PowerPoint Presentation</vt:lpstr>
      <vt:lpstr>کد برنامه نویسی شده قفل هوشمند c++</vt:lpstr>
      <vt:lpstr>PowerPoint Presentation</vt:lpstr>
      <vt:lpstr>RESOURCESE: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cp:revision>
  <dcterms:created xsi:type="dcterms:W3CDTF">2023-12-27T08:45:23Z</dcterms:created>
  <dcterms:modified xsi:type="dcterms:W3CDTF">2023-12-27T09:52:35Z</dcterms:modified>
</cp:coreProperties>
</file>