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2" name="Krisztián Benda"/>
  <p:cmAuthor clrIdx="1" id="1" initials="" lastIdx="2" name="Gergely Németh"/>
  <p:cmAuthor clrIdx="2" id="2" initials="" lastIdx="2" name="Boldizsar Tompe"/>
  <p:cmAuthor clrIdx="3" id="3" initials="" lastIdx="2" name="Tamás Szántó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Csak összeszedtem, hogy eddig milyen infokat kaptunk/írtunk a feladatról.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1">
    <p:pos x="6000" y="0"/>
    <p:text>korábbi tts munkák?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csak bedobáltam a felmerült linkeket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2">
    <p:pos x="6000" y="0"/>
    <p:text>a julius inkább bemenet-generálás,nem?</p:text>
  </p:cm>
  <p:cm authorId="2" idx="1">
    <p:pos x="6000" y="100"/>
    <p:text>+1</p:text>
  </p:cm>
  <p:cm authorId="3" idx="1">
    <p:pos x="6000" y="200"/>
    <p:text>ezt meg azert nezegesuk kicsit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3" idx="2">
    <p:pos x="6000" y="0"/>
    <p:text>sajat GPU nekem nincs, ha valaki tervez hasznalani beirhatjuk</p:text>
  </p:cm>
  <p:cm authorId="2" idx="2">
    <p:pos x="6000" y="100"/>
    <p:text>Nekem csak egy 740M van a laptopomban, szerintem is érdemes a smartlab GPU-t használni, azért az nem gyenge.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A hangosköny az ezredforduló óta hazánkban is terjedő szolgáltatás, azonban népszerűsége messze elmarad a papír alapú könyvétől. Ennek egyik oka a hangoskönyv-választék jóval kisebb mértéke. Amennyiben a hangoskönyvgyártás feladata egyszerűsödik, számos népszerű mű jelenhetne meg hangoskönyv formájában is, ezzel növelve a technológia népszerűségét. Célunk, hogy a deep learning alapú text-to-speech technológiát kiaknázva gépi alapú hangoskönyv generáló rendszert alkossunk.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Bálint írta: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Első lépésként nézzétek meg, milyen open source megoldások születtek.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Második lépésként ebből válasszatok ki legalább kettőt (praktikusan amit folyamatosan fejlesztenek) és bírjátok működésre.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Ez után készítsetek hozzá szöveg előfeldolgozó modult: ami összerakja a kvinfont (5 egymást követő hang, középen az aktuális hanggal) OneHot kódolással + kiszámolja a numerikus jellemzők nagy részét, amiről szó volt előadáson. Fonetikus átírással most ne foglalkozzatok.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Válasszatok beszéd adatbázist, amihez van hangminta, szöveges (lehetőség szerint fonetikus) átirat és időzítések (melyik hang, mikortól meddig tart) és ezt készítsétek elő az előző pontban készített előfeldolgozóval tanításra.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És innen indul az igazán látványos rész, tetszés szerint lehet ezek közül válogatni: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egy beszélővel.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több beszélővel, és külön bemenettel lehessen választani, hogy melyik beszélő szóljon.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több beszélővel, különböző nyelvekből, és külön bemenettel lehessen választani, hogy melyik beszélő szóljon.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Tanítsátok be énekkel (ehhez szükséges ének adatbázis).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 Egy betanított modellnél ne a legvalószínűbb kimenettel készítsétek el a mintát, hanem lehessen állítani, hogy random mód hány predikció közül válogasson (ugye a WaveNet osztályozást végez, és az osztályok az egyes jelszintek).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Eredeti szöveg: 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Az első dián fogalmazzátok meg egyértelműen a feladatokat és a félév végére elérendő célt. 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Ha előreláthatólag több lépés (</a:t>
            </a:r>
            <a:r>
              <a:rPr i="1" lang="en-US" sz="1100">
                <a:latin typeface="Roboto"/>
                <a:ea typeface="Roboto"/>
                <a:cs typeface="Roboto"/>
                <a:sym typeface="Roboto"/>
              </a:rPr>
              <a:t>milestone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) várható, akkor tűzzétek ki a minimálisan elérendő célt – illetve azt, hogy mit terveztek még, ha belefér az időbe. Ezeket mind tüntessétek fel.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ímdi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5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967901" y="2118433"/>
            <a:ext cx="175098" cy="22373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10800000">
            <a:off x="8000999" y="2118433"/>
            <a:ext cx="175098" cy="223736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Cím és függőleges szöveg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Függőleges cím és szöveg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Cím és tartal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235740" y="6369050"/>
            <a:ext cx="10700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210554" y="6369048"/>
            <a:ext cx="69161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cxnSp>
        <p:nvCxnSpPr>
          <p:cNvPr id="26" name="Shape 26"/>
          <p:cNvCxnSpPr/>
          <p:nvPr/>
        </p:nvCxnSpPr>
        <p:spPr>
          <a:xfrm>
            <a:off x="210553" y="176463"/>
            <a:ext cx="0" cy="699026"/>
          </a:xfrm>
          <a:prstGeom prst="straightConnector1">
            <a:avLst/>
          </a:prstGeom>
          <a:noFill/>
          <a:ln cap="rnd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zakaszfejléc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2 tartalomrész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Összehasonlítá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Csak cím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Üre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Tartalomrész képaláírássa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Kép képaláíráss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hyperlink" Target="https://github.com/julius-speech/julius" TargetMode="External"/><Relationship Id="rId9" Type="http://schemas.openxmlformats.org/officeDocument/2006/relationships/hyperlink" Target="https://github.com/basveeling/wavenet" TargetMode="External"/><Relationship Id="rId5" Type="http://schemas.openxmlformats.org/officeDocument/2006/relationships/hyperlink" Target="https://deepmind.com/blog/wavenet-generative-model-raw-audio/" TargetMode="External"/><Relationship Id="rId6" Type="http://schemas.openxmlformats.org/officeDocument/2006/relationships/hyperlink" Target="https://arxiv.org/pdf/1609.03499.pdf" TargetMode="External"/><Relationship Id="rId7" Type="http://schemas.openxmlformats.org/officeDocument/2006/relationships/hyperlink" Target="https://github.com/ibab/tensorflow-wavenet" TargetMode="External"/><Relationship Id="rId8" Type="http://schemas.openxmlformats.org/officeDocument/2006/relationships/hyperlink" Target="https://github.com/tomlepaine/fast-wave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Relationship Id="rId4" Type="http://schemas.openxmlformats.org/officeDocument/2006/relationships/hyperlink" Target="https://catalog.ldc.upenn.edu/LDC93S1" TargetMode="External"/><Relationship Id="rId10" Type="http://schemas.openxmlformats.org/officeDocument/2006/relationships/hyperlink" Target="https://librivox.org/" TargetMode="External"/><Relationship Id="rId9" Type="http://schemas.openxmlformats.org/officeDocument/2006/relationships/hyperlink" Target="http://www.openslr.org/12/" TargetMode="External"/><Relationship Id="rId5" Type="http://schemas.openxmlformats.org/officeDocument/2006/relationships/hyperlink" Target="http://www.voxforge.org/home" TargetMode="External"/><Relationship Id="rId6" Type="http://schemas.openxmlformats.org/officeDocument/2006/relationships/hyperlink" Target="http://festvox.org/cmu_faf/dbs_art.html" TargetMode="External"/><Relationship Id="rId7" Type="http://schemas.openxmlformats.org/officeDocument/2006/relationships/hyperlink" Target="http://festvox.org/cmu_arctic/index.html" TargetMode="External"/><Relationship Id="rId8" Type="http://schemas.openxmlformats.org/officeDocument/2006/relationships/hyperlink" Target="http://www.cstr.ed.ac.uk/downloa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Relationship Id="rId4" Type="http://schemas.openxmlformats.org/officeDocument/2006/relationships/hyperlink" Target="http://www.nltk.org" TargetMode="External"/><Relationship Id="rId9" Type="http://schemas.openxmlformats.org/officeDocument/2006/relationships/image" Target="../media/image02.png"/><Relationship Id="rId5" Type="http://schemas.openxmlformats.org/officeDocument/2006/relationships/hyperlink" Target="http://cmusphinx.sourceforge.net" TargetMode="External"/><Relationship Id="rId6" Type="http://schemas.openxmlformats.org/officeDocument/2006/relationships/hyperlink" Target="http://nlp.stanford.edu/software/" TargetMode="External"/><Relationship Id="rId7" Type="http://schemas.openxmlformats.org/officeDocument/2006/relationships/hyperlink" Target="http://espeak.sourceforge.net" TargetMode="External"/><Relationship Id="rId8" Type="http://schemas.openxmlformats.org/officeDocument/2006/relationships/hyperlink" Target="https://github.com/julius-speech/juliu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046703" y="1998361"/>
            <a:ext cx="70506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Szövegfelolvasás PC-n, gépi hangoskönyv generálás</a:t>
            </a:r>
          </a:p>
        </p:txBody>
      </p:sp>
      <p:sp>
        <p:nvSpPr>
          <p:cNvPr id="87" name="Shape 87"/>
          <p:cNvSpPr/>
          <p:nvPr/>
        </p:nvSpPr>
        <p:spPr>
          <a:xfrm>
            <a:off x="1234440" y="2184783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Rhinos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Feladat és cél megfogalmazása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Cél: hangoskönyv gyártás automatizálása - wavenet alapú nyíltforráskódú jó minőségű TTS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Lépések: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Open source megoldások szelektálása és kipróbálása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Előfeldolgozó modul készítése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Wavenet implementációja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Tanítás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További beszédminőség javítás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Korábbi munkák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</a:pPr>
            <a:r>
              <a:rPr lang="en-US"/>
              <a:t>Szövegfeldolgozás: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100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https://github.com/julius-speech/julius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</a:pPr>
            <a:r>
              <a:rPr lang="en-US"/>
              <a:t>Audio fájl generálás (WaveNet):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1000"/>
              </a:spcBef>
            </a:pPr>
            <a:r>
              <a:rPr lang="en-US"/>
              <a:t>WaveNet publikáció</a:t>
            </a:r>
          </a:p>
          <a:p>
            <a:pPr indent="-342900" lvl="2" marL="1371600" rtl="0">
              <a:spcBef>
                <a:spcPts val="1000"/>
              </a:spcBef>
              <a:buSzPct val="100000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https://deepmind.com/blog/wavenet-generative-model-raw-audio/</a:t>
            </a:r>
          </a:p>
          <a:p>
            <a:pPr indent="-228600" lvl="2" marL="1371600" rtl="0">
              <a:spcBef>
                <a:spcPts val="1000"/>
              </a:spcBef>
            </a:pPr>
            <a:r>
              <a:rPr lang="en-US"/>
              <a:t>Arxiv: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https://arxiv.org/pdf/1609.03499.pdf</a:t>
            </a:r>
          </a:p>
          <a:p>
            <a:pPr indent="-228600" lvl="1" marL="914400" rtl="0">
              <a:spcBef>
                <a:spcPts val="1000"/>
              </a:spcBef>
            </a:pPr>
            <a:r>
              <a:rPr lang="en-US"/>
              <a:t>GitHub implementációk:</a:t>
            </a:r>
          </a:p>
          <a:p>
            <a:pPr indent="-342900" lvl="2" marL="1371600" rtl="0">
              <a:spcBef>
                <a:spcPts val="1000"/>
              </a:spcBef>
              <a:buSzPct val="100000"/>
            </a:pPr>
            <a:r>
              <a:rPr lang="en-US" sz="1800"/>
              <a:t>Csak audio fájlokat generálnak, nem foglalkozik szöveg alapú generálással. </a:t>
            </a:r>
          </a:p>
          <a:p>
            <a:pPr indent="-228600" lvl="3" marL="1828800" rtl="0">
              <a:spcBef>
                <a:spcPts val="1000"/>
              </a:spcBef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https://github.com/ibab/tensorflow-wavenet</a:t>
            </a:r>
          </a:p>
          <a:p>
            <a:pPr indent="-228600" lvl="3" marL="1828800" rtl="0">
              <a:spcBef>
                <a:spcPts val="1000"/>
              </a:spcBef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https://github.com/tomlepaine/fast-wavenet</a:t>
            </a:r>
          </a:p>
          <a:p>
            <a:pPr indent="-228600" lvl="3" marL="1828800" rtl="0">
              <a:spcBef>
                <a:spcPts val="1000"/>
              </a:spcBef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https://github.com/basveeling/wavenet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beszerzése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Az ideális adatbázis: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https://catalog.ldc.upenn.edu/LDC93S1</a:t>
            </a:r>
            <a:r>
              <a:rPr lang="en-US"/>
              <a:t> -fizetős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-US"/>
              <a:t>Ingyenesen elérhető, mondatokra, szavakra bontott: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http://www.voxforge.org/home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http://festvox.org/cmu_faf/dbs_art.html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http://festvox.org/cmu_arctic/index.html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http://www.cstr.ed.ac.uk/downloads/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Nagy hangminták: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http://www.openslr.org/12/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https://librivox.org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Adatok előkészítése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Bemenet: környezet függő címke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/>
              <a:t>Szöveg mondatokra, szavakra, szótagokra majd kiejtett hangokra bontása, címkékkel történő ellátása. 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http://www.nltk.org</a:t>
            </a:r>
            <a:r>
              <a:rPr lang="en-US" sz="1800"/>
              <a:t> 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http://cmusphinx.sourceforge.net</a:t>
            </a:r>
            <a:r>
              <a:rPr lang="en-US" sz="1800"/>
              <a:t> 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http://nlp.stanford.edu/software/</a:t>
            </a:r>
            <a:r>
              <a:rPr lang="en-US" sz="1800"/>
              <a:t> 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http://espeak.sourceforge.net</a:t>
            </a:r>
            <a:r>
              <a:rPr lang="en-US" sz="1800"/>
              <a:t> </a:t>
            </a:r>
          </a:p>
          <a:p>
            <a:pPr indent="0" lvl="0" marL="45720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https://github.com/julius-speech/julius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Kimenet: előállított hangok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/>
              <a:t>Audio file-ok feldarabolása a kiejtett hangok szerint.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00"/>
          </a:p>
          <a:p>
            <a:pPr indent="-69850" lvl="0" mar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-US" sz="900">
                <a:latin typeface="Arial"/>
                <a:ea typeface="Arial"/>
                <a:cs typeface="Arial"/>
                <a:sym typeface="Arial"/>
              </a:rPr>
              <a:t>http://www.psyc.leeds.ac.uk/resarch/cogn/speech/tutorial</a:t>
            </a: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pic>
        <p:nvPicPr>
          <p:cNvPr descr="Screen Shot 2016-10-24 at 10.26.15.png" id="117" name="Shape 117"/>
          <p:cNvPicPr preferRelativeResize="0"/>
          <p:nvPr/>
        </p:nvPicPr>
        <p:blipFill rotWithShape="1">
          <a:blip r:embed="rId9">
            <a:alphaModFix/>
          </a:blip>
          <a:srcRect b="19237" l="629" r="20698" t="-231542"/>
          <a:stretch/>
        </p:blipFill>
        <p:spPr>
          <a:xfrm>
            <a:off x="975025" y="477974"/>
            <a:ext cx="7193950" cy="51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Tervezett háló architektúrák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/>
              <a:t> 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48" y="1356898"/>
            <a:ext cx="7989974" cy="235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2189425" y="3755887"/>
            <a:ext cx="857400" cy="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Szöveg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749325" y="4599025"/>
            <a:ext cx="1714500" cy="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Szövegfeldolgozó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492000" y="4599025"/>
            <a:ext cx="2166300" cy="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WaveNet implementáció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5863550" y="5537350"/>
            <a:ext cx="1423200" cy="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Audio kimenet</a:t>
            </a:r>
          </a:p>
        </p:txBody>
      </p:sp>
      <p:cxnSp>
        <p:nvCxnSpPr>
          <p:cNvPr id="130" name="Shape 130"/>
          <p:cNvCxnSpPr>
            <a:stCxn id="126" idx="2"/>
            <a:endCxn id="127" idx="0"/>
          </p:cNvCxnSpPr>
          <p:nvPr/>
        </p:nvCxnSpPr>
        <p:spPr>
          <a:xfrm flipH="1">
            <a:off x="2606725" y="4172887"/>
            <a:ext cx="114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1" name="Shape 131"/>
          <p:cNvCxnSpPr>
            <a:endCxn id="128" idx="1"/>
          </p:cNvCxnSpPr>
          <p:nvPr/>
        </p:nvCxnSpPr>
        <p:spPr>
          <a:xfrm flipH="1" rot="10800000">
            <a:off x="3498500" y="4807525"/>
            <a:ext cx="1993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2" name="Shape 132"/>
          <p:cNvCxnSpPr>
            <a:stCxn id="128" idx="2"/>
            <a:endCxn id="129" idx="0"/>
          </p:cNvCxnSpPr>
          <p:nvPr/>
        </p:nvCxnSpPr>
        <p:spPr>
          <a:xfrm>
            <a:off x="6575150" y="5016025"/>
            <a:ext cx="0" cy="5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Software, hardware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Munka jelentős része: Tensorflow, Python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Tesztelés, kísérletezés: Keras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/>
              <a:t>Hardware: AWS, smartlab GPU 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33375" y="176464"/>
            <a:ext cx="8667750" cy="69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Várható problémák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210553" y="1054100"/>
            <a:ext cx="8790571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/>
              <a:t>A nem megfelelő minőségű szövegelőfeldolgozó eltorzítja a rendszert.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/>
              <a:t>Megfelelő mennyiségű kiejtett hang szintű felbontással rendelkező szabadon elérhető hanganyag.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/>
              <a:t>Teljesítmény problémák, túl sokáig tartó tanítás.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305799" y="6369050"/>
            <a:ext cx="695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0" i="0" lang="en-US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/9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ctrTitle"/>
          </p:nvPr>
        </p:nvSpPr>
        <p:spPr>
          <a:xfrm>
            <a:off x="685799" y="124313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Köszönjük a figyelmet!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571" y="187401"/>
            <a:ext cx="3110857" cy="878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-té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