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1"/>
  </p:normalViewPr>
  <p:slideViewPr>
    <p:cSldViewPr snapToGrid="0" snapToObjects="1">
      <p:cViewPr varScale="1">
        <p:scale>
          <a:sx n="119" d="100"/>
          <a:sy n="119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7807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3600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0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 hangosköny az ezredforduló óta hazánkban is terjedő szolgáltatás, azonban népszerűsége messze elmarad a papír alapú könyvétől. Ennek egyik oka a hangoskönyv-választék jóval kisebb mértéke. Amennyiben a hangoskönyvgyártás feladata egyszerűsödik, számos népszerű mű jelenhetne meg hangoskönyv formájában is, ezzel növelve a technológia népszerűségét. Célunk, hogy a deep learning alapú text-to-speech technológiát kiaknázva gépi alapú hangoskönyv generáló rendszert alkossunk.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Bálint írta: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Első lépésként nézzétek meg, milyen open source megoldások születtek.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Második lépésként ebből válasszatok ki legalább kettőt (praktikusan amit folyamatosan fejlesztenek) és bírjátok működésre.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Ez után készítsetek hozzá szöveg előfeldolgozó modult: ami összerakja a kvinfont (5 egymást követő hang, középen az aktuális hanggal) OneHot kódolással + kiszámolja a numerikus jellemzők nagy részét, amiről szó volt előadáson. Fonetikus átírással most ne foglalkozzatok.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Válasszatok beszéd adatbázist, amihez van hangminta, szöveges (lehetőség szerint fonetikus) átirat és időzítések (melyik hang, mikortól meddig tart) és ezt készítsétek elő az előző pontban készített előfeldolgozóval tanításra.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És innen indul az igazán látványos rész, tetszés szerint lehet ezek közül válogatni: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Tanítsátok be egy beszélővel.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Tanítsátok be több beszélővel, és külön bemenettel lehessen választani, hogy melyik beszélő szóljon.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Tanítsátok be több beszélővel, különböző nyelvekből, és külön bemenettel lehessen választani, hogy melyik beszélő szóljon.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Tanítsátok be énekkel (ehhez szükséges ének adatbázis).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Egy betanított modellnél ne a legvalószínűbb kimenettel készítsétek el a mintát, hanem lehessen állítani, hogy random mód hány predikció közül válogasson (ugye a WaveNet osztályozást végez, és az osztályok az egyes jelszintek).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Eredeti szöveg: </a:t>
            </a:r>
            <a:r>
              <a:rPr lang="en-US" sz="1100">
                <a:latin typeface="Roboto"/>
                <a:ea typeface="Roboto"/>
                <a:cs typeface="Roboto"/>
                <a:sym typeface="Roboto"/>
              </a:rPr>
              <a:t>Az első dián fogalmazzátok meg egyértelműen a feladatokat és a félév végére elérendő célt. 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>
                <a:latin typeface="Roboto"/>
                <a:ea typeface="Roboto"/>
                <a:cs typeface="Roboto"/>
                <a:sym typeface="Roboto"/>
              </a:rPr>
              <a:t>Ha előreláthatólag több lépés (</a:t>
            </a:r>
            <a:r>
              <a:rPr lang="en-US" sz="1100" i="1">
                <a:latin typeface="Roboto"/>
                <a:ea typeface="Roboto"/>
                <a:cs typeface="Roboto"/>
                <a:sym typeface="Roboto"/>
              </a:rPr>
              <a:t>milestone</a:t>
            </a:r>
            <a:r>
              <a:rPr lang="en-US" sz="1100">
                <a:latin typeface="Roboto"/>
                <a:ea typeface="Roboto"/>
                <a:cs typeface="Roboto"/>
                <a:sym typeface="Roboto"/>
              </a:rPr>
              <a:t>) várható, akkor tűzzétek ki a minimálisan elérendő célt – illetve azt, hogy mit terveztek még, ha belefér az időbe. Ezeket mind tüntessétek fel.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509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9798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07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123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8533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4600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76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ímdia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"/>
              <a:buNone/>
              <a:defRPr sz="5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967901" y="2118433"/>
            <a:ext cx="175098" cy="2237361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rot="10800000">
            <a:off x="8000999" y="2118433"/>
            <a:ext cx="175098" cy="2237361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Cím és függőleges szöveg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2396330" y="57943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Függőleges cím és szöveg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7235740" y="6369050"/>
            <a:ext cx="107005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210554" y="6369048"/>
            <a:ext cx="691615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  <p:cxnSp>
        <p:nvCxnSpPr>
          <p:cNvPr id="26" name="Shape 26"/>
          <p:cNvCxnSpPr/>
          <p:nvPr/>
        </p:nvCxnSpPr>
        <p:spPr>
          <a:xfrm>
            <a:off x="210553" y="176463"/>
            <a:ext cx="0" cy="699026"/>
          </a:xfrm>
          <a:prstGeom prst="straightConnector1">
            <a:avLst/>
          </a:prstGeom>
          <a:noFill/>
          <a:ln w="57150" cap="rnd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zakaszfejléc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tartalomrész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Csak cím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Üre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artalomrész képaláírással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Kép képaláírással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festvox.org/cmu_arctic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046703" y="1998361"/>
            <a:ext cx="7050600" cy="171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US" sz="3000" b="1" dirty="0" err="1">
                <a:solidFill>
                  <a:srgbClr val="222222"/>
                </a:solidFill>
                <a:highlight>
                  <a:srgbClr val="FFFFFF"/>
                </a:highlight>
                <a:latin typeface="Roboto" charset="0"/>
                <a:ea typeface="Roboto" charset="0"/>
                <a:cs typeface="Roboto" charset="0"/>
                <a:sym typeface="Arial"/>
              </a:rPr>
              <a:t>Szövegfelolvasás</a:t>
            </a:r>
            <a:r>
              <a:rPr lang="en-US" sz="3000" b="1" dirty="0">
                <a:solidFill>
                  <a:srgbClr val="222222"/>
                </a:solidFill>
                <a:highlight>
                  <a:srgbClr val="FFFFFF"/>
                </a:highlight>
                <a:latin typeface="Roboto" charset="0"/>
                <a:ea typeface="Roboto" charset="0"/>
                <a:cs typeface="Roboto" charset="0"/>
                <a:sym typeface="Arial"/>
              </a:rPr>
              <a:t> PC-n, </a:t>
            </a:r>
            <a:r>
              <a:rPr lang="en-US" sz="3000" b="1" dirty="0" err="1">
                <a:solidFill>
                  <a:srgbClr val="222222"/>
                </a:solidFill>
                <a:highlight>
                  <a:srgbClr val="FFFFFF"/>
                </a:highlight>
                <a:latin typeface="Roboto" charset="0"/>
                <a:ea typeface="Roboto" charset="0"/>
                <a:cs typeface="Roboto" charset="0"/>
                <a:sym typeface="Arial"/>
              </a:rPr>
              <a:t>gépi</a:t>
            </a:r>
            <a:r>
              <a:rPr lang="en-US" sz="3000" b="1" dirty="0">
                <a:solidFill>
                  <a:srgbClr val="222222"/>
                </a:solidFill>
                <a:highlight>
                  <a:srgbClr val="FFFFFF"/>
                </a:highlight>
                <a:latin typeface="Roboto" charset="0"/>
                <a:ea typeface="Roboto" charset="0"/>
                <a:cs typeface="Roboto" charset="0"/>
                <a:sym typeface="Arial"/>
              </a:rPr>
              <a:t> </a:t>
            </a:r>
            <a:r>
              <a:rPr lang="en-US" sz="3000" b="1" dirty="0" err="1">
                <a:solidFill>
                  <a:srgbClr val="222222"/>
                </a:solidFill>
                <a:highlight>
                  <a:srgbClr val="FFFFFF"/>
                </a:highlight>
                <a:latin typeface="Roboto" charset="0"/>
                <a:ea typeface="Roboto" charset="0"/>
                <a:cs typeface="Roboto" charset="0"/>
                <a:sym typeface="Arial"/>
              </a:rPr>
              <a:t>hangoskönyv</a:t>
            </a:r>
            <a:r>
              <a:rPr lang="en-US" sz="3000" b="1" dirty="0">
                <a:solidFill>
                  <a:srgbClr val="222222"/>
                </a:solidFill>
                <a:highlight>
                  <a:srgbClr val="FFFFFF"/>
                </a:highlight>
                <a:latin typeface="Roboto" charset="0"/>
                <a:ea typeface="Roboto" charset="0"/>
                <a:cs typeface="Roboto" charset="0"/>
                <a:sym typeface="Arial"/>
              </a:rPr>
              <a:t> </a:t>
            </a:r>
            <a:r>
              <a:rPr lang="en-US" sz="3000" b="1" dirty="0" err="1">
                <a:solidFill>
                  <a:srgbClr val="222222"/>
                </a:solidFill>
                <a:highlight>
                  <a:srgbClr val="FFFFFF"/>
                </a:highlight>
                <a:latin typeface="Roboto" charset="0"/>
                <a:ea typeface="Roboto" charset="0"/>
                <a:cs typeface="Roboto" charset="0"/>
                <a:sym typeface="Arial"/>
              </a:rPr>
              <a:t>generálás</a:t>
            </a:r>
            <a:endParaRPr lang="en-US" sz="3000" b="1" dirty="0">
              <a:solidFill>
                <a:srgbClr val="222222"/>
              </a:solidFill>
              <a:highlight>
                <a:srgbClr val="FFFFFF"/>
              </a:highlight>
              <a:latin typeface="Roboto" charset="0"/>
              <a:ea typeface="Roboto" charset="0"/>
              <a:cs typeface="Roboto" charset="0"/>
              <a:sym typeface="Arial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1234440" y="2184783"/>
            <a:ext cx="68580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Rhinos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6571" y="187401"/>
            <a:ext cx="3110857" cy="878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ctrTitle"/>
          </p:nvPr>
        </p:nvSpPr>
        <p:spPr>
          <a:xfrm>
            <a:off x="685799" y="124313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Köszönjük a f</a:t>
            </a:r>
            <a:r>
              <a:rPr lang="en-US" sz="4800"/>
              <a:t>i</a:t>
            </a:r>
            <a:r>
              <a:rPr lang="en-US" sz="4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gyelmet!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6571" y="187401"/>
            <a:ext cx="3110857" cy="878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US"/>
              <a:t>Cél: WaveNet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r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440"/>
            <a:ext cx="8839195" cy="2022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52777"/>
            <a:ext cx="8839196" cy="260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US" dirty="0" err="1"/>
              <a:t>Eredmények</a:t>
            </a:r>
            <a:endParaRPr lang="en-US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210525" y="1183050"/>
            <a:ext cx="8790600" cy="518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Szövegelőfeldolgozó</a:t>
            </a:r>
            <a:r>
              <a:rPr lang="en-US" dirty="0"/>
              <a:t>, </a:t>
            </a:r>
            <a:r>
              <a:rPr lang="en-US" dirty="0" err="1"/>
              <a:t>címkéző</a:t>
            </a:r>
            <a:endParaRPr lang="en-US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modell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-ban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Egyéb</a:t>
            </a:r>
            <a:r>
              <a:rPr lang="en-US" dirty="0"/>
              <a:t> </a:t>
            </a:r>
            <a:r>
              <a:rPr lang="en-US" dirty="0" err="1"/>
              <a:t>WaveNet</a:t>
            </a:r>
            <a:r>
              <a:rPr lang="en-US" dirty="0"/>
              <a:t> </a:t>
            </a:r>
            <a:r>
              <a:rPr lang="en-US" dirty="0" err="1"/>
              <a:t>implementációk</a:t>
            </a:r>
            <a:endParaRPr lang="en-US" dirty="0"/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endParaRPr lang="en-US" dirty="0"/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AWS </a:t>
            </a:r>
            <a:r>
              <a:rPr lang="en-US" dirty="0" err="1"/>
              <a:t>futásidők</a:t>
            </a:r>
            <a:endParaRPr lang="en-US" dirty="0"/>
          </a:p>
          <a:p>
            <a:pPr marL="914400" marR="0" lvl="1" indent="-228600" algn="l" rtl="0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90 </a:t>
            </a:r>
            <a:r>
              <a:rPr lang="en-US" dirty="0" err="1"/>
              <a:t>óra</a:t>
            </a:r>
            <a:r>
              <a:rPr lang="en-US" dirty="0"/>
              <a:t> - NVIDIA GRID K520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1000"/>
              </a:spcBef>
            </a:pPr>
            <a:r>
              <a:rPr lang="en-US" dirty="0"/>
              <a:t>80 </a:t>
            </a:r>
            <a:r>
              <a:rPr lang="en-US" dirty="0" err="1"/>
              <a:t>óra</a:t>
            </a:r>
            <a:r>
              <a:rPr lang="en-US" dirty="0"/>
              <a:t> - NVIDIA Tesla K80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1000"/>
              </a:spcBef>
            </a:pPr>
            <a:r>
              <a:rPr lang="en-US" dirty="0" err="1"/>
              <a:t>Eredmény</a:t>
            </a:r>
            <a:r>
              <a:rPr lang="en-US" dirty="0"/>
              <a:t>: </a:t>
            </a:r>
            <a:r>
              <a:rPr lang="en-US" dirty="0" err="1"/>
              <a:t>csend</a:t>
            </a:r>
            <a:r>
              <a:rPr lang="en-US" dirty="0"/>
              <a:t> </a:t>
            </a:r>
            <a:r>
              <a:rPr lang="en-US" dirty="0" err="1"/>
              <a:t>generálás</a:t>
            </a:r>
            <a:endParaRPr lang="en-US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3</a:t>
            </a:fld>
            <a:r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33375" y="176464"/>
            <a:ext cx="8667900" cy="699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Új cél: HMM - f0, lpc… generálás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305799" y="6369050"/>
            <a:ext cx="6954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r>
              <a:rPr lang="en-US"/>
              <a:t>/9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7414"/>
            <a:ext cx="9144000" cy="4191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347012" y="4604273"/>
            <a:ext cx="796066" cy="39803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D8D8D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US"/>
              <a:t>Címkék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5</a:t>
            </a:fld>
            <a:r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7890"/>
            <a:ext cx="8784769" cy="5188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Adatok beszerzése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Az adatok:</a:t>
            </a:r>
          </a:p>
          <a:p>
            <a:pPr marL="914400" marR="0" lvl="1" indent="-228600" algn="l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CMU Arctic Database: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http://festvox.org/cmu_arctic/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Wav hangfájlok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Fonémák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fonéma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kezdő időpont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hossz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6</a:t>
            </a:fld>
            <a:r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Adatok előkészítése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Bemenet: környezet függő címke az ablakokra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2-1-2 fonémák (5*40)</a:t>
            </a:r>
          </a:p>
          <a:p>
            <a: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OneHot cimkék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15 statisztikai</a:t>
            </a:r>
          </a:p>
          <a:p>
            <a:pPr marL="1371600" marR="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szóban fonémák száma</a:t>
            </a:r>
          </a:p>
          <a:p>
            <a:pPr marL="1371600" marR="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mondatban szavak</a:t>
            </a:r>
          </a:p>
          <a:p>
            <a:pPr marL="1371600" marR="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szó a mondatban, fonéma a szóban</a:t>
            </a:r>
          </a:p>
          <a:p>
            <a:pPr marL="1371600" marR="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fonéma hossza</a:t>
            </a:r>
          </a:p>
          <a:p>
            <a:pPr marL="1371600" marR="0" lvl="2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1800"/>
              <a:t>csúszóablak elhelyezkedése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Kimenet: HMM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Gerjesztési paraméterek: F0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Spektrális paraméterek: LPC, C, MC, MGC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7</a:t>
            </a:fld>
            <a:r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US"/>
              <a:t>Munka állása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Adatbázis, környezet rendben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Software: Keras, Python</a:t>
            </a:r>
          </a:p>
          <a:p>
            <a:pPr marL="914400" lvl="1" indent="-228600" rtl="0">
              <a:lnSpc>
                <a:spcPct val="200000"/>
              </a:lnSpc>
              <a:spcBef>
                <a:spcPts val="0"/>
              </a:spcBef>
            </a:pPr>
            <a:r>
              <a:rPr lang="en-US"/>
              <a:t>Hardware: AWS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Adatok előkészítése kész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Kell még: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Háló tervezés (kezdetleges verzió)</a:t>
            </a:r>
          </a:p>
          <a:p>
            <a: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Tanítás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8</a:t>
            </a:fld>
            <a:r>
              <a:rPr lang="en-US"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33375" y="176464"/>
            <a:ext cx="8667900" cy="699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További lehetőségek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210678" y="841350"/>
            <a:ext cx="8790600" cy="517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PySPTK: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Gerjesztási paraméterek: 2 f0 generáló algoritmus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Spektrális paraméterek: 4 algoritmus</a:t>
            </a:r>
          </a:p>
          <a:p>
            <a:pPr marL="1371600" lvl="2" indent="-2286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LPC, C, MC, MGC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8(2*4) előállított hang: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Háló a legjobb előállítására?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305799" y="6369050"/>
            <a:ext cx="6954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r>
              <a:rPr lang="en-US"/>
              <a:t>/9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80237"/>
            <a:ext cx="9143997" cy="308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539</Words>
  <Application>Microsoft Macintosh PowerPoint</Application>
  <PresentationFormat>On-screen Show (4:3)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Roboto</vt:lpstr>
      <vt:lpstr>Office-téma</vt:lpstr>
      <vt:lpstr>Szövegfelolvasás PC-n, gépi hangoskönyv generálás</vt:lpstr>
      <vt:lpstr>Cél: WaveNet</vt:lpstr>
      <vt:lpstr>Eredmények</vt:lpstr>
      <vt:lpstr>Új cél: HMM - f0, lpc… generálás</vt:lpstr>
      <vt:lpstr>Címkék</vt:lpstr>
      <vt:lpstr>Adatok beszerzése</vt:lpstr>
      <vt:lpstr>Adatok előkészítése</vt:lpstr>
      <vt:lpstr>Munka állása</vt:lpstr>
      <vt:lpstr>További lehetőségek</vt:lpstr>
      <vt:lpstr>Köszönjük a figyelmet!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Szövegfelolvasás PC-n, gépi hangoskönyv generálás</dc:title>
  <cp:lastModifiedBy>EDU_AQEC_0611@sulid.hu</cp:lastModifiedBy>
  <cp:revision>2</cp:revision>
  <dcterms:modified xsi:type="dcterms:W3CDTF">2016-12-14T22:14:28Z</dcterms:modified>
</cp:coreProperties>
</file>