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CD19-061D-5135-B582-303E13B8C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D102F-45D8-3C7C-2868-102DB2C8D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1C265-9BC1-ADB9-8BBA-29151ED6F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A4C8-1A45-4ABB-BA85-4A34A73AD4B2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73CCE-7469-64F1-54C2-4FDCF35F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8ACC5-C34C-4857-FD0F-15A2B926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0D65-4679-4CAF-A065-934EEA6A1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1955-9027-2B56-A4E5-8A26A13A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5D97C-EE5F-DB85-2D80-5C561CAE0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0369F-67B6-FFD7-9432-8EEE6D732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A4C8-1A45-4ABB-BA85-4A34A73AD4B2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F0C09-F062-0F32-D912-AA273123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CECEC-E6CD-D4E6-436D-EDBBCEC0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0D65-4679-4CAF-A065-934EEA6A1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33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C52B8-AFE9-DE43-C5D6-F4D9DCF75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AAA67-4435-313C-8914-779E7E925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53E26-0ECE-C848-DAC5-4E6D087A4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A4C8-1A45-4ABB-BA85-4A34A73AD4B2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C7016-153E-5564-F7BD-B129320F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D55FE-B8EF-6866-B08B-3DBF70F7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0D65-4679-4CAF-A065-934EEA6A1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59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7794-7EB1-1737-024C-4C8BCEC6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75D58-4B73-B297-3690-E7D91D8E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868B9-A375-F2AA-778D-DB7117DD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A4C8-1A45-4ABB-BA85-4A34A73AD4B2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1B826-6237-BD9C-CD13-D13528891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30064-E6D7-FF3F-3C06-088D1367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0D65-4679-4CAF-A065-934EEA6A1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70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911E-195C-05DB-FFEB-77450F13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0A4D4-4002-7AC2-30BE-84D7CDC0D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552CE-ADD9-EA69-AA0E-DA263C030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A4C8-1A45-4ABB-BA85-4A34A73AD4B2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15C99-FCE8-D2ED-6C93-1A582A34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A99DE-8FED-F85B-4E04-16522F74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0D65-4679-4CAF-A065-934EEA6A1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53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A9AA-81F8-9012-7CB4-EA9968ED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AF24F-1ECD-24E7-584B-E7AFF5A50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D9C85-3F1A-79B4-E3D6-56E63C059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A009C-1103-96AF-447C-DBAC4083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A4C8-1A45-4ABB-BA85-4A34A73AD4B2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2388F-AE3E-C52A-B66F-EE041EFC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CC8B1-692D-7939-8310-525FAAAA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0D65-4679-4CAF-A065-934EEA6A1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52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2A58-E326-2E12-6D9A-B3B91A8E1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1C04D-2AA3-9B4B-955E-E3414F2B4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AC818-8FB4-BF6A-CC5C-6A8AA1DC3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BDCCD-7AD9-7B43-B62F-08C771E3C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922C0-C6A6-6D09-AF5C-E9BA600B3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F5CCF-E06A-3505-1F26-1852CA0D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A4C8-1A45-4ABB-BA85-4A34A73AD4B2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75D87D-AD85-8245-6836-26AAB747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332863-BFB5-5FA2-AEBE-3883B761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0D65-4679-4CAF-A065-934EEA6A1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00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5F448-6A5F-B36B-BC08-5AED610C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30516-A0BC-FC83-75B7-08773864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A4C8-1A45-4ABB-BA85-4A34A73AD4B2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BB2D6-CCCD-91BC-E428-549B959E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43B6C-6CE9-C1CD-8155-92BE9384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0D65-4679-4CAF-A065-934EEA6A1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53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F8D2F-E49F-F0CA-626F-E8755082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A4C8-1A45-4ABB-BA85-4A34A73AD4B2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6B5E4C-78DC-FF93-98B9-FB947E30E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54F2B-80E6-A09F-6C65-C33BC273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0D65-4679-4CAF-A065-934EEA6A1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26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9645A-80F7-17AF-A2F8-39665351F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EFE12-1DA3-5016-0E07-08E8444C8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2C514-9DA3-3EE0-9D4A-B42385ABD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5326A-74CF-AA57-768E-2FD97F02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A4C8-1A45-4ABB-BA85-4A34A73AD4B2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866E1-8EDF-034B-1BDD-E31D0E75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F8972-F1D4-B8CE-8091-B703CDC0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0D65-4679-4CAF-A065-934EEA6A1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07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F4645-B6B3-F471-8B58-51148C3C1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88811A-C8F8-135A-DE2E-EDF721CE9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A6978-3EE3-6DCE-DFCF-923FBE02D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83C4D-6733-01EF-59BE-CE3309AE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A4C8-1A45-4ABB-BA85-4A34A73AD4B2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3CAA9-7BE3-07C3-B619-E695A468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23789-EF0B-2348-3B79-A63DB233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0D65-4679-4CAF-A065-934EEA6A1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19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BC7F3F-519A-922A-FB2F-A2762992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7B1C8-CC33-83FD-9600-CDD5596EB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3B7BE-94B3-A01C-A6D7-BE1E440E6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0A4C8-1A45-4ABB-BA85-4A34A73AD4B2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ABC09-633F-201C-2554-9848A91C2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12B7A-9EB3-6076-CF13-76FB01142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60D65-4679-4CAF-A065-934EEA6A1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72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755E27B-B0BB-2F1C-18CC-18006FD39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256" y="375893"/>
            <a:ext cx="11868346" cy="6335991"/>
          </a:xfrm>
        </p:spPr>
        <p:txBody>
          <a:bodyPr>
            <a:normAutofit/>
          </a:bodyPr>
          <a:lstStyle/>
          <a:p>
            <a:pPr algn="l"/>
            <a:r>
              <a:rPr lang="en-IN" sz="1200" dirty="0"/>
              <a:t>Q1.</a:t>
            </a:r>
          </a:p>
          <a:p>
            <a:pPr algn="l"/>
            <a:r>
              <a:rPr lang="en-IN" sz="1200" dirty="0"/>
              <a:t>ANSWER-1.</a:t>
            </a:r>
          </a:p>
          <a:p>
            <a:pPr algn="l"/>
            <a:endParaRPr lang="en-IN" sz="1200" dirty="0"/>
          </a:p>
          <a:p>
            <a:pPr algn="l"/>
            <a:endParaRPr lang="en-IN" sz="1100" dirty="0"/>
          </a:p>
          <a:p>
            <a:pPr algn="l"/>
            <a:endParaRPr lang="en-IN" sz="1100" dirty="0"/>
          </a:p>
          <a:p>
            <a:pPr algn="l"/>
            <a:endParaRPr lang="en-IN" sz="1100" dirty="0"/>
          </a:p>
          <a:p>
            <a:pPr algn="l"/>
            <a:endParaRPr lang="en-IN" sz="1100" dirty="0"/>
          </a:p>
          <a:p>
            <a:pPr algn="l"/>
            <a:endParaRPr lang="en-IN" sz="1100" dirty="0"/>
          </a:p>
          <a:p>
            <a:pPr algn="l"/>
            <a:endParaRPr lang="en-IN" sz="1100" dirty="0"/>
          </a:p>
          <a:p>
            <a:pPr algn="l"/>
            <a:endParaRPr lang="en-IN" sz="1100" dirty="0"/>
          </a:p>
          <a:p>
            <a:pPr algn="l"/>
            <a:endParaRPr lang="en-IN" sz="1100" dirty="0"/>
          </a:p>
          <a:p>
            <a:pPr algn="l"/>
            <a:endParaRPr lang="en-IN" sz="1100" dirty="0"/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Explanation:	</a:t>
            </a:r>
          </a:p>
          <a:p>
            <a:pPr algn="l"/>
            <a:r>
              <a:rPr lang="en-US" sz="1200" dirty="0"/>
              <a:t>• The batting average is total runs scored / matches played.	</a:t>
            </a:r>
          </a:p>
          <a:p>
            <a:pPr algn="l"/>
            <a:r>
              <a:rPr lang="en-US" sz="1200" dirty="0"/>
              <a:t>• We use SUM(</a:t>
            </a:r>
            <a:r>
              <a:rPr lang="en-US" sz="1200" dirty="0" err="1"/>
              <a:t>RunsScored</a:t>
            </a:r>
            <a:r>
              <a:rPr lang="en-US" sz="1200" dirty="0"/>
              <a:t>) for total runs and COUNT(DISTINCT </a:t>
            </a:r>
            <a:r>
              <a:rPr lang="en-US" sz="1200" dirty="0" err="1"/>
              <a:t>MatchID</a:t>
            </a:r>
            <a:r>
              <a:rPr lang="en-US" sz="1200" dirty="0"/>
              <a:t>) to count unique matches.	</a:t>
            </a:r>
          </a:p>
          <a:p>
            <a:pPr algn="l"/>
            <a:r>
              <a:rPr lang="en-US" sz="1200" dirty="0"/>
              <a:t>• The result is sorted in descending order to find the highest batting average.</a:t>
            </a:r>
            <a:endParaRPr lang="en-IN" sz="1200" dirty="0"/>
          </a:p>
          <a:p>
            <a:pPr algn="l"/>
            <a:endParaRPr lang="en-IN" sz="1100" dirty="0"/>
          </a:p>
          <a:p>
            <a:pPr algn="l"/>
            <a:endParaRPr lang="en-IN" sz="1100" dirty="0"/>
          </a:p>
          <a:p>
            <a:pPr algn="l"/>
            <a:endParaRPr lang="en-IN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FCDB60-B334-2D7A-F2E4-8E7791947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671" y="605850"/>
            <a:ext cx="9335680" cy="357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64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BBAC8-3B0B-D061-8263-AA9CFE2D6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5" y="188536"/>
            <a:ext cx="11783505" cy="6513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200" dirty="0"/>
              <a:t>Q10.</a:t>
            </a:r>
          </a:p>
          <a:p>
            <a:pPr marL="0" indent="0">
              <a:buNone/>
            </a:pPr>
            <a:r>
              <a:rPr lang="en-IN" sz="1200" dirty="0"/>
              <a:t>ANSWER-10. 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US" sz="1200" dirty="0"/>
              <a:t>Explanation:	</a:t>
            </a:r>
          </a:p>
          <a:p>
            <a:pPr marL="0" indent="0">
              <a:buNone/>
            </a:pPr>
            <a:r>
              <a:rPr lang="en-US" sz="1200" dirty="0"/>
              <a:t>•  Calculates the absolute run margin between two teams in a match.	</a:t>
            </a:r>
          </a:p>
          <a:p>
            <a:pPr marL="0" indent="0">
              <a:buNone/>
            </a:pPr>
            <a:r>
              <a:rPr lang="en-US" sz="1200" dirty="0"/>
              <a:t>•  The match with the smallest margin is identified.</a:t>
            </a:r>
            <a:r>
              <a:rPr lang="en-IN" sz="12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305AE-7C5A-3518-3990-44A57A11B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5" y="385366"/>
            <a:ext cx="10069330" cy="418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54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B6B53-ADF6-75D6-87B7-69A5461D0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55" y="207390"/>
            <a:ext cx="11830639" cy="6504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200" dirty="0"/>
              <a:t>Q11.</a:t>
            </a:r>
          </a:p>
          <a:p>
            <a:pPr marL="0" indent="0">
              <a:buNone/>
            </a:pPr>
            <a:r>
              <a:rPr lang="en-IN" sz="1200" dirty="0"/>
              <a:t>ANSWER-11.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US" sz="1200" dirty="0"/>
              <a:t>Explanation:	</a:t>
            </a:r>
          </a:p>
          <a:p>
            <a:pPr marL="0" indent="0">
              <a:buNone/>
            </a:pPr>
            <a:r>
              <a:rPr lang="en-US" sz="1200" dirty="0"/>
              <a:t>•  Sums up runs scored by players, grouped by team.</a:t>
            </a:r>
            <a:r>
              <a:rPr lang="en-IN" sz="12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1794D-1A68-3E1D-D5B2-C28F722E5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18" y="521521"/>
            <a:ext cx="10021699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01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5A41D-2927-C201-C65D-5D167D62A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09" y="235670"/>
            <a:ext cx="11764652" cy="6429081"/>
          </a:xfrm>
        </p:spPr>
        <p:txBody>
          <a:bodyPr/>
          <a:lstStyle/>
          <a:p>
            <a:pPr marL="0" indent="0">
              <a:buNone/>
            </a:pPr>
            <a:r>
              <a:rPr lang="en-IN" sz="1200" dirty="0"/>
              <a:t>Q12.</a:t>
            </a:r>
          </a:p>
          <a:p>
            <a:pPr marL="0" indent="0">
              <a:buNone/>
            </a:pPr>
            <a:r>
              <a:rPr lang="en-IN" sz="1200" dirty="0"/>
              <a:t>ANSWER-12.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US" sz="1200" dirty="0"/>
              <a:t>Explanation:	</a:t>
            </a:r>
          </a:p>
          <a:p>
            <a:pPr marL="0" indent="0">
              <a:buNone/>
            </a:pPr>
            <a:r>
              <a:rPr lang="en-US" sz="1200" dirty="0"/>
              <a:t>•  Finds matches where a player from the winning team took more than 2 wickets.</a:t>
            </a:r>
            <a:r>
              <a:rPr lang="en-IN" sz="1200" dirty="0"/>
              <a:t> 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D8A64-88B1-2ECC-4840-911433E13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77" y="522317"/>
            <a:ext cx="10002646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34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9DCA6-9DDC-8D8D-3330-CE9DD1FD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75" y="113122"/>
            <a:ext cx="11877773" cy="6636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200" dirty="0"/>
              <a:t>Q13.</a:t>
            </a:r>
          </a:p>
          <a:p>
            <a:pPr marL="0" indent="0">
              <a:buNone/>
            </a:pPr>
            <a:r>
              <a:rPr lang="en-IN" sz="1200" dirty="0"/>
              <a:t>ANSWER-13.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US" sz="1200" dirty="0"/>
              <a:t>Explanation:	</a:t>
            </a:r>
          </a:p>
          <a:p>
            <a:pPr marL="0" indent="0">
              <a:buNone/>
            </a:pPr>
            <a:r>
              <a:rPr lang="en-US" sz="1200" dirty="0"/>
              <a:t>•  Retrieves the top 5 highest scores in a match.</a:t>
            </a:r>
            <a:r>
              <a:rPr lang="en-IN" sz="1200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A887EF-CEBB-BA74-48A3-BEA72B0BA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251" y="433409"/>
            <a:ext cx="10164594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47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5F517-055C-1E25-F644-D0FF32A2F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95" y="150829"/>
            <a:ext cx="11962614" cy="6523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200" dirty="0"/>
              <a:t>Q14.</a:t>
            </a:r>
          </a:p>
          <a:p>
            <a:pPr marL="0" indent="0">
              <a:buNone/>
            </a:pPr>
            <a:r>
              <a:rPr lang="en-IN" sz="1200" dirty="0"/>
              <a:t>ANSWER-14. 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US" sz="1200" dirty="0"/>
              <a:t>Explanation:	</a:t>
            </a:r>
          </a:p>
          <a:p>
            <a:pPr marL="0" indent="0">
              <a:buNone/>
            </a:pPr>
            <a:r>
              <a:rPr lang="en-US" sz="1200" dirty="0"/>
              <a:t>•  Filters bowlers who have taken at least 5 wickets.</a:t>
            </a:r>
            <a:r>
              <a:rPr lang="en-IN" sz="12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EDB0E-21BD-8409-57DB-07A1D72E4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152" y="509322"/>
            <a:ext cx="10183646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7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E566B-C2D6-53F6-17CC-0F2AE1528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1" y="226243"/>
            <a:ext cx="11877773" cy="6495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200" dirty="0"/>
              <a:t>Q15.</a:t>
            </a:r>
          </a:p>
          <a:p>
            <a:pPr marL="0" indent="0">
              <a:buNone/>
            </a:pPr>
            <a:r>
              <a:rPr lang="en-IN" sz="1200" dirty="0"/>
              <a:t>ANSWER-15.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US" sz="1200" dirty="0"/>
              <a:t>Explanation:	</a:t>
            </a:r>
          </a:p>
          <a:p>
            <a:pPr marL="0" indent="0">
              <a:buNone/>
            </a:pPr>
            <a:r>
              <a:rPr lang="en-US" sz="1200" dirty="0"/>
              <a:t>•  Calculates total catches by players from the winning team in each match.</a:t>
            </a:r>
            <a:r>
              <a:rPr lang="en-IN" sz="1200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A9BD89-9C88-B0A5-A0C5-CCDA9FE68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60" y="505938"/>
            <a:ext cx="10136015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45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44287-A2F5-61CE-2D50-F51E65319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29" y="94268"/>
            <a:ext cx="11877773" cy="6579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200" dirty="0"/>
              <a:t>Q16.</a:t>
            </a:r>
          </a:p>
          <a:p>
            <a:pPr marL="0" indent="0">
              <a:buNone/>
            </a:pPr>
            <a:r>
              <a:rPr lang="en-IN" sz="1200" dirty="0"/>
              <a:t>ANSWER-16.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US" sz="1200" dirty="0"/>
              <a:t>Explanation:	</a:t>
            </a:r>
          </a:p>
          <a:p>
            <a:pPr marL="0" indent="0">
              <a:buNone/>
            </a:pPr>
            <a:r>
              <a:rPr lang="en-US" sz="1200" dirty="0"/>
              <a:t>•  Computes impact score using the given formula.	</a:t>
            </a:r>
          </a:p>
          <a:p>
            <a:pPr marL="0" indent="0">
              <a:buNone/>
            </a:pPr>
            <a:r>
              <a:rPr lang="en-US" sz="1200" dirty="0"/>
              <a:t>•  Considers only players with at least 3 matches.</a:t>
            </a:r>
            <a:r>
              <a:rPr lang="en-IN" sz="1200" dirty="0"/>
              <a:t>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4245F9-DDC6-3E2D-689B-342D0B780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97" y="416731"/>
            <a:ext cx="10529852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89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B40C1-4C05-4ABC-FF0E-C64422D6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73" y="131975"/>
            <a:ext cx="11906054" cy="663647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4800" dirty="0"/>
              <a:t>Q17.</a:t>
            </a:r>
          </a:p>
          <a:p>
            <a:pPr marL="0" indent="0">
              <a:buNone/>
            </a:pPr>
            <a:r>
              <a:rPr lang="en-IN" sz="4800" dirty="0"/>
              <a:t>ANSWER-17.</a:t>
            </a:r>
          </a:p>
          <a:p>
            <a:pPr marL="0" indent="0">
              <a:buNone/>
            </a:pPr>
            <a:endParaRPr lang="en-IN" sz="25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US" sz="3700" dirty="0"/>
          </a:p>
          <a:p>
            <a:pPr marL="0" indent="0">
              <a:buNone/>
            </a:pPr>
            <a:endParaRPr lang="en-US" sz="3700" dirty="0"/>
          </a:p>
          <a:p>
            <a:pPr marL="0" indent="0">
              <a:buNone/>
            </a:pPr>
            <a:endParaRPr lang="en-US" sz="3700" dirty="0"/>
          </a:p>
          <a:p>
            <a:pPr marL="0" indent="0">
              <a:buNone/>
            </a:pPr>
            <a:r>
              <a:rPr lang="en-US" sz="4800" dirty="0"/>
              <a:t>Explanation:	</a:t>
            </a:r>
          </a:p>
          <a:p>
            <a:pPr marL="0" indent="0">
              <a:buNone/>
            </a:pPr>
            <a:r>
              <a:rPr lang="en-US" sz="4800" dirty="0"/>
              <a:t>•  Calculates the absolute run margin between two teams in a match.	</a:t>
            </a:r>
          </a:p>
          <a:p>
            <a:pPr marL="0" indent="0">
              <a:buNone/>
            </a:pPr>
            <a:r>
              <a:rPr lang="en-US" sz="4800" dirty="0"/>
              <a:t>•  The match with the smallest margin is identified.</a:t>
            </a:r>
            <a:r>
              <a:rPr lang="en-IN" sz="3700" dirty="0"/>
              <a:t> 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dirty="0"/>
              <a:t>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F4699F-313C-1B50-A978-5BAE41D29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643" y="335047"/>
            <a:ext cx="10661428" cy="387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44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CAD0-67AA-05DD-2BA8-886723BBA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2" y="94268"/>
            <a:ext cx="11915480" cy="661761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4800" dirty="0"/>
              <a:t>Q18.</a:t>
            </a:r>
          </a:p>
          <a:p>
            <a:pPr marL="0" indent="0">
              <a:buNone/>
            </a:pPr>
            <a:r>
              <a:rPr lang="en-IN" sz="4800" dirty="0"/>
              <a:t>ANSWER-18.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US" sz="4800" dirty="0"/>
              <a:t>Explanation:	</a:t>
            </a:r>
          </a:p>
          <a:p>
            <a:pPr marL="0" indent="0">
              <a:buNone/>
            </a:pPr>
            <a:r>
              <a:rPr lang="en-US" sz="4800" dirty="0"/>
              <a:t>•  Finds players who were top scorers in more than half of their matches.</a:t>
            </a:r>
            <a:endParaRPr lang="en-IN" sz="48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EB7F36-ADB8-F073-A221-A2C030207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69" y="383973"/>
            <a:ext cx="10505937" cy="418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32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2C24B-D609-7EBA-7746-BB6DD5933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09" y="141402"/>
            <a:ext cx="11887200" cy="6495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200" dirty="0"/>
              <a:t>Q19.</a:t>
            </a:r>
          </a:p>
          <a:p>
            <a:pPr marL="0" indent="0">
              <a:buNone/>
            </a:pPr>
            <a:r>
              <a:rPr lang="en-IN" sz="1200" dirty="0"/>
              <a:t>ANSWER-19. 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US" sz="1200" dirty="0"/>
              <a:t>Explanation:	</a:t>
            </a:r>
          </a:p>
          <a:p>
            <a:pPr marL="0" indent="0">
              <a:buNone/>
            </a:pPr>
            <a:r>
              <a:rPr lang="en-US" sz="1200" dirty="0"/>
              <a:t>•  Computes average impact per match and ranks players.</a:t>
            </a:r>
            <a:r>
              <a:rPr lang="en-IN" sz="12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59699F-AAFF-3194-1C2B-F37508518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592" y="469410"/>
            <a:ext cx="9775595" cy="381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3DD95C8-1399-B79A-BBC5-A9BB9F24F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963" y="160256"/>
            <a:ext cx="11858919" cy="6589336"/>
          </a:xfrm>
        </p:spPr>
        <p:txBody>
          <a:bodyPr>
            <a:normAutofit/>
          </a:bodyPr>
          <a:lstStyle/>
          <a:p>
            <a:pPr algn="l"/>
            <a:r>
              <a:rPr lang="en-IN" sz="1200" dirty="0"/>
              <a:t>Q2.</a:t>
            </a:r>
          </a:p>
          <a:p>
            <a:pPr algn="l"/>
            <a:r>
              <a:rPr lang="en-IN" sz="1200" dirty="0"/>
              <a:t>ANSWER 2.</a:t>
            </a:r>
          </a:p>
          <a:p>
            <a:pPr algn="l"/>
            <a:endParaRPr lang="en-IN" sz="1200" dirty="0"/>
          </a:p>
          <a:p>
            <a:pPr algn="l"/>
            <a:endParaRPr lang="en-IN" sz="1200" dirty="0"/>
          </a:p>
          <a:p>
            <a:pPr algn="l"/>
            <a:endParaRPr lang="en-IN" sz="1200" dirty="0"/>
          </a:p>
          <a:p>
            <a:pPr algn="l"/>
            <a:endParaRPr lang="en-IN" sz="1200" dirty="0"/>
          </a:p>
          <a:p>
            <a:pPr algn="l"/>
            <a:endParaRPr lang="en-IN" sz="1200" dirty="0"/>
          </a:p>
          <a:p>
            <a:pPr algn="l"/>
            <a:endParaRPr lang="en-IN" sz="1200" dirty="0"/>
          </a:p>
          <a:p>
            <a:pPr algn="l"/>
            <a:endParaRPr lang="en-IN" sz="1200" dirty="0"/>
          </a:p>
          <a:p>
            <a:pPr algn="l"/>
            <a:endParaRPr lang="en-IN" sz="1200" dirty="0"/>
          </a:p>
          <a:p>
            <a:pPr algn="l"/>
            <a:endParaRPr lang="en-IN" sz="1200" dirty="0"/>
          </a:p>
          <a:p>
            <a:pPr algn="l"/>
            <a:endParaRPr lang="en-IN" sz="1200" dirty="0"/>
          </a:p>
          <a:p>
            <a:pPr algn="l"/>
            <a:endParaRPr lang="en-IN" sz="1200" dirty="0"/>
          </a:p>
          <a:p>
            <a:pPr algn="l"/>
            <a:r>
              <a:rPr lang="en-US" sz="1200" dirty="0"/>
              <a:t>Explanation:	</a:t>
            </a:r>
          </a:p>
          <a:p>
            <a:pPr algn="l"/>
            <a:r>
              <a:rPr lang="en-US" sz="1200" dirty="0"/>
              <a:t>•  Win_percentage = (matches won / total matches) × 100.	</a:t>
            </a:r>
          </a:p>
          <a:p>
            <a:pPr algn="l"/>
            <a:r>
              <a:rPr lang="en-US" sz="1200" dirty="0"/>
              <a:t>•  We count how many times each team appears as the Winner in the Matches table.	</a:t>
            </a:r>
          </a:p>
          <a:p>
            <a:pPr algn="l"/>
            <a:r>
              <a:rPr lang="en-US" sz="1200" dirty="0"/>
              <a:t>•  The result is ordered to find the highest percentage.</a:t>
            </a:r>
            <a:r>
              <a:rPr lang="en-IN" sz="12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D32CE-C4F1-5A9C-B1AA-FC29E7248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802" y="417130"/>
            <a:ext cx="10275216" cy="351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31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0B238-31A6-2421-30FA-56BE39448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22" y="197962"/>
            <a:ext cx="11868346" cy="6438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200" dirty="0"/>
              <a:t>Q20.</a:t>
            </a:r>
          </a:p>
          <a:p>
            <a:pPr marL="0" indent="0">
              <a:buNone/>
            </a:pPr>
            <a:r>
              <a:rPr lang="en-IN" sz="1200" dirty="0"/>
              <a:t>ANSWER-20. 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US" sz="1200" dirty="0"/>
              <a:t>Explanation:	</a:t>
            </a:r>
          </a:p>
          <a:p>
            <a:pPr marL="0" indent="0">
              <a:buNone/>
            </a:pPr>
            <a:r>
              <a:rPr lang="en-US" sz="1200" dirty="0"/>
              <a:t>• Ranks matches based on total runs scored.</a:t>
            </a:r>
            <a:r>
              <a:rPr lang="en-IN" sz="12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5A91CA-2A1C-D55B-C76F-18FA821B4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307" y="488610"/>
            <a:ext cx="9275975" cy="305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19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7A029-37D5-5D21-2CD2-C822BE660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3" y="113122"/>
            <a:ext cx="11783505" cy="6579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200" dirty="0"/>
              <a:t>Q21.</a:t>
            </a:r>
          </a:p>
          <a:p>
            <a:pPr marL="0" indent="0">
              <a:buNone/>
            </a:pPr>
            <a:r>
              <a:rPr lang="en-IN" sz="1200" dirty="0"/>
              <a:t>ANSWER-21.  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US" sz="1200" dirty="0"/>
              <a:t>Explanation:	</a:t>
            </a:r>
          </a:p>
          <a:p>
            <a:pPr marL="0" indent="0">
              <a:buNone/>
            </a:pPr>
            <a:r>
              <a:rPr lang="en-US" sz="1200" dirty="0"/>
              <a:t>•  Uses window function to calculate cumulative impact score.</a:t>
            </a:r>
            <a:r>
              <a:rPr lang="en-IN" sz="12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27110-C8B4-1556-CA10-392E044FD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787" y="377072"/>
            <a:ext cx="9535856" cy="423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91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01FD-9974-7F47-5664-57FD7345A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Video Link For The Above Questions Explanation: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0D380-350E-DD5B-FD94-AED9D53F2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https://youtu.be/pZVOYRbp-Xg?si=qIRyIf8_fMOOWWI8</a:t>
            </a:r>
          </a:p>
        </p:txBody>
      </p:sp>
    </p:spTree>
    <p:extLst>
      <p:ext uri="{BB962C8B-B14F-4D97-AF65-F5344CB8AC3E}">
        <p14:creationId xmlns:p14="http://schemas.microsoft.com/office/powerpoint/2010/main" val="287910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93499AC-F604-F96B-0B8D-5C789A38E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535" y="282804"/>
            <a:ext cx="11830639" cy="6372520"/>
          </a:xfrm>
        </p:spPr>
        <p:txBody>
          <a:bodyPr>
            <a:normAutofit/>
          </a:bodyPr>
          <a:lstStyle/>
          <a:p>
            <a:pPr algn="l"/>
            <a:r>
              <a:rPr lang="en-IN" sz="1200" dirty="0"/>
              <a:t>Q3.</a:t>
            </a:r>
          </a:p>
          <a:p>
            <a:pPr algn="l"/>
            <a:r>
              <a:rPr lang="en-IN" sz="1200" dirty="0"/>
              <a:t>ANSWER 3.</a:t>
            </a:r>
          </a:p>
          <a:p>
            <a:pPr algn="l"/>
            <a:endParaRPr lang="en-IN" sz="1200" dirty="0"/>
          </a:p>
          <a:p>
            <a:pPr algn="l"/>
            <a:endParaRPr lang="en-IN" sz="1200" dirty="0"/>
          </a:p>
          <a:p>
            <a:pPr algn="l"/>
            <a:endParaRPr lang="en-IN" sz="1200" dirty="0"/>
          </a:p>
          <a:p>
            <a:pPr algn="l"/>
            <a:endParaRPr lang="en-IN" sz="1200" dirty="0"/>
          </a:p>
          <a:p>
            <a:pPr algn="l"/>
            <a:endParaRPr lang="en-IN" sz="1200" dirty="0"/>
          </a:p>
          <a:p>
            <a:pPr algn="l"/>
            <a:endParaRPr lang="en-IN" sz="1200" dirty="0"/>
          </a:p>
          <a:p>
            <a:pPr algn="l"/>
            <a:endParaRPr lang="en-IN" sz="1200" dirty="0"/>
          </a:p>
          <a:p>
            <a:pPr algn="l"/>
            <a:endParaRPr lang="en-IN" sz="1200" dirty="0"/>
          </a:p>
          <a:p>
            <a:pPr algn="l"/>
            <a:endParaRPr lang="en-IN" sz="1200" dirty="0"/>
          </a:p>
          <a:p>
            <a:pPr algn="l"/>
            <a:endParaRPr lang="en-IN" sz="1200" dirty="0"/>
          </a:p>
          <a:p>
            <a:pPr algn="l"/>
            <a:endParaRPr lang="en-IN" sz="1200" dirty="0"/>
          </a:p>
          <a:p>
            <a:pPr algn="l"/>
            <a:endParaRPr lang="en-IN" sz="1200" dirty="0"/>
          </a:p>
          <a:p>
            <a:pPr algn="l"/>
            <a:r>
              <a:rPr lang="en-US" sz="1200" dirty="0"/>
              <a:t>Explanation:	</a:t>
            </a:r>
          </a:p>
          <a:p>
            <a:pPr algn="l"/>
            <a:r>
              <a:rPr lang="en-US" sz="1200" dirty="0"/>
              <a:t>• We first calculate total team runs per match.	</a:t>
            </a:r>
          </a:p>
          <a:p>
            <a:pPr algn="l"/>
            <a:r>
              <a:rPr lang="en-US" sz="1200" dirty="0"/>
              <a:t>• Then, we find each player’s contribution percentage in that match.	</a:t>
            </a:r>
          </a:p>
          <a:p>
            <a:pPr algn="l"/>
            <a:r>
              <a:rPr lang="en-US" sz="1200" dirty="0"/>
              <a:t>• The highest percentage is retrieved.</a:t>
            </a:r>
            <a:r>
              <a:rPr lang="en-IN" sz="12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8CCBE8-18AB-7D9B-A147-F15B679D3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03" y="433634"/>
            <a:ext cx="10164594" cy="367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3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EEF0B-F21B-2320-512A-C1AA2F265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16" y="141402"/>
            <a:ext cx="11792932" cy="6542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200" dirty="0"/>
              <a:t>Q4.</a:t>
            </a:r>
          </a:p>
          <a:p>
            <a:pPr marL="0" indent="0">
              <a:buNone/>
            </a:pPr>
            <a:r>
              <a:rPr lang="en-IN" sz="1200" dirty="0"/>
              <a:t>ANSWER 4.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US" sz="1200" dirty="0"/>
              <a:t>Explanation:	</a:t>
            </a:r>
          </a:p>
          <a:p>
            <a:pPr marL="0" indent="0">
              <a:buNone/>
            </a:pPr>
            <a:r>
              <a:rPr lang="en-US" sz="1200" dirty="0"/>
              <a:t>•  Standard deviation (STDDEV()) measures consistency. Lower values mean less variation.	</a:t>
            </a:r>
          </a:p>
          <a:p>
            <a:pPr marL="0" indent="0">
              <a:buNone/>
            </a:pPr>
            <a:r>
              <a:rPr lang="en-US" sz="1200" dirty="0"/>
              <a:t>•  Sorting in ascending order finds the most consistent player.</a:t>
            </a:r>
            <a:r>
              <a:rPr lang="en-IN" sz="12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6FD42-9B88-5589-F1DB-93C898CDE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93" y="436438"/>
            <a:ext cx="9955014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6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326D5-58A4-095E-A833-5B794530D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97" y="197962"/>
            <a:ext cx="11783505" cy="6457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200" dirty="0"/>
              <a:t>Q5.</a:t>
            </a:r>
          </a:p>
          <a:p>
            <a:pPr marL="0" indent="0">
              <a:buNone/>
            </a:pPr>
            <a:r>
              <a:rPr lang="en-IN" sz="1200" dirty="0"/>
              <a:t>ANSWER-5.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US" sz="1200" dirty="0"/>
              <a:t>Explanation:	</a:t>
            </a:r>
          </a:p>
          <a:p>
            <a:pPr marL="0" indent="0">
              <a:buNone/>
            </a:pPr>
            <a:r>
              <a:rPr lang="en-US" sz="1200" dirty="0"/>
              <a:t>• Calculates total impact as a sum of runs, wickets, and catches.	</a:t>
            </a:r>
          </a:p>
          <a:p>
            <a:pPr marL="0" indent="0">
              <a:buNone/>
            </a:pPr>
            <a:r>
              <a:rPr lang="en-US" sz="1200" dirty="0"/>
              <a:t>• Uses HAVING to filter matches where this sum is greater than 500.</a:t>
            </a:r>
            <a:r>
              <a:rPr lang="en-IN" sz="12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15C014-5C5B-2C92-9AD3-93D02AF9B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03" y="555076"/>
            <a:ext cx="9983593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2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432B2-4643-4018-02DE-02A4D0EB0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82" y="263950"/>
            <a:ext cx="11840066" cy="6419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200" dirty="0"/>
              <a:t>Q6.</a:t>
            </a:r>
          </a:p>
          <a:p>
            <a:pPr marL="0" indent="0">
              <a:buNone/>
            </a:pPr>
            <a:r>
              <a:rPr lang="en-IN" sz="1200" dirty="0"/>
              <a:t>ANSWER-6.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US" sz="1200" dirty="0"/>
              <a:t>Explanation:	</a:t>
            </a:r>
          </a:p>
          <a:p>
            <a:pPr marL="0" indent="0">
              <a:buNone/>
            </a:pPr>
            <a:r>
              <a:rPr lang="en-US" sz="1200" dirty="0"/>
              <a:t>•  We rank players per match by highest runs scored and then wickets taken.	</a:t>
            </a:r>
          </a:p>
          <a:p>
            <a:pPr marL="0" indent="0">
              <a:buNone/>
            </a:pPr>
            <a:r>
              <a:rPr lang="en-US" sz="1200" dirty="0"/>
              <a:t>•  The top-ranked player per match is counted to determine the most awards.</a:t>
            </a:r>
            <a:r>
              <a:rPr lang="en-IN" sz="12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918D0-AA1F-AD7B-02A9-96D5B3C6B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83" y="444998"/>
            <a:ext cx="10059804" cy="39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8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ADAC2-ACEB-1FDF-7B0A-65E267E5A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43" y="150828"/>
            <a:ext cx="11774079" cy="6466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200" dirty="0"/>
              <a:t>Q7.</a:t>
            </a:r>
          </a:p>
          <a:p>
            <a:pPr marL="0" indent="0">
              <a:buNone/>
            </a:pPr>
            <a:r>
              <a:rPr lang="en-IN" sz="1200" dirty="0"/>
              <a:t>ANSWER-7.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US" sz="1200" dirty="0"/>
              <a:t>Explanation:	</a:t>
            </a:r>
          </a:p>
          <a:p>
            <a:pPr marL="0" indent="0">
              <a:buNone/>
            </a:pPr>
            <a:r>
              <a:rPr lang="en-US" sz="1200" dirty="0"/>
              <a:t>•  Counts distinct roles within each team.	</a:t>
            </a:r>
          </a:p>
          <a:p>
            <a:pPr marL="0" indent="0">
              <a:buNone/>
            </a:pPr>
            <a:r>
              <a:rPr lang="en-US" sz="1200" dirty="0"/>
              <a:t>•  The team with the highest count has the most diverse squad.</a:t>
            </a:r>
            <a:r>
              <a:rPr lang="en-IN" sz="1200" dirty="0"/>
              <a:t>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43559E-236D-1A3C-1ADA-4D4146FDD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214" y="488217"/>
            <a:ext cx="10116962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5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311AA-7E6B-2360-9C03-26BF3238C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1" y="179109"/>
            <a:ext cx="11877773" cy="6589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200" dirty="0"/>
              <a:t>Q8.</a:t>
            </a:r>
          </a:p>
          <a:p>
            <a:pPr marL="0" indent="0">
              <a:buNone/>
            </a:pPr>
            <a:r>
              <a:rPr lang="en-IN" sz="1200" dirty="0"/>
              <a:t>ANSWER-8.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US" sz="1200" dirty="0"/>
              <a:t>Explanation:	</a:t>
            </a:r>
          </a:p>
          <a:p>
            <a:pPr marL="0" indent="0">
              <a:buNone/>
            </a:pPr>
            <a:r>
              <a:rPr lang="en-US" sz="1200" dirty="0"/>
              <a:t>•  Finds matches where the total runs by both teams differ.	</a:t>
            </a:r>
          </a:p>
          <a:p>
            <a:pPr marL="0" indent="0">
              <a:buNone/>
            </a:pPr>
            <a:r>
              <a:rPr lang="en-US" sz="1200" dirty="0"/>
              <a:t>•  Uses ABS() to calculate the absolute run difference and sorts in ascending order.</a:t>
            </a:r>
            <a:r>
              <a:rPr lang="en-IN" sz="1200" dirty="0"/>
              <a:t>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ED85C-58C3-6DB0-817F-0A7793804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90" y="429230"/>
            <a:ext cx="10164594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2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E2A4C-72EF-2152-8BCF-6D4EAFCE5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55" y="141402"/>
            <a:ext cx="11858919" cy="6636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200" dirty="0"/>
              <a:t>Q9.</a:t>
            </a:r>
          </a:p>
          <a:p>
            <a:pPr marL="0" indent="0">
              <a:buNone/>
            </a:pPr>
            <a:r>
              <a:rPr lang="en-IN" sz="1200" dirty="0"/>
              <a:t>ANSWER-9.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US" sz="1200" dirty="0"/>
              <a:t>Explanation:	</a:t>
            </a:r>
          </a:p>
          <a:p>
            <a:pPr marL="0" indent="0">
              <a:buNone/>
            </a:pPr>
            <a:r>
              <a:rPr lang="en-US" sz="1200" dirty="0"/>
              <a:t>•  Counts matches per player and matches per team.	</a:t>
            </a:r>
          </a:p>
          <a:p>
            <a:pPr marL="0" indent="0">
              <a:buNone/>
            </a:pPr>
            <a:r>
              <a:rPr lang="en-US" sz="1200" dirty="0"/>
              <a:t>•  Players who played all their team’s matches are selected.</a:t>
            </a:r>
            <a:r>
              <a:rPr lang="en-IN" sz="12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2356AA-9714-1843-0E2C-ACD18B8D6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76" y="565868"/>
            <a:ext cx="9593014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6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636</Words>
  <Application>Microsoft Office PowerPoint</Application>
  <PresentationFormat>Widescreen</PresentationFormat>
  <Paragraphs>408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Video Link For The Above Questions Explanation: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Swati Negi</dc:creator>
  <cp:lastModifiedBy>Swati Negi</cp:lastModifiedBy>
  <cp:revision>2</cp:revision>
  <dcterms:created xsi:type="dcterms:W3CDTF">2025-03-25T19:27:29Z</dcterms:created>
  <dcterms:modified xsi:type="dcterms:W3CDTF">2025-03-26T20:38:36Z</dcterms:modified>
</cp:coreProperties>
</file>