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roxima Nova"/>
      <p:regular r:id="rId27"/>
      <p:bold r:id="rId28"/>
      <p:italic r:id="rId29"/>
      <p:boldItalic r:id="rId30"/>
    </p:embeddedFont>
    <p:embeddedFont>
      <p:font typeface="Playfair Display"/>
      <p:regular r:id="rId31"/>
      <p:bold r:id="rId32"/>
      <p:italic r:id="rId33"/>
      <p:boldItalic r:id="rId34"/>
    </p:embeddedFont>
    <p:embeddedFont>
      <p:font typeface="Playfair Display Regular"/>
      <p:regular r:id="rId35"/>
      <p:bold r:id="rId36"/>
      <p:italic r:id="rId37"/>
      <p:boldItalic r:id="rId38"/>
    </p:embeddedFont>
    <p:embeddedFont>
      <p:font typeface="Proxima Nova Semibold"/>
      <p:regular r:id="rId39"/>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20" Type="http://schemas.openxmlformats.org/officeDocument/2006/relationships/slide" Target="slides/slide15.xml"/><Relationship Id="rId41" Type="http://schemas.openxmlformats.org/officeDocument/2006/relationships/font" Target="fonts/ProximaNovaSemi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PlayfairDisplayRegular-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PlayfairDisplayRegular-italic.fntdata"/><Relationship Id="rId14" Type="http://schemas.openxmlformats.org/officeDocument/2006/relationships/slide" Target="slides/slide9.xml"/><Relationship Id="rId36" Type="http://schemas.openxmlformats.org/officeDocument/2006/relationships/font" Target="fonts/PlayfairDisplayRegular-bold.fntdata"/><Relationship Id="rId17" Type="http://schemas.openxmlformats.org/officeDocument/2006/relationships/slide" Target="slides/slide12.xml"/><Relationship Id="rId39" Type="http://schemas.openxmlformats.org/officeDocument/2006/relationships/font" Target="fonts/ProximaNovaSemibold-regular.fntdata"/><Relationship Id="rId16" Type="http://schemas.openxmlformats.org/officeDocument/2006/relationships/slide" Target="slides/slide11.xml"/><Relationship Id="rId38" Type="http://schemas.openxmlformats.org/officeDocument/2006/relationships/font" Target="fonts/PlayfairDisplayRegula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c7d3b451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c7d3b451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c7d3b45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c7d3b45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c7d3b45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c7d3b45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c7d3b4515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c7d3b4515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c7d3b4515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c7d3b4515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0ceab02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0ceab02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a84e86d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a84e86d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0b060567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0b060567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2a7922f1_0_2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2a7922f1_0_2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22a7922f1_0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22a7922f1_0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22a7922f1_0_3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22a7922f1_0_3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22a7922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22a7922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22a7922f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22a7922f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5">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2105247" y="1"/>
            <a:ext cx="7038765" cy="5138761"/>
            <a:chOff x="3388636" y="43347"/>
            <a:chExt cx="5755327" cy="4201767"/>
          </a:xfrm>
        </p:grpSpPr>
        <p:sp>
          <p:nvSpPr>
            <p:cNvPr id="84" name="Google Shape;84;p13"/>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3"/>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txBox="1"/>
          <p:nvPr>
            <p:ph type="ctrTitle"/>
          </p:nvPr>
        </p:nvSpPr>
        <p:spPr>
          <a:xfrm>
            <a:off x="992425" y="1799775"/>
            <a:ext cx="3136800" cy="17391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210" name="Google Shape;210;p13"/>
          <p:cNvSpPr txBox="1"/>
          <p:nvPr>
            <p:ph idx="1" type="subTitle"/>
          </p:nvPr>
        </p:nvSpPr>
        <p:spPr>
          <a:xfrm>
            <a:off x="992425" y="3579375"/>
            <a:ext cx="3136800" cy="6075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None/>
              <a:defRPr sz="1800">
                <a:solidFill>
                  <a:schemeClr val="dk2"/>
                </a:solidFill>
              </a:defRPr>
            </a:lvl1pPr>
            <a:lvl2pPr lvl="1" rtl="0" algn="l">
              <a:lnSpc>
                <a:spcPct val="100000"/>
              </a:lnSpc>
              <a:spcBef>
                <a:spcPts val="0"/>
              </a:spcBef>
              <a:spcAft>
                <a:spcPts val="0"/>
              </a:spcAft>
              <a:buClr>
                <a:schemeClr val="dk2"/>
              </a:buClr>
              <a:buSzPts val="1800"/>
              <a:buNone/>
              <a:defRPr sz="1800">
                <a:solidFill>
                  <a:schemeClr val="dk2"/>
                </a:solidFill>
              </a:defRPr>
            </a:lvl2pPr>
            <a:lvl3pPr lvl="2" rtl="0" algn="l">
              <a:lnSpc>
                <a:spcPct val="100000"/>
              </a:lnSpc>
              <a:spcBef>
                <a:spcPts val="0"/>
              </a:spcBef>
              <a:spcAft>
                <a:spcPts val="0"/>
              </a:spcAft>
              <a:buClr>
                <a:schemeClr val="dk2"/>
              </a:buClr>
              <a:buSzPts val="1800"/>
              <a:buNone/>
              <a:defRPr sz="1800">
                <a:solidFill>
                  <a:schemeClr val="dk2"/>
                </a:solidFill>
              </a:defRPr>
            </a:lvl3pPr>
            <a:lvl4pPr lvl="3" rtl="0" algn="l">
              <a:lnSpc>
                <a:spcPct val="100000"/>
              </a:lnSpc>
              <a:spcBef>
                <a:spcPts val="0"/>
              </a:spcBef>
              <a:spcAft>
                <a:spcPts val="0"/>
              </a:spcAft>
              <a:buClr>
                <a:schemeClr val="dk2"/>
              </a:buClr>
              <a:buSzPts val="1800"/>
              <a:buNone/>
              <a:defRPr sz="1800">
                <a:solidFill>
                  <a:schemeClr val="dk2"/>
                </a:solidFill>
              </a:defRPr>
            </a:lvl4pPr>
            <a:lvl5pPr lvl="4" rtl="0" algn="l">
              <a:lnSpc>
                <a:spcPct val="100000"/>
              </a:lnSpc>
              <a:spcBef>
                <a:spcPts val="0"/>
              </a:spcBef>
              <a:spcAft>
                <a:spcPts val="0"/>
              </a:spcAft>
              <a:buClr>
                <a:schemeClr val="dk2"/>
              </a:buClr>
              <a:buSzPts val="1800"/>
              <a:buNone/>
              <a:defRPr sz="1800">
                <a:solidFill>
                  <a:schemeClr val="dk2"/>
                </a:solidFill>
              </a:defRPr>
            </a:lvl5pPr>
            <a:lvl6pPr lvl="5" rtl="0" algn="l">
              <a:lnSpc>
                <a:spcPct val="100000"/>
              </a:lnSpc>
              <a:spcBef>
                <a:spcPts val="0"/>
              </a:spcBef>
              <a:spcAft>
                <a:spcPts val="0"/>
              </a:spcAft>
              <a:buClr>
                <a:schemeClr val="dk2"/>
              </a:buClr>
              <a:buSzPts val="1800"/>
              <a:buNone/>
              <a:defRPr sz="1800">
                <a:solidFill>
                  <a:schemeClr val="dk2"/>
                </a:solidFill>
              </a:defRPr>
            </a:lvl6pPr>
            <a:lvl7pPr lvl="6" rtl="0" algn="l">
              <a:lnSpc>
                <a:spcPct val="100000"/>
              </a:lnSpc>
              <a:spcBef>
                <a:spcPts val="0"/>
              </a:spcBef>
              <a:spcAft>
                <a:spcPts val="0"/>
              </a:spcAft>
              <a:buClr>
                <a:schemeClr val="dk2"/>
              </a:buClr>
              <a:buSzPts val="1800"/>
              <a:buNone/>
              <a:defRPr sz="1800">
                <a:solidFill>
                  <a:schemeClr val="dk2"/>
                </a:solidFill>
              </a:defRPr>
            </a:lvl7pPr>
            <a:lvl8pPr lvl="7" rtl="0" algn="l">
              <a:lnSpc>
                <a:spcPct val="100000"/>
              </a:lnSpc>
              <a:spcBef>
                <a:spcPts val="0"/>
              </a:spcBef>
              <a:spcAft>
                <a:spcPts val="0"/>
              </a:spcAft>
              <a:buClr>
                <a:schemeClr val="dk2"/>
              </a:buClr>
              <a:buSzPts val="1800"/>
              <a:buNone/>
              <a:defRPr sz="1800">
                <a:solidFill>
                  <a:schemeClr val="dk2"/>
                </a:solidFill>
              </a:defRPr>
            </a:lvl8pPr>
            <a:lvl9pPr lvl="8" rtl="0" algn="l">
              <a:lnSpc>
                <a:spcPct val="100000"/>
              </a:lnSpc>
              <a:spcBef>
                <a:spcPts val="0"/>
              </a:spcBef>
              <a:spcAft>
                <a:spcPts val="0"/>
              </a:spcAft>
              <a:buClr>
                <a:schemeClr val="dk2"/>
              </a:buClr>
              <a:buSzPts val="1800"/>
              <a:buNone/>
              <a:defRPr sz="1800">
                <a:solidFill>
                  <a:schemeClr val="dk2"/>
                </a:solidFill>
              </a:defRPr>
            </a:lvl9pPr>
          </a:lstStyle>
          <a:p/>
        </p:txBody>
      </p:sp>
      <p:sp>
        <p:nvSpPr>
          <p:cNvPr id="211" name="Google Shape;211;p13"/>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4">
    <p:bg>
      <p:bgPr>
        <a:solidFill>
          <a:srgbClr val="FFFFFF"/>
        </a:solidFill>
      </p:bgPr>
    </p:bg>
    <p:spTree>
      <p:nvGrpSpPr>
        <p:cNvPr id="212" name="Shape 212"/>
        <p:cNvGrpSpPr/>
        <p:nvPr/>
      </p:nvGrpSpPr>
      <p:grpSpPr>
        <a:xfrm>
          <a:off x="0" y="0"/>
          <a:ext cx="0" cy="0"/>
          <a:chOff x="0" y="0"/>
          <a:chExt cx="0" cy="0"/>
        </a:xfrm>
      </p:grpSpPr>
      <p:sp>
        <p:nvSpPr>
          <p:cNvPr id="213" name="Google Shape;213;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4"/>
          <p:cNvGrpSpPr/>
          <p:nvPr/>
        </p:nvGrpSpPr>
        <p:grpSpPr>
          <a:xfrm>
            <a:off x="386075" y="381000"/>
            <a:ext cx="8376925" cy="4381500"/>
            <a:chOff x="386075" y="381000"/>
            <a:chExt cx="8376925" cy="4381500"/>
          </a:xfrm>
        </p:grpSpPr>
        <p:sp>
          <p:nvSpPr>
            <p:cNvPr id="215" name="Google Shape;215;p14"/>
            <p:cNvSpPr/>
            <p:nvPr/>
          </p:nvSpPr>
          <p:spPr>
            <a:xfrm>
              <a:off x="386075"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86202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8191800" y="46248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8620200" y="44871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528875"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671675" y="4599625"/>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4774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8334600" y="44871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3346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8477400" y="44871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8620200" y="43494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8477400" y="43494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8620200" y="4211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620200"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8477400"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4"/>
          <p:cNvSpPr txBox="1"/>
          <p:nvPr>
            <p:ph type="title"/>
          </p:nvPr>
        </p:nvSpPr>
        <p:spPr>
          <a:xfrm>
            <a:off x="311700" y="549250"/>
            <a:ext cx="8512200" cy="12348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3600">
                <a:solidFill>
                  <a:srgbClr val="FFFFFF"/>
                </a:solidFill>
              </a:defRPr>
            </a:lvl1pPr>
            <a:lvl2pPr lvl="1" rtl="0" algn="l">
              <a:lnSpc>
                <a:spcPct val="100000"/>
              </a:lnSpc>
              <a:spcBef>
                <a:spcPts val="0"/>
              </a:spcBef>
              <a:spcAft>
                <a:spcPts val="0"/>
              </a:spcAft>
              <a:buNone/>
              <a:defRPr b="1" sz="3600">
                <a:solidFill>
                  <a:srgbClr val="FFFFFF"/>
                </a:solidFill>
              </a:defRPr>
            </a:lvl2pPr>
            <a:lvl3pPr lvl="2" rtl="0" algn="l">
              <a:lnSpc>
                <a:spcPct val="100000"/>
              </a:lnSpc>
              <a:spcBef>
                <a:spcPts val="0"/>
              </a:spcBef>
              <a:spcAft>
                <a:spcPts val="0"/>
              </a:spcAft>
              <a:buNone/>
              <a:defRPr b="1" sz="3600">
                <a:solidFill>
                  <a:srgbClr val="FFFFFF"/>
                </a:solidFill>
              </a:defRPr>
            </a:lvl3pPr>
            <a:lvl4pPr lvl="3" rtl="0" algn="l">
              <a:lnSpc>
                <a:spcPct val="100000"/>
              </a:lnSpc>
              <a:spcBef>
                <a:spcPts val="0"/>
              </a:spcBef>
              <a:spcAft>
                <a:spcPts val="0"/>
              </a:spcAft>
              <a:buNone/>
              <a:defRPr b="1" sz="3600">
                <a:solidFill>
                  <a:srgbClr val="FFFFFF"/>
                </a:solidFill>
              </a:defRPr>
            </a:lvl4pPr>
            <a:lvl5pPr lvl="4" rtl="0" algn="l">
              <a:lnSpc>
                <a:spcPct val="100000"/>
              </a:lnSpc>
              <a:spcBef>
                <a:spcPts val="0"/>
              </a:spcBef>
              <a:spcAft>
                <a:spcPts val="0"/>
              </a:spcAft>
              <a:buNone/>
              <a:defRPr b="1" sz="3600">
                <a:solidFill>
                  <a:srgbClr val="FFFFFF"/>
                </a:solidFill>
              </a:defRPr>
            </a:lvl5pPr>
            <a:lvl6pPr lvl="5" rtl="0" algn="l">
              <a:lnSpc>
                <a:spcPct val="100000"/>
              </a:lnSpc>
              <a:spcBef>
                <a:spcPts val="0"/>
              </a:spcBef>
              <a:spcAft>
                <a:spcPts val="0"/>
              </a:spcAft>
              <a:buNone/>
              <a:defRPr b="1" sz="3600">
                <a:solidFill>
                  <a:srgbClr val="FFFFFF"/>
                </a:solidFill>
              </a:defRPr>
            </a:lvl6pPr>
            <a:lvl7pPr lvl="6" rtl="0" algn="l">
              <a:lnSpc>
                <a:spcPct val="100000"/>
              </a:lnSpc>
              <a:spcBef>
                <a:spcPts val="0"/>
              </a:spcBef>
              <a:spcAft>
                <a:spcPts val="0"/>
              </a:spcAft>
              <a:buNone/>
              <a:defRPr b="1" sz="3600">
                <a:solidFill>
                  <a:srgbClr val="FFFFFF"/>
                </a:solidFill>
              </a:defRPr>
            </a:lvl7pPr>
            <a:lvl8pPr lvl="7" rtl="0" algn="l">
              <a:lnSpc>
                <a:spcPct val="100000"/>
              </a:lnSpc>
              <a:spcBef>
                <a:spcPts val="0"/>
              </a:spcBef>
              <a:spcAft>
                <a:spcPts val="0"/>
              </a:spcAft>
              <a:buNone/>
              <a:defRPr b="1" sz="3600">
                <a:solidFill>
                  <a:srgbClr val="FFFFFF"/>
                </a:solidFill>
              </a:defRPr>
            </a:lvl8pPr>
            <a:lvl9pPr lvl="8" rtl="0" algn="l">
              <a:lnSpc>
                <a:spcPct val="100000"/>
              </a:lnSpc>
              <a:spcBef>
                <a:spcPts val="0"/>
              </a:spcBef>
              <a:spcAft>
                <a:spcPts val="0"/>
              </a:spcAft>
              <a:buNone/>
              <a:defRPr b="1" sz="3600">
                <a:solidFill>
                  <a:srgbClr val="FFFFFF"/>
                </a:solidFill>
              </a:defRPr>
            </a:lvl9pPr>
          </a:lstStyle>
          <a:p/>
        </p:txBody>
      </p:sp>
      <p:sp>
        <p:nvSpPr>
          <p:cNvPr id="231" name="Google Shape;23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9">
    <p:bg>
      <p:bgPr>
        <a:solidFill>
          <a:srgbClr val="FFFFFF"/>
        </a:solidFill>
      </p:bgPr>
    </p:bg>
    <p:spTree>
      <p:nvGrpSpPr>
        <p:cNvPr id="232" name="Shape 232"/>
        <p:cNvGrpSpPr/>
        <p:nvPr/>
      </p:nvGrpSpPr>
      <p:grpSpPr>
        <a:xfrm>
          <a:off x="0" y="0"/>
          <a:ext cx="0" cy="0"/>
          <a:chOff x="0" y="0"/>
          <a:chExt cx="0" cy="0"/>
        </a:xfrm>
      </p:grpSpPr>
      <p:sp>
        <p:nvSpPr>
          <p:cNvPr id="233" name="Google Shape;233;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15"/>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237" name="Google Shape;237;p15"/>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238" name="Google Shape;238;p15"/>
          <p:cNvSpPr txBox="1"/>
          <p:nvPr>
            <p:ph type="title"/>
          </p:nvPr>
        </p:nvSpPr>
        <p:spPr>
          <a:xfrm>
            <a:off x="705600" y="1415400"/>
            <a:ext cx="3394200" cy="2249700"/>
          </a:xfrm>
          <a:prstGeom prst="rect">
            <a:avLst/>
          </a:prstGeom>
          <a:noFill/>
        </p:spPr>
        <p:txBody>
          <a:bodyPr anchorCtr="0" anchor="ctr" bIns="91425" lIns="91425" spcFirstLastPara="1" rIns="91425" wrap="square" tIns="91425">
            <a:no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239" name="Google Shape;239;p15"/>
          <p:cNvSpPr txBox="1"/>
          <p:nvPr>
            <p:ph idx="1" type="body"/>
          </p:nvPr>
        </p:nvSpPr>
        <p:spPr>
          <a:xfrm>
            <a:off x="4252525" y="836250"/>
            <a:ext cx="4185900" cy="3408000"/>
          </a:xfrm>
          <a:prstGeom prst="rect">
            <a:avLst/>
          </a:prstGeom>
          <a:noFill/>
        </p:spPr>
        <p:txBody>
          <a:bodyPr anchorCtr="0" anchor="ctr"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240" name="Google Shape;24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ctrTitle"/>
          </p:nvPr>
        </p:nvSpPr>
        <p:spPr>
          <a:xfrm>
            <a:off x="992425" y="1411950"/>
            <a:ext cx="3136800" cy="228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Playfair Display"/>
                <a:ea typeface="Playfair Display"/>
                <a:cs typeface="Playfair Display"/>
                <a:sym typeface="Playfair Display"/>
              </a:rPr>
              <a:t>PIZZA WORLD</a:t>
            </a:r>
            <a:endParaRPr sz="3000">
              <a:latin typeface="Playfair Display"/>
              <a:ea typeface="Playfair Display"/>
              <a:cs typeface="Playfair Display"/>
              <a:sym typeface="Playfair Display"/>
            </a:endParaRPr>
          </a:p>
        </p:txBody>
      </p:sp>
      <p:sp>
        <p:nvSpPr>
          <p:cNvPr id="246" name="Google Shape;246;p16"/>
          <p:cNvSpPr txBox="1"/>
          <p:nvPr>
            <p:ph idx="1" type="subTitle"/>
          </p:nvPr>
        </p:nvSpPr>
        <p:spPr>
          <a:xfrm>
            <a:off x="992425" y="3579375"/>
            <a:ext cx="56772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B7B7B7"/>
                </a:solidFill>
                <a:latin typeface="Proxima Nova Semibold"/>
                <a:ea typeface="Proxima Nova Semibold"/>
                <a:cs typeface="Proxima Nova Semibold"/>
                <a:sym typeface="Proxima Nova Semibold"/>
              </a:rPr>
              <a:t>ADVANCED PROGRAMMING LAB-2 PROJECT</a:t>
            </a:r>
            <a:endParaRPr sz="1700">
              <a:solidFill>
                <a:srgbClr val="B7B7B7"/>
              </a:solidFill>
              <a:latin typeface="Proxima Nova Semibold"/>
              <a:ea typeface="Proxima Nova Semibold"/>
              <a:cs typeface="Proxima Nova Semibold"/>
              <a:sym typeface="Proxima Nova Semibold"/>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Regular"/>
                <a:ea typeface="Playfair Display Regular"/>
                <a:cs typeface="Playfair Display Regular"/>
                <a:sym typeface="Playfair Display Regular"/>
              </a:rPr>
              <a:t>Screenshots...</a:t>
            </a:r>
            <a:endParaRPr>
              <a:latin typeface="Playfair Display Regular"/>
              <a:ea typeface="Playfair Display Regular"/>
              <a:cs typeface="Playfair Display Regular"/>
              <a:sym typeface="Playfair Display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311700" y="208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MAIN CLASS</a:t>
            </a:r>
            <a:endParaRPr b="1">
              <a:latin typeface="Playfair Display"/>
              <a:ea typeface="Playfair Display"/>
              <a:cs typeface="Playfair Display"/>
              <a:sym typeface="Playfair Display"/>
            </a:endParaRPr>
          </a:p>
        </p:txBody>
      </p:sp>
      <p:pic>
        <p:nvPicPr>
          <p:cNvPr id="310" name="Google Shape;310;p26"/>
          <p:cNvPicPr preferRelativeResize="0"/>
          <p:nvPr/>
        </p:nvPicPr>
        <p:blipFill rotWithShape="1">
          <a:blip r:embed="rId3">
            <a:alphaModFix/>
          </a:blip>
          <a:srcRect b="15353" l="0" r="0" t="5300"/>
          <a:stretch/>
        </p:blipFill>
        <p:spPr>
          <a:xfrm>
            <a:off x="821200" y="973650"/>
            <a:ext cx="7501598" cy="369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311700" y="248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PIZZA CLASS</a:t>
            </a:r>
            <a:endParaRPr b="1">
              <a:latin typeface="Playfair Display"/>
              <a:ea typeface="Playfair Display"/>
              <a:cs typeface="Playfair Display"/>
              <a:sym typeface="Playfair Display"/>
            </a:endParaRPr>
          </a:p>
        </p:txBody>
      </p:sp>
      <p:pic>
        <p:nvPicPr>
          <p:cNvPr id="316" name="Google Shape;316;p27"/>
          <p:cNvPicPr preferRelativeResize="0"/>
          <p:nvPr/>
        </p:nvPicPr>
        <p:blipFill rotWithShape="1">
          <a:blip r:embed="rId3">
            <a:alphaModFix/>
          </a:blip>
          <a:srcRect b="7540" l="0" r="0" t="4977"/>
          <a:stretch/>
        </p:blipFill>
        <p:spPr>
          <a:xfrm>
            <a:off x="821200" y="1055575"/>
            <a:ext cx="7501598" cy="3691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type="title"/>
          </p:nvPr>
        </p:nvSpPr>
        <p:spPr>
          <a:xfrm>
            <a:off x="311700" y="248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CONTINUED….</a:t>
            </a:r>
            <a:endParaRPr b="1">
              <a:latin typeface="Playfair Display"/>
              <a:ea typeface="Playfair Display"/>
              <a:cs typeface="Playfair Display"/>
              <a:sym typeface="Playfair Display"/>
            </a:endParaRPr>
          </a:p>
        </p:txBody>
      </p:sp>
      <p:pic>
        <p:nvPicPr>
          <p:cNvPr id="322" name="Google Shape;322;p28"/>
          <p:cNvPicPr preferRelativeResize="0"/>
          <p:nvPr/>
        </p:nvPicPr>
        <p:blipFill rotWithShape="1">
          <a:blip r:embed="rId3">
            <a:alphaModFix/>
          </a:blip>
          <a:srcRect b="10092" l="0" r="0" t="4662"/>
          <a:stretch/>
        </p:blipFill>
        <p:spPr>
          <a:xfrm>
            <a:off x="821200" y="974900"/>
            <a:ext cx="7501598" cy="359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311700" y="174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ITALIAN PIZZA CLASS</a:t>
            </a:r>
            <a:endParaRPr b="1">
              <a:latin typeface="Playfair Display"/>
              <a:ea typeface="Playfair Display"/>
              <a:cs typeface="Playfair Display"/>
              <a:sym typeface="Playfair Display"/>
            </a:endParaRPr>
          </a:p>
        </p:txBody>
      </p:sp>
      <p:pic>
        <p:nvPicPr>
          <p:cNvPr id="328" name="Google Shape;328;p29"/>
          <p:cNvPicPr preferRelativeResize="0"/>
          <p:nvPr/>
        </p:nvPicPr>
        <p:blipFill rotWithShape="1">
          <a:blip r:embed="rId3">
            <a:alphaModFix/>
          </a:blip>
          <a:srcRect b="8070" l="1176" r="745" t="5707"/>
          <a:stretch/>
        </p:blipFill>
        <p:spPr>
          <a:xfrm>
            <a:off x="850913" y="902500"/>
            <a:ext cx="7442179" cy="388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11700" y="201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VEGGIE PIZZA CLASS</a:t>
            </a:r>
            <a:endParaRPr b="1">
              <a:latin typeface="Playfair Display"/>
              <a:ea typeface="Playfair Display"/>
              <a:cs typeface="Playfair Display"/>
              <a:sym typeface="Playfair Display"/>
            </a:endParaRPr>
          </a:p>
        </p:txBody>
      </p:sp>
      <p:pic>
        <p:nvPicPr>
          <p:cNvPr id="334" name="Google Shape;334;p30"/>
          <p:cNvPicPr preferRelativeResize="0"/>
          <p:nvPr/>
        </p:nvPicPr>
        <p:blipFill rotWithShape="1">
          <a:blip r:embed="rId3">
            <a:alphaModFix/>
          </a:blip>
          <a:srcRect b="9937" l="0" r="0" t="4977"/>
          <a:stretch/>
        </p:blipFill>
        <p:spPr>
          <a:xfrm>
            <a:off x="821200" y="1015250"/>
            <a:ext cx="7501598" cy="3691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311700" y="208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Regular"/>
                <a:ea typeface="Playfair Display Regular"/>
                <a:cs typeface="Playfair Display Regular"/>
                <a:sym typeface="Playfair Display Regular"/>
              </a:rPr>
              <a:t>OUTPUT</a:t>
            </a:r>
            <a:endParaRPr>
              <a:latin typeface="Playfair Display Regular"/>
              <a:ea typeface="Playfair Display Regular"/>
              <a:cs typeface="Playfair Display Regular"/>
              <a:sym typeface="Playfair Display Regular"/>
            </a:endParaRPr>
          </a:p>
        </p:txBody>
      </p:sp>
      <p:pic>
        <p:nvPicPr>
          <p:cNvPr id="340" name="Google Shape;340;p31"/>
          <p:cNvPicPr preferRelativeResize="0"/>
          <p:nvPr/>
        </p:nvPicPr>
        <p:blipFill rotWithShape="1">
          <a:blip r:embed="rId3">
            <a:alphaModFix/>
          </a:blip>
          <a:srcRect b="4516" l="-1314" r="24902" t="0"/>
          <a:stretch/>
        </p:blipFill>
        <p:spPr>
          <a:xfrm>
            <a:off x="940000" y="905225"/>
            <a:ext cx="7264000" cy="4141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352575" y="1336950"/>
            <a:ext cx="8512200" cy="123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THANK YOU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p:nvPr/>
        </p:nvSpPr>
        <p:spPr>
          <a:xfrm>
            <a:off x="-855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txBox="1"/>
          <p:nvPr>
            <p:ph idx="4294967295" type="title"/>
          </p:nvPr>
        </p:nvSpPr>
        <p:spPr>
          <a:xfrm>
            <a:off x="311700" y="7362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rgbClr val="FFFFFF"/>
                </a:solidFill>
                <a:latin typeface="Playfair Display"/>
                <a:ea typeface="Playfair Display"/>
                <a:cs typeface="Playfair Display"/>
                <a:sym typeface="Playfair Display"/>
              </a:rPr>
              <a:t>T</a:t>
            </a:r>
            <a:r>
              <a:rPr b="1" lang="en" sz="5000">
                <a:solidFill>
                  <a:srgbClr val="FFFFFF"/>
                </a:solidFill>
                <a:latin typeface="Playfair Display"/>
                <a:ea typeface="Playfair Display"/>
                <a:cs typeface="Playfair Display"/>
                <a:sym typeface="Playfair Display"/>
              </a:rPr>
              <a:t>he Team</a:t>
            </a:r>
            <a:endParaRPr b="1" sz="5000">
              <a:solidFill>
                <a:srgbClr val="FFFFFF"/>
              </a:solidFill>
              <a:latin typeface="Playfair Display"/>
              <a:ea typeface="Playfair Display"/>
              <a:cs typeface="Playfair Display"/>
              <a:sym typeface="Playfair Display"/>
            </a:endParaRPr>
          </a:p>
          <a:p>
            <a:pPr indent="0" lvl="0" marL="0" rtl="0" algn="ctr">
              <a:spcBef>
                <a:spcPts val="400"/>
              </a:spcBef>
              <a:spcAft>
                <a:spcPts val="400"/>
              </a:spcAft>
              <a:buNone/>
            </a:pPr>
            <a:r>
              <a:t/>
            </a:r>
            <a:endParaRPr i="1" sz="1600"/>
          </a:p>
        </p:txBody>
      </p:sp>
      <p:sp>
        <p:nvSpPr>
          <p:cNvPr id="253" name="Google Shape;253;p17"/>
          <p:cNvSpPr txBox="1"/>
          <p:nvPr>
            <p:ph idx="4294967295" type="title"/>
          </p:nvPr>
        </p:nvSpPr>
        <p:spPr>
          <a:xfrm>
            <a:off x="4557143" y="2511507"/>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Playfair Display"/>
                <a:ea typeface="Playfair Display"/>
                <a:cs typeface="Playfair Display"/>
                <a:sym typeface="Playfair Display"/>
              </a:rPr>
              <a:t>ADITI NEGI</a:t>
            </a:r>
            <a:endParaRPr b="1" sz="1800">
              <a:solidFill>
                <a:schemeClr val="dk1"/>
              </a:solidFill>
              <a:latin typeface="Playfair Display"/>
              <a:ea typeface="Playfair Display"/>
              <a:cs typeface="Playfair Display"/>
              <a:sym typeface="Playfair Display"/>
            </a:endParaRPr>
          </a:p>
        </p:txBody>
      </p:sp>
      <p:sp>
        <p:nvSpPr>
          <p:cNvPr id="254" name="Google Shape;254;p17"/>
          <p:cNvSpPr txBox="1"/>
          <p:nvPr>
            <p:ph idx="4294967295" type="title"/>
          </p:nvPr>
        </p:nvSpPr>
        <p:spPr>
          <a:xfrm>
            <a:off x="2279004" y="2531194"/>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Playfair Display"/>
                <a:ea typeface="Playfair Display"/>
                <a:cs typeface="Playfair Display"/>
                <a:sym typeface="Playfair Display"/>
              </a:rPr>
              <a:t>ABHAY GARG</a:t>
            </a:r>
            <a:endParaRPr b="1" sz="1800">
              <a:solidFill>
                <a:schemeClr val="dk1"/>
              </a:solidFill>
              <a:latin typeface="Playfair Display"/>
              <a:ea typeface="Playfair Display"/>
              <a:cs typeface="Playfair Display"/>
              <a:sym typeface="Playfair Display"/>
            </a:endParaRPr>
          </a:p>
        </p:txBody>
      </p:sp>
      <p:sp>
        <p:nvSpPr>
          <p:cNvPr id="255" name="Google Shape;255;p17"/>
          <p:cNvSpPr txBox="1"/>
          <p:nvPr/>
        </p:nvSpPr>
        <p:spPr>
          <a:xfrm>
            <a:off x="2520625" y="3156488"/>
            <a:ext cx="14226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181B007</a:t>
            </a:r>
            <a:endParaRPr b="1">
              <a:latin typeface="Roboto"/>
              <a:ea typeface="Roboto"/>
              <a:cs typeface="Roboto"/>
              <a:sym typeface="Roboto"/>
            </a:endParaRPr>
          </a:p>
        </p:txBody>
      </p:sp>
      <p:sp>
        <p:nvSpPr>
          <p:cNvPr id="256" name="Google Shape;256;p17"/>
          <p:cNvSpPr txBox="1"/>
          <p:nvPr/>
        </p:nvSpPr>
        <p:spPr>
          <a:xfrm>
            <a:off x="4857000" y="3156488"/>
            <a:ext cx="14226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181B013</a:t>
            </a:r>
            <a:endParaRPr b="1">
              <a:latin typeface="Roboto"/>
              <a:ea typeface="Roboto"/>
              <a:cs typeface="Roboto"/>
              <a:sym typeface="Roboto"/>
            </a:endParaRPr>
          </a:p>
        </p:txBody>
      </p:sp>
      <p:sp>
        <p:nvSpPr>
          <p:cNvPr id="257" name="Google Shape;257;p17"/>
          <p:cNvSpPr txBox="1"/>
          <p:nvPr/>
        </p:nvSpPr>
        <p:spPr>
          <a:xfrm>
            <a:off x="1592550" y="3799500"/>
            <a:ext cx="5958900" cy="7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Playfair Display"/>
                <a:ea typeface="Playfair Display"/>
                <a:cs typeface="Playfair Display"/>
                <a:sym typeface="Playfair Display"/>
              </a:rPr>
              <a:t>Project Faculty - Dr. Prateek Pandey</a:t>
            </a:r>
            <a:endParaRPr b="1" sz="2600">
              <a:solidFill>
                <a:schemeClr val="dk1"/>
              </a:solidFill>
              <a:latin typeface="Playfair Display"/>
              <a:ea typeface="Playfair Display"/>
              <a:cs typeface="Playfair Display"/>
              <a:sym typeface="Playfair Display"/>
            </a:endParaRPr>
          </a:p>
        </p:txBody>
      </p:sp>
      <p:sp>
        <p:nvSpPr>
          <p:cNvPr id="258" name="Google Shape;258;p17"/>
          <p:cNvSpPr txBox="1"/>
          <p:nvPr/>
        </p:nvSpPr>
        <p:spPr>
          <a:xfrm>
            <a:off x="3109150" y="4141875"/>
            <a:ext cx="22542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Introduction</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p:txBody>
      </p:sp>
      <p:sp>
        <p:nvSpPr>
          <p:cNvPr id="264" name="Google Shape;26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74EA7"/>
              </a:buClr>
              <a:buSzPts val="1800"/>
              <a:buFont typeface="Georgia"/>
              <a:buChar char="●"/>
            </a:pPr>
            <a:r>
              <a:rPr lang="en">
                <a:solidFill>
                  <a:srgbClr val="674EA7"/>
                </a:solidFill>
                <a:latin typeface="Georgia"/>
                <a:ea typeface="Georgia"/>
                <a:cs typeface="Georgia"/>
                <a:sym typeface="Georgia"/>
              </a:rPr>
              <a:t>Task</a:t>
            </a:r>
            <a:r>
              <a:rPr b="1" lang="en">
                <a:solidFill>
                  <a:srgbClr val="3C78D8"/>
                </a:solidFill>
                <a:latin typeface="Georgia"/>
                <a:ea typeface="Georgia"/>
                <a:cs typeface="Georgia"/>
                <a:sym typeface="Georgia"/>
              </a:rPr>
              <a:t> </a:t>
            </a:r>
            <a:endParaRPr b="1">
              <a:solidFill>
                <a:srgbClr val="3C78D8"/>
              </a:solidFill>
              <a:latin typeface="Georgia"/>
              <a:ea typeface="Georgia"/>
              <a:cs typeface="Georgia"/>
              <a:sym typeface="Georgia"/>
            </a:endParaRPr>
          </a:p>
          <a:p>
            <a:pPr indent="0" lvl="0" marL="457200" rtl="0" algn="l">
              <a:spcBef>
                <a:spcPts val="1600"/>
              </a:spcBef>
              <a:spcAft>
                <a:spcPts val="0"/>
              </a:spcAft>
              <a:buNone/>
            </a:pPr>
            <a:r>
              <a:rPr b="1" lang="en">
                <a:solidFill>
                  <a:srgbClr val="3C78D8"/>
                </a:solidFill>
                <a:latin typeface="Georgia"/>
                <a:ea typeface="Georgia"/>
                <a:cs typeface="Georgia"/>
                <a:sym typeface="Georgia"/>
              </a:rPr>
              <a:t>	</a:t>
            </a:r>
            <a:r>
              <a:rPr lang="en" sz="1500">
                <a:solidFill>
                  <a:srgbClr val="000000"/>
                </a:solidFill>
                <a:latin typeface="Proxima Nova Semibold"/>
                <a:ea typeface="Proxima Nova Semibold"/>
                <a:cs typeface="Proxima Nova Semibold"/>
                <a:sym typeface="Proxima Nova Semibold"/>
              </a:rPr>
              <a:t>To solve real world problems using design pattern</a:t>
            </a:r>
            <a:endParaRPr sz="1500">
              <a:solidFill>
                <a:srgbClr val="000000"/>
              </a:solidFill>
              <a:latin typeface="Proxima Nova Semibold"/>
              <a:ea typeface="Proxima Nova Semibold"/>
              <a:cs typeface="Proxima Nova Semibold"/>
              <a:sym typeface="Proxima Nova Semibold"/>
            </a:endParaRPr>
          </a:p>
          <a:p>
            <a:pPr indent="-342900" lvl="0" marL="457200" rtl="0" algn="l">
              <a:spcBef>
                <a:spcPts val="1600"/>
              </a:spcBef>
              <a:spcAft>
                <a:spcPts val="0"/>
              </a:spcAft>
              <a:buClr>
                <a:schemeClr val="accent2"/>
              </a:buClr>
              <a:buSzPts val="1800"/>
              <a:buFont typeface="Georgia"/>
              <a:buChar char="●"/>
            </a:pPr>
            <a:r>
              <a:rPr lang="en">
                <a:solidFill>
                  <a:schemeClr val="accent2"/>
                </a:solidFill>
                <a:latin typeface="Georgia"/>
                <a:ea typeface="Georgia"/>
                <a:cs typeface="Georgia"/>
                <a:sym typeface="Georgia"/>
              </a:rPr>
              <a:t>Idea</a:t>
            </a:r>
            <a:endParaRPr>
              <a:solidFill>
                <a:schemeClr val="accent2"/>
              </a:solidFill>
              <a:latin typeface="Georgia"/>
              <a:ea typeface="Georgia"/>
              <a:cs typeface="Georgia"/>
              <a:sym typeface="Georgia"/>
            </a:endParaRPr>
          </a:p>
          <a:p>
            <a:pPr indent="0" lvl="0" marL="914400" rtl="0" algn="l">
              <a:spcBef>
                <a:spcPts val="1600"/>
              </a:spcBef>
              <a:spcAft>
                <a:spcPts val="0"/>
              </a:spcAft>
              <a:buNone/>
            </a:pPr>
            <a:r>
              <a:rPr lang="en" sz="1500">
                <a:solidFill>
                  <a:srgbClr val="000000"/>
                </a:solidFill>
                <a:latin typeface="Proxima Nova Semibold"/>
                <a:ea typeface="Proxima Nova Semibold"/>
                <a:cs typeface="Proxima Nova Semibold"/>
                <a:sym typeface="Proxima Nova Semibold"/>
              </a:rPr>
              <a:t>To prepare different types of pizzas</a:t>
            </a:r>
            <a:endParaRPr>
              <a:solidFill>
                <a:schemeClr val="accent2"/>
              </a:solidFill>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602875" y="1415400"/>
            <a:ext cx="3394200" cy="224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a:latin typeface="Playfair Display Regular"/>
                <a:ea typeface="Playfair Display Regular"/>
                <a:cs typeface="Playfair Display Regular"/>
                <a:sym typeface="Playfair Display Regular"/>
              </a:rPr>
              <a:t>The Problem Statement</a:t>
            </a:r>
            <a:endParaRPr b="0">
              <a:latin typeface="Playfair Display Regular"/>
              <a:ea typeface="Playfair Display Regular"/>
              <a:cs typeface="Playfair Display Regular"/>
              <a:sym typeface="Playfair Display Regul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b="0"/>
          </a:p>
        </p:txBody>
      </p:sp>
      <p:sp>
        <p:nvSpPr>
          <p:cNvPr id="270" name="Google Shape;270;p19"/>
          <p:cNvSpPr txBox="1"/>
          <p:nvPr>
            <p:ph idx="1" type="body"/>
          </p:nvPr>
        </p:nvSpPr>
        <p:spPr>
          <a:xfrm>
            <a:off x="4252525" y="836250"/>
            <a:ext cx="4185900" cy="3408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Proxima Nova Semibold"/>
                <a:ea typeface="Proxima Nova Semibold"/>
                <a:cs typeface="Proxima Nova Semibold"/>
                <a:sym typeface="Proxima Nova Semibold"/>
              </a:rPr>
              <a:t>We have a Pizza shop which makes two types of pizzas one is Italian and other one is Veggie. In both types of pizzas we provide three types of condiments : Oil, Vinegar, Butter. We offer 3 types of meat(Pork, Pepperoni, Chicken) and several types of veggies. Customer can order any pizza based on their preference. </a:t>
            </a:r>
            <a:endParaRPr sz="16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705600" y="1239300"/>
            <a:ext cx="3394200" cy="224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Playfair Display Regular"/>
                <a:ea typeface="Playfair Display Regular"/>
                <a:cs typeface="Playfair Display Regular"/>
                <a:sym typeface="Playfair Display Regular"/>
              </a:rPr>
              <a:t>Task</a:t>
            </a:r>
            <a:endParaRPr b="0">
              <a:latin typeface="Playfair Display Regular"/>
              <a:ea typeface="Playfair Display Regular"/>
              <a:cs typeface="Playfair Display Regular"/>
              <a:sym typeface="Playfair Display Regular"/>
            </a:endParaRPr>
          </a:p>
        </p:txBody>
      </p:sp>
      <p:sp>
        <p:nvSpPr>
          <p:cNvPr id="276" name="Google Shape;276;p20"/>
          <p:cNvSpPr txBox="1"/>
          <p:nvPr>
            <p:ph idx="1" type="body"/>
          </p:nvPr>
        </p:nvSpPr>
        <p:spPr>
          <a:xfrm>
            <a:off x="4252525" y="836250"/>
            <a:ext cx="4185900" cy="3408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latin typeface="Proxima Nova Semibold"/>
                <a:ea typeface="Proxima Nova Semibold"/>
                <a:cs typeface="Proxima Nova Semibold"/>
                <a:sym typeface="Proxima Nova Semibold"/>
              </a:rPr>
              <a:t>Our project will make the pizza according to the choice of customer.  </a:t>
            </a:r>
            <a:endParaRPr sz="1600">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2874900" y="580050"/>
            <a:ext cx="3394200" cy="224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Playfair Display Regular"/>
                <a:ea typeface="Playfair Display Regular"/>
                <a:cs typeface="Playfair Display Regular"/>
                <a:sym typeface="Playfair Display Regular"/>
              </a:rPr>
              <a:t>Design Pattern Used</a:t>
            </a:r>
            <a:r>
              <a:rPr lang="en"/>
              <a:t> </a:t>
            </a:r>
            <a:endParaRPr/>
          </a:p>
        </p:txBody>
      </p:sp>
      <p:sp>
        <p:nvSpPr>
          <p:cNvPr id="282" name="Google Shape;282;p21"/>
          <p:cNvSpPr txBox="1"/>
          <p:nvPr>
            <p:ph idx="1" type="body"/>
          </p:nvPr>
        </p:nvSpPr>
        <p:spPr>
          <a:xfrm>
            <a:off x="1840950" y="1305850"/>
            <a:ext cx="5462100" cy="3408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400">
                <a:solidFill>
                  <a:srgbClr val="000000"/>
                </a:solidFill>
                <a:latin typeface="Proxima Nova Semibold"/>
                <a:ea typeface="Proxima Nova Semibold"/>
                <a:cs typeface="Proxima Nova Semibold"/>
                <a:sym typeface="Proxima Nova Semibold"/>
              </a:rPr>
              <a:t>Template Method Pattern...</a:t>
            </a:r>
            <a:endParaRPr sz="34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705600" y="1415400"/>
            <a:ext cx="3394200" cy="224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a:latin typeface="Playfair Display Regular"/>
                <a:ea typeface="Playfair Display Regular"/>
                <a:cs typeface="Playfair Display Regular"/>
                <a:sym typeface="Playfair Display Regular"/>
              </a:rPr>
              <a:t>Template Method Pattern</a:t>
            </a:r>
            <a:endParaRPr b="0">
              <a:latin typeface="Playfair Display Regular"/>
              <a:ea typeface="Playfair Display Regular"/>
              <a:cs typeface="Playfair Display Regular"/>
              <a:sym typeface="Playfair Display Regular"/>
            </a:endParaRPr>
          </a:p>
        </p:txBody>
      </p:sp>
      <p:sp>
        <p:nvSpPr>
          <p:cNvPr id="288" name="Google Shape;288;p22"/>
          <p:cNvSpPr txBox="1"/>
          <p:nvPr>
            <p:ph idx="1" type="body"/>
          </p:nvPr>
        </p:nvSpPr>
        <p:spPr>
          <a:xfrm>
            <a:off x="4330125" y="1104425"/>
            <a:ext cx="4185900" cy="318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900">
                <a:solidFill>
                  <a:srgbClr val="000000"/>
                </a:solidFill>
                <a:highlight>
                  <a:srgbClr val="FFFFFF"/>
                </a:highlight>
                <a:latin typeface="Proxima Nova Semibold"/>
                <a:ea typeface="Proxima Nova Semibold"/>
                <a:cs typeface="Proxima Nova Semibold"/>
                <a:sym typeface="Proxima Nova Semibold"/>
              </a:rPr>
              <a:t>In Template pattern, an abstract class exposes defined way(s)/template(s) to execute its methods. Its subclasses can override the method implementation as per need but the invocation is to be in the same way as defined by an abstract class. This pattern comes under </a:t>
            </a:r>
            <a:r>
              <a:rPr b="1" lang="en" sz="1900">
                <a:solidFill>
                  <a:srgbClr val="000000"/>
                </a:solidFill>
                <a:highlight>
                  <a:srgbClr val="FFFFFF"/>
                </a:highlight>
                <a:latin typeface="Proxima Nova"/>
                <a:ea typeface="Proxima Nova"/>
                <a:cs typeface="Proxima Nova"/>
                <a:sym typeface="Proxima Nova"/>
              </a:rPr>
              <a:t>behavior pattern category</a:t>
            </a:r>
            <a:r>
              <a:rPr lang="en" sz="1900">
                <a:solidFill>
                  <a:srgbClr val="000000"/>
                </a:solidFill>
                <a:highlight>
                  <a:srgbClr val="FFFFFF"/>
                </a:highlight>
                <a:latin typeface="Proxima Nova Semibold"/>
                <a:ea typeface="Proxima Nova Semibold"/>
                <a:cs typeface="Proxima Nova Semibold"/>
                <a:sym typeface="Proxima Nova Semibold"/>
              </a:rPr>
              <a:t>.</a:t>
            </a:r>
            <a:endParaRPr sz="2100">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1332750" y="-73000"/>
            <a:ext cx="3498300" cy="224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500">
                <a:latin typeface="Playfair Display Regular"/>
                <a:ea typeface="Playfair Display Regular"/>
                <a:cs typeface="Playfair Display Regular"/>
                <a:sym typeface="Playfair Display Regular"/>
              </a:rPr>
              <a:t>Importance</a:t>
            </a:r>
            <a:endParaRPr sz="2500"/>
          </a:p>
        </p:txBody>
      </p:sp>
      <p:sp>
        <p:nvSpPr>
          <p:cNvPr id="294" name="Google Shape;294;p23"/>
          <p:cNvSpPr txBox="1"/>
          <p:nvPr>
            <p:ph idx="1" type="body"/>
          </p:nvPr>
        </p:nvSpPr>
        <p:spPr>
          <a:xfrm>
            <a:off x="1332750" y="1247150"/>
            <a:ext cx="6478500" cy="3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202124"/>
                </a:solidFill>
                <a:highlight>
                  <a:srgbClr val="FFFFFF"/>
                </a:highlight>
                <a:latin typeface="Proxima Nova Semibold"/>
                <a:ea typeface="Proxima Nova Semibold"/>
                <a:cs typeface="Proxima Nova Semibold"/>
                <a:sym typeface="Proxima Nova Semibold"/>
              </a:rPr>
              <a:t>The template method is used for the following reasons : </a:t>
            </a:r>
            <a:endParaRPr sz="1800">
              <a:solidFill>
                <a:srgbClr val="202124"/>
              </a:solidFill>
              <a:highlight>
                <a:srgbClr val="FFFFFF"/>
              </a:highlight>
              <a:latin typeface="Proxima Nova Semibold"/>
              <a:ea typeface="Proxima Nova Semibold"/>
              <a:cs typeface="Proxima Nova Semibold"/>
              <a:sym typeface="Proxima Nova Semibold"/>
            </a:endParaRPr>
          </a:p>
          <a:p>
            <a:pPr indent="-342900" lvl="0" marL="457200" rtl="0" algn="l">
              <a:spcBef>
                <a:spcPts val="1600"/>
              </a:spcBef>
              <a:spcAft>
                <a:spcPts val="0"/>
              </a:spcAft>
              <a:buClr>
                <a:srgbClr val="202124"/>
              </a:buClr>
              <a:buSzPts val="1800"/>
              <a:buFont typeface="Proxima Nova Semibold"/>
              <a:buChar char="●"/>
            </a:pPr>
            <a:r>
              <a:rPr lang="en" sz="1800">
                <a:solidFill>
                  <a:srgbClr val="202124"/>
                </a:solidFill>
                <a:highlight>
                  <a:srgbClr val="FFFFFF"/>
                </a:highlight>
                <a:latin typeface="Proxima Nova Semibold"/>
                <a:ea typeface="Proxima Nova Semibold"/>
                <a:cs typeface="Proxima Nova Semibold"/>
                <a:sym typeface="Proxima Nova Semibold"/>
              </a:rPr>
              <a:t>Let subclasses implement varying behavior (through </a:t>
            </a:r>
            <a:r>
              <a:rPr b="1" lang="en" sz="1800">
                <a:solidFill>
                  <a:srgbClr val="202124"/>
                </a:solidFill>
                <a:highlight>
                  <a:srgbClr val="FFFFFF"/>
                </a:highlight>
                <a:latin typeface="Proxima Nova"/>
                <a:ea typeface="Proxima Nova"/>
                <a:cs typeface="Proxima Nova"/>
                <a:sym typeface="Proxima Nova"/>
              </a:rPr>
              <a:t>method overriding</a:t>
            </a:r>
            <a:r>
              <a:rPr lang="en" sz="1800">
                <a:solidFill>
                  <a:srgbClr val="202124"/>
                </a:solidFill>
                <a:highlight>
                  <a:srgbClr val="FFFFFF"/>
                </a:highlight>
                <a:latin typeface="Proxima Nova Semibold"/>
                <a:ea typeface="Proxima Nova Semibold"/>
                <a:cs typeface="Proxima Nova Semibold"/>
                <a:sym typeface="Proxima Nova Semibold"/>
              </a:rPr>
              <a:t>) </a:t>
            </a:r>
            <a:endParaRPr sz="1800">
              <a:solidFill>
                <a:srgbClr val="202124"/>
              </a:solidFill>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Clr>
                <a:srgbClr val="202124"/>
              </a:buClr>
              <a:buSzPts val="1800"/>
              <a:buFont typeface="Proxima Nova Semibold"/>
              <a:buChar char="●"/>
            </a:pPr>
            <a:r>
              <a:rPr lang="en" sz="1800">
                <a:solidFill>
                  <a:srgbClr val="202124"/>
                </a:solidFill>
                <a:highlight>
                  <a:srgbClr val="FFFFFF"/>
                </a:highlight>
                <a:latin typeface="Proxima Nova Semibold"/>
                <a:ea typeface="Proxima Nova Semibold"/>
                <a:cs typeface="Proxima Nova Semibold"/>
                <a:sym typeface="Proxima Nova Semibold"/>
              </a:rPr>
              <a:t>Avoid duplication in the code, the general workflow structure is implemented once in the abstract class's algorithm,</a:t>
            </a:r>
            <a:endParaRPr sz="1800">
              <a:solidFill>
                <a:srgbClr val="202124"/>
              </a:solidFill>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Clr>
                <a:srgbClr val="202124"/>
              </a:buClr>
              <a:buSzPts val="1800"/>
              <a:buFont typeface="Proxima Nova Semibold"/>
              <a:buChar char="●"/>
            </a:pPr>
            <a:r>
              <a:rPr lang="en" sz="1800">
                <a:solidFill>
                  <a:srgbClr val="202124"/>
                </a:solidFill>
                <a:highlight>
                  <a:srgbClr val="FFFFFF"/>
                </a:highlight>
                <a:latin typeface="Proxima Nova Semibold"/>
                <a:ea typeface="Proxima Nova Semibold"/>
                <a:cs typeface="Proxima Nova Semibold"/>
                <a:sym typeface="Proxima Nova Semibold"/>
              </a:rPr>
              <a:t>necessary variations are implemented in the subclasses.</a:t>
            </a:r>
            <a:endParaRPr sz="40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4"/>
          <p:cNvPicPr preferRelativeResize="0"/>
          <p:nvPr/>
        </p:nvPicPr>
        <p:blipFill>
          <a:blip r:embed="rId3">
            <a:alphaModFix/>
          </a:blip>
          <a:stretch>
            <a:fillRect/>
          </a:stretch>
        </p:blipFill>
        <p:spPr>
          <a:xfrm>
            <a:off x="2683974" y="410212"/>
            <a:ext cx="3776050" cy="432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