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BD642F-0A58-4E22-8F47-D0F6E3A0DD8D}">
  <a:tblStyle styleId="{87BD642F-0A58-4E22-8F47-D0F6E3A0D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399e83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399e83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7a531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7a531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29795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d29795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aecf98a8_0_3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7aecf98a8_0_3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aecf98a8_0_3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7aecf98a8_0_3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7aecf98a8_0_3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7aecf98a8_0_3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aecf98a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aecf98a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aecf98a8_0_3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aecf98a8_0_3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297958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297958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7f6947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7f6947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aecf98a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aecf98a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aecf98a8_0_3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7aecf98a8_0_3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399e83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399e83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7a531a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7a531a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bokeh.org/en/latest/" TargetMode="External"/><Relationship Id="rId10" Type="http://schemas.openxmlformats.org/officeDocument/2006/relationships/hyperlink" Target="https://www.tableau.com/" TargetMode="External"/><Relationship Id="rId13" Type="http://schemas.openxmlformats.org/officeDocument/2006/relationships/hyperlink" Target="https://livebook.manning.com/book/mastering-large-datasets/chapter-9/45" TargetMode="External"/><Relationship Id="rId12" Type="http://schemas.openxmlformats.org/officeDocument/2006/relationships/hyperlink" Target="https://pyclustering.github.io/docs/0.8.2/html/index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tp.ncbi.nlm.nih.gov/pubmed/baseline/" TargetMode="External"/><Relationship Id="rId4" Type="http://schemas.openxmlformats.org/officeDocument/2006/relationships/hyperlink" Target="https://www.nlm.nih.gov/databases/download/pubmed_medline_documentation.html" TargetMode="External"/><Relationship Id="rId9" Type="http://schemas.openxmlformats.org/officeDocument/2006/relationships/hyperlink" Target="https://gephi.org/" TargetMode="External"/><Relationship Id="rId5" Type="http://schemas.openxmlformats.org/officeDocument/2006/relationships/hyperlink" Target="http://spark.apache.org/docs/latest/graphx-programming-guide.html" TargetMode="External"/><Relationship Id="rId6" Type="http://schemas.openxmlformats.org/officeDocument/2006/relationships/hyperlink" Target="https://medium.com/@nitingupta.bciit/apache-spark-streaming-from-text-file-fa40155b7a21" TargetMode="External"/><Relationship Id="rId7" Type="http://schemas.openxmlformats.org/officeDocument/2006/relationships/hyperlink" Target="https://towardsdatascience.com/quickstart-apache-kafka-kafka-python-e8356bec94" TargetMode="External"/><Relationship Id="rId8" Type="http://schemas.openxmlformats.org/officeDocument/2006/relationships/hyperlink" Target="https://vaex.io/blog/how-to-analyse-100s-of-gbs-of-data-on-your-laptop-with-pyth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tp.ncbi.nlm.nih.gov/pubmed/baseline/" TargetMode="External"/><Relationship Id="rId4" Type="http://schemas.openxmlformats.org/officeDocument/2006/relationships/hyperlink" Target="https://www.nlm.nih.gov/bsd/licensee/elements_alphabetical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PubMed Network Visualization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Anirudh Negi, Junfeng Z</a:t>
            </a:r>
            <a:r>
              <a:rPr lang="en"/>
              <a:t>hao</a:t>
            </a:r>
            <a:r>
              <a:rPr lang="en"/>
              <a:t>, Yibo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06000" y="58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Visualizations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25" y="1385000"/>
            <a:ext cx="3496851" cy="2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62" y="1494089"/>
            <a:ext cx="3325875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999225" y="4218700"/>
            <a:ext cx="27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Fig: ForceAtlas using Gephi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861625" y="4234000"/>
            <a:ext cx="32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Fig: TSNE (t-distributed stochastic neighbor embedding clustering)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26300" y="58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9038"/>
            <a:ext cx="3694750" cy="2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0" y="1524909"/>
            <a:ext cx="3965651" cy="293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113950" y="4384850"/>
            <a:ext cx="23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Fig: using miniBatchKMeans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488425" y="4384850"/>
            <a:ext cx="23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Fig: using CURE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660675" y="61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25" y="1704725"/>
            <a:ext cx="1287500" cy="2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50" y="2370625"/>
            <a:ext cx="23241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40075" y="57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25" y="1471525"/>
            <a:ext cx="7652551" cy="35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81325" y="55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7650" y="1625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PubMed Dataset: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https://ftp.ncbi.nlm.nih.gov/pubmed/baseline/</a:t>
            </a:r>
            <a:r>
              <a:rPr lang="en"/>
              <a:t> ,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https://www.nlm.nih.gov/databases/download/pubmed_medline_documentation.html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spark: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http://spark.apache.org/docs/latest/graphx-programming-guide.html</a:t>
            </a:r>
            <a:r>
              <a:rPr lang="en"/>
              <a:t>,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https://medium.com/@nitingupta.bciit/apache-spark-streaming-from-text-file-fa40155b7a2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Kafka: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https://towardsdatascience.com/quickstart-apache-kafka-kafka-python-e8356bec94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Vaex: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https://vaex.io/blog/how-to-analyse-100s-of-gbs-of-data-on-your-laptop-with-python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Gephi: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https://gephi.org/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Tableau: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https://www.tableau.com/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Bokeh: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https://docs.bokeh.org/en/latest/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PyClustering: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https://pyclustering.github.io/docs/0.8.2/html/index.html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PageRank: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https://livebook.manning.com/book/mastering-large-datasets/chapter-9/45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695075" y="57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850" y="165723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5997650" y="2684450"/>
            <a:ext cx="110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Yibo Zhou (yz1119)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747825" y="2684450"/>
            <a:ext cx="156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Junfeng Zhao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313200" y="2684450"/>
            <a:ext cx="175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Anirudh Negi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(an721)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653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</a:t>
            </a:r>
            <a:r>
              <a:rPr lang="en"/>
              <a:t>create</a:t>
            </a:r>
            <a:r>
              <a:rPr lang="en"/>
              <a:t> a meaningful visualization that is able to represent every single row in our dataset, with the main strategy </a:t>
            </a:r>
            <a:r>
              <a:rPr lang="en"/>
              <a:t>involving</a:t>
            </a:r>
            <a:r>
              <a:rPr lang="en"/>
              <a:t> taking in the data in a streaming context.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clustering algorithms (k-means, CURE) help identify meaningful relationships?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ranking algorithms (PageRank, TrustRank) help identify the quality of an attribute value?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PubMed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files: 1062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data size(.xml) ~ 150-200GB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https://ftp.ncbi.nlm.nih.gov/pubmed/baseline/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Conversion to csv: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citations: 31,851,988 (31.8 Million approx) ~ (9GB approx)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edges between them: 214,169,935 (214.2 Million approx) ~ (2GB approx)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attributes: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https://www.nlm.nih.gov/bsd/licensee/elements_alphabetical.html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95050" y="53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Transformation, Reduction &amp; Cleaning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982400" y="16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{87BD642F-0A58-4E22-8F47-D0F6E3A0DD8D}</a:tableStyleId>
              </a:tblPr>
              <a:tblGrid>
                <a:gridCol w="776575"/>
                <a:gridCol w="1024175"/>
                <a:gridCol w="501475"/>
                <a:gridCol w="11342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pmid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article_title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reference_ids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Nurse specialist for childrne.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121,101,91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Colombian student nurses learn to teach.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112,43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6030900" y="3981400"/>
            <a:ext cx="14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Pubmed csv file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58200" y="2406700"/>
            <a:ext cx="976500" cy="535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0" y="1339025"/>
            <a:ext cx="2241150" cy="329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948925" y="4710300"/>
            <a:ext cx="3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Pubmed original file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95050" y="53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graph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258000" y="16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{87BD642F-0A58-4E22-8F47-D0F6E3A0DD8D}</a:tableStyleId>
              </a:tblPr>
              <a:tblGrid>
                <a:gridCol w="762825"/>
                <a:gridCol w="982900"/>
                <a:gridCol w="556500"/>
                <a:gridCol w="11342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pmid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article_title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reference_ids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Nurse specialist for childrne.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121,101,112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Colombian student nurses learn to teach.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112,43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7"/>
          <p:cNvGraphicFramePr/>
          <p:nvPr/>
        </p:nvGraphicFramePr>
        <p:xfrm>
          <a:off x="5219575" y="11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{87BD642F-0A58-4E22-8F47-D0F6E3A0DD8D}</a:tableStyleId>
              </a:tblPr>
              <a:tblGrid>
                <a:gridCol w="1265075"/>
                <a:gridCol w="10754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Target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121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112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112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518771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43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7"/>
          <p:cNvSpPr txBox="1"/>
          <p:nvPr/>
        </p:nvSpPr>
        <p:spPr>
          <a:xfrm>
            <a:off x="1306500" y="3981400"/>
            <a:ext cx="14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Pubmed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528200" y="4311475"/>
            <a:ext cx="20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Pubmed Citation Network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968750" y="2331075"/>
            <a:ext cx="976500" cy="535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uestions 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651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rank the “trustworthiness” of attributes like author, journal or article using PageRank?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visualize associations among attributes like author, journal or articles?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process a massive dataset (30 million rows, &gt; 10GB) efficiently using a streaming context?  What will be the major challenges here?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language: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Libraries: kafka, pyspark, pyclustering, nltk, gensim, sklearn, spacy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Processing: Apache Kafka, Apache Spark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Visualization: Bokeh, Gephi and Tableau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3775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Workflow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24" y="1316150"/>
            <a:ext cx="71864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0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Mockup/ Visualization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25" y="1063125"/>
            <a:ext cx="5648750" cy="3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