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340" r:id="rId5"/>
    <p:sldId id="341" r:id="rId6"/>
    <p:sldId id="259" r:id="rId7"/>
    <p:sldId id="260" r:id="rId8"/>
    <p:sldId id="342" r:id="rId9"/>
    <p:sldId id="34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745"/>
  </p:normalViewPr>
  <p:slideViewPr>
    <p:cSldViewPr snapToGrid="0">
      <p:cViewPr>
        <p:scale>
          <a:sx n="78" d="100"/>
          <a:sy n="78" d="100"/>
        </p:scale>
        <p:origin x="15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48A6F-A362-0542-BF34-F67A65D1464C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2F0128B-543E-004A-8715-E7997BB4F757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FASTQ</a:t>
          </a:r>
        </a:p>
      </dgm:t>
    </dgm:pt>
    <dgm:pt modelId="{AECC0076-28B5-4F40-AE68-ADCBB9DAC7D6}" type="parTrans" cxnId="{37AC1850-52FE-B64C-8F60-F4D625FD2CA5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1A0B19-AEB6-4B4F-A8DD-BEE0275E52C5}" type="sibTrans" cxnId="{37AC1850-52FE-B64C-8F60-F4D625FD2CA5}">
      <dgm:prSet custT="1"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BEF6E-D794-AC4E-9E84-1F096697BEB6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Bam</a:t>
          </a:r>
        </a:p>
      </dgm:t>
    </dgm:pt>
    <dgm:pt modelId="{F394540D-7C87-504E-9CF2-F2F7E5196D2B}" type="parTrans" cxnId="{4DB6036C-FBAD-D547-B950-0942680816C2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08F407-797C-7A43-925D-96485E9B541F}" type="sibTrans" cxnId="{4DB6036C-FBAD-D547-B950-0942680816C2}">
      <dgm:prSet custT="1"/>
      <dgm:spPr/>
      <dgm:t>
        <a:bodyPr/>
        <a:lstStyle/>
        <a:p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D6F881-28A5-2A4A-BCB0-AE725C917418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Counts</a:t>
          </a:r>
        </a:p>
      </dgm:t>
    </dgm:pt>
    <dgm:pt modelId="{D5C841EF-2323-F84E-8C0A-490E86E30A11}" type="parTrans" cxnId="{128C9DBD-183E-F041-9312-15408E68B474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17E01-1B80-F240-9F76-DCD217085DCE}" type="sibTrans" cxnId="{128C9DBD-183E-F041-9312-15408E68B474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E31D99-2799-9544-A119-87DB77B3A76E}" type="pres">
      <dgm:prSet presAssocID="{3E548A6F-A362-0542-BF34-F67A65D1464C}" presName="Name0" presStyleCnt="0">
        <dgm:presLayoutVars>
          <dgm:dir/>
          <dgm:resizeHandles val="exact"/>
        </dgm:presLayoutVars>
      </dgm:prSet>
      <dgm:spPr/>
    </dgm:pt>
    <dgm:pt modelId="{A148D1B1-C23D-114B-945C-7EE41A000007}" type="pres">
      <dgm:prSet presAssocID="{52F0128B-543E-004A-8715-E7997BB4F757}" presName="node" presStyleLbl="node1" presStyleIdx="0" presStyleCnt="3" custScaleX="36389" custLinFactNeighborX="-2429">
        <dgm:presLayoutVars>
          <dgm:bulletEnabled val="1"/>
        </dgm:presLayoutVars>
      </dgm:prSet>
      <dgm:spPr/>
    </dgm:pt>
    <dgm:pt modelId="{36698C39-F01C-5742-A858-6B5A5BBE9F27}" type="pres">
      <dgm:prSet presAssocID="{E21A0B19-AEB6-4B4F-A8DD-BEE0275E52C5}" presName="sibTrans" presStyleLbl="sibTrans2D1" presStyleIdx="0" presStyleCnt="2" custScaleX="118023" custScaleY="54646" custLinFactNeighborY="1849"/>
      <dgm:spPr/>
    </dgm:pt>
    <dgm:pt modelId="{22B9ADDD-C734-2242-A963-2DC3FB3888F0}" type="pres">
      <dgm:prSet presAssocID="{E21A0B19-AEB6-4B4F-A8DD-BEE0275E52C5}" presName="connectorText" presStyleLbl="sibTrans2D1" presStyleIdx="0" presStyleCnt="2"/>
      <dgm:spPr/>
    </dgm:pt>
    <dgm:pt modelId="{E377D3F6-8603-9249-B5C9-FF212EF0ED91}" type="pres">
      <dgm:prSet presAssocID="{1DBBEF6E-D794-AC4E-9E84-1F096697BEB6}" presName="node" presStyleLbl="node1" presStyleIdx="1" presStyleCnt="3" custScaleX="39800" custLinFactNeighborY="0">
        <dgm:presLayoutVars>
          <dgm:bulletEnabled val="1"/>
        </dgm:presLayoutVars>
      </dgm:prSet>
      <dgm:spPr/>
    </dgm:pt>
    <dgm:pt modelId="{0548E8B8-AF78-B547-8C2D-29F977BF2399}" type="pres">
      <dgm:prSet presAssocID="{D908F407-797C-7A43-925D-96485E9B541F}" presName="sibTrans" presStyleLbl="sibTrans2D1" presStyleIdx="1" presStyleCnt="2" custScaleX="119357" custScaleY="54645"/>
      <dgm:spPr/>
    </dgm:pt>
    <dgm:pt modelId="{57A7892B-773E-A048-A3C4-B6EC555775CD}" type="pres">
      <dgm:prSet presAssocID="{D908F407-797C-7A43-925D-96485E9B541F}" presName="connectorText" presStyleLbl="sibTrans2D1" presStyleIdx="1" presStyleCnt="2"/>
      <dgm:spPr/>
    </dgm:pt>
    <dgm:pt modelId="{46BDCF99-6DEC-D54C-BF48-53D1DC400BD9}" type="pres">
      <dgm:prSet presAssocID="{2ED6F881-28A5-2A4A-BCB0-AE725C917418}" presName="node" presStyleLbl="node1" presStyleIdx="2" presStyleCnt="3" custScaleX="42074">
        <dgm:presLayoutVars>
          <dgm:bulletEnabled val="1"/>
        </dgm:presLayoutVars>
      </dgm:prSet>
      <dgm:spPr/>
    </dgm:pt>
  </dgm:ptLst>
  <dgm:cxnLst>
    <dgm:cxn modelId="{6451520B-8C8F-8349-8DF6-10F28A8F19FB}" type="presOf" srcId="{D908F407-797C-7A43-925D-96485E9B541F}" destId="{0548E8B8-AF78-B547-8C2D-29F977BF2399}" srcOrd="0" destOrd="0" presId="urn:microsoft.com/office/officeart/2005/8/layout/process1"/>
    <dgm:cxn modelId="{2AA4F718-D4C6-4F4D-9B2B-2A98132FBD96}" type="presOf" srcId="{D908F407-797C-7A43-925D-96485E9B541F}" destId="{57A7892B-773E-A048-A3C4-B6EC555775CD}" srcOrd="1" destOrd="0" presId="urn:microsoft.com/office/officeart/2005/8/layout/process1"/>
    <dgm:cxn modelId="{78CB1F27-4C0D-1E47-8DD5-CB73E7124FF8}" type="presOf" srcId="{E21A0B19-AEB6-4B4F-A8DD-BEE0275E52C5}" destId="{36698C39-F01C-5742-A858-6B5A5BBE9F27}" srcOrd="0" destOrd="0" presId="urn:microsoft.com/office/officeart/2005/8/layout/process1"/>
    <dgm:cxn modelId="{99752929-C0F6-DD4E-860A-8A0F2320A38E}" type="presOf" srcId="{E21A0B19-AEB6-4B4F-A8DD-BEE0275E52C5}" destId="{22B9ADDD-C734-2242-A963-2DC3FB3888F0}" srcOrd="1" destOrd="0" presId="urn:microsoft.com/office/officeart/2005/8/layout/process1"/>
    <dgm:cxn modelId="{37AC1850-52FE-B64C-8F60-F4D625FD2CA5}" srcId="{3E548A6F-A362-0542-BF34-F67A65D1464C}" destId="{52F0128B-543E-004A-8715-E7997BB4F757}" srcOrd="0" destOrd="0" parTransId="{AECC0076-28B5-4F40-AE68-ADCBB9DAC7D6}" sibTransId="{E21A0B19-AEB6-4B4F-A8DD-BEE0275E52C5}"/>
    <dgm:cxn modelId="{478BF368-1239-AA44-A604-2C72ED5840BB}" type="presOf" srcId="{2ED6F881-28A5-2A4A-BCB0-AE725C917418}" destId="{46BDCF99-6DEC-D54C-BF48-53D1DC400BD9}" srcOrd="0" destOrd="0" presId="urn:microsoft.com/office/officeart/2005/8/layout/process1"/>
    <dgm:cxn modelId="{4DB6036C-FBAD-D547-B950-0942680816C2}" srcId="{3E548A6F-A362-0542-BF34-F67A65D1464C}" destId="{1DBBEF6E-D794-AC4E-9E84-1F096697BEB6}" srcOrd="1" destOrd="0" parTransId="{F394540D-7C87-504E-9CF2-F2F7E5196D2B}" sibTransId="{D908F407-797C-7A43-925D-96485E9B541F}"/>
    <dgm:cxn modelId="{88189F93-9FF3-BE4A-ACFF-93E677447230}" type="presOf" srcId="{1DBBEF6E-D794-AC4E-9E84-1F096697BEB6}" destId="{E377D3F6-8603-9249-B5C9-FF212EF0ED91}" srcOrd="0" destOrd="0" presId="urn:microsoft.com/office/officeart/2005/8/layout/process1"/>
    <dgm:cxn modelId="{128C9DBD-183E-F041-9312-15408E68B474}" srcId="{3E548A6F-A362-0542-BF34-F67A65D1464C}" destId="{2ED6F881-28A5-2A4A-BCB0-AE725C917418}" srcOrd="2" destOrd="0" parTransId="{D5C841EF-2323-F84E-8C0A-490E86E30A11}" sibTransId="{8DC17E01-1B80-F240-9F76-DCD217085DCE}"/>
    <dgm:cxn modelId="{DEA61AC2-20BB-B046-A1D8-B4895426B632}" type="presOf" srcId="{52F0128B-543E-004A-8715-E7997BB4F757}" destId="{A148D1B1-C23D-114B-945C-7EE41A000007}" srcOrd="0" destOrd="0" presId="urn:microsoft.com/office/officeart/2005/8/layout/process1"/>
    <dgm:cxn modelId="{E16ED0CC-352A-AA45-BE0B-96D49C762268}" type="presOf" srcId="{3E548A6F-A362-0542-BF34-F67A65D1464C}" destId="{17E31D99-2799-9544-A119-87DB77B3A76E}" srcOrd="0" destOrd="0" presId="urn:microsoft.com/office/officeart/2005/8/layout/process1"/>
    <dgm:cxn modelId="{C3AB3863-56B2-434D-B403-7228BBE5D308}" type="presParOf" srcId="{17E31D99-2799-9544-A119-87DB77B3A76E}" destId="{A148D1B1-C23D-114B-945C-7EE41A000007}" srcOrd="0" destOrd="0" presId="urn:microsoft.com/office/officeart/2005/8/layout/process1"/>
    <dgm:cxn modelId="{1B820ADE-E017-754B-BD52-63A0CC262105}" type="presParOf" srcId="{17E31D99-2799-9544-A119-87DB77B3A76E}" destId="{36698C39-F01C-5742-A858-6B5A5BBE9F27}" srcOrd="1" destOrd="0" presId="urn:microsoft.com/office/officeart/2005/8/layout/process1"/>
    <dgm:cxn modelId="{5D8FE480-B0BA-5F40-BE84-DB4C77F777F6}" type="presParOf" srcId="{36698C39-F01C-5742-A858-6B5A5BBE9F27}" destId="{22B9ADDD-C734-2242-A963-2DC3FB3888F0}" srcOrd="0" destOrd="0" presId="urn:microsoft.com/office/officeart/2005/8/layout/process1"/>
    <dgm:cxn modelId="{C3425A6D-1608-3A48-A4D9-7455428AABE2}" type="presParOf" srcId="{17E31D99-2799-9544-A119-87DB77B3A76E}" destId="{E377D3F6-8603-9249-B5C9-FF212EF0ED91}" srcOrd="2" destOrd="0" presId="urn:microsoft.com/office/officeart/2005/8/layout/process1"/>
    <dgm:cxn modelId="{0BBC7042-07F6-0841-8A0D-0431E3337D6E}" type="presParOf" srcId="{17E31D99-2799-9544-A119-87DB77B3A76E}" destId="{0548E8B8-AF78-B547-8C2D-29F977BF2399}" srcOrd="3" destOrd="0" presId="urn:microsoft.com/office/officeart/2005/8/layout/process1"/>
    <dgm:cxn modelId="{98471DAF-CE03-7F4E-8205-5AD85F1A9CA5}" type="presParOf" srcId="{0548E8B8-AF78-B547-8C2D-29F977BF2399}" destId="{57A7892B-773E-A048-A3C4-B6EC555775CD}" srcOrd="0" destOrd="0" presId="urn:microsoft.com/office/officeart/2005/8/layout/process1"/>
    <dgm:cxn modelId="{162C1F98-8B90-C249-B2F6-553499C0D358}" type="presParOf" srcId="{17E31D99-2799-9544-A119-87DB77B3A76E}" destId="{46BDCF99-6DEC-D54C-BF48-53D1DC400B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8D1B1-C23D-114B-945C-7EE41A000007}">
      <dsp:nvSpPr>
        <dsp:cNvPr id="0" name=""/>
        <dsp:cNvSpPr/>
      </dsp:nvSpPr>
      <dsp:spPr>
        <a:xfrm>
          <a:off x="0" y="0"/>
          <a:ext cx="1707636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FASTQ</a:t>
          </a:r>
        </a:p>
      </dsp:txBody>
      <dsp:txXfrm>
        <a:off x="28450" y="28450"/>
        <a:ext cx="1650736" cy="914447"/>
      </dsp:txXfrm>
    </dsp:sp>
    <dsp:sp modelId="{36698C39-F01C-5742-A858-6B5A5BBE9F27}">
      <dsp:nvSpPr>
        <dsp:cNvPr id="0" name=""/>
        <dsp:cNvSpPr/>
      </dsp:nvSpPr>
      <dsp:spPr>
        <a:xfrm>
          <a:off x="2089063" y="238232"/>
          <a:ext cx="1179747" cy="5308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9063" y="344392"/>
        <a:ext cx="1020506" cy="318482"/>
      </dsp:txXfrm>
    </dsp:sp>
    <dsp:sp modelId="{E377D3F6-8603-9249-B5C9-FF212EF0ED91}">
      <dsp:nvSpPr>
        <dsp:cNvPr id="0" name=""/>
        <dsp:cNvSpPr/>
      </dsp:nvSpPr>
      <dsp:spPr>
        <a:xfrm>
          <a:off x="3593656" y="0"/>
          <a:ext cx="1867704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Bam</a:t>
          </a:r>
        </a:p>
      </dsp:txBody>
      <dsp:txXfrm>
        <a:off x="3622106" y="28450"/>
        <a:ext cx="1810804" cy="914447"/>
      </dsp:txXfrm>
    </dsp:sp>
    <dsp:sp modelId="{0548E8B8-AF78-B547-8C2D-29F977BF2399}">
      <dsp:nvSpPr>
        <dsp:cNvPr id="0" name=""/>
        <dsp:cNvSpPr/>
      </dsp:nvSpPr>
      <dsp:spPr>
        <a:xfrm>
          <a:off x="5834347" y="220277"/>
          <a:ext cx="1187432" cy="5307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4347" y="326435"/>
        <a:ext cx="1028194" cy="318476"/>
      </dsp:txXfrm>
    </dsp:sp>
    <dsp:sp modelId="{46BDCF99-6DEC-D54C-BF48-53D1DC400BD9}">
      <dsp:nvSpPr>
        <dsp:cNvPr id="0" name=""/>
        <dsp:cNvSpPr/>
      </dsp:nvSpPr>
      <dsp:spPr>
        <a:xfrm>
          <a:off x="7338452" y="0"/>
          <a:ext cx="1974417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Counts</a:t>
          </a:r>
        </a:p>
      </dsp:txBody>
      <dsp:txXfrm>
        <a:off x="7366902" y="28450"/>
        <a:ext cx="1917517" cy="91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F302-5A32-EE40-8E70-D88396CA8018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895B-99F7-3B4C-A9D5-AB401EC7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29D-44F1-7B52-4D32-8BBBD1F5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2208-4748-4EC3-FA13-3E2D8DC56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B8AC-19B5-990E-4B7D-A831579F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88F3-CB51-AA8E-61F7-3E69FD3A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3725-0411-6122-1122-BD953A1D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D417-D9B0-1D22-E6BA-541F28C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C5E9F-7E18-1FA2-AE7B-C80002B6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6E0D-2293-0C5E-E402-54B19E2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84DE-4E36-A53D-90A2-002EC5F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F788-5633-13CD-C4F8-5F736C28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F40E-66F9-25F2-3F87-7E4CD71C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DB575-C7BB-CBCB-D5DE-B8EC90D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2D5-9CCC-1D72-4027-341228B1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AB77-7E10-D8AD-4080-CFC598DB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DE9F-DCF3-99A3-D09D-E59757E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0D02-1497-22F0-D042-8B5DF47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740D-FA1D-0DE8-9482-54444E9C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75F0-6728-F7BF-8520-E67189AD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2708-5CE0-01A6-CE7C-E049453D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7A2B-3072-B0C5-FC7F-38F51181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5F0-626A-C8E2-B818-09E6D3A2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E23C-4CC5-3CC7-0BA0-FA83A108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DC2-7D20-1073-6A06-2C208CD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9ABF-7251-47A7-D4EF-352433A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397E-4C68-AF4A-C8FC-C9533DA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41C-B325-A1E0-B666-37AFAD2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4277-5B37-3C2F-CDA5-9AFD494E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B306-DF6B-A721-4A45-55B27471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3F1B-A452-CEAC-C383-F05CC8AA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AC05-E76A-800A-4319-78812FB5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0184-3BC0-B02E-4D96-180262B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48A3-7229-C699-297A-5ACAC60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E01C-D912-5797-9B98-ADCDF6FF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D48D-0B8E-B49A-B9BD-03132997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3DA37-ED60-4C18-5A8E-A8070B39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B9B5-3CDA-E913-B2D7-E3A0A1ADB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005B6-AEFA-BAC3-98A2-727F527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DB97-6BD9-963B-1D04-6BE64E7A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CD8EB-591C-5A31-93A9-F5C0C9A1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066E-E5BF-51E8-4773-EE6BE7B7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3CC2A-45FD-E730-89F7-0872480E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379F0-EAB3-2848-6BA0-56F477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1C363-FE1B-85D5-2B03-F0907B49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EF08-6AAC-20D0-A586-39BFADE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734C3-0920-35A9-6192-A7AFE2C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F027-177D-C6EB-2A46-047113B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4A48-A882-0A4C-236B-32C15E2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0C94-C6AF-3815-213D-6B26F434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3F06-F6E0-AD61-E74D-C19C5FD9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DE606-E544-A278-DB5D-E6981AA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6173-E646-1B14-85B7-A92DE597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D451-4E53-603B-AC6F-61E54680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5DEC-744B-320D-98C8-706D0E6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E9EB-7C19-616D-D306-CCE1746AE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AB82-553E-17BA-5F86-A3EE95F9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A40D-F814-2F34-96C8-B90366C9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6FA9-93E5-B396-4D6D-34BB0D85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37C5-ADB1-9C05-BE7E-D3F6839A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2C53F-9009-6280-5BC6-15A12F5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1D2D-C8CD-AB87-0D2A-1EF40D9C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9BFF-783F-3D25-5995-BE69C844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BF39-FACA-A544-A8C6-DEB110AB08EC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1EAA-FB17-B7D3-2675-B418082E3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ABA7-D3E3-C381-425B-30F38343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ioconductor.org/" TargetMode="External"/><Relationship Id="rId3" Type="http://schemas.openxmlformats.org/officeDocument/2006/relationships/hyperlink" Target="https://github.com/alexdobin/STAR/blob/master/doc/STARmanual.pdf" TargetMode="External"/><Relationship Id="rId7" Type="http://schemas.openxmlformats.org/officeDocument/2006/relationships/hyperlink" Target="https://www.unixtutorial.org/basic-unix-commands" TargetMode="External"/><Relationship Id="rId2" Type="http://schemas.openxmlformats.org/officeDocument/2006/relationships/hyperlink" Target="https://www.bioinformatics.babraham.ac.uk/projects/fastqc/Hel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11" Type="http://schemas.openxmlformats.org/officeDocument/2006/relationships/hyperlink" Target="https://chat.openai.com/chat" TargetMode="External"/><Relationship Id="rId5" Type="http://schemas.openxmlformats.org/officeDocument/2006/relationships/hyperlink" Target="http://bioconductor.org/packages/devel/bioc/vignettes/DESeq2/inst/doc/DESeq2.html" TargetMode="External"/><Relationship Id="rId10" Type="http://schemas.openxmlformats.org/officeDocument/2006/relationships/hyperlink" Target="https://shiny.rstudio.com/" TargetMode="External"/><Relationship Id="rId4" Type="http://schemas.openxmlformats.org/officeDocument/2006/relationships/hyperlink" Target="https://htseq.readthedocs.io/en/master/overview.html" TargetMode="External"/><Relationship Id="rId9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assembly/GCF_000001405.2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FEEB-B4BB-849A-53A0-89EFFC6EE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7995"/>
            <a:ext cx="9144000" cy="6233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Lange 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125BE-3B3B-3453-CB44-07766042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86695"/>
            <a:ext cx="9144000" cy="104115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Noelle Gillis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March 8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1F188-8A05-CC35-A210-9C445DCD3151}"/>
              </a:ext>
            </a:extLst>
          </p:cNvPr>
          <p:cNvSpPr txBox="1"/>
          <p:nvPr/>
        </p:nvSpPr>
        <p:spPr>
          <a:xfrm>
            <a:off x="620485" y="2551837"/>
            <a:ext cx="10951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 Analysis in Plain English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Episode 1: RNA-seq  </a:t>
            </a:r>
          </a:p>
        </p:txBody>
      </p:sp>
    </p:spTree>
    <p:extLst>
      <p:ext uri="{BB962C8B-B14F-4D97-AF65-F5344CB8AC3E}">
        <p14:creationId xmlns:p14="http://schemas.microsoft.com/office/powerpoint/2010/main" val="20740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11A-776E-94D4-313B-C606E4A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Resources, References, and Manuals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4D96CB-9E4C-AA5E-0822-3348E49F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22357"/>
              </p:ext>
            </p:extLst>
          </p:nvPr>
        </p:nvGraphicFramePr>
        <p:xfrm>
          <a:off x="787895" y="1417556"/>
          <a:ext cx="10616210" cy="2806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88904">
                  <a:extLst>
                    <a:ext uri="{9D8B030D-6E8A-4147-A177-3AD203B41FA5}">
                      <a16:colId xmlns:a16="http://schemas.microsoft.com/office/drawing/2014/main" val="1810106247"/>
                    </a:ext>
                  </a:extLst>
                </a:gridCol>
                <a:gridCol w="3278067">
                  <a:extLst>
                    <a:ext uri="{9D8B030D-6E8A-4147-A177-3AD203B41FA5}">
                      <a16:colId xmlns:a16="http://schemas.microsoft.com/office/drawing/2014/main" val="3085384728"/>
                    </a:ext>
                  </a:extLst>
                </a:gridCol>
                <a:gridCol w="4549239">
                  <a:extLst>
                    <a:ext uri="{9D8B030D-6E8A-4147-A177-3AD203B41FA5}">
                      <a16:colId xmlns:a16="http://schemas.microsoft.com/office/drawing/2014/main" val="275346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4503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www.bioinformatics.babraham.ac.uk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/projects/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https://www.bioinformatics.babraham.ac.uk/projects/fastqc/Help/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05831"/>
                  </a:ext>
                </a:extLst>
              </a:tr>
              <a:tr h="77359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Dobin,A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Davis,C.A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Schlesinger,F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Drenkow,J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Zaleski,C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Jha,S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Batut,P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Chaisson,M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Gingeras,T.R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(2013) STAR: ultrafast universal RNA-seq aligner. Bioinformatics, 29, 15–21.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https://github.com/alexdobin/STAR/blob/master/doc/STARmanual.pdf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5692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Pyl,P.T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Huber,W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(2015)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HTSeq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–a Python framework to work with high-throughput sequencing data. Bioinformatics, 31, 166–169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https://htseq.readthedocs.io/en/master/overview.html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3738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Love,M.I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Huber,W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(2014) Moderated estimation of fold change and dispersion for RNA-seq data with DESeq2. Genome Biology, 15, 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http://bioconductor.org/packages/devel/bioc/vignettes/DESeq2/inst/doc/DESeq2.html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846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BD8180-207D-2F5D-280A-67A661A637B1}"/>
              </a:ext>
            </a:extLst>
          </p:cNvPr>
          <p:cNvSpPr txBox="1"/>
          <p:nvPr/>
        </p:nvSpPr>
        <p:spPr>
          <a:xfrm>
            <a:off x="787895" y="4572000"/>
            <a:ext cx="8212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for Data Science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https://r4ds.had.co.nz/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Command Line Basics: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https://www.unixtutorial.org/basic-unix-commands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Bioconductor: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http://bioconductor.org/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to Using R Markdown Files: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https://bookdown.org/yihui/rmarkdown/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to Making and Using Shiny Apps: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https://shiny.rstudio.com/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https://chat.openai.com/chat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B8B2F54-22C5-45A8-C54B-1A336C6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96" y="195290"/>
            <a:ext cx="1072440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get you from raw RNA-seq data to DEG’s and beyond!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FD978-952D-9827-A67C-5342A5A6F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6" y="1970091"/>
            <a:ext cx="10631585" cy="1936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3AA67E-0B34-F8B9-22F8-DF5E40BFFD20}"/>
              </a:ext>
            </a:extLst>
          </p:cNvPr>
          <p:cNvSpPr/>
          <p:nvPr/>
        </p:nvSpPr>
        <p:spPr>
          <a:xfrm>
            <a:off x="418622" y="4489499"/>
            <a:ext cx="47590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Helvetica" pitchFamily="2" charset="0"/>
              </a:rPr>
              <a:t>How I learned how to do this: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Trial and Error.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Spending lots of time reading the program manuals.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Googling error messages.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Asking for help when I get stuck. </a:t>
            </a: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6C0836D-154E-5CE1-9DA4-D124BCDF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42" y="4292896"/>
            <a:ext cx="6715496" cy="22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C40994-BEC2-22D7-4EAF-9D29F1051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22598"/>
              </p:ext>
            </p:extLst>
          </p:nvPr>
        </p:nvGraphicFramePr>
        <p:xfrm>
          <a:off x="2032000" y="2422258"/>
          <a:ext cx="8128000" cy="15261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9883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0095758"/>
                    </a:ext>
                  </a:extLst>
                </a:gridCol>
              </a:tblGrid>
              <a:tr h="41361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5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control of raw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cutadapt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trimGalore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Alignment/Mapping to the 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gene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HT-seq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5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5B4A59-7B02-7777-AA35-B359DC2C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60719"/>
              </p:ext>
            </p:extLst>
          </p:nvPr>
        </p:nvGraphicFramePr>
        <p:xfrm>
          <a:off x="2032000" y="4856898"/>
          <a:ext cx="8128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9883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009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5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control of replicates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Differential expression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Pathway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GSEA, IPA,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clusterProfiler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57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A434D0-52D3-BEBE-E71C-ADEF788F6C9F}"/>
              </a:ext>
            </a:extLst>
          </p:cNvPr>
          <p:cNvSpPr txBox="1"/>
          <p:nvPr/>
        </p:nvSpPr>
        <p:spPr>
          <a:xfrm>
            <a:off x="1960750" y="1883999"/>
            <a:ext cx="3767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1: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15D5-9172-3EFA-C059-3D5B0829FF1E}"/>
              </a:ext>
            </a:extLst>
          </p:cNvPr>
          <p:cNvSpPr txBox="1"/>
          <p:nvPr/>
        </p:nvSpPr>
        <p:spPr>
          <a:xfrm>
            <a:off x="1960750" y="4333678"/>
            <a:ext cx="3304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2: Analysis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B8B2F54-22C5-45A8-C54B-1A336C6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96" y="195290"/>
            <a:ext cx="1072440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get you from raw RNA-seq data to DEG’s and beyond!</a:t>
            </a:r>
          </a:p>
        </p:txBody>
      </p:sp>
    </p:spTree>
    <p:extLst>
      <p:ext uri="{BB962C8B-B14F-4D97-AF65-F5344CB8AC3E}">
        <p14:creationId xmlns:p14="http://schemas.microsoft.com/office/powerpoint/2010/main" val="427249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E1291-49D8-3A4F-A443-DB2D6C8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49" y="290492"/>
            <a:ext cx="862810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of Raw Sequences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538F4-14C7-DE4E-A56B-2DF38B8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71" y="1861810"/>
            <a:ext cx="4293429" cy="2722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67E50-AEF6-CD41-B291-1E5EEF514D4B}"/>
              </a:ext>
            </a:extLst>
          </p:cNvPr>
          <p:cNvSpPr txBox="1"/>
          <p:nvPr/>
        </p:nvSpPr>
        <p:spPr>
          <a:xfrm>
            <a:off x="2939404" y="1637992"/>
            <a:ext cx="195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FASTQ File Format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912FC5-98A2-4343-B9BC-C465C69E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25" y="2004853"/>
            <a:ext cx="3680459" cy="211201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Generate FASTQC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the quality of base-calls.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for “over-represented sequences.”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Trim low-quality bases.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Remove adapter sequences.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7F7E5-F144-E34F-9069-B606DD39BEE8}"/>
              </a:ext>
            </a:extLst>
          </p:cNvPr>
          <p:cNvSpPr txBox="1"/>
          <p:nvPr/>
        </p:nvSpPr>
        <p:spPr>
          <a:xfrm>
            <a:off x="7253253" y="1637992"/>
            <a:ext cx="21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Quality Control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D855B-70E8-FC46-8FB0-198BC913A7A1}"/>
              </a:ext>
            </a:extLst>
          </p:cNvPr>
          <p:cNvSpPr txBox="1"/>
          <p:nvPr/>
        </p:nvSpPr>
        <p:spPr>
          <a:xfrm>
            <a:off x="2004057" y="5076130"/>
            <a:ext cx="81838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fastqc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2D_WT_shGFP_E2_R50_001_S10_R1_001.fastq.gz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trim_galore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--paired --Illumina 2D_WT_shGFP_E2_R50_001_S10_R2_001.fastq.gz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2D_WT_shGFP_E2_R50_001_S10_R2_001.fastq.gz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73CF-3F37-6D48-9D9F-083198D43316}"/>
              </a:ext>
            </a:extLst>
          </p:cNvPr>
          <p:cNvSpPr txBox="1"/>
          <p:nvPr/>
        </p:nvSpPr>
        <p:spPr>
          <a:xfrm>
            <a:off x="2004057" y="4712019"/>
            <a:ext cx="214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Commands:</a:t>
            </a:r>
          </a:p>
        </p:txBody>
      </p:sp>
    </p:spTree>
    <p:extLst>
      <p:ext uri="{BB962C8B-B14F-4D97-AF65-F5344CB8AC3E}">
        <p14:creationId xmlns:p14="http://schemas.microsoft.com/office/powerpoint/2010/main" val="2092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animBg="1"/>
      <p:bldP spid="15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C60FB6-3C39-8149-B6FA-40ED0AC4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54" y="10576"/>
            <a:ext cx="911539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Alignment/Mapping to the Genome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DDF21F-697C-D646-A150-A59B3EB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845" y="1657762"/>
            <a:ext cx="3680459" cy="17865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Align FASTQ files to a reference genome.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the alignment statistics.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Adjust alignment settings as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Convert to BAM format.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A020F-F945-7D46-8701-D32EC6E6E070}"/>
              </a:ext>
            </a:extLst>
          </p:cNvPr>
          <p:cNvSpPr txBox="1"/>
          <p:nvPr/>
        </p:nvSpPr>
        <p:spPr>
          <a:xfrm>
            <a:off x="8923096" y="131330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Alignment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C97C-9096-6149-94B7-A765623246CB}"/>
              </a:ext>
            </a:extLst>
          </p:cNvPr>
          <p:cNvSpPr txBox="1"/>
          <p:nvPr/>
        </p:nvSpPr>
        <p:spPr>
          <a:xfrm>
            <a:off x="558191" y="4931791"/>
            <a:ext cx="553780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 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runThreadN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12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genomeDir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/home/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langeca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/gilli431/software/STAR_hg38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readFilesCommand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zcat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readFilesIn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2D_WT_shGFP_E2_R50_001_S10_R1_001.fastq.gz 2D_WT_shGFP_E2_R50_001_S10_R2_001.fastq.gz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outFileNamePrefix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0BCDB-5CAD-004F-A883-053E528722F5}"/>
              </a:ext>
            </a:extLst>
          </p:cNvPr>
          <p:cNvSpPr txBox="1"/>
          <p:nvPr/>
        </p:nvSpPr>
        <p:spPr>
          <a:xfrm>
            <a:off x="558191" y="4593236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Command: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5B2949-2277-E746-AABF-BBAE90F9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7" y="1283234"/>
            <a:ext cx="7647142" cy="2613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994336-E4BE-4E4C-BFDB-0BB175C8863D}"/>
              </a:ext>
            </a:extLst>
          </p:cNvPr>
          <p:cNvSpPr txBox="1"/>
          <p:nvPr/>
        </p:nvSpPr>
        <p:spPr>
          <a:xfrm>
            <a:off x="6317283" y="4939878"/>
            <a:ext cx="553780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input reads | 35202511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Average input read length | 299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UNIQUE READS: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Uniquely mapped reads number | 33777023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Uniquely mapped reads % | 95.95%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Average mapped length | 298.68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6EC97-E012-394E-913A-9E8020C707F0}"/>
              </a:ext>
            </a:extLst>
          </p:cNvPr>
          <p:cNvSpPr txBox="1"/>
          <p:nvPr/>
        </p:nvSpPr>
        <p:spPr>
          <a:xfrm>
            <a:off x="6317282" y="4618255"/>
            <a:ext cx="2665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STAR Alignment Summary: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ED930-4513-DCFB-F12A-EFF65F6F409A}"/>
              </a:ext>
            </a:extLst>
          </p:cNvPr>
          <p:cNvSpPr txBox="1"/>
          <p:nvPr/>
        </p:nvSpPr>
        <p:spPr>
          <a:xfrm>
            <a:off x="1121785" y="4073399"/>
            <a:ext cx="994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do you get the reference genome files?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https://www.ncbi.nlm.nih.gov/assembly/GCF_000001405.26/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 animBg="1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8A69FC-1F28-31C1-3DA3-7CB221EF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Gene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A158-E2A4-FDD5-A4B4-DD38977FC42B}"/>
              </a:ext>
            </a:extLst>
          </p:cNvPr>
          <p:cNvSpPr txBox="1"/>
          <p:nvPr/>
        </p:nvSpPr>
        <p:spPr>
          <a:xfrm>
            <a:off x="1529044" y="5764896"/>
            <a:ext cx="95862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htseq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-count -f bam -r name -s reverse -m union -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gene_id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bam_files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/${base}_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sorted.bam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~/software/gencode.v38.primary_assembly.annotation.gtf &gt;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count_files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/${base}.counts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B8A99-0CE1-B2B2-3FD2-14264101DD66}"/>
              </a:ext>
            </a:extLst>
          </p:cNvPr>
          <p:cNvSpPr txBox="1"/>
          <p:nvPr/>
        </p:nvSpPr>
        <p:spPr>
          <a:xfrm>
            <a:off x="1529044" y="5426342"/>
            <a:ext cx="214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Command:</a:t>
            </a:r>
          </a:p>
        </p:txBody>
      </p:sp>
      <p:pic>
        <p:nvPicPr>
          <p:cNvPr id="1026" name="Picture 2" descr="Counting reads | Introduction to RNA-Seq using high-performance computing -  ARCHIVED">
            <a:extLst>
              <a:ext uri="{FF2B5EF4-FFF2-40B4-BE49-F238E27FC236}">
                <a16:creationId xmlns:a16="http://schemas.microsoft.com/office/drawing/2014/main" id="{5FC0C879-FB09-0FF4-D1A8-4069A3AD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44" y="1183338"/>
            <a:ext cx="3238764" cy="4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EC5FF6-D737-6F69-EA7A-D31CB91C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498" y="1684310"/>
            <a:ext cx="3680459" cy="14722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that bam files are sorted and indexed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Run HT-seq on bam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Save .</a:t>
            </a:r>
            <a:r>
              <a:rPr lang="en-US" sz="1600" dirty="0" err="1">
                <a:latin typeface="Helvetica" pitchFamily="2" charset="0"/>
              </a:rPr>
              <a:t>cnts</a:t>
            </a:r>
            <a:r>
              <a:rPr lang="en-US" sz="1600" dirty="0">
                <a:latin typeface="Helvetica" pitchFamily="2" charset="0"/>
              </a:rPr>
              <a:t> files for analysis.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7082-9514-2B22-C38D-8044112F472B}"/>
              </a:ext>
            </a:extLst>
          </p:cNvPr>
          <p:cNvSpPr txBox="1"/>
          <p:nvPr/>
        </p:nvSpPr>
        <p:spPr>
          <a:xfrm>
            <a:off x="7304526" y="1317449"/>
            <a:ext cx="21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Gene Counting Steps</a:t>
            </a:r>
          </a:p>
        </p:txBody>
      </p:sp>
      <p:pic>
        <p:nvPicPr>
          <p:cNvPr id="1028" name="Picture 4" descr="Introduction to RNAseq I Day 3">
            <a:extLst>
              <a:ext uri="{FF2B5EF4-FFF2-40B4-BE49-F238E27FC236}">
                <a16:creationId xmlns:a16="http://schemas.microsoft.com/office/drawing/2014/main" id="{A0D933CB-88F6-397A-D9BA-5B8501F15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3"/>
          <a:stretch/>
        </p:blipFill>
        <p:spPr bwMode="auto">
          <a:xfrm>
            <a:off x="5169800" y="3582931"/>
            <a:ext cx="5782007" cy="20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EA0D74-1911-6085-7145-E0418181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steps can be strung together into a “pipeline.”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7E66F5-5571-DBCC-B7F7-F3CF2283194A}"/>
              </a:ext>
            </a:extLst>
          </p:cNvPr>
          <p:cNvGrpSpPr/>
          <p:nvPr/>
        </p:nvGrpSpPr>
        <p:grpSpPr>
          <a:xfrm>
            <a:off x="1435100" y="1690688"/>
            <a:ext cx="9321800" cy="1057376"/>
            <a:chOff x="1435100" y="1660279"/>
            <a:chExt cx="9321800" cy="1057376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F37FF63C-452C-3B0A-EB33-EEBD7A98BB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0743458"/>
                </p:ext>
              </p:extLst>
            </p:nvPr>
          </p:nvGraphicFramePr>
          <p:xfrm>
            <a:off x="1435100" y="1746308"/>
            <a:ext cx="9321800" cy="9713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DD5BEB-4DEA-D38E-2F83-D2AAA7D66012}"/>
                </a:ext>
              </a:extLst>
            </p:cNvPr>
            <p:cNvSpPr txBox="1"/>
            <p:nvPr/>
          </p:nvSpPr>
          <p:spPr>
            <a:xfrm>
              <a:off x="3450529" y="166595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Alignment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CDF772-9C72-B368-0271-AAF19867D135}"/>
                </a:ext>
              </a:extLst>
            </p:cNvPr>
            <p:cNvSpPr txBox="1"/>
            <p:nvPr/>
          </p:nvSpPr>
          <p:spPr>
            <a:xfrm>
              <a:off x="7001474" y="1660279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 counting</a:t>
              </a:r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123FB33-492B-779F-BC8A-4B989FB09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48" y="3083093"/>
            <a:ext cx="4958361" cy="35097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E3E46-CB08-252E-2D7A-A028A2A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897" y="3083093"/>
            <a:ext cx="4382191" cy="31748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Put the raw data for the experiment you are analyzing into a single folder (on MSI).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Modify the SLURM header in the pipeline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Send the job out for analysis.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Wait 12-24 hours.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your QC metrics and retrieve the count files.</a:t>
            </a:r>
          </a:p>
        </p:txBody>
      </p:sp>
    </p:spTree>
    <p:extLst>
      <p:ext uri="{BB962C8B-B14F-4D97-AF65-F5344CB8AC3E}">
        <p14:creationId xmlns:p14="http://schemas.microsoft.com/office/powerpoint/2010/main" val="11630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72585-6D2B-A534-C772-3CACC5C4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be done with the processed data?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AE17AC-5B5B-3D3E-7F77-B93C33C4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0" y="1860291"/>
            <a:ext cx="8610620" cy="1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98EDF4-7585-EFBD-8F4E-48609F1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be done with the processed data?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72238D-E6C1-21BD-08B6-D86D5F3D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52" y="1970089"/>
            <a:ext cx="5411389" cy="432911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0EDE88-AF33-CFDD-ED90-D827FE82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9" y="1779589"/>
            <a:ext cx="5515259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884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Menlo</vt:lpstr>
      <vt:lpstr>Office Theme</vt:lpstr>
      <vt:lpstr>Lange Lab Meeting</vt:lpstr>
      <vt:lpstr>Steps to get you from raw RNA-seq data to DEG’s and beyond!</vt:lpstr>
      <vt:lpstr>Steps to get you from raw RNA-seq data to DEG’s and beyond!</vt:lpstr>
      <vt:lpstr>Quality Control of Raw Sequences</vt:lpstr>
      <vt:lpstr>Alignment/Mapping to the Genome</vt:lpstr>
      <vt:lpstr>Generating Gene Counts</vt:lpstr>
      <vt:lpstr>All these steps can be strung together into a “pipeline.”</vt:lpstr>
      <vt:lpstr>What can be done with the processed data?</vt:lpstr>
      <vt:lpstr>What can be done with the processed data?</vt:lpstr>
      <vt:lpstr>Resources, References, and Manuals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Lange Lab Meeting</dc:title>
  <dc:creator>Noelle Gillis</dc:creator>
  <cp:lastModifiedBy>Noelle Gillis</cp:lastModifiedBy>
  <cp:revision>6</cp:revision>
  <dcterms:created xsi:type="dcterms:W3CDTF">2022-10-26T00:53:26Z</dcterms:created>
  <dcterms:modified xsi:type="dcterms:W3CDTF">2023-03-08T17:37:18Z</dcterms:modified>
</cp:coreProperties>
</file>