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21"/>
  </p:notesMasterIdLst>
  <p:handoutMasterIdLst>
    <p:handoutMasterId r:id="rId22"/>
  </p:handoutMasterIdLst>
  <p:sldIdLst>
    <p:sldId id="257" r:id="rId4"/>
    <p:sldId id="329" r:id="rId5"/>
    <p:sldId id="327" r:id="rId6"/>
    <p:sldId id="325" r:id="rId7"/>
    <p:sldId id="328" r:id="rId8"/>
    <p:sldId id="330" r:id="rId9"/>
    <p:sldId id="324" r:id="rId10"/>
    <p:sldId id="331" r:id="rId11"/>
    <p:sldId id="332" r:id="rId12"/>
    <p:sldId id="326" r:id="rId13"/>
    <p:sldId id="323" r:id="rId14"/>
    <p:sldId id="319" r:id="rId15"/>
    <p:sldId id="333" r:id="rId16"/>
    <p:sldId id="322" r:id="rId17"/>
    <p:sldId id="320" r:id="rId18"/>
    <p:sldId id="321" r:id="rId19"/>
    <p:sldId id="33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21" autoAdjust="0"/>
    <p:restoredTop sz="94660"/>
  </p:normalViewPr>
  <p:slideViewPr>
    <p:cSldViewPr snapToGrid="0" showGuides="1">
      <p:cViewPr varScale="1">
        <p:scale>
          <a:sx n="70" d="100"/>
          <a:sy n="70" d="100"/>
        </p:scale>
        <p:origin x="852" y="48"/>
      </p:cViewPr>
      <p:guideLst>
        <p:guide orient="horz" pos="23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7D8686-30B9-4DB3-A6A7-537091D85F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fa-IR"/>
          </a:p>
        </p:txBody>
      </p:sp>
      <p:sp>
        <p:nvSpPr>
          <p:cNvPr id="3" name="Date Placeholder 2">
            <a:extLst>
              <a:ext uri="{FF2B5EF4-FFF2-40B4-BE49-F238E27FC236}">
                <a16:creationId xmlns:a16="http://schemas.microsoft.com/office/drawing/2014/main" id="{020BCEBC-FA9D-4ED9-87F0-789813118F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a:defRPr sz="1200"/>
            </a:lvl1pPr>
          </a:lstStyle>
          <a:p>
            <a:fld id="{FBB2E8FB-11CB-4B3A-A360-4C1FDEB8225A}" type="datetimeFigureOut">
              <a:rPr lang="fa-IR" smtClean="0"/>
              <a:t>09/05/1442</a:t>
            </a:fld>
            <a:endParaRPr lang="fa-IR"/>
          </a:p>
        </p:txBody>
      </p:sp>
      <p:sp>
        <p:nvSpPr>
          <p:cNvPr id="4" name="Footer Placeholder 3">
            <a:extLst>
              <a:ext uri="{FF2B5EF4-FFF2-40B4-BE49-F238E27FC236}">
                <a16:creationId xmlns:a16="http://schemas.microsoft.com/office/drawing/2014/main" id="{271E4E95-DDC4-4D76-B87B-D4BE1B8E17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r">
              <a:defRPr sz="1200"/>
            </a:lvl1pPr>
          </a:lstStyle>
          <a:p>
            <a:endParaRPr lang="fa-IR"/>
          </a:p>
        </p:txBody>
      </p:sp>
      <p:sp>
        <p:nvSpPr>
          <p:cNvPr id="5" name="Slide Number Placeholder 4">
            <a:extLst>
              <a:ext uri="{FF2B5EF4-FFF2-40B4-BE49-F238E27FC236}">
                <a16:creationId xmlns:a16="http://schemas.microsoft.com/office/drawing/2014/main" id="{39F0FB8D-07F0-45C9-8904-3DE245F9FB8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a:defRPr sz="1200"/>
            </a:lvl1pPr>
          </a:lstStyle>
          <a:p>
            <a:fld id="{3938FCC9-C1E0-4604-A75E-15D005C0FD64}" type="slidenum">
              <a:rPr lang="fa-IR" smtClean="0"/>
              <a:t>‹#›</a:t>
            </a:fld>
            <a:endParaRPr lang="fa-IR"/>
          </a:p>
        </p:txBody>
      </p:sp>
    </p:spTree>
    <p:extLst>
      <p:ext uri="{BB962C8B-B14F-4D97-AF65-F5344CB8AC3E}">
        <p14:creationId xmlns:p14="http://schemas.microsoft.com/office/powerpoint/2010/main" val="41998434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fa-I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10AA9814-32E8-4B82-B0FF-8E621F4736AE}" type="datetimeFigureOut">
              <a:rPr lang="fa-IR" smtClean="0"/>
              <a:t>09/05/1442</a:t>
            </a:fld>
            <a:endParaRPr lang="fa-I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fa-I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A86E9426-E416-49D0-A1F1-49879C2F37AE}" type="slidenum">
              <a:rPr lang="fa-IR" smtClean="0"/>
              <a:t>‹#›</a:t>
            </a:fld>
            <a:endParaRPr lang="fa-IR"/>
          </a:p>
        </p:txBody>
      </p:sp>
    </p:spTree>
    <p:extLst>
      <p:ext uri="{BB962C8B-B14F-4D97-AF65-F5344CB8AC3E}">
        <p14:creationId xmlns:p14="http://schemas.microsoft.com/office/powerpoint/2010/main" val="1371318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43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20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32094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960874-3F9B-4D3F-855A-5669B09C929B}"/>
              </a:ext>
            </a:extLst>
          </p:cNvPr>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5" name="Picture Placeholder 2">
            <a:extLst>
              <a:ext uri="{FF2B5EF4-FFF2-40B4-BE49-F238E27FC236}">
                <a16:creationId xmlns:a16="http://schemas.microsoft.com/office/drawing/2014/main" id="{2B1140DE-B7EF-4821-92DB-87F8292871AB}"/>
              </a:ext>
            </a:extLst>
          </p:cNvPr>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6" name="Picture Placeholder 2">
            <a:extLst>
              <a:ext uri="{FF2B5EF4-FFF2-40B4-BE49-F238E27FC236}">
                <a16:creationId xmlns:a16="http://schemas.microsoft.com/office/drawing/2014/main" id="{72D1BE3B-CE32-4F45-9E7C-3CF4C5DACDCA}"/>
              </a:ext>
            </a:extLst>
          </p:cNvPr>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7" name="Picture Placeholder 2">
            <a:extLst>
              <a:ext uri="{FF2B5EF4-FFF2-40B4-BE49-F238E27FC236}">
                <a16:creationId xmlns:a16="http://schemas.microsoft.com/office/drawing/2014/main" id="{6F1FA09A-98C2-4BC7-A032-43C843531C64}"/>
              </a:ext>
            </a:extLst>
          </p:cNvPr>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8" name="Picture Placeholder 2">
            <a:extLst>
              <a:ext uri="{FF2B5EF4-FFF2-40B4-BE49-F238E27FC236}">
                <a16:creationId xmlns:a16="http://schemas.microsoft.com/office/drawing/2014/main" id="{28718837-365D-4859-B99D-1C4C5BB7E508}"/>
              </a:ext>
            </a:extLst>
          </p:cNvPr>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8708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Picture Placeholder 2">
            <a:extLst>
              <a:ext uri="{FF2B5EF4-FFF2-40B4-BE49-F238E27FC236}">
                <a16:creationId xmlns:a16="http://schemas.microsoft.com/office/drawing/2014/main" id="{8E24A2BE-80CE-4B79-BF31-91FA62C04420}"/>
              </a:ext>
            </a:extLst>
          </p:cNvPr>
          <p:cNvSpPr>
            <a:spLocks noGrp="1"/>
          </p:cNvSpPr>
          <p:nvPr>
            <p:ph type="pic" idx="13" hasCustomPrompt="1"/>
          </p:nvPr>
        </p:nvSpPr>
        <p:spPr>
          <a:xfrm>
            <a:off x="0" y="2160665"/>
            <a:ext cx="12192000" cy="2502762"/>
          </a:xfrm>
          <a:prstGeom prst="rect">
            <a:avLst/>
          </a:prstGeom>
          <a:solidFill>
            <a:schemeClr val="bg1">
              <a:lumMod val="95000"/>
            </a:schemeClr>
          </a:solidFill>
        </p:spPr>
        <p:txBody>
          <a:bodyPr anchor="ctr"/>
          <a:lstStyle>
            <a:lvl1pPr marL="0" indent="0" algn="ctr">
              <a:buNone/>
              <a:defRPr sz="18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5" name="Rectangle 4">
            <a:extLst>
              <a:ext uri="{FF2B5EF4-FFF2-40B4-BE49-F238E27FC236}">
                <a16:creationId xmlns:a16="http://schemas.microsoft.com/office/drawing/2014/main" id="{B2F51014-6E90-4769-BCD9-A06A9FC17AC8}"/>
              </a:ext>
            </a:extLst>
          </p:cNvPr>
          <p:cNvSpPr/>
          <p:nvPr userDrawn="1"/>
        </p:nvSpPr>
        <p:spPr>
          <a:xfrm>
            <a:off x="0" y="2026940"/>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id="{D8BC926F-7282-4E00-BF8A-8D24B274039B}"/>
              </a:ext>
            </a:extLst>
          </p:cNvPr>
          <p:cNvSpPr/>
          <p:nvPr userDrawn="1"/>
        </p:nvSpPr>
        <p:spPr>
          <a:xfrm>
            <a:off x="0" y="4725144"/>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150336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1_Images &amp; Contents Layout">
    <p:spTree>
      <p:nvGrpSpPr>
        <p:cNvPr id="1" name=""/>
        <p:cNvGrpSpPr/>
        <p:nvPr/>
      </p:nvGrpSpPr>
      <p:grpSpPr>
        <a:xfrm>
          <a:off x="0" y="0"/>
          <a:ext cx="0" cy="0"/>
          <a:chOff x="0" y="0"/>
          <a:chExt cx="0" cy="0"/>
        </a:xfrm>
      </p:grpSpPr>
      <p:sp>
        <p:nvSpPr>
          <p:cNvPr id="6" name="그림 개체 틀 12">
            <a:extLst>
              <a:ext uri="{FF2B5EF4-FFF2-40B4-BE49-F238E27FC236}">
                <a16:creationId xmlns:a16="http://schemas.microsoft.com/office/drawing/2014/main" id="{A7A44CD1-8791-4411-9DCF-BE8F9EB9EB13}"/>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204584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67C24402-8447-448E-89E3-183EBB1DA00D}"/>
              </a:ext>
            </a:extLst>
          </p:cNvPr>
          <p:cNvSpPr/>
          <p:nvPr userDrawn="1"/>
        </p:nvSpPr>
        <p:spPr>
          <a:xfrm>
            <a:off x="0" y="2996952"/>
            <a:ext cx="121920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E4CF9D97-FAE0-4B0A-A30C-8936E46C66B2}"/>
              </a:ext>
            </a:extLst>
          </p:cNvPr>
          <p:cNvGrpSpPr/>
          <p:nvPr userDrawn="1"/>
        </p:nvGrpSpPr>
        <p:grpSpPr>
          <a:xfrm>
            <a:off x="4763852" y="1553600"/>
            <a:ext cx="2664296" cy="4683693"/>
            <a:chOff x="445712" y="1449040"/>
            <a:chExt cx="2113018" cy="3924176"/>
          </a:xfrm>
        </p:grpSpPr>
        <p:sp>
          <p:nvSpPr>
            <p:cNvPr id="6" name="Rounded Rectangle 7">
              <a:extLst>
                <a:ext uri="{FF2B5EF4-FFF2-40B4-BE49-F238E27FC236}">
                  <a16:creationId xmlns:a16="http://schemas.microsoft.com/office/drawing/2014/main" id="{A665FA86-6430-4D7E-ABCB-4F8C3E52E09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id="{53DAFBD2-84EC-4D6B-80BE-DA21185090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a:extLst>
                <a:ext uri="{FF2B5EF4-FFF2-40B4-BE49-F238E27FC236}">
                  <a16:creationId xmlns:a16="http://schemas.microsoft.com/office/drawing/2014/main" id="{78866A3A-5A93-49E6-8DE2-C98FC661D430}"/>
                </a:ext>
              </a:extLst>
            </p:cNvPr>
            <p:cNvGrpSpPr/>
            <p:nvPr userDrawn="1"/>
          </p:nvGrpSpPr>
          <p:grpSpPr>
            <a:xfrm>
              <a:off x="1407705" y="5045834"/>
              <a:ext cx="211967" cy="211967"/>
              <a:chOff x="1549420" y="5712364"/>
              <a:chExt cx="312583" cy="312583"/>
            </a:xfrm>
          </p:grpSpPr>
          <p:sp>
            <p:nvSpPr>
              <p:cNvPr id="9" name="Oval 11">
                <a:extLst>
                  <a:ext uri="{FF2B5EF4-FFF2-40B4-BE49-F238E27FC236}">
                    <a16:creationId xmlns:a16="http://schemas.microsoft.com/office/drawing/2014/main" id="{EB10029A-074D-4812-8AB6-62EF3ED7357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a:extLst>
                  <a:ext uri="{FF2B5EF4-FFF2-40B4-BE49-F238E27FC236}">
                    <a16:creationId xmlns:a16="http://schemas.microsoft.com/office/drawing/2014/main" id="{BE572564-2A3A-45E0-93B7-2FB78757998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242F8FDE-91AA-45DB-A05E-7507C27F30F6}"/>
              </a:ext>
            </a:extLst>
          </p:cNvPr>
          <p:cNvSpPr>
            <a:spLocks noGrp="1"/>
          </p:cNvSpPr>
          <p:nvPr>
            <p:ph type="pic" idx="11" hasCustomPrompt="1"/>
          </p:nvPr>
        </p:nvSpPr>
        <p:spPr>
          <a:xfrm>
            <a:off x="4951770" y="1965170"/>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765389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3870205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77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8293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9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744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5" r:id="rId5"/>
    <p:sldLayoutId id="2147483671" r:id="rId6"/>
    <p:sldLayoutId id="2147483672" r:id="rId7"/>
    <p:sldLayoutId id="2147483673" r:id="rId8"/>
    <p:sldLayoutId id="2147483674" r:id="rId9"/>
    <p:sldLayoutId id="2147483676" r:id="rId10"/>
    <p:sldLayoutId id="2147483665" r:id="rId11"/>
    <p:sldLayoutId id="2147483677" r:id="rId12"/>
    <p:sldLayoutId id="2147483681" r:id="rId13"/>
    <p:sldLayoutId id="2147483678" r:id="rId14"/>
    <p:sldLayoutId id="2147483682" r:id="rId1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hyperlink" Target="https://hadoop.apache.org/" TargetMode="Externa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04106C-E715-4EFF-A248-3371C028D14C}"/>
              </a:ext>
            </a:extLst>
          </p:cNvPr>
          <p:cNvSpPr txBox="1"/>
          <p:nvPr/>
        </p:nvSpPr>
        <p:spPr>
          <a:xfrm>
            <a:off x="3523981" y="2228671"/>
            <a:ext cx="7101625" cy="1200329"/>
          </a:xfrm>
          <a:prstGeom prst="rect">
            <a:avLst/>
          </a:prstGeom>
          <a:noFill/>
        </p:spPr>
        <p:txBody>
          <a:bodyPr wrap="square">
            <a:spAutoFit/>
          </a:bodyPr>
          <a:lstStyle/>
          <a:p>
            <a:pPr algn="ctr"/>
            <a:r>
              <a:rPr lang="fa-IR" sz="2400" b="1">
                <a:cs typeface="B Nazanin" panose="00000400000000000000" pitchFamily="2" charset="-78"/>
              </a:rPr>
              <a:t>عنوان موضوع : معرفی مختصری از کلان داده‌ها </a:t>
            </a:r>
            <a:endParaRPr lang="en-US" sz="2400" b="1">
              <a:cs typeface="B Nazanin" panose="00000400000000000000" pitchFamily="2" charset="-78"/>
            </a:endParaRPr>
          </a:p>
          <a:p>
            <a:pPr algn="ctr"/>
            <a:endParaRPr lang="fa-IR" sz="2400" b="1">
              <a:cs typeface="B Nazanin" panose="00000400000000000000" pitchFamily="2" charset="-78"/>
            </a:endParaRPr>
          </a:p>
          <a:p>
            <a:pPr algn="ctr"/>
            <a:r>
              <a:rPr lang="fa-IR" sz="2400" b="1">
                <a:cs typeface="B Nazanin" panose="00000400000000000000" pitchFamily="2" charset="-78"/>
              </a:rPr>
              <a:t>نام ارائه کنندگان : سحر فخریه کاشان و نگین بنای شاهانی</a:t>
            </a:r>
          </a:p>
        </p:txBody>
      </p:sp>
      <p:pic>
        <p:nvPicPr>
          <p:cNvPr id="4" name="Picture 3">
            <a:extLst>
              <a:ext uri="{FF2B5EF4-FFF2-40B4-BE49-F238E27FC236}">
                <a16:creationId xmlns:a16="http://schemas.microsoft.com/office/drawing/2014/main" id="{1C4A48FE-106F-4371-AEBE-3F62108BD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8908" y="4313740"/>
            <a:ext cx="1469996" cy="1752210"/>
          </a:xfrm>
          <a:prstGeom prst="rect">
            <a:avLst/>
          </a:prstGeom>
        </p:spPr>
      </p:pic>
      <p:sp>
        <p:nvSpPr>
          <p:cNvPr id="5" name="TextBox 4">
            <a:extLst>
              <a:ext uri="{FF2B5EF4-FFF2-40B4-BE49-F238E27FC236}">
                <a16:creationId xmlns:a16="http://schemas.microsoft.com/office/drawing/2014/main" id="{BB137583-6DB0-4FF5-80BA-2BCB3F911242}"/>
              </a:ext>
            </a:extLst>
          </p:cNvPr>
          <p:cNvSpPr txBox="1"/>
          <p:nvPr/>
        </p:nvSpPr>
        <p:spPr>
          <a:xfrm>
            <a:off x="4507606" y="4819830"/>
            <a:ext cx="5861302" cy="769441"/>
          </a:xfrm>
          <a:prstGeom prst="rect">
            <a:avLst/>
          </a:prstGeom>
          <a:noFill/>
        </p:spPr>
        <p:txBody>
          <a:bodyPr wrap="square" rtlCol="1">
            <a:spAutoFit/>
          </a:bodyPr>
          <a:lstStyle/>
          <a:p>
            <a:pPr algn="r"/>
            <a:r>
              <a:rPr lang="fa-IR" sz="2000">
                <a:cs typeface="B Nazanin" panose="00000400000000000000" pitchFamily="2" charset="-78"/>
              </a:rPr>
              <a:t>آدرس : </a:t>
            </a:r>
            <a:r>
              <a:rPr lang="fa-IR" sz="2000" b="0" i="0">
                <a:effectLst/>
                <a:latin typeface="Roboto" panose="02000000000000000000" pitchFamily="2" charset="0"/>
                <a:cs typeface="B Nazanin" panose="00000400000000000000" pitchFamily="2" charset="-78"/>
              </a:rPr>
              <a:t>رشت، بزرگراه خلیج </a:t>
            </a:r>
            <a:r>
              <a:rPr lang="fa-IR" sz="2400" b="0" i="0">
                <a:effectLst/>
                <a:latin typeface="Roboto" panose="02000000000000000000" pitchFamily="2" charset="0"/>
                <a:cs typeface="B Nazanin" panose="00000400000000000000" pitchFamily="2" charset="-78"/>
              </a:rPr>
              <a:t>فارس</a:t>
            </a:r>
            <a:r>
              <a:rPr lang="fa-IR" sz="2000" b="0" i="0">
                <a:effectLst/>
                <a:latin typeface="Roboto" panose="02000000000000000000" pitchFamily="2" charset="0"/>
                <a:cs typeface="B Nazanin" panose="00000400000000000000" pitchFamily="2" charset="-78"/>
              </a:rPr>
              <a:t>، کیلومتر ۵ جاده قزوین، مجتمع </a:t>
            </a:r>
            <a:r>
              <a:rPr lang="fa-IR" sz="2000" b="1" i="0">
                <a:effectLst/>
                <a:latin typeface="Roboto" panose="02000000000000000000" pitchFamily="2" charset="0"/>
                <a:cs typeface="B Nazanin" panose="00000400000000000000" pitchFamily="2" charset="-78"/>
              </a:rPr>
              <a:t>دانشگاه گیلان</a:t>
            </a:r>
            <a:endParaRPr lang="fa-IR" sz="2000">
              <a:cs typeface="B Nazanin" panose="00000400000000000000" pitchFamily="2" charset="-78"/>
            </a:endParaRPr>
          </a:p>
        </p:txBody>
      </p:sp>
    </p:spTree>
    <p:extLst>
      <p:ext uri="{BB962C8B-B14F-4D97-AF65-F5344CB8AC3E}">
        <p14:creationId xmlns:p14="http://schemas.microsoft.com/office/powerpoint/2010/main" val="228253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65F9EF-384F-4ABB-B0BD-8AA3DEABF65E}"/>
              </a:ext>
            </a:extLst>
          </p:cNvPr>
          <p:cNvSpPr/>
          <p:nvPr/>
        </p:nvSpPr>
        <p:spPr>
          <a:xfrm>
            <a:off x="-723989" y="-151173"/>
            <a:ext cx="13639978" cy="76242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0"/>
          </p:nvPr>
        </p:nvSpPr>
        <p:spPr>
          <a:xfrm>
            <a:off x="0" y="999528"/>
            <a:ext cx="8866544" cy="724247"/>
          </a:xfrm>
        </p:spPr>
        <p:txBody>
          <a:bodyPr>
            <a:noAutofit/>
          </a:bodyPr>
          <a:lstStyle/>
          <a:p>
            <a:pPr rtl="1"/>
            <a:r>
              <a:rPr lang="fa-IR" sz="5400">
                <a:effectLst/>
                <a:latin typeface="Times New Roman" panose="02020603050405020304" pitchFamily="18" charset="0"/>
                <a:ea typeface="MS Mincho" panose="02020609040205080304" pitchFamily="49" charset="-128"/>
                <a:cs typeface="B Nazanin" panose="00000400000000000000" pitchFamily="2" charset="-78"/>
              </a:rPr>
              <a:t>چرا کلان داد ها مهم هستند؟ </a:t>
            </a:r>
          </a:p>
        </p:txBody>
      </p:sp>
      <p:grpSp>
        <p:nvGrpSpPr>
          <p:cNvPr id="42" name="Group 41">
            <a:extLst>
              <a:ext uri="{FF2B5EF4-FFF2-40B4-BE49-F238E27FC236}">
                <a16:creationId xmlns:a16="http://schemas.microsoft.com/office/drawing/2014/main" id="{977276CE-B599-4575-84C6-3C87E36C18A5}"/>
              </a:ext>
            </a:extLst>
          </p:cNvPr>
          <p:cNvGrpSpPr/>
          <p:nvPr/>
        </p:nvGrpSpPr>
        <p:grpSpPr>
          <a:xfrm>
            <a:off x="8631110" y="2879947"/>
            <a:ext cx="3214643" cy="3716680"/>
            <a:chOff x="4125210" y="1802423"/>
            <a:chExt cx="3954428" cy="4571999"/>
          </a:xfrm>
        </p:grpSpPr>
        <p:grpSp>
          <p:nvGrpSpPr>
            <p:cNvPr id="43" name="Group 42">
              <a:extLst>
                <a:ext uri="{FF2B5EF4-FFF2-40B4-BE49-F238E27FC236}">
                  <a16:creationId xmlns:a16="http://schemas.microsoft.com/office/drawing/2014/main" id="{A03DEC92-AFE6-45B1-BD29-07255934D02F}"/>
                </a:ext>
              </a:extLst>
            </p:cNvPr>
            <p:cNvGrpSpPr/>
            <p:nvPr/>
          </p:nvGrpSpPr>
          <p:grpSpPr>
            <a:xfrm>
              <a:off x="4125210" y="3947746"/>
              <a:ext cx="3954428" cy="2426676"/>
              <a:chOff x="4125210" y="3947746"/>
              <a:chExt cx="3954428" cy="2426676"/>
            </a:xfrm>
            <a:solidFill>
              <a:schemeClr val="accent4"/>
            </a:solidFill>
          </p:grpSpPr>
          <p:sp>
            <p:nvSpPr>
              <p:cNvPr id="46" name="Rectangle 45">
                <a:extLst>
                  <a:ext uri="{FF2B5EF4-FFF2-40B4-BE49-F238E27FC236}">
                    <a16:creationId xmlns:a16="http://schemas.microsoft.com/office/drawing/2014/main" id="{EE0E83D3-C5AB-4DE4-BF1C-C187B6161940}"/>
                  </a:ext>
                </a:extLst>
              </p:cNvPr>
              <p:cNvSpPr/>
              <p:nvPr/>
            </p:nvSpPr>
            <p:spPr>
              <a:xfrm>
                <a:off x="5803486" y="3947746"/>
                <a:ext cx="597877" cy="115607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C6C0F5AF-6CE6-48F6-A815-A98D4147173B}"/>
                  </a:ext>
                </a:extLst>
              </p:cNvPr>
              <p:cNvSpPr/>
              <p:nvPr/>
            </p:nvSpPr>
            <p:spPr>
              <a:xfrm>
                <a:off x="4125210" y="4897315"/>
                <a:ext cx="3954428" cy="147710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Shape 43">
              <a:extLst>
                <a:ext uri="{FF2B5EF4-FFF2-40B4-BE49-F238E27FC236}">
                  <a16:creationId xmlns:a16="http://schemas.microsoft.com/office/drawing/2014/main" id="{49016DB8-0817-4286-9802-C6BC6504E869}"/>
                </a:ext>
              </a:extLst>
            </p:cNvPr>
            <p:cNvSpPr/>
            <p:nvPr/>
          </p:nvSpPr>
          <p:spPr>
            <a:xfrm>
              <a:off x="4580792" y="1802423"/>
              <a:ext cx="3047335" cy="2778367"/>
            </a:xfrm>
            <a:custGeom>
              <a:avLst/>
              <a:gdLst>
                <a:gd name="connsiteX0" fmla="*/ 2686434 w 3047335"/>
                <a:gd name="connsiteY0" fmla="*/ 649222 h 2778367"/>
                <a:gd name="connsiteX1" fmla="*/ 2480724 w 3047335"/>
                <a:gd name="connsiteY1" fmla="*/ 868916 h 2778367"/>
                <a:gd name="connsiteX2" fmla="*/ 2831980 w 3047335"/>
                <a:gd name="connsiteY2" fmla="*/ 868916 h 2778367"/>
                <a:gd name="connsiteX3" fmla="*/ 2831980 w 3047335"/>
                <a:gd name="connsiteY3" fmla="*/ 866747 h 2778367"/>
                <a:gd name="connsiteX4" fmla="*/ 2939658 w 3047335"/>
                <a:gd name="connsiteY4" fmla="*/ 759069 h 2778367"/>
                <a:gd name="connsiteX5" fmla="*/ 2831980 w 3047335"/>
                <a:gd name="connsiteY5" fmla="*/ 651391 h 2778367"/>
                <a:gd name="connsiteX6" fmla="*/ 2831980 w 3047335"/>
                <a:gd name="connsiteY6" fmla="*/ 649222 h 2778367"/>
                <a:gd name="connsiteX7" fmla="*/ 32816 w 3047335"/>
                <a:gd name="connsiteY7" fmla="*/ 0 h 2778367"/>
                <a:gd name="connsiteX8" fmla="*/ 2993848 w 3047335"/>
                <a:gd name="connsiteY8" fmla="*/ 0 h 2778367"/>
                <a:gd name="connsiteX9" fmla="*/ 3026664 w 3047335"/>
                <a:gd name="connsiteY9" fmla="*/ 32816 h 2778367"/>
                <a:gd name="connsiteX10" fmla="*/ 3026664 w 3047335"/>
                <a:gd name="connsiteY10" fmla="*/ 285864 h 2778367"/>
                <a:gd name="connsiteX11" fmla="*/ 3026664 w 3047335"/>
                <a:gd name="connsiteY11" fmla="*/ 290147 h 2778367"/>
                <a:gd name="connsiteX12" fmla="*/ 3022654 w 3047335"/>
                <a:gd name="connsiteY12" fmla="*/ 290147 h 2778367"/>
                <a:gd name="connsiteX13" fmla="*/ 2785226 w 3047335"/>
                <a:gd name="connsiteY13" fmla="*/ 543714 h 2778367"/>
                <a:gd name="connsiteX14" fmla="*/ 2831980 w 3047335"/>
                <a:gd name="connsiteY14" fmla="*/ 543714 h 2778367"/>
                <a:gd name="connsiteX15" fmla="*/ 2834863 w 3047335"/>
                <a:gd name="connsiteY15" fmla="*/ 543714 h 2778367"/>
                <a:gd name="connsiteX16" fmla="*/ 2834863 w 3047335"/>
                <a:gd name="connsiteY16" fmla="*/ 544005 h 2778367"/>
                <a:gd name="connsiteX17" fmla="*/ 2875382 w 3047335"/>
                <a:gd name="connsiteY17" fmla="*/ 548089 h 2778367"/>
                <a:gd name="connsiteX18" fmla="*/ 3047335 w 3047335"/>
                <a:gd name="connsiteY18" fmla="*/ 759069 h 2778367"/>
                <a:gd name="connsiteX19" fmla="*/ 2875382 w 3047335"/>
                <a:gd name="connsiteY19" fmla="*/ 970049 h 2778367"/>
                <a:gd name="connsiteX20" fmla="*/ 2834863 w 3047335"/>
                <a:gd name="connsiteY20" fmla="*/ 974134 h 2778367"/>
                <a:gd name="connsiteX21" fmla="*/ 2834863 w 3047335"/>
                <a:gd name="connsiteY21" fmla="*/ 974424 h 2778367"/>
                <a:gd name="connsiteX22" fmla="*/ 2831980 w 3047335"/>
                <a:gd name="connsiteY22" fmla="*/ 974424 h 2778367"/>
                <a:gd name="connsiteX23" fmla="*/ 2381931 w 3047335"/>
                <a:gd name="connsiteY23" fmla="*/ 974424 h 2778367"/>
                <a:gd name="connsiteX24" fmla="*/ 1891751 w 3047335"/>
                <a:gd name="connsiteY24" fmla="*/ 1497925 h 2778367"/>
                <a:gd name="connsiteX25" fmla="*/ 1891751 w 3047335"/>
                <a:gd name="connsiteY25" fmla="*/ 2250406 h 2778367"/>
                <a:gd name="connsiteX26" fmla="*/ 1142998 w 3047335"/>
                <a:gd name="connsiteY26" fmla="*/ 2778367 h 2778367"/>
                <a:gd name="connsiteX27" fmla="*/ 1142998 w 3047335"/>
                <a:gd name="connsiteY27" fmla="*/ 1506560 h 2778367"/>
                <a:gd name="connsiteX28" fmla="*/ 4010 w 3047335"/>
                <a:gd name="connsiteY28" fmla="*/ 290147 h 2778367"/>
                <a:gd name="connsiteX29" fmla="*/ 0 w 3047335"/>
                <a:gd name="connsiteY29" fmla="*/ 290147 h 2778367"/>
                <a:gd name="connsiteX30" fmla="*/ 0 w 3047335"/>
                <a:gd name="connsiteY30" fmla="*/ 285864 h 2778367"/>
                <a:gd name="connsiteX31" fmla="*/ 0 w 3047335"/>
                <a:gd name="connsiteY31" fmla="*/ 32816 h 2778367"/>
                <a:gd name="connsiteX32" fmla="*/ 32816 w 3047335"/>
                <a:gd name="connsiteY32" fmla="*/ 0 h 277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7335" h="2778367">
                  <a:moveTo>
                    <a:pt x="2686434" y="649222"/>
                  </a:moveTo>
                  <a:lnTo>
                    <a:pt x="2480724" y="868916"/>
                  </a:lnTo>
                  <a:lnTo>
                    <a:pt x="2831980" y="868916"/>
                  </a:lnTo>
                  <a:lnTo>
                    <a:pt x="2831980" y="866747"/>
                  </a:lnTo>
                  <a:cubicBezTo>
                    <a:pt x="2891449" y="866747"/>
                    <a:pt x="2939658" y="818538"/>
                    <a:pt x="2939658" y="759069"/>
                  </a:cubicBezTo>
                  <a:cubicBezTo>
                    <a:pt x="2939658" y="699600"/>
                    <a:pt x="2891449" y="651391"/>
                    <a:pt x="2831980" y="651391"/>
                  </a:cubicBezTo>
                  <a:lnTo>
                    <a:pt x="2831980" y="649222"/>
                  </a:lnTo>
                  <a:close/>
                  <a:moveTo>
                    <a:pt x="32816" y="0"/>
                  </a:moveTo>
                  <a:lnTo>
                    <a:pt x="2993848" y="0"/>
                  </a:lnTo>
                  <a:cubicBezTo>
                    <a:pt x="3011972" y="0"/>
                    <a:pt x="3026664" y="14692"/>
                    <a:pt x="3026664" y="32816"/>
                  </a:cubicBezTo>
                  <a:lnTo>
                    <a:pt x="3026664" y="285864"/>
                  </a:lnTo>
                  <a:lnTo>
                    <a:pt x="3026664" y="290147"/>
                  </a:lnTo>
                  <a:lnTo>
                    <a:pt x="3022654" y="290147"/>
                  </a:lnTo>
                  <a:lnTo>
                    <a:pt x="2785226" y="543714"/>
                  </a:lnTo>
                  <a:lnTo>
                    <a:pt x="2831980" y="543714"/>
                  </a:lnTo>
                  <a:lnTo>
                    <a:pt x="2834863" y="543714"/>
                  </a:lnTo>
                  <a:lnTo>
                    <a:pt x="2834863" y="544005"/>
                  </a:lnTo>
                  <a:lnTo>
                    <a:pt x="2875382" y="548089"/>
                  </a:lnTo>
                  <a:cubicBezTo>
                    <a:pt x="2973515" y="568170"/>
                    <a:pt x="3047335" y="654999"/>
                    <a:pt x="3047335" y="759069"/>
                  </a:cubicBezTo>
                  <a:cubicBezTo>
                    <a:pt x="3047335" y="863139"/>
                    <a:pt x="2973515" y="949968"/>
                    <a:pt x="2875382" y="970049"/>
                  </a:cubicBezTo>
                  <a:lnTo>
                    <a:pt x="2834863" y="974134"/>
                  </a:lnTo>
                  <a:lnTo>
                    <a:pt x="2834863" y="974424"/>
                  </a:lnTo>
                  <a:lnTo>
                    <a:pt x="2831980" y="974424"/>
                  </a:lnTo>
                  <a:lnTo>
                    <a:pt x="2381931" y="974424"/>
                  </a:lnTo>
                  <a:lnTo>
                    <a:pt x="1891751" y="1497925"/>
                  </a:lnTo>
                  <a:lnTo>
                    <a:pt x="1891751" y="2250406"/>
                  </a:lnTo>
                  <a:lnTo>
                    <a:pt x="1142998" y="2778367"/>
                  </a:lnTo>
                  <a:lnTo>
                    <a:pt x="1142998" y="1506560"/>
                  </a:lnTo>
                  <a:lnTo>
                    <a:pt x="4010" y="290147"/>
                  </a:lnTo>
                  <a:lnTo>
                    <a:pt x="0" y="290147"/>
                  </a:lnTo>
                  <a:lnTo>
                    <a:pt x="0" y="285864"/>
                  </a:lnTo>
                  <a:lnTo>
                    <a:pt x="0" y="32816"/>
                  </a:lnTo>
                  <a:cubicBezTo>
                    <a:pt x="0" y="14692"/>
                    <a:pt x="14692" y="0"/>
                    <a:pt x="3281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5" name="Rectangle 44">
              <a:extLst>
                <a:ext uri="{FF2B5EF4-FFF2-40B4-BE49-F238E27FC236}">
                  <a16:creationId xmlns:a16="http://schemas.microsoft.com/office/drawing/2014/main" id="{95D8D7ED-9EEB-469F-BEE4-C3D54FB05F00}"/>
                </a:ext>
              </a:extLst>
            </p:cNvPr>
            <p:cNvSpPr/>
            <p:nvPr/>
          </p:nvSpPr>
          <p:spPr>
            <a:xfrm>
              <a:off x="4580792" y="1987062"/>
              <a:ext cx="3026664" cy="1055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00FAA9CA-DC85-4FF5-9531-45E07B4797B5}"/>
              </a:ext>
            </a:extLst>
          </p:cNvPr>
          <p:cNvSpPr txBox="1"/>
          <p:nvPr/>
        </p:nvSpPr>
        <p:spPr>
          <a:xfrm>
            <a:off x="9084748" y="247843"/>
            <a:ext cx="2307366" cy="2677656"/>
          </a:xfrm>
          <a:prstGeom prst="rect">
            <a:avLst/>
          </a:prstGeom>
          <a:noFill/>
        </p:spPr>
        <p:txBody>
          <a:bodyPr wrap="square" rtlCol="0">
            <a:spAutoFit/>
          </a:bodyPr>
          <a:lstStyle/>
          <a:p>
            <a:pPr algn="dist"/>
            <a:r>
              <a:rPr lang="en-US" altLang="ko-KR" sz="1400" dirty="0">
                <a:solidFill>
                  <a:schemeClr val="accent2"/>
                </a:solidFill>
                <a:cs typeface="Arial" pitchFamily="34" charset="0"/>
              </a:rPr>
              <a:t>10100110100100001010100111101110110110110101010000111001010110010101001110101000101010001011010110110110100010101110001010100010100010111010110001001101001101001000010101001111011101101101101010100001110010101100101010011101010001010100010110101101101101001</a:t>
            </a:r>
          </a:p>
        </p:txBody>
      </p:sp>
      <p:sp>
        <p:nvSpPr>
          <p:cNvPr id="64" name="TextBox 63">
            <a:extLst>
              <a:ext uri="{FF2B5EF4-FFF2-40B4-BE49-F238E27FC236}">
                <a16:creationId xmlns:a16="http://schemas.microsoft.com/office/drawing/2014/main" id="{195B8650-E83A-42C5-9D4A-EBF309E41D54}"/>
              </a:ext>
            </a:extLst>
          </p:cNvPr>
          <p:cNvSpPr txBox="1"/>
          <p:nvPr/>
        </p:nvSpPr>
        <p:spPr>
          <a:xfrm>
            <a:off x="8932202" y="5733749"/>
            <a:ext cx="2597628" cy="584775"/>
          </a:xfrm>
          <a:prstGeom prst="rect">
            <a:avLst/>
          </a:prstGeom>
          <a:noFill/>
        </p:spPr>
        <p:txBody>
          <a:bodyPr wrap="square" rtlCol="0">
            <a:spAutoFit/>
          </a:bodyPr>
          <a:lstStyle/>
          <a:p>
            <a:pPr algn="ctr"/>
            <a:r>
              <a:rPr lang="en-US" altLang="ko-KR" sz="3200" dirty="0">
                <a:solidFill>
                  <a:schemeClr val="bg1"/>
                </a:solidFill>
                <a:cs typeface="Arial" pitchFamily="34" charset="0"/>
              </a:rPr>
              <a:t>BIG DATA</a:t>
            </a:r>
            <a:endParaRPr lang="ko-KR" altLang="en-US" sz="3200" dirty="0">
              <a:solidFill>
                <a:schemeClr val="bg1"/>
              </a:solidFill>
              <a:cs typeface="Arial" pitchFamily="34" charset="0"/>
            </a:endParaRPr>
          </a:p>
        </p:txBody>
      </p:sp>
      <p:sp>
        <p:nvSpPr>
          <p:cNvPr id="3" name="TextBox 2">
            <a:extLst>
              <a:ext uri="{FF2B5EF4-FFF2-40B4-BE49-F238E27FC236}">
                <a16:creationId xmlns:a16="http://schemas.microsoft.com/office/drawing/2014/main" id="{CC5DFA49-8BC5-4F78-9718-8BA737626F7C}"/>
              </a:ext>
            </a:extLst>
          </p:cNvPr>
          <p:cNvSpPr txBox="1"/>
          <p:nvPr/>
        </p:nvSpPr>
        <p:spPr>
          <a:xfrm>
            <a:off x="254443" y="2600268"/>
            <a:ext cx="8660424" cy="1323439"/>
          </a:xfrm>
          <a:prstGeom prst="rect">
            <a:avLst/>
          </a:prstGeom>
          <a:noFill/>
        </p:spPr>
        <p:txBody>
          <a:bodyPr wrap="square" rtlCol="1">
            <a:spAutoFit/>
          </a:bodyPr>
          <a:lstStyle/>
          <a:p>
            <a:pPr algn="just" rtl="1"/>
            <a:r>
              <a:rPr lang="fa-IR" sz="2000">
                <a:effectLst/>
                <a:latin typeface="Times New Roman" panose="02020603050405020304" pitchFamily="18" charset="0"/>
                <a:ea typeface="MS Mincho" panose="02020609040205080304" pitchFamily="49" charset="-128"/>
                <a:cs typeface="B Nazanin" panose="00000400000000000000" pitchFamily="2" charset="-78"/>
              </a:rPr>
              <a:t>اهمیت کلان داده ها به این که چه مقدار داده دارید باز نمی گردد، بلکه این که چه کاری قرار است با این حجم از داده انجام دهید است که به آن ها اهمیت می بخشد. شما می توانید داده ها را از هر منبع تهیه کرده و آن را تجزیه و تحلیل کنید تا پاسخ هایی را پیدا کنید که باعث کاهش هزینه ، کاهش زمان صرف شده، توسعه محصول جدید و ارائه پیشنهادات بهینه، تصمیم گیری هوشمندانه شود</a:t>
            </a:r>
          </a:p>
        </p:txBody>
      </p:sp>
      <p:sp>
        <p:nvSpPr>
          <p:cNvPr id="13" name="TextBox 12">
            <a:extLst>
              <a:ext uri="{FF2B5EF4-FFF2-40B4-BE49-F238E27FC236}">
                <a16:creationId xmlns:a16="http://schemas.microsoft.com/office/drawing/2014/main" id="{5ABBA8D9-64A9-4306-AEFA-9968077DCFD0}"/>
              </a:ext>
            </a:extLst>
          </p:cNvPr>
          <p:cNvSpPr txBox="1"/>
          <p:nvPr/>
        </p:nvSpPr>
        <p:spPr>
          <a:xfrm>
            <a:off x="177417" y="6489511"/>
            <a:ext cx="641444" cy="368489"/>
          </a:xfrm>
          <a:prstGeom prst="rect">
            <a:avLst/>
          </a:prstGeom>
          <a:noFill/>
        </p:spPr>
        <p:txBody>
          <a:bodyPr wrap="square" rtlCol="1">
            <a:spAutoFit/>
          </a:bodyPr>
          <a:lstStyle/>
          <a:p>
            <a:pPr algn="ctr"/>
            <a:r>
              <a:rPr lang="fa-IR" b="1"/>
              <a:t>9</a:t>
            </a:r>
          </a:p>
        </p:txBody>
      </p:sp>
    </p:spTree>
    <p:extLst>
      <p:ext uri="{BB962C8B-B14F-4D97-AF65-F5344CB8AC3E}">
        <p14:creationId xmlns:p14="http://schemas.microsoft.com/office/powerpoint/2010/main" val="2317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65F9EF-384F-4ABB-B0BD-8AA3DEABF65E}"/>
              </a:ext>
            </a:extLst>
          </p:cNvPr>
          <p:cNvSpPr/>
          <p:nvPr/>
        </p:nvSpPr>
        <p:spPr>
          <a:xfrm>
            <a:off x="-723989" y="-151173"/>
            <a:ext cx="13639978" cy="76242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0"/>
          </p:nvPr>
        </p:nvSpPr>
        <p:spPr>
          <a:xfrm>
            <a:off x="0" y="862424"/>
            <a:ext cx="8866544" cy="724247"/>
          </a:xfrm>
        </p:spPr>
        <p:txBody>
          <a:bodyPr>
            <a:noAutofit/>
          </a:bodyPr>
          <a:lstStyle/>
          <a:p>
            <a:r>
              <a:rPr lang="fa-IR">
                <a:cs typeface="B Nazanin" panose="00000400000000000000" pitchFamily="2" charset="-78"/>
              </a:rPr>
              <a:t>زمینه های کسب و کار در کلان داده</a:t>
            </a:r>
            <a:endParaRPr lang="en-US" dirty="0">
              <a:cs typeface="B Nazanin" panose="00000400000000000000" pitchFamily="2" charset="-78"/>
            </a:endParaRPr>
          </a:p>
        </p:txBody>
      </p:sp>
      <p:grpSp>
        <p:nvGrpSpPr>
          <p:cNvPr id="42" name="Group 41">
            <a:extLst>
              <a:ext uri="{FF2B5EF4-FFF2-40B4-BE49-F238E27FC236}">
                <a16:creationId xmlns:a16="http://schemas.microsoft.com/office/drawing/2014/main" id="{977276CE-B599-4575-84C6-3C87E36C18A5}"/>
              </a:ext>
            </a:extLst>
          </p:cNvPr>
          <p:cNvGrpSpPr/>
          <p:nvPr/>
        </p:nvGrpSpPr>
        <p:grpSpPr>
          <a:xfrm>
            <a:off x="8631110" y="2879947"/>
            <a:ext cx="3214643" cy="3716680"/>
            <a:chOff x="4125210" y="1802423"/>
            <a:chExt cx="3954428" cy="4571999"/>
          </a:xfrm>
        </p:grpSpPr>
        <p:grpSp>
          <p:nvGrpSpPr>
            <p:cNvPr id="43" name="Group 42">
              <a:extLst>
                <a:ext uri="{FF2B5EF4-FFF2-40B4-BE49-F238E27FC236}">
                  <a16:creationId xmlns:a16="http://schemas.microsoft.com/office/drawing/2014/main" id="{A03DEC92-AFE6-45B1-BD29-07255934D02F}"/>
                </a:ext>
              </a:extLst>
            </p:cNvPr>
            <p:cNvGrpSpPr/>
            <p:nvPr/>
          </p:nvGrpSpPr>
          <p:grpSpPr>
            <a:xfrm>
              <a:off x="4125210" y="3947746"/>
              <a:ext cx="3954428" cy="2426676"/>
              <a:chOff x="4125210" y="3947746"/>
              <a:chExt cx="3954428" cy="2426676"/>
            </a:xfrm>
            <a:solidFill>
              <a:schemeClr val="accent4"/>
            </a:solidFill>
          </p:grpSpPr>
          <p:sp>
            <p:nvSpPr>
              <p:cNvPr id="46" name="Rectangle 45">
                <a:extLst>
                  <a:ext uri="{FF2B5EF4-FFF2-40B4-BE49-F238E27FC236}">
                    <a16:creationId xmlns:a16="http://schemas.microsoft.com/office/drawing/2014/main" id="{EE0E83D3-C5AB-4DE4-BF1C-C187B6161940}"/>
                  </a:ext>
                </a:extLst>
              </p:cNvPr>
              <p:cNvSpPr/>
              <p:nvPr/>
            </p:nvSpPr>
            <p:spPr>
              <a:xfrm>
                <a:off x="5803486" y="3947746"/>
                <a:ext cx="597877" cy="115607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C6C0F5AF-6CE6-48F6-A815-A98D4147173B}"/>
                  </a:ext>
                </a:extLst>
              </p:cNvPr>
              <p:cNvSpPr/>
              <p:nvPr/>
            </p:nvSpPr>
            <p:spPr>
              <a:xfrm>
                <a:off x="4125210" y="4897315"/>
                <a:ext cx="3954428" cy="147710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Shape 43">
              <a:extLst>
                <a:ext uri="{FF2B5EF4-FFF2-40B4-BE49-F238E27FC236}">
                  <a16:creationId xmlns:a16="http://schemas.microsoft.com/office/drawing/2014/main" id="{49016DB8-0817-4286-9802-C6BC6504E869}"/>
                </a:ext>
              </a:extLst>
            </p:cNvPr>
            <p:cNvSpPr/>
            <p:nvPr/>
          </p:nvSpPr>
          <p:spPr>
            <a:xfrm>
              <a:off x="4580792" y="1802423"/>
              <a:ext cx="3047335" cy="2778367"/>
            </a:xfrm>
            <a:custGeom>
              <a:avLst/>
              <a:gdLst>
                <a:gd name="connsiteX0" fmla="*/ 2686434 w 3047335"/>
                <a:gd name="connsiteY0" fmla="*/ 649222 h 2778367"/>
                <a:gd name="connsiteX1" fmla="*/ 2480724 w 3047335"/>
                <a:gd name="connsiteY1" fmla="*/ 868916 h 2778367"/>
                <a:gd name="connsiteX2" fmla="*/ 2831980 w 3047335"/>
                <a:gd name="connsiteY2" fmla="*/ 868916 h 2778367"/>
                <a:gd name="connsiteX3" fmla="*/ 2831980 w 3047335"/>
                <a:gd name="connsiteY3" fmla="*/ 866747 h 2778367"/>
                <a:gd name="connsiteX4" fmla="*/ 2939658 w 3047335"/>
                <a:gd name="connsiteY4" fmla="*/ 759069 h 2778367"/>
                <a:gd name="connsiteX5" fmla="*/ 2831980 w 3047335"/>
                <a:gd name="connsiteY5" fmla="*/ 651391 h 2778367"/>
                <a:gd name="connsiteX6" fmla="*/ 2831980 w 3047335"/>
                <a:gd name="connsiteY6" fmla="*/ 649222 h 2778367"/>
                <a:gd name="connsiteX7" fmla="*/ 32816 w 3047335"/>
                <a:gd name="connsiteY7" fmla="*/ 0 h 2778367"/>
                <a:gd name="connsiteX8" fmla="*/ 2993848 w 3047335"/>
                <a:gd name="connsiteY8" fmla="*/ 0 h 2778367"/>
                <a:gd name="connsiteX9" fmla="*/ 3026664 w 3047335"/>
                <a:gd name="connsiteY9" fmla="*/ 32816 h 2778367"/>
                <a:gd name="connsiteX10" fmla="*/ 3026664 w 3047335"/>
                <a:gd name="connsiteY10" fmla="*/ 285864 h 2778367"/>
                <a:gd name="connsiteX11" fmla="*/ 3026664 w 3047335"/>
                <a:gd name="connsiteY11" fmla="*/ 290147 h 2778367"/>
                <a:gd name="connsiteX12" fmla="*/ 3022654 w 3047335"/>
                <a:gd name="connsiteY12" fmla="*/ 290147 h 2778367"/>
                <a:gd name="connsiteX13" fmla="*/ 2785226 w 3047335"/>
                <a:gd name="connsiteY13" fmla="*/ 543714 h 2778367"/>
                <a:gd name="connsiteX14" fmla="*/ 2831980 w 3047335"/>
                <a:gd name="connsiteY14" fmla="*/ 543714 h 2778367"/>
                <a:gd name="connsiteX15" fmla="*/ 2834863 w 3047335"/>
                <a:gd name="connsiteY15" fmla="*/ 543714 h 2778367"/>
                <a:gd name="connsiteX16" fmla="*/ 2834863 w 3047335"/>
                <a:gd name="connsiteY16" fmla="*/ 544005 h 2778367"/>
                <a:gd name="connsiteX17" fmla="*/ 2875382 w 3047335"/>
                <a:gd name="connsiteY17" fmla="*/ 548089 h 2778367"/>
                <a:gd name="connsiteX18" fmla="*/ 3047335 w 3047335"/>
                <a:gd name="connsiteY18" fmla="*/ 759069 h 2778367"/>
                <a:gd name="connsiteX19" fmla="*/ 2875382 w 3047335"/>
                <a:gd name="connsiteY19" fmla="*/ 970049 h 2778367"/>
                <a:gd name="connsiteX20" fmla="*/ 2834863 w 3047335"/>
                <a:gd name="connsiteY20" fmla="*/ 974134 h 2778367"/>
                <a:gd name="connsiteX21" fmla="*/ 2834863 w 3047335"/>
                <a:gd name="connsiteY21" fmla="*/ 974424 h 2778367"/>
                <a:gd name="connsiteX22" fmla="*/ 2831980 w 3047335"/>
                <a:gd name="connsiteY22" fmla="*/ 974424 h 2778367"/>
                <a:gd name="connsiteX23" fmla="*/ 2381931 w 3047335"/>
                <a:gd name="connsiteY23" fmla="*/ 974424 h 2778367"/>
                <a:gd name="connsiteX24" fmla="*/ 1891751 w 3047335"/>
                <a:gd name="connsiteY24" fmla="*/ 1497925 h 2778367"/>
                <a:gd name="connsiteX25" fmla="*/ 1891751 w 3047335"/>
                <a:gd name="connsiteY25" fmla="*/ 2250406 h 2778367"/>
                <a:gd name="connsiteX26" fmla="*/ 1142998 w 3047335"/>
                <a:gd name="connsiteY26" fmla="*/ 2778367 h 2778367"/>
                <a:gd name="connsiteX27" fmla="*/ 1142998 w 3047335"/>
                <a:gd name="connsiteY27" fmla="*/ 1506560 h 2778367"/>
                <a:gd name="connsiteX28" fmla="*/ 4010 w 3047335"/>
                <a:gd name="connsiteY28" fmla="*/ 290147 h 2778367"/>
                <a:gd name="connsiteX29" fmla="*/ 0 w 3047335"/>
                <a:gd name="connsiteY29" fmla="*/ 290147 h 2778367"/>
                <a:gd name="connsiteX30" fmla="*/ 0 w 3047335"/>
                <a:gd name="connsiteY30" fmla="*/ 285864 h 2778367"/>
                <a:gd name="connsiteX31" fmla="*/ 0 w 3047335"/>
                <a:gd name="connsiteY31" fmla="*/ 32816 h 2778367"/>
                <a:gd name="connsiteX32" fmla="*/ 32816 w 3047335"/>
                <a:gd name="connsiteY32" fmla="*/ 0 h 277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7335" h="2778367">
                  <a:moveTo>
                    <a:pt x="2686434" y="649222"/>
                  </a:moveTo>
                  <a:lnTo>
                    <a:pt x="2480724" y="868916"/>
                  </a:lnTo>
                  <a:lnTo>
                    <a:pt x="2831980" y="868916"/>
                  </a:lnTo>
                  <a:lnTo>
                    <a:pt x="2831980" y="866747"/>
                  </a:lnTo>
                  <a:cubicBezTo>
                    <a:pt x="2891449" y="866747"/>
                    <a:pt x="2939658" y="818538"/>
                    <a:pt x="2939658" y="759069"/>
                  </a:cubicBezTo>
                  <a:cubicBezTo>
                    <a:pt x="2939658" y="699600"/>
                    <a:pt x="2891449" y="651391"/>
                    <a:pt x="2831980" y="651391"/>
                  </a:cubicBezTo>
                  <a:lnTo>
                    <a:pt x="2831980" y="649222"/>
                  </a:lnTo>
                  <a:close/>
                  <a:moveTo>
                    <a:pt x="32816" y="0"/>
                  </a:moveTo>
                  <a:lnTo>
                    <a:pt x="2993848" y="0"/>
                  </a:lnTo>
                  <a:cubicBezTo>
                    <a:pt x="3011972" y="0"/>
                    <a:pt x="3026664" y="14692"/>
                    <a:pt x="3026664" y="32816"/>
                  </a:cubicBezTo>
                  <a:lnTo>
                    <a:pt x="3026664" y="285864"/>
                  </a:lnTo>
                  <a:lnTo>
                    <a:pt x="3026664" y="290147"/>
                  </a:lnTo>
                  <a:lnTo>
                    <a:pt x="3022654" y="290147"/>
                  </a:lnTo>
                  <a:lnTo>
                    <a:pt x="2785226" y="543714"/>
                  </a:lnTo>
                  <a:lnTo>
                    <a:pt x="2831980" y="543714"/>
                  </a:lnTo>
                  <a:lnTo>
                    <a:pt x="2834863" y="543714"/>
                  </a:lnTo>
                  <a:lnTo>
                    <a:pt x="2834863" y="544005"/>
                  </a:lnTo>
                  <a:lnTo>
                    <a:pt x="2875382" y="548089"/>
                  </a:lnTo>
                  <a:cubicBezTo>
                    <a:pt x="2973515" y="568170"/>
                    <a:pt x="3047335" y="654999"/>
                    <a:pt x="3047335" y="759069"/>
                  </a:cubicBezTo>
                  <a:cubicBezTo>
                    <a:pt x="3047335" y="863139"/>
                    <a:pt x="2973515" y="949968"/>
                    <a:pt x="2875382" y="970049"/>
                  </a:cubicBezTo>
                  <a:lnTo>
                    <a:pt x="2834863" y="974134"/>
                  </a:lnTo>
                  <a:lnTo>
                    <a:pt x="2834863" y="974424"/>
                  </a:lnTo>
                  <a:lnTo>
                    <a:pt x="2831980" y="974424"/>
                  </a:lnTo>
                  <a:lnTo>
                    <a:pt x="2381931" y="974424"/>
                  </a:lnTo>
                  <a:lnTo>
                    <a:pt x="1891751" y="1497925"/>
                  </a:lnTo>
                  <a:lnTo>
                    <a:pt x="1891751" y="2250406"/>
                  </a:lnTo>
                  <a:lnTo>
                    <a:pt x="1142998" y="2778367"/>
                  </a:lnTo>
                  <a:lnTo>
                    <a:pt x="1142998" y="1506560"/>
                  </a:lnTo>
                  <a:lnTo>
                    <a:pt x="4010" y="290147"/>
                  </a:lnTo>
                  <a:lnTo>
                    <a:pt x="0" y="290147"/>
                  </a:lnTo>
                  <a:lnTo>
                    <a:pt x="0" y="285864"/>
                  </a:lnTo>
                  <a:lnTo>
                    <a:pt x="0" y="32816"/>
                  </a:lnTo>
                  <a:cubicBezTo>
                    <a:pt x="0" y="14692"/>
                    <a:pt x="14692" y="0"/>
                    <a:pt x="3281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5" name="Rectangle 44">
              <a:extLst>
                <a:ext uri="{FF2B5EF4-FFF2-40B4-BE49-F238E27FC236}">
                  <a16:creationId xmlns:a16="http://schemas.microsoft.com/office/drawing/2014/main" id="{95D8D7ED-9EEB-469F-BEE4-C3D54FB05F00}"/>
                </a:ext>
              </a:extLst>
            </p:cNvPr>
            <p:cNvSpPr/>
            <p:nvPr/>
          </p:nvSpPr>
          <p:spPr>
            <a:xfrm>
              <a:off x="4580792" y="1987062"/>
              <a:ext cx="3026664" cy="1055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00FAA9CA-DC85-4FF5-9531-45E07B4797B5}"/>
              </a:ext>
            </a:extLst>
          </p:cNvPr>
          <p:cNvSpPr txBox="1"/>
          <p:nvPr/>
        </p:nvSpPr>
        <p:spPr>
          <a:xfrm>
            <a:off x="9084748" y="247843"/>
            <a:ext cx="2307366" cy="2677656"/>
          </a:xfrm>
          <a:prstGeom prst="rect">
            <a:avLst/>
          </a:prstGeom>
          <a:noFill/>
        </p:spPr>
        <p:txBody>
          <a:bodyPr wrap="square" rtlCol="0">
            <a:spAutoFit/>
          </a:bodyPr>
          <a:lstStyle/>
          <a:p>
            <a:pPr algn="dist"/>
            <a:r>
              <a:rPr lang="en-US" altLang="ko-KR" sz="1400" dirty="0">
                <a:solidFill>
                  <a:schemeClr val="accent2"/>
                </a:solidFill>
                <a:cs typeface="Arial" pitchFamily="34" charset="0"/>
              </a:rPr>
              <a:t>10100110100100001010100111101110110110110101010000111001010110010101001110101000101010001011010110110110100010101110001010100010100010111010110001001101001101001000010101001111011101101101101010100001110010101100101010011101010001010100010110101101101101001</a:t>
            </a:r>
          </a:p>
        </p:txBody>
      </p:sp>
      <p:sp>
        <p:nvSpPr>
          <p:cNvPr id="64" name="TextBox 63">
            <a:extLst>
              <a:ext uri="{FF2B5EF4-FFF2-40B4-BE49-F238E27FC236}">
                <a16:creationId xmlns:a16="http://schemas.microsoft.com/office/drawing/2014/main" id="{195B8650-E83A-42C5-9D4A-EBF309E41D54}"/>
              </a:ext>
            </a:extLst>
          </p:cNvPr>
          <p:cNvSpPr txBox="1"/>
          <p:nvPr/>
        </p:nvSpPr>
        <p:spPr>
          <a:xfrm>
            <a:off x="8932202" y="5733749"/>
            <a:ext cx="2597628" cy="584775"/>
          </a:xfrm>
          <a:prstGeom prst="rect">
            <a:avLst/>
          </a:prstGeom>
          <a:noFill/>
        </p:spPr>
        <p:txBody>
          <a:bodyPr wrap="square" rtlCol="0">
            <a:spAutoFit/>
          </a:bodyPr>
          <a:lstStyle/>
          <a:p>
            <a:pPr algn="ctr"/>
            <a:r>
              <a:rPr lang="en-US" altLang="ko-KR" sz="3200" dirty="0">
                <a:solidFill>
                  <a:schemeClr val="bg1"/>
                </a:solidFill>
                <a:cs typeface="Arial" pitchFamily="34" charset="0"/>
              </a:rPr>
              <a:t>BIG DATA</a:t>
            </a:r>
            <a:endParaRPr lang="ko-KR" altLang="en-US" sz="3200" dirty="0">
              <a:solidFill>
                <a:schemeClr val="bg1"/>
              </a:solidFill>
              <a:cs typeface="Arial" pitchFamily="34" charset="0"/>
            </a:endParaRPr>
          </a:p>
        </p:txBody>
      </p:sp>
      <p:sp>
        <p:nvSpPr>
          <p:cNvPr id="3" name="TextBox 2">
            <a:extLst>
              <a:ext uri="{FF2B5EF4-FFF2-40B4-BE49-F238E27FC236}">
                <a16:creationId xmlns:a16="http://schemas.microsoft.com/office/drawing/2014/main" id="{CC5DFA49-8BC5-4F78-9718-8BA737626F7C}"/>
              </a:ext>
            </a:extLst>
          </p:cNvPr>
          <p:cNvSpPr txBox="1"/>
          <p:nvPr/>
        </p:nvSpPr>
        <p:spPr>
          <a:xfrm>
            <a:off x="228915" y="2537588"/>
            <a:ext cx="8660424" cy="3170099"/>
          </a:xfrm>
          <a:prstGeom prst="rect">
            <a:avLst/>
          </a:prstGeom>
          <a:noFill/>
        </p:spPr>
        <p:txBody>
          <a:bodyPr wrap="square" rtlCol="1">
            <a:spAutoFit/>
          </a:bodyPr>
          <a:lstStyle/>
          <a:p>
            <a:pPr algn="just" rtl="1"/>
            <a:r>
              <a:rPr lang="fa-IR" sz="2000">
                <a:effectLst/>
                <a:latin typeface="Times New Roman" panose="02020603050405020304" pitchFamily="18" charset="0"/>
                <a:ea typeface="MS Mincho" panose="02020609040205080304" pitchFamily="49" charset="-128"/>
                <a:cs typeface="B Nazanin" panose="00000400000000000000" pitchFamily="2" charset="-78"/>
              </a:rPr>
              <a:t>هنگامی که داده های بزرگ را با آنالیز دقیق ترکیب می کنید، می توانید کارهای مختلفی در زمینه کسب و کار انجام دهید که به عنوان مثال عبارتند از:</a:t>
            </a:r>
          </a:p>
          <a:p>
            <a:pPr indent="180340" algn="just" rtl="1"/>
            <a:endParaRPr lang="fa-IR" sz="2000">
              <a:effectLst/>
              <a:latin typeface="Times New Roman" panose="02020603050405020304" pitchFamily="18" charset="0"/>
              <a:ea typeface="MS Mincho" panose="02020609040205080304" pitchFamily="49" charset="-128"/>
              <a:cs typeface="B Nazanin" panose="00000400000000000000" pitchFamily="2" charset="-78"/>
            </a:endParaRPr>
          </a:p>
          <a:p>
            <a:pPr marL="342900" indent="-342900" algn="just" rtl="1">
              <a:buFont typeface="Arial" panose="020B0604020202020204" pitchFamily="34" charset="0"/>
              <a:buChar char="•"/>
            </a:pPr>
            <a:r>
              <a:rPr lang="fa-IR" sz="2000">
                <a:effectLst/>
                <a:latin typeface="Times New Roman" panose="02020603050405020304" pitchFamily="18" charset="0"/>
                <a:ea typeface="MS Mincho" panose="02020609040205080304" pitchFamily="49" charset="-128"/>
                <a:cs typeface="B Nazanin" panose="00000400000000000000" pitchFamily="2" charset="-78"/>
              </a:rPr>
              <a:t>تعیین علت اصلی نارسایی ها ، مشکلات و نقص ها در زمان.</a:t>
            </a:r>
          </a:p>
          <a:p>
            <a:pPr marL="342900" indent="-342900" algn="just" rtl="1">
              <a:buFont typeface="Arial" panose="020B0604020202020204" pitchFamily="34" charset="0"/>
              <a:buChar char="•"/>
            </a:pPr>
            <a:endParaRPr lang="fa-IR" sz="2000">
              <a:effectLst/>
              <a:latin typeface="Times New Roman" panose="02020603050405020304" pitchFamily="18" charset="0"/>
              <a:ea typeface="MS Mincho" panose="02020609040205080304" pitchFamily="49" charset="-128"/>
              <a:cs typeface="B Nazanin" panose="00000400000000000000" pitchFamily="2" charset="-78"/>
            </a:endParaRPr>
          </a:p>
          <a:p>
            <a:pPr marL="342900" indent="-342900" algn="just" rtl="1">
              <a:buFont typeface="Arial" panose="020B0604020202020204" pitchFamily="34" charset="0"/>
              <a:buChar char="•"/>
            </a:pPr>
            <a:r>
              <a:rPr lang="fa-IR" sz="2000">
                <a:effectLst/>
                <a:latin typeface="Times New Roman" panose="02020603050405020304" pitchFamily="18" charset="0"/>
                <a:ea typeface="MS Mincho" panose="02020609040205080304" pitchFamily="49" charset="-128"/>
                <a:cs typeface="B Nazanin" panose="00000400000000000000" pitchFamily="2" charset="-78"/>
              </a:rPr>
              <a:t>ارائه آفر و کوپن به مشتریان براساس عادات خرید آن ها.</a:t>
            </a:r>
          </a:p>
          <a:p>
            <a:pPr marL="342900" indent="-342900" algn="just" rtl="1">
              <a:buFont typeface="Arial" panose="020B0604020202020204" pitchFamily="34" charset="0"/>
              <a:buChar char="•"/>
            </a:pPr>
            <a:endParaRPr lang="fa-IR" sz="2000">
              <a:effectLst/>
              <a:latin typeface="Times New Roman" panose="02020603050405020304" pitchFamily="18" charset="0"/>
              <a:ea typeface="MS Mincho" panose="02020609040205080304" pitchFamily="49" charset="-128"/>
              <a:cs typeface="B Nazanin" panose="00000400000000000000" pitchFamily="2" charset="-78"/>
            </a:endParaRPr>
          </a:p>
          <a:p>
            <a:pPr marL="342900" indent="-342900" algn="just" rtl="1">
              <a:buFont typeface="Arial" panose="020B0604020202020204" pitchFamily="34" charset="0"/>
              <a:buChar char="•"/>
            </a:pPr>
            <a:r>
              <a:rPr lang="fa-IR" sz="2000">
                <a:effectLst/>
                <a:latin typeface="Times New Roman" panose="02020603050405020304" pitchFamily="18" charset="0"/>
                <a:ea typeface="MS Mincho" panose="02020609040205080304" pitchFamily="49" charset="-128"/>
                <a:cs typeface="B Nazanin" panose="00000400000000000000" pitchFamily="2" charset="-78"/>
              </a:rPr>
              <a:t>محاسبه کل ریسک موجود در کمتر از چند دقیقه.</a:t>
            </a:r>
          </a:p>
          <a:p>
            <a:pPr marL="342900" indent="-342900" algn="just" rtl="1">
              <a:buFont typeface="Arial" panose="020B0604020202020204" pitchFamily="34" charset="0"/>
              <a:buChar char="•"/>
            </a:pPr>
            <a:endParaRPr lang="fa-IR" sz="2000">
              <a:effectLst/>
              <a:latin typeface="Times New Roman" panose="02020603050405020304" pitchFamily="18" charset="0"/>
              <a:ea typeface="MS Mincho" panose="02020609040205080304" pitchFamily="49" charset="-128"/>
              <a:cs typeface="B Nazanin" panose="00000400000000000000" pitchFamily="2" charset="-78"/>
            </a:endParaRPr>
          </a:p>
          <a:p>
            <a:pPr marL="342900" indent="-342900" algn="just" rtl="1">
              <a:buFont typeface="Arial" panose="020B0604020202020204" pitchFamily="34" charset="0"/>
              <a:buChar char="•"/>
            </a:pPr>
            <a:r>
              <a:rPr lang="fa-IR" sz="2000">
                <a:effectLst/>
                <a:latin typeface="Times New Roman" panose="02020603050405020304" pitchFamily="18" charset="0"/>
                <a:ea typeface="MS Mincho" panose="02020609040205080304" pitchFamily="49" charset="-128"/>
                <a:cs typeface="B Nazanin" panose="00000400000000000000" pitchFamily="2" charset="-78"/>
              </a:rPr>
              <a:t>رفتارهای پر خطر و کلاهبردارانه را قبل از اینکه سازمان شما را تحت تاثیر قرار دهد شناسایی کنید.</a:t>
            </a:r>
          </a:p>
        </p:txBody>
      </p:sp>
      <p:sp>
        <p:nvSpPr>
          <p:cNvPr id="13" name="TextBox 12">
            <a:extLst>
              <a:ext uri="{FF2B5EF4-FFF2-40B4-BE49-F238E27FC236}">
                <a16:creationId xmlns:a16="http://schemas.microsoft.com/office/drawing/2014/main" id="{9C8B84BB-CFB9-4DBA-8A5E-F56B4ECB5874}"/>
              </a:ext>
            </a:extLst>
          </p:cNvPr>
          <p:cNvSpPr txBox="1"/>
          <p:nvPr/>
        </p:nvSpPr>
        <p:spPr>
          <a:xfrm>
            <a:off x="177417" y="6489511"/>
            <a:ext cx="641444" cy="368489"/>
          </a:xfrm>
          <a:prstGeom prst="rect">
            <a:avLst/>
          </a:prstGeom>
          <a:noFill/>
        </p:spPr>
        <p:txBody>
          <a:bodyPr wrap="square" rtlCol="1">
            <a:spAutoFit/>
          </a:bodyPr>
          <a:lstStyle/>
          <a:p>
            <a:pPr algn="ctr"/>
            <a:r>
              <a:rPr lang="fa-IR" b="1"/>
              <a:t>10</a:t>
            </a:r>
          </a:p>
        </p:txBody>
      </p:sp>
    </p:spTree>
    <p:extLst>
      <p:ext uri="{BB962C8B-B14F-4D97-AF65-F5344CB8AC3E}">
        <p14:creationId xmlns:p14="http://schemas.microsoft.com/office/powerpoint/2010/main" val="3162232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65F9EF-384F-4ABB-B0BD-8AA3DEABF65E}"/>
              </a:ext>
            </a:extLst>
          </p:cNvPr>
          <p:cNvSpPr/>
          <p:nvPr/>
        </p:nvSpPr>
        <p:spPr>
          <a:xfrm>
            <a:off x="-1096889" y="-254204"/>
            <a:ext cx="13639978" cy="76242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0"/>
          </p:nvPr>
        </p:nvSpPr>
        <p:spPr>
          <a:xfrm>
            <a:off x="-439342" y="862424"/>
            <a:ext cx="8866544" cy="724247"/>
          </a:xfrm>
        </p:spPr>
        <p:txBody>
          <a:bodyPr>
            <a:noAutofit/>
          </a:bodyPr>
          <a:lstStyle/>
          <a:p>
            <a:pPr rtl="1"/>
            <a:r>
              <a:rPr lang="fa-IR">
                <a:cs typeface="B Nazanin" panose="00000400000000000000" pitchFamily="2" charset="-78"/>
              </a:rPr>
              <a:t>خصوصیات </a:t>
            </a:r>
            <a:r>
              <a:rPr lang="en-US">
                <a:cs typeface="B Nazanin" panose="00000400000000000000" pitchFamily="2" charset="-78"/>
              </a:rPr>
              <a:t>5V</a:t>
            </a:r>
            <a:endParaRPr lang="en-US" dirty="0">
              <a:cs typeface="B Nazanin" panose="00000400000000000000" pitchFamily="2" charset="-78"/>
            </a:endParaRPr>
          </a:p>
        </p:txBody>
      </p:sp>
      <p:grpSp>
        <p:nvGrpSpPr>
          <p:cNvPr id="42" name="Group 41">
            <a:extLst>
              <a:ext uri="{FF2B5EF4-FFF2-40B4-BE49-F238E27FC236}">
                <a16:creationId xmlns:a16="http://schemas.microsoft.com/office/drawing/2014/main" id="{977276CE-B599-4575-84C6-3C87E36C18A5}"/>
              </a:ext>
            </a:extLst>
          </p:cNvPr>
          <p:cNvGrpSpPr/>
          <p:nvPr/>
        </p:nvGrpSpPr>
        <p:grpSpPr>
          <a:xfrm>
            <a:off x="8631110" y="2879947"/>
            <a:ext cx="3214643" cy="3716680"/>
            <a:chOff x="4125210" y="1802423"/>
            <a:chExt cx="3954428" cy="4571999"/>
          </a:xfrm>
        </p:grpSpPr>
        <p:grpSp>
          <p:nvGrpSpPr>
            <p:cNvPr id="43" name="Group 42">
              <a:extLst>
                <a:ext uri="{FF2B5EF4-FFF2-40B4-BE49-F238E27FC236}">
                  <a16:creationId xmlns:a16="http://schemas.microsoft.com/office/drawing/2014/main" id="{A03DEC92-AFE6-45B1-BD29-07255934D02F}"/>
                </a:ext>
              </a:extLst>
            </p:cNvPr>
            <p:cNvGrpSpPr/>
            <p:nvPr/>
          </p:nvGrpSpPr>
          <p:grpSpPr>
            <a:xfrm>
              <a:off x="4125210" y="3947746"/>
              <a:ext cx="3954428" cy="2426676"/>
              <a:chOff x="4125210" y="3947746"/>
              <a:chExt cx="3954428" cy="2426676"/>
            </a:xfrm>
            <a:solidFill>
              <a:schemeClr val="accent4"/>
            </a:solidFill>
          </p:grpSpPr>
          <p:sp>
            <p:nvSpPr>
              <p:cNvPr id="46" name="Rectangle 45">
                <a:extLst>
                  <a:ext uri="{FF2B5EF4-FFF2-40B4-BE49-F238E27FC236}">
                    <a16:creationId xmlns:a16="http://schemas.microsoft.com/office/drawing/2014/main" id="{EE0E83D3-C5AB-4DE4-BF1C-C187B6161940}"/>
                  </a:ext>
                </a:extLst>
              </p:cNvPr>
              <p:cNvSpPr/>
              <p:nvPr/>
            </p:nvSpPr>
            <p:spPr>
              <a:xfrm>
                <a:off x="5803486" y="3947746"/>
                <a:ext cx="597877" cy="115607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C6C0F5AF-6CE6-48F6-A815-A98D4147173B}"/>
                  </a:ext>
                </a:extLst>
              </p:cNvPr>
              <p:cNvSpPr/>
              <p:nvPr/>
            </p:nvSpPr>
            <p:spPr>
              <a:xfrm>
                <a:off x="4125210" y="4897315"/>
                <a:ext cx="3954428" cy="147710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Shape 43">
              <a:extLst>
                <a:ext uri="{FF2B5EF4-FFF2-40B4-BE49-F238E27FC236}">
                  <a16:creationId xmlns:a16="http://schemas.microsoft.com/office/drawing/2014/main" id="{49016DB8-0817-4286-9802-C6BC6504E869}"/>
                </a:ext>
              </a:extLst>
            </p:cNvPr>
            <p:cNvSpPr/>
            <p:nvPr/>
          </p:nvSpPr>
          <p:spPr>
            <a:xfrm>
              <a:off x="4580792" y="1802423"/>
              <a:ext cx="3047335" cy="2778367"/>
            </a:xfrm>
            <a:custGeom>
              <a:avLst/>
              <a:gdLst>
                <a:gd name="connsiteX0" fmla="*/ 2686434 w 3047335"/>
                <a:gd name="connsiteY0" fmla="*/ 649222 h 2778367"/>
                <a:gd name="connsiteX1" fmla="*/ 2480724 w 3047335"/>
                <a:gd name="connsiteY1" fmla="*/ 868916 h 2778367"/>
                <a:gd name="connsiteX2" fmla="*/ 2831980 w 3047335"/>
                <a:gd name="connsiteY2" fmla="*/ 868916 h 2778367"/>
                <a:gd name="connsiteX3" fmla="*/ 2831980 w 3047335"/>
                <a:gd name="connsiteY3" fmla="*/ 866747 h 2778367"/>
                <a:gd name="connsiteX4" fmla="*/ 2939658 w 3047335"/>
                <a:gd name="connsiteY4" fmla="*/ 759069 h 2778367"/>
                <a:gd name="connsiteX5" fmla="*/ 2831980 w 3047335"/>
                <a:gd name="connsiteY5" fmla="*/ 651391 h 2778367"/>
                <a:gd name="connsiteX6" fmla="*/ 2831980 w 3047335"/>
                <a:gd name="connsiteY6" fmla="*/ 649222 h 2778367"/>
                <a:gd name="connsiteX7" fmla="*/ 32816 w 3047335"/>
                <a:gd name="connsiteY7" fmla="*/ 0 h 2778367"/>
                <a:gd name="connsiteX8" fmla="*/ 2993848 w 3047335"/>
                <a:gd name="connsiteY8" fmla="*/ 0 h 2778367"/>
                <a:gd name="connsiteX9" fmla="*/ 3026664 w 3047335"/>
                <a:gd name="connsiteY9" fmla="*/ 32816 h 2778367"/>
                <a:gd name="connsiteX10" fmla="*/ 3026664 w 3047335"/>
                <a:gd name="connsiteY10" fmla="*/ 285864 h 2778367"/>
                <a:gd name="connsiteX11" fmla="*/ 3026664 w 3047335"/>
                <a:gd name="connsiteY11" fmla="*/ 290147 h 2778367"/>
                <a:gd name="connsiteX12" fmla="*/ 3022654 w 3047335"/>
                <a:gd name="connsiteY12" fmla="*/ 290147 h 2778367"/>
                <a:gd name="connsiteX13" fmla="*/ 2785226 w 3047335"/>
                <a:gd name="connsiteY13" fmla="*/ 543714 h 2778367"/>
                <a:gd name="connsiteX14" fmla="*/ 2831980 w 3047335"/>
                <a:gd name="connsiteY14" fmla="*/ 543714 h 2778367"/>
                <a:gd name="connsiteX15" fmla="*/ 2834863 w 3047335"/>
                <a:gd name="connsiteY15" fmla="*/ 543714 h 2778367"/>
                <a:gd name="connsiteX16" fmla="*/ 2834863 w 3047335"/>
                <a:gd name="connsiteY16" fmla="*/ 544005 h 2778367"/>
                <a:gd name="connsiteX17" fmla="*/ 2875382 w 3047335"/>
                <a:gd name="connsiteY17" fmla="*/ 548089 h 2778367"/>
                <a:gd name="connsiteX18" fmla="*/ 3047335 w 3047335"/>
                <a:gd name="connsiteY18" fmla="*/ 759069 h 2778367"/>
                <a:gd name="connsiteX19" fmla="*/ 2875382 w 3047335"/>
                <a:gd name="connsiteY19" fmla="*/ 970049 h 2778367"/>
                <a:gd name="connsiteX20" fmla="*/ 2834863 w 3047335"/>
                <a:gd name="connsiteY20" fmla="*/ 974134 h 2778367"/>
                <a:gd name="connsiteX21" fmla="*/ 2834863 w 3047335"/>
                <a:gd name="connsiteY21" fmla="*/ 974424 h 2778367"/>
                <a:gd name="connsiteX22" fmla="*/ 2831980 w 3047335"/>
                <a:gd name="connsiteY22" fmla="*/ 974424 h 2778367"/>
                <a:gd name="connsiteX23" fmla="*/ 2381931 w 3047335"/>
                <a:gd name="connsiteY23" fmla="*/ 974424 h 2778367"/>
                <a:gd name="connsiteX24" fmla="*/ 1891751 w 3047335"/>
                <a:gd name="connsiteY24" fmla="*/ 1497925 h 2778367"/>
                <a:gd name="connsiteX25" fmla="*/ 1891751 w 3047335"/>
                <a:gd name="connsiteY25" fmla="*/ 2250406 h 2778367"/>
                <a:gd name="connsiteX26" fmla="*/ 1142998 w 3047335"/>
                <a:gd name="connsiteY26" fmla="*/ 2778367 h 2778367"/>
                <a:gd name="connsiteX27" fmla="*/ 1142998 w 3047335"/>
                <a:gd name="connsiteY27" fmla="*/ 1506560 h 2778367"/>
                <a:gd name="connsiteX28" fmla="*/ 4010 w 3047335"/>
                <a:gd name="connsiteY28" fmla="*/ 290147 h 2778367"/>
                <a:gd name="connsiteX29" fmla="*/ 0 w 3047335"/>
                <a:gd name="connsiteY29" fmla="*/ 290147 h 2778367"/>
                <a:gd name="connsiteX30" fmla="*/ 0 w 3047335"/>
                <a:gd name="connsiteY30" fmla="*/ 285864 h 2778367"/>
                <a:gd name="connsiteX31" fmla="*/ 0 w 3047335"/>
                <a:gd name="connsiteY31" fmla="*/ 32816 h 2778367"/>
                <a:gd name="connsiteX32" fmla="*/ 32816 w 3047335"/>
                <a:gd name="connsiteY32" fmla="*/ 0 h 277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7335" h="2778367">
                  <a:moveTo>
                    <a:pt x="2686434" y="649222"/>
                  </a:moveTo>
                  <a:lnTo>
                    <a:pt x="2480724" y="868916"/>
                  </a:lnTo>
                  <a:lnTo>
                    <a:pt x="2831980" y="868916"/>
                  </a:lnTo>
                  <a:lnTo>
                    <a:pt x="2831980" y="866747"/>
                  </a:lnTo>
                  <a:cubicBezTo>
                    <a:pt x="2891449" y="866747"/>
                    <a:pt x="2939658" y="818538"/>
                    <a:pt x="2939658" y="759069"/>
                  </a:cubicBezTo>
                  <a:cubicBezTo>
                    <a:pt x="2939658" y="699600"/>
                    <a:pt x="2891449" y="651391"/>
                    <a:pt x="2831980" y="651391"/>
                  </a:cubicBezTo>
                  <a:lnTo>
                    <a:pt x="2831980" y="649222"/>
                  </a:lnTo>
                  <a:close/>
                  <a:moveTo>
                    <a:pt x="32816" y="0"/>
                  </a:moveTo>
                  <a:lnTo>
                    <a:pt x="2993848" y="0"/>
                  </a:lnTo>
                  <a:cubicBezTo>
                    <a:pt x="3011972" y="0"/>
                    <a:pt x="3026664" y="14692"/>
                    <a:pt x="3026664" y="32816"/>
                  </a:cubicBezTo>
                  <a:lnTo>
                    <a:pt x="3026664" y="285864"/>
                  </a:lnTo>
                  <a:lnTo>
                    <a:pt x="3026664" y="290147"/>
                  </a:lnTo>
                  <a:lnTo>
                    <a:pt x="3022654" y="290147"/>
                  </a:lnTo>
                  <a:lnTo>
                    <a:pt x="2785226" y="543714"/>
                  </a:lnTo>
                  <a:lnTo>
                    <a:pt x="2831980" y="543714"/>
                  </a:lnTo>
                  <a:lnTo>
                    <a:pt x="2834863" y="543714"/>
                  </a:lnTo>
                  <a:lnTo>
                    <a:pt x="2834863" y="544005"/>
                  </a:lnTo>
                  <a:lnTo>
                    <a:pt x="2875382" y="548089"/>
                  </a:lnTo>
                  <a:cubicBezTo>
                    <a:pt x="2973515" y="568170"/>
                    <a:pt x="3047335" y="654999"/>
                    <a:pt x="3047335" y="759069"/>
                  </a:cubicBezTo>
                  <a:cubicBezTo>
                    <a:pt x="3047335" y="863139"/>
                    <a:pt x="2973515" y="949968"/>
                    <a:pt x="2875382" y="970049"/>
                  </a:cubicBezTo>
                  <a:lnTo>
                    <a:pt x="2834863" y="974134"/>
                  </a:lnTo>
                  <a:lnTo>
                    <a:pt x="2834863" y="974424"/>
                  </a:lnTo>
                  <a:lnTo>
                    <a:pt x="2831980" y="974424"/>
                  </a:lnTo>
                  <a:lnTo>
                    <a:pt x="2381931" y="974424"/>
                  </a:lnTo>
                  <a:lnTo>
                    <a:pt x="1891751" y="1497925"/>
                  </a:lnTo>
                  <a:lnTo>
                    <a:pt x="1891751" y="2250406"/>
                  </a:lnTo>
                  <a:lnTo>
                    <a:pt x="1142998" y="2778367"/>
                  </a:lnTo>
                  <a:lnTo>
                    <a:pt x="1142998" y="1506560"/>
                  </a:lnTo>
                  <a:lnTo>
                    <a:pt x="4010" y="290147"/>
                  </a:lnTo>
                  <a:lnTo>
                    <a:pt x="0" y="290147"/>
                  </a:lnTo>
                  <a:lnTo>
                    <a:pt x="0" y="285864"/>
                  </a:lnTo>
                  <a:lnTo>
                    <a:pt x="0" y="32816"/>
                  </a:lnTo>
                  <a:cubicBezTo>
                    <a:pt x="0" y="14692"/>
                    <a:pt x="14692" y="0"/>
                    <a:pt x="3281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5" name="Rectangle 44">
              <a:extLst>
                <a:ext uri="{FF2B5EF4-FFF2-40B4-BE49-F238E27FC236}">
                  <a16:creationId xmlns:a16="http://schemas.microsoft.com/office/drawing/2014/main" id="{95D8D7ED-9EEB-469F-BEE4-C3D54FB05F00}"/>
                </a:ext>
              </a:extLst>
            </p:cNvPr>
            <p:cNvSpPr/>
            <p:nvPr/>
          </p:nvSpPr>
          <p:spPr>
            <a:xfrm>
              <a:off x="4580792" y="1987062"/>
              <a:ext cx="3026664" cy="1055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00FAA9CA-DC85-4FF5-9531-45E07B4797B5}"/>
              </a:ext>
            </a:extLst>
          </p:cNvPr>
          <p:cNvSpPr txBox="1"/>
          <p:nvPr/>
        </p:nvSpPr>
        <p:spPr>
          <a:xfrm>
            <a:off x="9084748" y="247843"/>
            <a:ext cx="2307366" cy="2677656"/>
          </a:xfrm>
          <a:prstGeom prst="rect">
            <a:avLst/>
          </a:prstGeom>
          <a:noFill/>
        </p:spPr>
        <p:txBody>
          <a:bodyPr wrap="square" rtlCol="0">
            <a:spAutoFit/>
          </a:bodyPr>
          <a:lstStyle/>
          <a:p>
            <a:pPr algn="dist"/>
            <a:r>
              <a:rPr lang="en-US" altLang="ko-KR" sz="1400" dirty="0">
                <a:solidFill>
                  <a:schemeClr val="accent2"/>
                </a:solidFill>
                <a:cs typeface="Arial" pitchFamily="34" charset="0"/>
              </a:rPr>
              <a:t>10100110100100001010100111101110110110110101010000111001010110010101001110101000101010001011010110110110100010101110001010100010100010111010110001001101001101001000010101001111011101101101101010100001110010101100101010011101010001010100010110101101101101001</a:t>
            </a:r>
          </a:p>
        </p:txBody>
      </p:sp>
      <p:sp>
        <p:nvSpPr>
          <p:cNvPr id="64" name="TextBox 63">
            <a:extLst>
              <a:ext uri="{FF2B5EF4-FFF2-40B4-BE49-F238E27FC236}">
                <a16:creationId xmlns:a16="http://schemas.microsoft.com/office/drawing/2014/main" id="{195B8650-E83A-42C5-9D4A-EBF309E41D54}"/>
              </a:ext>
            </a:extLst>
          </p:cNvPr>
          <p:cNvSpPr txBox="1"/>
          <p:nvPr/>
        </p:nvSpPr>
        <p:spPr>
          <a:xfrm>
            <a:off x="8932202" y="5733749"/>
            <a:ext cx="2597628" cy="584775"/>
          </a:xfrm>
          <a:prstGeom prst="rect">
            <a:avLst/>
          </a:prstGeom>
          <a:noFill/>
        </p:spPr>
        <p:txBody>
          <a:bodyPr wrap="square" rtlCol="0">
            <a:spAutoFit/>
          </a:bodyPr>
          <a:lstStyle/>
          <a:p>
            <a:pPr algn="ctr"/>
            <a:r>
              <a:rPr lang="en-US" altLang="ko-KR" sz="3200" dirty="0">
                <a:solidFill>
                  <a:schemeClr val="bg1"/>
                </a:solidFill>
                <a:cs typeface="Arial" pitchFamily="34" charset="0"/>
              </a:rPr>
              <a:t>BIG DATA</a:t>
            </a:r>
            <a:endParaRPr lang="ko-KR" altLang="en-US" sz="3200" dirty="0">
              <a:solidFill>
                <a:schemeClr val="bg1"/>
              </a:solidFill>
              <a:cs typeface="Arial" pitchFamily="34" charset="0"/>
            </a:endParaRPr>
          </a:p>
        </p:txBody>
      </p:sp>
      <p:sp>
        <p:nvSpPr>
          <p:cNvPr id="3" name="TextBox 2">
            <a:extLst>
              <a:ext uri="{FF2B5EF4-FFF2-40B4-BE49-F238E27FC236}">
                <a16:creationId xmlns:a16="http://schemas.microsoft.com/office/drawing/2014/main" id="{CC5DFA49-8BC5-4F78-9718-8BA737626F7C}"/>
              </a:ext>
            </a:extLst>
          </p:cNvPr>
          <p:cNvSpPr txBox="1"/>
          <p:nvPr/>
        </p:nvSpPr>
        <p:spPr>
          <a:xfrm>
            <a:off x="-233222" y="1949544"/>
            <a:ext cx="8660424" cy="2862322"/>
          </a:xfrm>
          <a:prstGeom prst="rect">
            <a:avLst/>
          </a:prstGeom>
          <a:noFill/>
        </p:spPr>
        <p:txBody>
          <a:bodyPr wrap="square" rtlCol="1">
            <a:spAutoFit/>
          </a:bodyPr>
          <a:lstStyle/>
          <a:p>
            <a:pPr marL="342900" indent="-342900" algn="justLow" rtl="1">
              <a:buFont typeface="Arial" panose="020B0604020202020204" pitchFamily="34" charset="0"/>
              <a:buChar char="•"/>
            </a:pPr>
            <a:r>
              <a:rPr lang="fa-IR" sz="2000">
                <a:effectLst/>
                <a:latin typeface="Times New Roman" panose="02020603050405020304" pitchFamily="18" charset="0"/>
                <a:ea typeface="MS Mincho" panose="02020609040205080304" pitchFamily="49" charset="-128"/>
                <a:cs typeface="B Nazanin" panose="00000400000000000000" pitchFamily="2" charset="-78"/>
              </a:rPr>
              <a:t>ظرفیت</a:t>
            </a:r>
          </a:p>
          <a:p>
            <a:pPr marL="342900" indent="-342900" algn="justLow" rtl="1">
              <a:buFont typeface="Arial" panose="020B0604020202020204" pitchFamily="34" charset="0"/>
              <a:buChar char="•"/>
            </a:pPr>
            <a:endParaRPr lang="fa-IR" sz="2000">
              <a:effectLst/>
              <a:latin typeface="Times New Roman" panose="02020603050405020304" pitchFamily="18" charset="0"/>
              <a:ea typeface="MS Mincho" panose="02020609040205080304" pitchFamily="49" charset="-128"/>
              <a:cs typeface="B Nazanin" panose="00000400000000000000" pitchFamily="2" charset="-78"/>
            </a:endParaRPr>
          </a:p>
          <a:p>
            <a:pPr marL="342900" indent="-342900" algn="justLow" rtl="1">
              <a:buFont typeface="Arial" panose="020B0604020202020204" pitchFamily="34" charset="0"/>
              <a:buChar char="•"/>
            </a:pPr>
            <a:r>
              <a:rPr lang="fa-IR" sz="2000">
                <a:latin typeface="Times New Roman" panose="02020603050405020304" pitchFamily="18" charset="0"/>
                <a:ea typeface="MS Mincho" panose="02020609040205080304" pitchFamily="49" charset="-128"/>
                <a:cs typeface="B Nazanin" panose="00000400000000000000" pitchFamily="2" charset="-78"/>
              </a:rPr>
              <a:t>سرعت</a:t>
            </a:r>
          </a:p>
          <a:p>
            <a:pPr marL="342900" indent="-342900" algn="justLow" rtl="1">
              <a:buFont typeface="Arial" panose="020B0604020202020204" pitchFamily="34" charset="0"/>
              <a:buChar char="•"/>
            </a:pPr>
            <a:endParaRPr lang="fa-IR" sz="2000">
              <a:latin typeface="Times New Roman" panose="02020603050405020304" pitchFamily="18" charset="0"/>
              <a:ea typeface="MS Mincho" panose="02020609040205080304" pitchFamily="49" charset="-128"/>
              <a:cs typeface="B Nazanin" panose="00000400000000000000" pitchFamily="2" charset="-78"/>
            </a:endParaRPr>
          </a:p>
          <a:p>
            <a:pPr marL="342900" indent="-342900" algn="justLow" rtl="1">
              <a:buFont typeface="Arial" panose="020B0604020202020204" pitchFamily="34" charset="0"/>
              <a:buChar char="•"/>
            </a:pPr>
            <a:r>
              <a:rPr lang="fa-IR" sz="2000">
                <a:effectLst/>
                <a:latin typeface="Times New Roman" panose="02020603050405020304" pitchFamily="18" charset="0"/>
                <a:ea typeface="MS Mincho" panose="02020609040205080304" pitchFamily="49" charset="-128"/>
                <a:cs typeface="B Nazanin" panose="00000400000000000000" pitchFamily="2" charset="-78"/>
              </a:rPr>
              <a:t>تنوع</a:t>
            </a:r>
          </a:p>
          <a:p>
            <a:pPr marL="342900" indent="-342900" algn="justLow" rtl="1">
              <a:buFont typeface="Arial" panose="020B0604020202020204" pitchFamily="34" charset="0"/>
              <a:buChar char="•"/>
            </a:pPr>
            <a:endParaRPr lang="fa-IR" sz="2000">
              <a:effectLst/>
              <a:latin typeface="Times New Roman" panose="02020603050405020304" pitchFamily="18" charset="0"/>
              <a:ea typeface="MS Mincho" panose="02020609040205080304" pitchFamily="49" charset="-128"/>
              <a:cs typeface="B Nazanin" panose="00000400000000000000" pitchFamily="2" charset="-78"/>
            </a:endParaRPr>
          </a:p>
          <a:p>
            <a:pPr marL="342900" indent="-342900" algn="justLow" rtl="1">
              <a:buFont typeface="Arial" panose="020B0604020202020204" pitchFamily="34" charset="0"/>
              <a:buChar char="•"/>
            </a:pPr>
            <a:r>
              <a:rPr lang="fa-IR" sz="2000">
                <a:latin typeface="Times New Roman" panose="02020603050405020304" pitchFamily="18" charset="0"/>
                <a:ea typeface="MS Mincho" panose="02020609040205080304" pitchFamily="49" charset="-128"/>
                <a:cs typeface="B Nazanin" panose="00000400000000000000" pitchFamily="2" charset="-78"/>
              </a:rPr>
              <a:t>صحت</a:t>
            </a:r>
          </a:p>
          <a:p>
            <a:pPr marL="342900" indent="-342900" algn="justLow" rtl="1">
              <a:buFont typeface="Arial" panose="020B0604020202020204" pitchFamily="34" charset="0"/>
              <a:buChar char="•"/>
            </a:pPr>
            <a:endParaRPr lang="fa-IR" sz="2000">
              <a:latin typeface="Times New Roman" panose="02020603050405020304" pitchFamily="18" charset="0"/>
              <a:ea typeface="MS Mincho" panose="02020609040205080304" pitchFamily="49" charset="-128"/>
              <a:cs typeface="B Nazanin" panose="00000400000000000000" pitchFamily="2" charset="-78"/>
            </a:endParaRPr>
          </a:p>
          <a:p>
            <a:pPr marL="342900" indent="-342900" algn="justLow" rtl="1">
              <a:buFont typeface="Arial" panose="020B0604020202020204" pitchFamily="34" charset="0"/>
              <a:buChar char="•"/>
            </a:pPr>
            <a:r>
              <a:rPr lang="fa-IR" sz="2000">
                <a:effectLst/>
                <a:latin typeface="Times New Roman" panose="02020603050405020304" pitchFamily="18" charset="0"/>
                <a:ea typeface="MS Mincho" panose="02020609040205080304" pitchFamily="49" charset="-128"/>
                <a:cs typeface="B Nazanin" panose="00000400000000000000" pitchFamily="2" charset="-78"/>
              </a:rPr>
              <a:t>مقدار</a:t>
            </a:r>
            <a:endParaRPr lang="en-US" sz="2000">
              <a:effectLst/>
              <a:latin typeface="Times New Roman" panose="02020603050405020304" pitchFamily="18" charset="0"/>
              <a:ea typeface="MS Mincho" panose="02020609040205080304" pitchFamily="49" charset="-128"/>
              <a:cs typeface="B Nazanin" panose="00000400000000000000" pitchFamily="2" charset="-78"/>
            </a:endParaRPr>
          </a:p>
        </p:txBody>
      </p:sp>
      <p:pic>
        <p:nvPicPr>
          <p:cNvPr id="5" name="Picture 4">
            <a:extLst>
              <a:ext uri="{FF2B5EF4-FFF2-40B4-BE49-F238E27FC236}">
                <a16:creationId xmlns:a16="http://schemas.microsoft.com/office/drawing/2014/main" id="{D2A00469-9AC8-4461-8CBB-D3AC46CDAF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818" y="2252270"/>
            <a:ext cx="6985938" cy="3929590"/>
          </a:xfrm>
          <a:prstGeom prst="rect">
            <a:avLst/>
          </a:prstGeom>
        </p:spPr>
      </p:pic>
      <p:sp>
        <p:nvSpPr>
          <p:cNvPr id="6" name="TextBox 5">
            <a:extLst>
              <a:ext uri="{FF2B5EF4-FFF2-40B4-BE49-F238E27FC236}">
                <a16:creationId xmlns:a16="http://schemas.microsoft.com/office/drawing/2014/main" id="{6F7A4CEF-3095-4752-95EB-CAED06CE6F9E}"/>
              </a:ext>
            </a:extLst>
          </p:cNvPr>
          <p:cNvSpPr txBox="1"/>
          <p:nvPr/>
        </p:nvSpPr>
        <p:spPr>
          <a:xfrm>
            <a:off x="1710554" y="5885645"/>
            <a:ext cx="2925840" cy="369332"/>
          </a:xfrm>
          <a:prstGeom prst="rect">
            <a:avLst/>
          </a:prstGeom>
          <a:noFill/>
        </p:spPr>
        <p:txBody>
          <a:bodyPr wrap="square" rtlCol="1">
            <a:spAutoFit/>
          </a:bodyPr>
          <a:lstStyle/>
          <a:p>
            <a:pPr algn="ctr"/>
            <a:r>
              <a:rPr lang="en-US"/>
              <a:t>5Vs of BigData</a:t>
            </a:r>
            <a:endParaRPr lang="fa-IR"/>
          </a:p>
        </p:txBody>
      </p:sp>
      <p:sp>
        <p:nvSpPr>
          <p:cNvPr id="15" name="TextBox 14">
            <a:extLst>
              <a:ext uri="{FF2B5EF4-FFF2-40B4-BE49-F238E27FC236}">
                <a16:creationId xmlns:a16="http://schemas.microsoft.com/office/drawing/2014/main" id="{8C59E30F-03C4-487C-AE66-5779AAE18E8C}"/>
              </a:ext>
            </a:extLst>
          </p:cNvPr>
          <p:cNvSpPr txBox="1"/>
          <p:nvPr/>
        </p:nvSpPr>
        <p:spPr>
          <a:xfrm>
            <a:off x="177417" y="6489511"/>
            <a:ext cx="641444" cy="368489"/>
          </a:xfrm>
          <a:prstGeom prst="rect">
            <a:avLst/>
          </a:prstGeom>
          <a:noFill/>
        </p:spPr>
        <p:txBody>
          <a:bodyPr wrap="square" rtlCol="1">
            <a:spAutoFit/>
          </a:bodyPr>
          <a:lstStyle/>
          <a:p>
            <a:pPr algn="ctr"/>
            <a:r>
              <a:rPr lang="fa-IR" b="1"/>
              <a:t>11</a:t>
            </a:r>
          </a:p>
        </p:txBody>
      </p:sp>
    </p:spTree>
    <p:extLst>
      <p:ext uri="{BB962C8B-B14F-4D97-AF65-F5344CB8AC3E}">
        <p14:creationId xmlns:p14="http://schemas.microsoft.com/office/powerpoint/2010/main" val="551956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65F9EF-384F-4ABB-B0BD-8AA3DEABF65E}"/>
              </a:ext>
            </a:extLst>
          </p:cNvPr>
          <p:cNvSpPr/>
          <p:nvPr/>
        </p:nvSpPr>
        <p:spPr>
          <a:xfrm>
            <a:off x="-726824" y="-383147"/>
            <a:ext cx="13639978" cy="76242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0"/>
          </p:nvPr>
        </p:nvSpPr>
        <p:spPr>
          <a:xfrm>
            <a:off x="1659892" y="339039"/>
            <a:ext cx="8866544" cy="724247"/>
          </a:xfrm>
        </p:spPr>
        <p:txBody>
          <a:bodyPr>
            <a:noAutofit/>
          </a:bodyPr>
          <a:lstStyle/>
          <a:p>
            <a:r>
              <a:rPr lang="fa-IR">
                <a:cs typeface="B Nazanin" panose="00000400000000000000" pitchFamily="2" charset="-78"/>
              </a:rPr>
              <a:t>تکنولوژی مورد استفاده در کلان داده</a:t>
            </a:r>
            <a:endParaRPr lang="en-US" dirty="0">
              <a:cs typeface="B Nazanin" panose="00000400000000000000" pitchFamily="2" charset="-78"/>
            </a:endParaRPr>
          </a:p>
        </p:txBody>
      </p:sp>
      <p:sp>
        <p:nvSpPr>
          <p:cNvPr id="64" name="TextBox 63">
            <a:extLst>
              <a:ext uri="{FF2B5EF4-FFF2-40B4-BE49-F238E27FC236}">
                <a16:creationId xmlns:a16="http://schemas.microsoft.com/office/drawing/2014/main" id="{195B8650-E83A-42C5-9D4A-EBF309E41D54}"/>
              </a:ext>
            </a:extLst>
          </p:cNvPr>
          <p:cNvSpPr txBox="1"/>
          <p:nvPr/>
        </p:nvSpPr>
        <p:spPr>
          <a:xfrm>
            <a:off x="8932202" y="5733749"/>
            <a:ext cx="2597628" cy="584775"/>
          </a:xfrm>
          <a:prstGeom prst="rect">
            <a:avLst/>
          </a:prstGeom>
          <a:noFill/>
        </p:spPr>
        <p:txBody>
          <a:bodyPr wrap="square" rtlCol="0">
            <a:spAutoFit/>
          </a:bodyPr>
          <a:lstStyle/>
          <a:p>
            <a:pPr algn="ctr"/>
            <a:r>
              <a:rPr lang="en-US" altLang="ko-KR" sz="3200" dirty="0">
                <a:solidFill>
                  <a:schemeClr val="bg1"/>
                </a:solidFill>
                <a:cs typeface="Arial" pitchFamily="34" charset="0"/>
              </a:rPr>
              <a:t>BIG DATA</a:t>
            </a:r>
            <a:endParaRPr lang="ko-KR" altLang="en-US" sz="3200" dirty="0">
              <a:solidFill>
                <a:schemeClr val="bg1"/>
              </a:solidFill>
              <a:cs typeface="Arial" pitchFamily="34" charset="0"/>
            </a:endParaRPr>
          </a:p>
        </p:txBody>
      </p:sp>
      <p:pic>
        <p:nvPicPr>
          <p:cNvPr id="4" name="Picture 3">
            <a:extLst>
              <a:ext uri="{FF2B5EF4-FFF2-40B4-BE49-F238E27FC236}">
                <a16:creationId xmlns:a16="http://schemas.microsoft.com/office/drawing/2014/main" id="{0B243FF3-8FE2-4616-8ED1-4E04137DE3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892" y="2449514"/>
            <a:ext cx="8866544" cy="3869010"/>
          </a:xfrm>
          <a:prstGeom prst="rect">
            <a:avLst/>
          </a:prstGeom>
        </p:spPr>
      </p:pic>
      <p:sp>
        <p:nvSpPr>
          <p:cNvPr id="10" name="TextBox 9">
            <a:extLst>
              <a:ext uri="{FF2B5EF4-FFF2-40B4-BE49-F238E27FC236}">
                <a16:creationId xmlns:a16="http://schemas.microsoft.com/office/drawing/2014/main" id="{CB541649-DEC8-4DBA-A379-054D2F1F9ED8}"/>
              </a:ext>
            </a:extLst>
          </p:cNvPr>
          <p:cNvSpPr txBox="1"/>
          <p:nvPr/>
        </p:nvSpPr>
        <p:spPr>
          <a:xfrm>
            <a:off x="803926" y="1402457"/>
            <a:ext cx="10578476" cy="707886"/>
          </a:xfrm>
          <a:prstGeom prst="rect">
            <a:avLst/>
          </a:prstGeom>
          <a:noFill/>
        </p:spPr>
        <p:txBody>
          <a:bodyPr wrap="square" rtlCol="1">
            <a:spAutoFit/>
          </a:bodyPr>
          <a:lstStyle/>
          <a:p>
            <a:pPr algn="just" rtl="1"/>
            <a:r>
              <a:rPr lang="fa-IR" sz="2000">
                <a:effectLst/>
                <a:latin typeface="Times New Roman" panose="02020603050405020304" pitchFamily="18" charset="0"/>
                <a:ea typeface="MS Mincho" panose="02020609040205080304" pitchFamily="49" charset="-128"/>
                <a:cs typeface="B Nazanin" panose="00000400000000000000" pitchFamily="2" charset="-78"/>
              </a:rPr>
              <a:t>فناوری </a:t>
            </a:r>
            <a:r>
              <a:rPr lang="en-US" sz="2000">
                <a:effectLst/>
                <a:latin typeface="Times New Roman" panose="02020603050405020304" pitchFamily="18" charset="0"/>
                <a:ea typeface="MS Mincho" panose="02020609040205080304" pitchFamily="49" charset="-128"/>
                <a:cs typeface="B Nazanin" panose="00000400000000000000" pitchFamily="2" charset="-78"/>
              </a:rPr>
              <a:t>Big Data </a:t>
            </a:r>
            <a:r>
              <a:rPr lang="fa-IR" sz="2000">
                <a:effectLst/>
                <a:latin typeface="Times New Roman" panose="02020603050405020304" pitchFamily="18" charset="0"/>
                <a:ea typeface="MS Mincho" panose="02020609040205080304" pitchFamily="49" charset="-128"/>
                <a:cs typeface="B Nazanin" panose="00000400000000000000" pitchFamily="2" charset="-78"/>
              </a:rPr>
              <a:t>را می توان به عنوان یک نرم افزار کمکی تعریف کرد که برای تجزیه و تحلیل ، پردازش و استخراج اطلاعات از یک مجموعه داده بسیار پیچیده و بزرگ طراحی شده است که نرم افزار پردازش داده های سنتی هرگز نمی تواند با آنها سر و کار داشته باشد.</a:t>
            </a:r>
          </a:p>
        </p:txBody>
      </p:sp>
      <p:sp>
        <p:nvSpPr>
          <p:cNvPr id="7" name="TextBox 6">
            <a:extLst>
              <a:ext uri="{FF2B5EF4-FFF2-40B4-BE49-F238E27FC236}">
                <a16:creationId xmlns:a16="http://schemas.microsoft.com/office/drawing/2014/main" id="{E916B354-6868-49C6-B498-0AA5515C4C99}"/>
              </a:ext>
            </a:extLst>
          </p:cNvPr>
          <p:cNvSpPr txBox="1"/>
          <p:nvPr/>
        </p:nvSpPr>
        <p:spPr>
          <a:xfrm>
            <a:off x="177417" y="6489511"/>
            <a:ext cx="641444" cy="368489"/>
          </a:xfrm>
          <a:prstGeom prst="rect">
            <a:avLst/>
          </a:prstGeom>
          <a:noFill/>
        </p:spPr>
        <p:txBody>
          <a:bodyPr wrap="square" rtlCol="1">
            <a:spAutoFit/>
          </a:bodyPr>
          <a:lstStyle/>
          <a:p>
            <a:pPr algn="ctr"/>
            <a:r>
              <a:rPr lang="fa-IR" b="1"/>
              <a:t>12</a:t>
            </a:r>
          </a:p>
        </p:txBody>
      </p:sp>
    </p:spTree>
    <p:extLst>
      <p:ext uri="{BB962C8B-B14F-4D97-AF65-F5344CB8AC3E}">
        <p14:creationId xmlns:p14="http://schemas.microsoft.com/office/powerpoint/2010/main" val="601952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65F9EF-384F-4ABB-B0BD-8AA3DEABF65E}"/>
              </a:ext>
            </a:extLst>
          </p:cNvPr>
          <p:cNvSpPr/>
          <p:nvPr/>
        </p:nvSpPr>
        <p:spPr>
          <a:xfrm>
            <a:off x="-1096889" y="-254204"/>
            <a:ext cx="13639978" cy="76242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0"/>
          </p:nvPr>
        </p:nvSpPr>
        <p:spPr>
          <a:xfrm>
            <a:off x="0" y="862424"/>
            <a:ext cx="8866544" cy="724247"/>
          </a:xfrm>
        </p:spPr>
        <p:txBody>
          <a:bodyPr>
            <a:noAutofit/>
          </a:bodyPr>
          <a:lstStyle/>
          <a:p>
            <a:r>
              <a:rPr lang="fa-IR">
                <a:cs typeface="B Nazanin" panose="00000400000000000000" pitchFamily="2" charset="-78"/>
              </a:rPr>
              <a:t>مولفه‌های کلان داده در فریم‌ورک هدوپ</a:t>
            </a:r>
            <a:endParaRPr lang="en-US" dirty="0">
              <a:cs typeface="B Nazanin" panose="00000400000000000000" pitchFamily="2" charset="-78"/>
            </a:endParaRPr>
          </a:p>
        </p:txBody>
      </p:sp>
      <p:grpSp>
        <p:nvGrpSpPr>
          <p:cNvPr id="42" name="Group 41">
            <a:extLst>
              <a:ext uri="{FF2B5EF4-FFF2-40B4-BE49-F238E27FC236}">
                <a16:creationId xmlns:a16="http://schemas.microsoft.com/office/drawing/2014/main" id="{977276CE-B599-4575-84C6-3C87E36C18A5}"/>
              </a:ext>
            </a:extLst>
          </p:cNvPr>
          <p:cNvGrpSpPr/>
          <p:nvPr/>
        </p:nvGrpSpPr>
        <p:grpSpPr>
          <a:xfrm>
            <a:off x="8631110" y="2879947"/>
            <a:ext cx="3214643" cy="3716680"/>
            <a:chOff x="4125210" y="1802423"/>
            <a:chExt cx="3954428" cy="4571999"/>
          </a:xfrm>
        </p:grpSpPr>
        <p:grpSp>
          <p:nvGrpSpPr>
            <p:cNvPr id="43" name="Group 42">
              <a:extLst>
                <a:ext uri="{FF2B5EF4-FFF2-40B4-BE49-F238E27FC236}">
                  <a16:creationId xmlns:a16="http://schemas.microsoft.com/office/drawing/2014/main" id="{A03DEC92-AFE6-45B1-BD29-07255934D02F}"/>
                </a:ext>
              </a:extLst>
            </p:cNvPr>
            <p:cNvGrpSpPr/>
            <p:nvPr/>
          </p:nvGrpSpPr>
          <p:grpSpPr>
            <a:xfrm>
              <a:off x="4125210" y="3947746"/>
              <a:ext cx="3954428" cy="2426676"/>
              <a:chOff x="4125210" y="3947746"/>
              <a:chExt cx="3954428" cy="2426676"/>
            </a:xfrm>
            <a:solidFill>
              <a:schemeClr val="accent4"/>
            </a:solidFill>
          </p:grpSpPr>
          <p:sp>
            <p:nvSpPr>
              <p:cNvPr id="46" name="Rectangle 45">
                <a:extLst>
                  <a:ext uri="{FF2B5EF4-FFF2-40B4-BE49-F238E27FC236}">
                    <a16:creationId xmlns:a16="http://schemas.microsoft.com/office/drawing/2014/main" id="{EE0E83D3-C5AB-4DE4-BF1C-C187B6161940}"/>
                  </a:ext>
                </a:extLst>
              </p:cNvPr>
              <p:cNvSpPr/>
              <p:nvPr/>
            </p:nvSpPr>
            <p:spPr>
              <a:xfrm>
                <a:off x="5803486" y="3947746"/>
                <a:ext cx="597877" cy="115607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C6C0F5AF-6CE6-48F6-A815-A98D4147173B}"/>
                  </a:ext>
                </a:extLst>
              </p:cNvPr>
              <p:cNvSpPr/>
              <p:nvPr/>
            </p:nvSpPr>
            <p:spPr>
              <a:xfrm>
                <a:off x="4125210" y="4897315"/>
                <a:ext cx="3954428" cy="147710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Shape 43">
              <a:extLst>
                <a:ext uri="{FF2B5EF4-FFF2-40B4-BE49-F238E27FC236}">
                  <a16:creationId xmlns:a16="http://schemas.microsoft.com/office/drawing/2014/main" id="{49016DB8-0817-4286-9802-C6BC6504E869}"/>
                </a:ext>
              </a:extLst>
            </p:cNvPr>
            <p:cNvSpPr/>
            <p:nvPr/>
          </p:nvSpPr>
          <p:spPr>
            <a:xfrm>
              <a:off x="4580792" y="1802423"/>
              <a:ext cx="3047335" cy="2778367"/>
            </a:xfrm>
            <a:custGeom>
              <a:avLst/>
              <a:gdLst>
                <a:gd name="connsiteX0" fmla="*/ 2686434 w 3047335"/>
                <a:gd name="connsiteY0" fmla="*/ 649222 h 2778367"/>
                <a:gd name="connsiteX1" fmla="*/ 2480724 w 3047335"/>
                <a:gd name="connsiteY1" fmla="*/ 868916 h 2778367"/>
                <a:gd name="connsiteX2" fmla="*/ 2831980 w 3047335"/>
                <a:gd name="connsiteY2" fmla="*/ 868916 h 2778367"/>
                <a:gd name="connsiteX3" fmla="*/ 2831980 w 3047335"/>
                <a:gd name="connsiteY3" fmla="*/ 866747 h 2778367"/>
                <a:gd name="connsiteX4" fmla="*/ 2939658 w 3047335"/>
                <a:gd name="connsiteY4" fmla="*/ 759069 h 2778367"/>
                <a:gd name="connsiteX5" fmla="*/ 2831980 w 3047335"/>
                <a:gd name="connsiteY5" fmla="*/ 651391 h 2778367"/>
                <a:gd name="connsiteX6" fmla="*/ 2831980 w 3047335"/>
                <a:gd name="connsiteY6" fmla="*/ 649222 h 2778367"/>
                <a:gd name="connsiteX7" fmla="*/ 32816 w 3047335"/>
                <a:gd name="connsiteY7" fmla="*/ 0 h 2778367"/>
                <a:gd name="connsiteX8" fmla="*/ 2993848 w 3047335"/>
                <a:gd name="connsiteY8" fmla="*/ 0 h 2778367"/>
                <a:gd name="connsiteX9" fmla="*/ 3026664 w 3047335"/>
                <a:gd name="connsiteY9" fmla="*/ 32816 h 2778367"/>
                <a:gd name="connsiteX10" fmla="*/ 3026664 w 3047335"/>
                <a:gd name="connsiteY10" fmla="*/ 285864 h 2778367"/>
                <a:gd name="connsiteX11" fmla="*/ 3026664 w 3047335"/>
                <a:gd name="connsiteY11" fmla="*/ 290147 h 2778367"/>
                <a:gd name="connsiteX12" fmla="*/ 3022654 w 3047335"/>
                <a:gd name="connsiteY12" fmla="*/ 290147 h 2778367"/>
                <a:gd name="connsiteX13" fmla="*/ 2785226 w 3047335"/>
                <a:gd name="connsiteY13" fmla="*/ 543714 h 2778367"/>
                <a:gd name="connsiteX14" fmla="*/ 2831980 w 3047335"/>
                <a:gd name="connsiteY14" fmla="*/ 543714 h 2778367"/>
                <a:gd name="connsiteX15" fmla="*/ 2834863 w 3047335"/>
                <a:gd name="connsiteY15" fmla="*/ 543714 h 2778367"/>
                <a:gd name="connsiteX16" fmla="*/ 2834863 w 3047335"/>
                <a:gd name="connsiteY16" fmla="*/ 544005 h 2778367"/>
                <a:gd name="connsiteX17" fmla="*/ 2875382 w 3047335"/>
                <a:gd name="connsiteY17" fmla="*/ 548089 h 2778367"/>
                <a:gd name="connsiteX18" fmla="*/ 3047335 w 3047335"/>
                <a:gd name="connsiteY18" fmla="*/ 759069 h 2778367"/>
                <a:gd name="connsiteX19" fmla="*/ 2875382 w 3047335"/>
                <a:gd name="connsiteY19" fmla="*/ 970049 h 2778367"/>
                <a:gd name="connsiteX20" fmla="*/ 2834863 w 3047335"/>
                <a:gd name="connsiteY20" fmla="*/ 974134 h 2778367"/>
                <a:gd name="connsiteX21" fmla="*/ 2834863 w 3047335"/>
                <a:gd name="connsiteY21" fmla="*/ 974424 h 2778367"/>
                <a:gd name="connsiteX22" fmla="*/ 2831980 w 3047335"/>
                <a:gd name="connsiteY22" fmla="*/ 974424 h 2778367"/>
                <a:gd name="connsiteX23" fmla="*/ 2381931 w 3047335"/>
                <a:gd name="connsiteY23" fmla="*/ 974424 h 2778367"/>
                <a:gd name="connsiteX24" fmla="*/ 1891751 w 3047335"/>
                <a:gd name="connsiteY24" fmla="*/ 1497925 h 2778367"/>
                <a:gd name="connsiteX25" fmla="*/ 1891751 w 3047335"/>
                <a:gd name="connsiteY25" fmla="*/ 2250406 h 2778367"/>
                <a:gd name="connsiteX26" fmla="*/ 1142998 w 3047335"/>
                <a:gd name="connsiteY26" fmla="*/ 2778367 h 2778367"/>
                <a:gd name="connsiteX27" fmla="*/ 1142998 w 3047335"/>
                <a:gd name="connsiteY27" fmla="*/ 1506560 h 2778367"/>
                <a:gd name="connsiteX28" fmla="*/ 4010 w 3047335"/>
                <a:gd name="connsiteY28" fmla="*/ 290147 h 2778367"/>
                <a:gd name="connsiteX29" fmla="*/ 0 w 3047335"/>
                <a:gd name="connsiteY29" fmla="*/ 290147 h 2778367"/>
                <a:gd name="connsiteX30" fmla="*/ 0 w 3047335"/>
                <a:gd name="connsiteY30" fmla="*/ 285864 h 2778367"/>
                <a:gd name="connsiteX31" fmla="*/ 0 w 3047335"/>
                <a:gd name="connsiteY31" fmla="*/ 32816 h 2778367"/>
                <a:gd name="connsiteX32" fmla="*/ 32816 w 3047335"/>
                <a:gd name="connsiteY32" fmla="*/ 0 h 277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7335" h="2778367">
                  <a:moveTo>
                    <a:pt x="2686434" y="649222"/>
                  </a:moveTo>
                  <a:lnTo>
                    <a:pt x="2480724" y="868916"/>
                  </a:lnTo>
                  <a:lnTo>
                    <a:pt x="2831980" y="868916"/>
                  </a:lnTo>
                  <a:lnTo>
                    <a:pt x="2831980" y="866747"/>
                  </a:lnTo>
                  <a:cubicBezTo>
                    <a:pt x="2891449" y="866747"/>
                    <a:pt x="2939658" y="818538"/>
                    <a:pt x="2939658" y="759069"/>
                  </a:cubicBezTo>
                  <a:cubicBezTo>
                    <a:pt x="2939658" y="699600"/>
                    <a:pt x="2891449" y="651391"/>
                    <a:pt x="2831980" y="651391"/>
                  </a:cubicBezTo>
                  <a:lnTo>
                    <a:pt x="2831980" y="649222"/>
                  </a:lnTo>
                  <a:close/>
                  <a:moveTo>
                    <a:pt x="32816" y="0"/>
                  </a:moveTo>
                  <a:lnTo>
                    <a:pt x="2993848" y="0"/>
                  </a:lnTo>
                  <a:cubicBezTo>
                    <a:pt x="3011972" y="0"/>
                    <a:pt x="3026664" y="14692"/>
                    <a:pt x="3026664" y="32816"/>
                  </a:cubicBezTo>
                  <a:lnTo>
                    <a:pt x="3026664" y="285864"/>
                  </a:lnTo>
                  <a:lnTo>
                    <a:pt x="3026664" y="290147"/>
                  </a:lnTo>
                  <a:lnTo>
                    <a:pt x="3022654" y="290147"/>
                  </a:lnTo>
                  <a:lnTo>
                    <a:pt x="2785226" y="543714"/>
                  </a:lnTo>
                  <a:lnTo>
                    <a:pt x="2831980" y="543714"/>
                  </a:lnTo>
                  <a:lnTo>
                    <a:pt x="2834863" y="543714"/>
                  </a:lnTo>
                  <a:lnTo>
                    <a:pt x="2834863" y="544005"/>
                  </a:lnTo>
                  <a:lnTo>
                    <a:pt x="2875382" y="548089"/>
                  </a:lnTo>
                  <a:cubicBezTo>
                    <a:pt x="2973515" y="568170"/>
                    <a:pt x="3047335" y="654999"/>
                    <a:pt x="3047335" y="759069"/>
                  </a:cubicBezTo>
                  <a:cubicBezTo>
                    <a:pt x="3047335" y="863139"/>
                    <a:pt x="2973515" y="949968"/>
                    <a:pt x="2875382" y="970049"/>
                  </a:cubicBezTo>
                  <a:lnTo>
                    <a:pt x="2834863" y="974134"/>
                  </a:lnTo>
                  <a:lnTo>
                    <a:pt x="2834863" y="974424"/>
                  </a:lnTo>
                  <a:lnTo>
                    <a:pt x="2831980" y="974424"/>
                  </a:lnTo>
                  <a:lnTo>
                    <a:pt x="2381931" y="974424"/>
                  </a:lnTo>
                  <a:lnTo>
                    <a:pt x="1891751" y="1497925"/>
                  </a:lnTo>
                  <a:lnTo>
                    <a:pt x="1891751" y="2250406"/>
                  </a:lnTo>
                  <a:lnTo>
                    <a:pt x="1142998" y="2778367"/>
                  </a:lnTo>
                  <a:lnTo>
                    <a:pt x="1142998" y="1506560"/>
                  </a:lnTo>
                  <a:lnTo>
                    <a:pt x="4010" y="290147"/>
                  </a:lnTo>
                  <a:lnTo>
                    <a:pt x="0" y="290147"/>
                  </a:lnTo>
                  <a:lnTo>
                    <a:pt x="0" y="285864"/>
                  </a:lnTo>
                  <a:lnTo>
                    <a:pt x="0" y="32816"/>
                  </a:lnTo>
                  <a:cubicBezTo>
                    <a:pt x="0" y="14692"/>
                    <a:pt x="14692" y="0"/>
                    <a:pt x="3281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5" name="Rectangle 44">
              <a:extLst>
                <a:ext uri="{FF2B5EF4-FFF2-40B4-BE49-F238E27FC236}">
                  <a16:creationId xmlns:a16="http://schemas.microsoft.com/office/drawing/2014/main" id="{95D8D7ED-9EEB-469F-BEE4-C3D54FB05F00}"/>
                </a:ext>
              </a:extLst>
            </p:cNvPr>
            <p:cNvSpPr/>
            <p:nvPr/>
          </p:nvSpPr>
          <p:spPr>
            <a:xfrm>
              <a:off x="4580792" y="1987062"/>
              <a:ext cx="3026664" cy="1055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00FAA9CA-DC85-4FF5-9531-45E07B4797B5}"/>
              </a:ext>
            </a:extLst>
          </p:cNvPr>
          <p:cNvSpPr txBox="1"/>
          <p:nvPr/>
        </p:nvSpPr>
        <p:spPr>
          <a:xfrm>
            <a:off x="9084748" y="247843"/>
            <a:ext cx="2307366" cy="2677656"/>
          </a:xfrm>
          <a:prstGeom prst="rect">
            <a:avLst/>
          </a:prstGeom>
          <a:noFill/>
        </p:spPr>
        <p:txBody>
          <a:bodyPr wrap="square" rtlCol="0">
            <a:spAutoFit/>
          </a:bodyPr>
          <a:lstStyle/>
          <a:p>
            <a:pPr algn="dist"/>
            <a:r>
              <a:rPr lang="en-US" altLang="ko-KR" sz="1400" dirty="0">
                <a:solidFill>
                  <a:schemeClr val="accent2"/>
                </a:solidFill>
                <a:cs typeface="Arial" pitchFamily="34" charset="0"/>
              </a:rPr>
              <a:t>10100110100100001010100111101110110110110101010000111001010110010101001110101000101010001011010110110110100010101110001010100010100010111010110001001101001101001000010101001111011101101101101010100001110010101100101010011101010001010100010110101101101101001</a:t>
            </a:r>
          </a:p>
        </p:txBody>
      </p:sp>
      <p:sp>
        <p:nvSpPr>
          <p:cNvPr id="64" name="TextBox 63">
            <a:extLst>
              <a:ext uri="{FF2B5EF4-FFF2-40B4-BE49-F238E27FC236}">
                <a16:creationId xmlns:a16="http://schemas.microsoft.com/office/drawing/2014/main" id="{195B8650-E83A-42C5-9D4A-EBF309E41D54}"/>
              </a:ext>
            </a:extLst>
          </p:cNvPr>
          <p:cNvSpPr txBox="1"/>
          <p:nvPr/>
        </p:nvSpPr>
        <p:spPr>
          <a:xfrm>
            <a:off x="8932202" y="5733749"/>
            <a:ext cx="2597628" cy="584775"/>
          </a:xfrm>
          <a:prstGeom prst="rect">
            <a:avLst/>
          </a:prstGeom>
          <a:noFill/>
        </p:spPr>
        <p:txBody>
          <a:bodyPr wrap="square" rtlCol="0">
            <a:spAutoFit/>
          </a:bodyPr>
          <a:lstStyle/>
          <a:p>
            <a:pPr algn="ctr"/>
            <a:r>
              <a:rPr lang="en-US" altLang="ko-KR" sz="3200" dirty="0">
                <a:solidFill>
                  <a:schemeClr val="bg1"/>
                </a:solidFill>
                <a:cs typeface="Arial" pitchFamily="34" charset="0"/>
              </a:rPr>
              <a:t>BIG DATA</a:t>
            </a:r>
            <a:endParaRPr lang="ko-KR" altLang="en-US" sz="3200" dirty="0">
              <a:solidFill>
                <a:schemeClr val="bg1"/>
              </a:solidFill>
              <a:cs typeface="Arial" pitchFamily="34" charset="0"/>
            </a:endParaRPr>
          </a:p>
        </p:txBody>
      </p:sp>
      <p:sp>
        <p:nvSpPr>
          <p:cNvPr id="3" name="TextBox 2">
            <a:extLst>
              <a:ext uri="{FF2B5EF4-FFF2-40B4-BE49-F238E27FC236}">
                <a16:creationId xmlns:a16="http://schemas.microsoft.com/office/drawing/2014/main" id="{CC5DFA49-8BC5-4F78-9718-8BA737626F7C}"/>
              </a:ext>
            </a:extLst>
          </p:cNvPr>
          <p:cNvSpPr txBox="1"/>
          <p:nvPr/>
        </p:nvSpPr>
        <p:spPr>
          <a:xfrm>
            <a:off x="-233222" y="1949544"/>
            <a:ext cx="8660424" cy="3477875"/>
          </a:xfrm>
          <a:prstGeom prst="rect">
            <a:avLst/>
          </a:prstGeom>
          <a:noFill/>
        </p:spPr>
        <p:txBody>
          <a:bodyPr wrap="square" rtlCol="1">
            <a:spAutoFit/>
          </a:bodyPr>
          <a:lstStyle/>
          <a:p>
            <a:pPr marL="342900" indent="-342900" algn="justLow" rtl="1">
              <a:buFont typeface="Arial" panose="020B0604020202020204" pitchFamily="34" charset="0"/>
              <a:buChar char="•"/>
            </a:pPr>
            <a:r>
              <a:rPr lang="en-US" sz="2000">
                <a:latin typeface="Times New Roman" panose="02020603050405020304" pitchFamily="18" charset="0"/>
                <a:ea typeface="MS Mincho" panose="02020609040205080304" pitchFamily="49" charset="-128"/>
                <a:cs typeface="B Nazanin" panose="00000400000000000000" pitchFamily="2" charset="-78"/>
              </a:rPr>
              <a:t>HDFS</a:t>
            </a:r>
            <a:endParaRPr lang="fa-IR" sz="2000">
              <a:latin typeface="Times New Roman" panose="02020603050405020304" pitchFamily="18" charset="0"/>
              <a:ea typeface="MS Mincho" panose="02020609040205080304" pitchFamily="49" charset="-128"/>
              <a:cs typeface="B Nazanin" panose="00000400000000000000" pitchFamily="2" charset="-78"/>
            </a:endParaRPr>
          </a:p>
          <a:p>
            <a:pPr marL="342900" indent="-342900" algn="justLow" rtl="1">
              <a:buFont typeface="Arial" panose="020B0604020202020204" pitchFamily="34" charset="0"/>
              <a:buChar char="•"/>
            </a:pPr>
            <a:endParaRPr lang="fa-IR" sz="2000">
              <a:effectLst/>
              <a:latin typeface="Times New Roman" panose="02020603050405020304" pitchFamily="18" charset="0"/>
              <a:ea typeface="MS Mincho" panose="02020609040205080304" pitchFamily="49" charset="-128"/>
              <a:cs typeface="B Nazanin" panose="00000400000000000000" pitchFamily="2" charset="-78"/>
            </a:endParaRPr>
          </a:p>
          <a:p>
            <a:pPr marL="342900" indent="-342900" algn="justLow" rtl="1">
              <a:buFont typeface="Arial" panose="020B0604020202020204" pitchFamily="34" charset="0"/>
              <a:buChar char="•"/>
            </a:pPr>
            <a:r>
              <a:rPr lang="en-US" sz="2000">
                <a:latin typeface="Times New Roman" panose="02020603050405020304" pitchFamily="18" charset="0"/>
                <a:ea typeface="MS Mincho" panose="02020609040205080304" pitchFamily="49" charset="-128"/>
                <a:cs typeface="B Nazanin" panose="00000400000000000000" pitchFamily="2" charset="-78"/>
              </a:rPr>
              <a:t>Yarn/Hadoop MapReduse</a:t>
            </a:r>
            <a:endParaRPr lang="fa-IR" sz="2000">
              <a:latin typeface="Times New Roman" panose="02020603050405020304" pitchFamily="18" charset="0"/>
              <a:ea typeface="MS Mincho" panose="02020609040205080304" pitchFamily="49" charset="-128"/>
              <a:cs typeface="B Nazanin" panose="00000400000000000000" pitchFamily="2" charset="-78"/>
            </a:endParaRPr>
          </a:p>
          <a:p>
            <a:pPr marL="342900" indent="-342900" algn="justLow" rtl="1">
              <a:buFont typeface="Arial" panose="020B0604020202020204" pitchFamily="34" charset="0"/>
              <a:buChar char="•"/>
            </a:pPr>
            <a:endParaRPr lang="en-US" sz="2000">
              <a:latin typeface="Times New Roman" panose="02020603050405020304" pitchFamily="18" charset="0"/>
              <a:ea typeface="MS Mincho" panose="02020609040205080304" pitchFamily="49" charset="-128"/>
              <a:cs typeface="B Nazanin" panose="00000400000000000000" pitchFamily="2" charset="-78"/>
            </a:endParaRPr>
          </a:p>
          <a:p>
            <a:pPr marL="342900" indent="-342900" algn="justLow" rtl="1">
              <a:buFont typeface="Arial" panose="020B0604020202020204" pitchFamily="34" charset="0"/>
              <a:buChar char="•"/>
            </a:pPr>
            <a:r>
              <a:rPr lang="en-US" sz="2000">
                <a:effectLst/>
                <a:latin typeface="Times New Roman" panose="02020603050405020304" pitchFamily="18" charset="0"/>
                <a:ea typeface="MS Mincho" panose="02020609040205080304" pitchFamily="49" charset="-128"/>
                <a:cs typeface="B Nazanin" panose="00000400000000000000" pitchFamily="2" charset="-78"/>
              </a:rPr>
              <a:t>Hbase</a:t>
            </a:r>
            <a:endParaRPr lang="fa-IR" sz="2000">
              <a:effectLst/>
              <a:latin typeface="Times New Roman" panose="02020603050405020304" pitchFamily="18" charset="0"/>
              <a:ea typeface="MS Mincho" panose="02020609040205080304" pitchFamily="49" charset="-128"/>
              <a:cs typeface="B Nazanin" panose="00000400000000000000" pitchFamily="2" charset="-78"/>
            </a:endParaRPr>
          </a:p>
          <a:p>
            <a:pPr marL="342900" indent="-342900" algn="justLow" rtl="1">
              <a:buFont typeface="Arial" panose="020B0604020202020204" pitchFamily="34" charset="0"/>
              <a:buChar char="•"/>
            </a:pPr>
            <a:endParaRPr lang="en-US" sz="2000">
              <a:effectLst/>
              <a:latin typeface="Times New Roman" panose="02020603050405020304" pitchFamily="18" charset="0"/>
              <a:ea typeface="MS Mincho" panose="02020609040205080304" pitchFamily="49" charset="-128"/>
              <a:cs typeface="B Nazanin" panose="00000400000000000000" pitchFamily="2" charset="-78"/>
            </a:endParaRPr>
          </a:p>
          <a:p>
            <a:pPr marL="342900" indent="-342900" algn="justLow" rtl="1">
              <a:buFont typeface="Arial" panose="020B0604020202020204" pitchFamily="34" charset="0"/>
              <a:buChar char="•"/>
            </a:pPr>
            <a:r>
              <a:rPr lang="en-US" sz="2000">
                <a:latin typeface="Times New Roman" panose="02020603050405020304" pitchFamily="18" charset="0"/>
                <a:ea typeface="MS Mincho" panose="02020609040205080304" pitchFamily="49" charset="-128"/>
                <a:cs typeface="B Nazanin" panose="00000400000000000000" pitchFamily="2" charset="-78"/>
              </a:rPr>
              <a:t>Pig</a:t>
            </a:r>
            <a:endParaRPr lang="fa-IR" sz="2000">
              <a:latin typeface="Times New Roman" panose="02020603050405020304" pitchFamily="18" charset="0"/>
              <a:ea typeface="MS Mincho" panose="02020609040205080304" pitchFamily="49" charset="-128"/>
              <a:cs typeface="B Nazanin" panose="00000400000000000000" pitchFamily="2" charset="-78"/>
            </a:endParaRPr>
          </a:p>
          <a:p>
            <a:pPr marL="342900" indent="-342900" algn="justLow" rtl="1">
              <a:buFont typeface="Arial" panose="020B0604020202020204" pitchFamily="34" charset="0"/>
              <a:buChar char="•"/>
            </a:pPr>
            <a:endParaRPr lang="en-US" sz="2000">
              <a:latin typeface="Times New Roman" panose="02020603050405020304" pitchFamily="18" charset="0"/>
              <a:ea typeface="MS Mincho" panose="02020609040205080304" pitchFamily="49" charset="-128"/>
              <a:cs typeface="B Nazanin" panose="00000400000000000000" pitchFamily="2" charset="-78"/>
            </a:endParaRPr>
          </a:p>
          <a:p>
            <a:pPr marL="342900" indent="-342900" algn="justLow" rtl="1">
              <a:buFont typeface="Arial" panose="020B0604020202020204" pitchFamily="34" charset="0"/>
              <a:buChar char="•"/>
            </a:pPr>
            <a:r>
              <a:rPr lang="en-US" sz="2000">
                <a:effectLst/>
                <a:latin typeface="Times New Roman" panose="02020603050405020304" pitchFamily="18" charset="0"/>
                <a:ea typeface="MS Mincho" panose="02020609040205080304" pitchFamily="49" charset="-128"/>
                <a:cs typeface="B Nazanin" panose="00000400000000000000" pitchFamily="2" charset="-78"/>
              </a:rPr>
              <a:t>Hive</a:t>
            </a:r>
            <a:endParaRPr lang="fa-IR" sz="2000">
              <a:effectLst/>
              <a:latin typeface="Times New Roman" panose="02020603050405020304" pitchFamily="18" charset="0"/>
              <a:ea typeface="MS Mincho" panose="02020609040205080304" pitchFamily="49" charset="-128"/>
              <a:cs typeface="B Nazanin" panose="00000400000000000000" pitchFamily="2" charset="-78"/>
            </a:endParaRPr>
          </a:p>
          <a:p>
            <a:pPr marL="342900" indent="-342900" algn="justLow" rtl="1">
              <a:buFont typeface="Arial" panose="020B0604020202020204" pitchFamily="34" charset="0"/>
              <a:buChar char="•"/>
            </a:pPr>
            <a:endParaRPr lang="en-US" sz="2000">
              <a:effectLst/>
              <a:latin typeface="Times New Roman" panose="02020603050405020304" pitchFamily="18" charset="0"/>
              <a:ea typeface="MS Mincho" panose="02020609040205080304" pitchFamily="49" charset="-128"/>
              <a:cs typeface="B Nazanin" panose="00000400000000000000" pitchFamily="2" charset="-78"/>
            </a:endParaRPr>
          </a:p>
          <a:p>
            <a:pPr marL="342900" indent="-342900" algn="justLow" rtl="1">
              <a:buFont typeface="Arial" panose="020B0604020202020204" pitchFamily="34" charset="0"/>
              <a:buChar char="•"/>
            </a:pPr>
            <a:r>
              <a:rPr lang="en-US" sz="2000">
                <a:effectLst/>
                <a:latin typeface="Times New Roman" panose="02020603050405020304" pitchFamily="18" charset="0"/>
                <a:ea typeface="MS Mincho" panose="02020609040205080304" pitchFamily="49" charset="-128"/>
                <a:cs typeface="B Nazanin" panose="00000400000000000000" pitchFamily="2" charset="-78"/>
              </a:rPr>
              <a:t>Sqoop</a:t>
            </a:r>
          </a:p>
        </p:txBody>
      </p:sp>
      <p:grpSp>
        <p:nvGrpSpPr>
          <p:cNvPr id="13" name="Group 12">
            <a:extLst>
              <a:ext uri="{FF2B5EF4-FFF2-40B4-BE49-F238E27FC236}">
                <a16:creationId xmlns:a16="http://schemas.microsoft.com/office/drawing/2014/main" id="{4E7E9E7B-8C83-4176-8D28-381644D3C5B3}"/>
              </a:ext>
            </a:extLst>
          </p:cNvPr>
          <p:cNvGrpSpPr/>
          <p:nvPr/>
        </p:nvGrpSpPr>
        <p:grpSpPr>
          <a:xfrm>
            <a:off x="713290" y="2938052"/>
            <a:ext cx="3700410" cy="3057524"/>
            <a:chOff x="5341503" y="1641366"/>
            <a:chExt cx="6129058" cy="5064234"/>
          </a:xfrm>
        </p:grpSpPr>
        <p:sp>
          <p:nvSpPr>
            <p:cNvPr id="14" name="Freeform: Shape 13">
              <a:extLst>
                <a:ext uri="{FF2B5EF4-FFF2-40B4-BE49-F238E27FC236}">
                  <a16:creationId xmlns:a16="http://schemas.microsoft.com/office/drawing/2014/main" id="{64A4D1B5-4D0D-4AEC-8133-F0197442DBF0}"/>
                </a:ext>
              </a:extLst>
            </p:cNvPr>
            <p:cNvSpPr/>
            <p:nvPr/>
          </p:nvSpPr>
          <p:spPr>
            <a:xfrm>
              <a:off x="5921212" y="5501859"/>
              <a:ext cx="838200" cy="1104900"/>
            </a:xfrm>
            <a:custGeom>
              <a:avLst/>
              <a:gdLst>
                <a:gd name="connsiteX0" fmla="*/ 117521 w 838200"/>
                <a:gd name="connsiteY0" fmla="*/ 577215 h 1104900"/>
                <a:gd name="connsiteX1" fmla="*/ 29891 w 838200"/>
                <a:gd name="connsiteY1" fmla="*/ 904875 h 1104900"/>
                <a:gd name="connsiteX2" fmla="*/ 7984 w 838200"/>
                <a:gd name="connsiteY2" fmla="*/ 949643 h 1104900"/>
                <a:gd name="connsiteX3" fmla="*/ 90851 w 838200"/>
                <a:gd name="connsiteY3" fmla="*/ 1094423 h 1104900"/>
                <a:gd name="connsiteX4" fmla="*/ 192769 w 838200"/>
                <a:gd name="connsiteY4" fmla="*/ 1097280 h 1104900"/>
                <a:gd name="connsiteX5" fmla="*/ 492806 w 838200"/>
                <a:gd name="connsiteY5" fmla="*/ 1102995 h 1104900"/>
                <a:gd name="connsiteX6" fmla="*/ 526144 w 838200"/>
                <a:gd name="connsiteY6" fmla="*/ 1105853 h 1104900"/>
                <a:gd name="connsiteX7" fmla="*/ 570912 w 838200"/>
                <a:gd name="connsiteY7" fmla="*/ 1061085 h 1104900"/>
                <a:gd name="connsiteX8" fmla="*/ 605202 w 838200"/>
                <a:gd name="connsiteY8" fmla="*/ 1031557 h 1104900"/>
                <a:gd name="connsiteX9" fmla="*/ 773794 w 838200"/>
                <a:gd name="connsiteY9" fmla="*/ 1045845 h 1104900"/>
                <a:gd name="connsiteX10" fmla="*/ 841421 w 838200"/>
                <a:gd name="connsiteY10" fmla="*/ 1002983 h 1104900"/>
                <a:gd name="connsiteX11" fmla="*/ 789987 w 838200"/>
                <a:gd name="connsiteY11" fmla="*/ 919163 h 1104900"/>
                <a:gd name="connsiteX12" fmla="*/ 720454 w 838200"/>
                <a:gd name="connsiteY12" fmla="*/ 871538 h 1104900"/>
                <a:gd name="connsiteX13" fmla="*/ 623299 w 838200"/>
                <a:gd name="connsiteY13" fmla="*/ 565785 h 1104900"/>
                <a:gd name="connsiteX14" fmla="*/ 674734 w 838200"/>
                <a:gd name="connsiteY14" fmla="*/ 110490 h 1104900"/>
                <a:gd name="connsiteX15" fmla="*/ 704262 w 838200"/>
                <a:gd name="connsiteY15" fmla="*/ 0 h 1104900"/>
                <a:gd name="connsiteX16" fmla="*/ 20366 w 838200"/>
                <a:gd name="connsiteY16" fmla="*/ 0 h 1104900"/>
                <a:gd name="connsiteX17" fmla="*/ 117521 w 838200"/>
                <a:gd name="connsiteY17" fmla="*/ 577215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38200" h="1104900">
                  <a:moveTo>
                    <a:pt x="117521" y="577215"/>
                  </a:moveTo>
                  <a:cubicBezTo>
                    <a:pt x="120379" y="695325"/>
                    <a:pt x="101329" y="806768"/>
                    <a:pt x="29891" y="904875"/>
                  </a:cubicBezTo>
                  <a:cubicBezTo>
                    <a:pt x="20366" y="918210"/>
                    <a:pt x="13699" y="934403"/>
                    <a:pt x="7984" y="949643"/>
                  </a:cubicBezTo>
                  <a:cubicBezTo>
                    <a:pt x="-16781" y="1019175"/>
                    <a:pt x="17509" y="1079182"/>
                    <a:pt x="90851" y="1094423"/>
                  </a:cubicBezTo>
                  <a:cubicBezTo>
                    <a:pt x="125141" y="1101090"/>
                    <a:pt x="159431" y="1102995"/>
                    <a:pt x="192769" y="1097280"/>
                  </a:cubicBezTo>
                  <a:cubicBezTo>
                    <a:pt x="292781" y="1082993"/>
                    <a:pt x="393746" y="1082993"/>
                    <a:pt x="492806" y="1102995"/>
                  </a:cubicBezTo>
                  <a:cubicBezTo>
                    <a:pt x="503284" y="1104900"/>
                    <a:pt x="514714" y="1105853"/>
                    <a:pt x="526144" y="1105853"/>
                  </a:cubicBezTo>
                  <a:cubicBezTo>
                    <a:pt x="567102" y="1106805"/>
                    <a:pt x="573769" y="1100138"/>
                    <a:pt x="570912" y="1061085"/>
                  </a:cubicBezTo>
                  <a:cubicBezTo>
                    <a:pt x="569006" y="1032510"/>
                    <a:pt x="578531" y="1027748"/>
                    <a:pt x="605202" y="1031557"/>
                  </a:cubicBezTo>
                  <a:cubicBezTo>
                    <a:pt x="661399" y="1040130"/>
                    <a:pt x="717596" y="1045845"/>
                    <a:pt x="773794" y="1045845"/>
                  </a:cubicBezTo>
                  <a:cubicBezTo>
                    <a:pt x="819514" y="1044893"/>
                    <a:pt x="838564" y="1033463"/>
                    <a:pt x="841421" y="1002983"/>
                  </a:cubicBezTo>
                  <a:cubicBezTo>
                    <a:pt x="846184" y="959168"/>
                    <a:pt x="829039" y="930593"/>
                    <a:pt x="789987" y="919163"/>
                  </a:cubicBezTo>
                  <a:cubicBezTo>
                    <a:pt x="760459" y="911543"/>
                    <a:pt x="737599" y="895350"/>
                    <a:pt x="720454" y="871538"/>
                  </a:cubicBezTo>
                  <a:cubicBezTo>
                    <a:pt x="654732" y="780098"/>
                    <a:pt x="607106" y="682943"/>
                    <a:pt x="623299" y="565785"/>
                  </a:cubicBezTo>
                  <a:cubicBezTo>
                    <a:pt x="643301" y="414338"/>
                    <a:pt x="651874" y="260985"/>
                    <a:pt x="674734" y="110490"/>
                  </a:cubicBezTo>
                  <a:cubicBezTo>
                    <a:pt x="680449" y="71438"/>
                    <a:pt x="690926" y="35243"/>
                    <a:pt x="704262" y="0"/>
                  </a:cubicBezTo>
                  <a:lnTo>
                    <a:pt x="20366" y="0"/>
                  </a:lnTo>
                  <a:cubicBezTo>
                    <a:pt x="82279" y="186690"/>
                    <a:pt x="111806" y="381000"/>
                    <a:pt x="117521" y="577215"/>
                  </a:cubicBezTo>
                  <a:close/>
                </a:path>
              </a:pathLst>
            </a:custGeom>
            <a:solidFill>
              <a:schemeClr val="accent4">
                <a:lumMod val="60000"/>
                <a:lumOff val="40000"/>
              </a:schemeClr>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Shape 14">
              <a:extLst>
                <a:ext uri="{FF2B5EF4-FFF2-40B4-BE49-F238E27FC236}">
                  <a16:creationId xmlns:a16="http://schemas.microsoft.com/office/drawing/2014/main" id="{BB85500B-B1A0-4A4F-A168-D79504A46B7F}"/>
                </a:ext>
              </a:extLst>
            </p:cNvPr>
            <p:cNvSpPr/>
            <p:nvPr/>
          </p:nvSpPr>
          <p:spPr>
            <a:xfrm>
              <a:off x="8955288" y="5494973"/>
              <a:ext cx="876300" cy="1190625"/>
            </a:xfrm>
            <a:custGeom>
              <a:avLst/>
              <a:gdLst>
                <a:gd name="connsiteX0" fmla="*/ 199072 w 876300"/>
                <a:gd name="connsiteY0" fmla="*/ 361950 h 1190625"/>
                <a:gd name="connsiteX1" fmla="*/ 263843 w 876300"/>
                <a:gd name="connsiteY1" fmla="*/ 594360 h 1190625"/>
                <a:gd name="connsiteX2" fmla="*/ 296228 w 876300"/>
                <a:gd name="connsiteY2" fmla="*/ 702945 h 1190625"/>
                <a:gd name="connsiteX3" fmla="*/ 323850 w 876300"/>
                <a:gd name="connsiteY3" fmla="*/ 898207 h 1190625"/>
                <a:gd name="connsiteX4" fmla="*/ 290513 w 876300"/>
                <a:gd name="connsiteY4" fmla="*/ 965835 h 1190625"/>
                <a:gd name="connsiteX5" fmla="*/ 231458 w 876300"/>
                <a:gd name="connsiteY5" fmla="*/ 1045845 h 1190625"/>
                <a:gd name="connsiteX6" fmla="*/ 279083 w 876300"/>
                <a:gd name="connsiteY6" fmla="*/ 1165860 h 1190625"/>
                <a:gd name="connsiteX7" fmla="*/ 435293 w 876300"/>
                <a:gd name="connsiteY7" fmla="*/ 1192530 h 1190625"/>
                <a:gd name="connsiteX8" fmla="*/ 753428 w 876300"/>
                <a:gd name="connsiteY8" fmla="*/ 1170623 h 1190625"/>
                <a:gd name="connsiteX9" fmla="*/ 839153 w 876300"/>
                <a:gd name="connsiteY9" fmla="*/ 1162050 h 1190625"/>
                <a:gd name="connsiteX10" fmla="*/ 878205 w 876300"/>
                <a:gd name="connsiteY10" fmla="*/ 1102995 h 1190625"/>
                <a:gd name="connsiteX11" fmla="*/ 826770 w 876300"/>
                <a:gd name="connsiteY11" fmla="*/ 1023938 h 1190625"/>
                <a:gd name="connsiteX12" fmla="*/ 678180 w 876300"/>
                <a:gd name="connsiteY12" fmla="*/ 703897 h 1190625"/>
                <a:gd name="connsiteX13" fmla="*/ 674370 w 876300"/>
                <a:gd name="connsiteY13" fmla="*/ 627697 h 1190625"/>
                <a:gd name="connsiteX14" fmla="*/ 577215 w 876300"/>
                <a:gd name="connsiteY14" fmla="*/ 139065 h 1190625"/>
                <a:gd name="connsiteX15" fmla="*/ 543878 w 876300"/>
                <a:gd name="connsiteY15" fmla="*/ 0 h 1190625"/>
                <a:gd name="connsiteX16" fmla="*/ 0 w 876300"/>
                <a:gd name="connsiteY16" fmla="*/ 0 h 1190625"/>
                <a:gd name="connsiteX17" fmla="*/ 199072 w 876300"/>
                <a:gd name="connsiteY17" fmla="*/ 36195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6300" h="1190625">
                  <a:moveTo>
                    <a:pt x="199072" y="361950"/>
                  </a:moveTo>
                  <a:cubicBezTo>
                    <a:pt x="233363" y="436245"/>
                    <a:pt x="250508" y="515303"/>
                    <a:pt x="263843" y="594360"/>
                  </a:cubicBezTo>
                  <a:cubicBezTo>
                    <a:pt x="270510" y="631507"/>
                    <a:pt x="280035" y="668655"/>
                    <a:pt x="296228" y="702945"/>
                  </a:cubicBezTo>
                  <a:cubicBezTo>
                    <a:pt x="324803" y="765810"/>
                    <a:pt x="328613" y="831532"/>
                    <a:pt x="323850" y="898207"/>
                  </a:cubicBezTo>
                  <a:cubicBezTo>
                    <a:pt x="322897" y="924878"/>
                    <a:pt x="307658" y="945832"/>
                    <a:pt x="290513" y="965835"/>
                  </a:cubicBezTo>
                  <a:cubicBezTo>
                    <a:pt x="268605" y="991553"/>
                    <a:pt x="244793" y="1014413"/>
                    <a:pt x="231458" y="1045845"/>
                  </a:cubicBezTo>
                  <a:cubicBezTo>
                    <a:pt x="205740" y="1102995"/>
                    <a:pt x="220980" y="1142048"/>
                    <a:pt x="279083" y="1165860"/>
                  </a:cubicBezTo>
                  <a:cubicBezTo>
                    <a:pt x="328613" y="1186815"/>
                    <a:pt x="381953" y="1190625"/>
                    <a:pt x="435293" y="1192530"/>
                  </a:cubicBezTo>
                  <a:cubicBezTo>
                    <a:pt x="541972" y="1195388"/>
                    <a:pt x="647700" y="1183005"/>
                    <a:pt x="753428" y="1170623"/>
                  </a:cubicBezTo>
                  <a:cubicBezTo>
                    <a:pt x="782003" y="1167765"/>
                    <a:pt x="811530" y="1167765"/>
                    <a:pt x="839153" y="1162050"/>
                  </a:cubicBezTo>
                  <a:cubicBezTo>
                    <a:pt x="875347" y="1155382"/>
                    <a:pt x="883920" y="1139190"/>
                    <a:pt x="878205" y="1102995"/>
                  </a:cubicBezTo>
                  <a:cubicBezTo>
                    <a:pt x="872490" y="1068705"/>
                    <a:pt x="852488" y="1044893"/>
                    <a:pt x="826770" y="1023938"/>
                  </a:cubicBezTo>
                  <a:cubicBezTo>
                    <a:pt x="726758" y="941070"/>
                    <a:pt x="676275" y="834390"/>
                    <a:pt x="678180" y="703897"/>
                  </a:cubicBezTo>
                  <a:cubicBezTo>
                    <a:pt x="678180" y="678180"/>
                    <a:pt x="676275" y="652463"/>
                    <a:pt x="674370" y="627697"/>
                  </a:cubicBezTo>
                  <a:cubicBezTo>
                    <a:pt x="660083" y="461010"/>
                    <a:pt x="618172" y="300038"/>
                    <a:pt x="577215" y="139065"/>
                  </a:cubicBezTo>
                  <a:cubicBezTo>
                    <a:pt x="565785" y="92393"/>
                    <a:pt x="554355" y="46672"/>
                    <a:pt x="543878" y="0"/>
                  </a:cubicBezTo>
                  <a:lnTo>
                    <a:pt x="0" y="0"/>
                  </a:lnTo>
                  <a:cubicBezTo>
                    <a:pt x="74295" y="115253"/>
                    <a:pt x="140970" y="236220"/>
                    <a:pt x="199072" y="361950"/>
                  </a:cubicBezTo>
                  <a:close/>
                </a:path>
              </a:pathLst>
            </a:custGeom>
            <a:solidFill>
              <a:schemeClr val="accent4">
                <a:lumMod val="60000"/>
                <a:lumOff val="40000"/>
              </a:schemeClr>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2B785D67-2939-4FF5-858A-878F3C151ED0}"/>
                </a:ext>
              </a:extLst>
            </p:cNvPr>
            <p:cNvSpPr/>
            <p:nvPr/>
          </p:nvSpPr>
          <p:spPr>
            <a:xfrm>
              <a:off x="5341503" y="4411070"/>
              <a:ext cx="4152900" cy="1093647"/>
            </a:xfrm>
            <a:custGeom>
              <a:avLst/>
              <a:gdLst>
                <a:gd name="connsiteX0" fmla="*/ 6668 w 4152900"/>
                <a:gd name="connsiteY0" fmla="*/ 648653 h 1057275"/>
                <a:gd name="connsiteX1" fmla="*/ 58103 w 4152900"/>
                <a:gd name="connsiteY1" fmla="*/ 617220 h 1057275"/>
                <a:gd name="connsiteX2" fmla="*/ 206693 w 4152900"/>
                <a:gd name="connsiteY2" fmla="*/ 402907 h 1057275"/>
                <a:gd name="connsiteX3" fmla="*/ 280035 w 4152900"/>
                <a:gd name="connsiteY3" fmla="*/ 181928 h 1057275"/>
                <a:gd name="connsiteX4" fmla="*/ 315278 w 4152900"/>
                <a:gd name="connsiteY4" fmla="*/ 85725 h 1057275"/>
                <a:gd name="connsiteX5" fmla="*/ 331470 w 4152900"/>
                <a:gd name="connsiteY5" fmla="*/ 71438 h 1057275"/>
                <a:gd name="connsiteX6" fmla="*/ 347663 w 4152900"/>
                <a:gd name="connsiteY6" fmla="*/ 90488 h 1057275"/>
                <a:gd name="connsiteX7" fmla="*/ 361950 w 4152900"/>
                <a:gd name="connsiteY7" fmla="*/ 159067 h 1057275"/>
                <a:gd name="connsiteX8" fmla="*/ 574358 w 4152900"/>
                <a:gd name="connsiteY8" fmla="*/ 987742 h 1057275"/>
                <a:gd name="connsiteX9" fmla="*/ 599123 w 4152900"/>
                <a:gd name="connsiteY9" fmla="*/ 1056323 h 1057275"/>
                <a:gd name="connsiteX10" fmla="*/ 1283970 w 4152900"/>
                <a:gd name="connsiteY10" fmla="*/ 1056323 h 1057275"/>
                <a:gd name="connsiteX11" fmla="*/ 1400175 w 4152900"/>
                <a:gd name="connsiteY11" fmla="*/ 882015 h 1057275"/>
                <a:gd name="connsiteX12" fmla="*/ 1508760 w 4152900"/>
                <a:gd name="connsiteY12" fmla="*/ 768667 h 1057275"/>
                <a:gd name="connsiteX13" fmla="*/ 1689735 w 4152900"/>
                <a:gd name="connsiteY13" fmla="*/ 706755 h 1057275"/>
                <a:gd name="connsiteX14" fmla="*/ 1968818 w 4152900"/>
                <a:gd name="connsiteY14" fmla="*/ 701040 h 1057275"/>
                <a:gd name="connsiteX15" fmla="*/ 2546985 w 4152900"/>
                <a:gd name="connsiteY15" fmla="*/ 502920 h 1057275"/>
                <a:gd name="connsiteX16" fmla="*/ 2591753 w 4152900"/>
                <a:gd name="connsiteY16" fmla="*/ 518160 h 1057275"/>
                <a:gd name="connsiteX17" fmla="*/ 2619375 w 4152900"/>
                <a:gd name="connsiteY17" fmla="*/ 582930 h 1057275"/>
                <a:gd name="connsiteX18" fmla="*/ 2704148 w 4152900"/>
                <a:gd name="connsiteY18" fmla="*/ 965835 h 1057275"/>
                <a:gd name="connsiteX19" fmla="*/ 2703195 w 4152900"/>
                <a:gd name="connsiteY19" fmla="*/ 1057275 h 1057275"/>
                <a:gd name="connsiteX20" fmla="*/ 3198495 w 4152900"/>
                <a:gd name="connsiteY20" fmla="*/ 1057275 h 1057275"/>
                <a:gd name="connsiteX21" fmla="*/ 3264218 w 4152900"/>
                <a:gd name="connsiteY21" fmla="*/ 647700 h 1057275"/>
                <a:gd name="connsiteX22" fmla="*/ 3283268 w 4152900"/>
                <a:gd name="connsiteY22" fmla="*/ 620078 h 1057275"/>
                <a:gd name="connsiteX23" fmla="*/ 3325178 w 4152900"/>
                <a:gd name="connsiteY23" fmla="*/ 632460 h 1057275"/>
                <a:gd name="connsiteX24" fmla="*/ 3356610 w 4152900"/>
                <a:gd name="connsiteY24" fmla="*/ 686753 h 1057275"/>
                <a:gd name="connsiteX25" fmla="*/ 3460433 w 4152900"/>
                <a:gd name="connsiteY25" fmla="*/ 852488 h 1057275"/>
                <a:gd name="connsiteX26" fmla="*/ 3610928 w 4152900"/>
                <a:gd name="connsiteY26" fmla="*/ 1057275 h 1057275"/>
                <a:gd name="connsiteX27" fmla="*/ 4154805 w 4152900"/>
                <a:gd name="connsiteY27" fmla="*/ 1057275 h 1057275"/>
                <a:gd name="connsiteX28" fmla="*/ 4009073 w 4152900"/>
                <a:gd name="connsiteY28" fmla="*/ 368617 h 1057275"/>
                <a:gd name="connsiteX29" fmla="*/ 3931920 w 4152900"/>
                <a:gd name="connsiteY29" fmla="*/ 0 h 1057275"/>
                <a:gd name="connsiteX30" fmla="*/ 244793 w 4152900"/>
                <a:gd name="connsiteY30" fmla="*/ 0 h 1057275"/>
                <a:gd name="connsiteX31" fmla="*/ 23813 w 4152900"/>
                <a:gd name="connsiteY31" fmla="*/ 591503 h 1057275"/>
                <a:gd name="connsiteX32" fmla="*/ 0 w 4152900"/>
                <a:gd name="connsiteY32" fmla="*/ 632460 h 1057275"/>
                <a:gd name="connsiteX33" fmla="*/ 0 w 4152900"/>
                <a:gd name="connsiteY33" fmla="*/ 638175 h 1057275"/>
                <a:gd name="connsiteX34" fmla="*/ 6668 w 4152900"/>
                <a:gd name="connsiteY34" fmla="*/ 648653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152900" h="1057275">
                  <a:moveTo>
                    <a:pt x="6668" y="648653"/>
                  </a:moveTo>
                  <a:cubicBezTo>
                    <a:pt x="20955" y="660082"/>
                    <a:pt x="42863" y="630555"/>
                    <a:pt x="58103" y="617220"/>
                  </a:cubicBezTo>
                  <a:cubicBezTo>
                    <a:pt x="124778" y="559117"/>
                    <a:pt x="171450" y="483870"/>
                    <a:pt x="206693" y="402907"/>
                  </a:cubicBezTo>
                  <a:cubicBezTo>
                    <a:pt x="239078" y="331470"/>
                    <a:pt x="263843" y="258128"/>
                    <a:pt x="280035" y="181928"/>
                  </a:cubicBezTo>
                  <a:cubicBezTo>
                    <a:pt x="287655" y="147638"/>
                    <a:pt x="297180" y="115253"/>
                    <a:pt x="315278" y="85725"/>
                  </a:cubicBezTo>
                  <a:cubicBezTo>
                    <a:pt x="319088" y="79057"/>
                    <a:pt x="322898" y="71438"/>
                    <a:pt x="331470" y="71438"/>
                  </a:cubicBezTo>
                  <a:cubicBezTo>
                    <a:pt x="342900" y="71438"/>
                    <a:pt x="345758" y="80963"/>
                    <a:pt x="347663" y="90488"/>
                  </a:cubicBezTo>
                  <a:cubicBezTo>
                    <a:pt x="353378" y="113347"/>
                    <a:pt x="358140" y="135255"/>
                    <a:pt x="361950" y="159067"/>
                  </a:cubicBezTo>
                  <a:cubicBezTo>
                    <a:pt x="401003" y="443865"/>
                    <a:pt x="470535" y="719138"/>
                    <a:pt x="574358" y="987742"/>
                  </a:cubicBezTo>
                  <a:cubicBezTo>
                    <a:pt x="582930" y="1010603"/>
                    <a:pt x="591503" y="1033463"/>
                    <a:pt x="599123" y="1056323"/>
                  </a:cubicBezTo>
                  <a:lnTo>
                    <a:pt x="1283970" y="1056323"/>
                  </a:lnTo>
                  <a:cubicBezTo>
                    <a:pt x="1309688" y="991553"/>
                    <a:pt x="1347788" y="932497"/>
                    <a:pt x="1400175" y="882015"/>
                  </a:cubicBezTo>
                  <a:cubicBezTo>
                    <a:pt x="1437323" y="845820"/>
                    <a:pt x="1471613" y="806767"/>
                    <a:pt x="1508760" y="768667"/>
                  </a:cubicBezTo>
                  <a:cubicBezTo>
                    <a:pt x="1558290" y="717232"/>
                    <a:pt x="1624013" y="710565"/>
                    <a:pt x="1689735" y="706755"/>
                  </a:cubicBezTo>
                  <a:cubicBezTo>
                    <a:pt x="1783080" y="701992"/>
                    <a:pt x="1875473" y="708660"/>
                    <a:pt x="1968818" y="701040"/>
                  </a:cubicBezTo>
                  <a:cubicBezTo>
                    <a:pt x="2179320" y="683895"/>
                    <a:pt x="2371725" y="620078"/>
                    <a:pt x="2546985" y="502920"/>
                  </a:cubicBezTo>
                  <a:cubicBezTo>
                    <a:pt x="2574608" y="484822"/>
                    <a:pt x="2583180" y="489585"/>
                    <a:pt x="2591753" y="518160"/>
                  </a:cubicBezTo>
                  <a:cubicBezTo>
                    <a:pt x="2598420" y="540067"/>
                    <a:pt x="2607945" y="561975"/>
                    <a:pt x="2619375" y="582930"/>
                  </a:cubicBezTo>
                  <a:cubicBezTo>
                    <a:pt x="2684145" y="702945"/>
                    <a:pt x="2704148" y="831532"/>
                    <a:pt x="2704148" y="965835"/>
                  </a:cubicBezTo>
                  <a:cubicBezTo>
                    <a:pt x="2704148" y="996315"/>
                    <a:pt x="2704148" y="1026795"/>
                    <a:pt x="2703195" y="1057275"/>
                  </a:cubicBezTo>
                  <a:lnTo>
                    <a:pt x="3198495" y="1057275"/>
                  </a:lnTo>
                  <a:cubicBezTo>
                    <a:pt x="3228023" y="922020"/>
                    <a:pt x="3252788" y="785813"/>
                    <a:pt x="3264218" y="647700"/>
                  </a:cubicBezTo>
                  <a:cubicBezTo>
                    <a:pt x="3265170" y="634365"/>
                    <a:pt x="3268980" y="622935"/>
                    <a:pt x="3283268" y="620078"/>
                  </a:cubicBezTo>
                  <a:cubicBezTo>
                    <a:pt x="3299460" y="617220"/>
                    <a:pt x="3315653" y="616267"/>
                    <a:pt x="3325178" y="632460"/>
                  </a:cubicBezTo>
                  <a:cubicBezTo>
                    <a:pt x="3336608" y="650557"/>
                    <a:pt x="3348038" y="667703"/>
                    <a:pt x="3356610" y="686753"/>
                  </a:cubicBezTo>
                  <a:cubicBezTo>
                    <a:pt x="3382328" y="747713"/>
                    <a:pt x="3418523" y="802005"/>
                    <a:pt x="3460433" y="852488"/>
                  </a:cubicBezTo>
                  <a:cubicBezTo>
                    <a:pt x="3513773" y="918210"/>
                    <a:pt x="3564255" y="986790"/>
                    <a:pt x="3610928" y="1057275"/>
                  </a:cubicBezTo>
                  <a:lnTo>
                    <a:pt x="4154805" y="1057275"/>
                  </a:lnTo>
                  <a:cubicBezTo>
                    <a:pt x="4102418" y="828675"/>
                    <a:pt x="4059555" y="597217"/>
                    <a:pt x="4009073" y="368617"/>
                  </a:cubicBezTo>
                  <a:cubicBezTo>
                    <a:pt x="3982403" y="245745"/>
                    <a:pt x="3948113" y="124778"/>
                    <a:pt x="3931920" y="0"/>
                  </a:cubicBezTo>
                  <a:lnTo>
                    <a:pt x="244793" y="0"/>
                  </a:lnTo>
                  <a:cubicBezTo>
                    <a:pt x="207645" y="205740"/>
                    <a:pt x="131445" y="402907"/>
                    <a:pt x="23813" y="591503"/>
                  </a:cubicBezTo>
                  <a:cubicBezTo>
                    <a:pt x="16193" y="603885"/>
                    <a:pt x="1905" y="619125"/>
                    <a:pt x="0" y="632460"/>
                  </a:cubicBezTo>
                  <a:lnTo>
                    <a:pt x="0" y="638175"/>
                  </a:lnTo>
                  <a:cubicBezTo>
                    <a:pt x="953" y="641985"/>
                    <a:pt x="2858" y="645795"/>
                    <a:pt x="6668" y="648653"/>
                  </a:cubicBezTo>
                  <a:close/>
                </a:path>
              </a:pathLst>
            </a:custGeom>
            <a:solidFill>
              <a:schemeClr val="accent3"/>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2D3266EF-1F40-4150-A1CB-F2B41726A5FE}"/>
                </a:ext>
              </a:extLst>
            </p:cNvPr>
            <p:cNvSpPr/>
            <p:nvPr/>
          </p:nvSpPr>
          <p:spPr>
            <a:xfrm>
              <a:off x="7861308" y="5495925"/>
              <a:ext cx="676275" cy="1209675"/>
            </a:xfrm>
            <a:custGeom>
              <a:avLst/>
              <a:gdLst>
                <a:gd name="connsiteX0" fmla="*/ 647257 w 676275"/>
                <a:gd name="connsiteY0" fmla="*/ 1192530 h 1209675"/>
                <a:gd name="connsiteX1" fmla="*/ 679642 w 676275"/>
                <a:gd name="connsiteY1" fmla="*/ 1157287 h 1209675"/>
                <a:gd name="connsiteX2" fmla="*/ 643447 w 676275"/>
                <a:gd name="connsiteY2" fmla="*/ 1059180 h 1209675"/>
                <a:gd name="connsiteX3" fmla="*/ 567247 w 676275"/>
                <a:gd name="connsiteY3" fmla="*/ 989647 h 1209675"/>
                <a:gd name="connsiteX4" fmla="*/ 529147 w 676275"/>
                <a:gd name="connsiteY4" fmla="*/ 772478 h 1209675"/>
                <a:gd name="connsiteX5" fmla="*/ 567247 w 676275"/>
                <a:gd name="connsiteY5" fmla="*/ 637222 h 1209675"/>
                <a:gd name="connsiteX6" fmla="*/ 569152 w 676275"/>
                <a:gd name="connsiteY6" fmla="*/ 621030 h 1209675"/>
                <a:gd name="connsiteX7" fmla="*/ 665355 w 676275"/>
                <a:gd name="connsiteY7" fmla="*/ 68580 h 1209675"/>
                <a:gd name="connsiteX8" fmla="*/ 680595 w 676275"/>
                <a:gd name="connsiteY8" fmla="*/ 0 h 1209675"/>
                <a:gd name="connsiteX9" fmla="*/ 185295 w 676275"/>
                <a:gd name="connsiteY9" fmla="*/ 0 h 1209675"/>
                <a:gd name="connsiteX10" fmla="*/ 165292 w 676275"/>
                <a:gd name="connsiteY10" fmla="*/ 453390 h 1209675"/>
                <a:gd name="connsiteX11" fmla="*/ 155767 w 676275"/>
                <a:gd name="connsiteY11" fmla="*/ 719138 h 1209675"/>
                <a:gd name="connsiteX12" fmla="*/ 129097 w 676275"/>
                <a:gd name="connsiteY12" fmla="*/ 886778 h 1209675"/>
                <a:gd name="connsiteX13" fmla="*/ 105285 w 676275"/>
                <a:gd name="connsiteY13" fmla="*/ 916305 h 1209675"/>
                <a:gd name="connsiteX14" fmla="*/ 510 w 676275"/>
                <a:gd name="connsiteY14" fmla="*/ 1100137 h 1209675"/>
                <a:gd name="connsiteX15" fmla="*/ 21465 w 676275"/>
                <a:gd name="connsiteY15" fmla="*/ 1143953 h 1209675"/>
                <a:gd name="connsiteX16" fmla="*/ 176722 w 676275"/>
                <a:gd name="connsiteY16" fmla="*/ 1219200 h 1209675"/>
                <a:gd name="connsiteX17" fmla="*/ 532005 w 676275"/>
                <a:gd name="connsiteY17" fmla="*/ 1219200 h 1209675"/>
                <a:gd name="connsiteX18" fmla="*/ 598680 w 676275"/>
                <a:gd name="connsiteY18" fmla="*/ 1201103 h 1209675"/>
                <a:gd name="connsiteX19" fmla="*/ 647257 w 676275"/>
                <a:gd name="connsiteY19" fmla="*/ 1192530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6275" h="1209675">
                  <a:moveTo>
                    <a:pt x="647257" y="1192530"/>
                  </a:moveTo>
                  <a:cubicBezTo>
                    <a:pt x="671070" y="1193483"/>
                    <a:pt x="681547" y="1180148"/>
                    <a:pt x="679642" y="1157287"/>
                  </a:cubicBezTo>
                  <a:cubicBezTo>
                    <a:pt x="677737" y="1121092"/>
                    <a:pt x="668212" y="1087755"/>
                    <a:pt x="643447" y="1059180"/>
                  </a:cubicBezTo>
                  <a:cubicBezTo>
                    <a:pt x="620587" y="1033462"/>
                    <a:pt x="593917" y="1011555"/>
                    <a:pt x="567247" y="989647"/>
                  </a:cubicBezTo>
                  <a:cubicBezTo>
                    <a:pt x="495810" y="927735"/>
                    <a:pt x="482475" y="854392"/>
                    <a:pt x="529147" y="772478"/>
                  </a:cubicBezTo>
                  <a:cubicBezTo>
                    <a:pt x="552960" y="729615"/>
                    <a:pt x="570105" y="686753"/>
                    <a:pt x="567247" y="637222"/>
                  </a:cubicBezTo>
                  <a:cubicBezTo>
                    <a:pt x="567247" y="631507"/>
                    <a:pt x="567247" y="625792"/>
                    <a:pt x="569152" y="621030"/>
                  </a:cubicBezTo>
                  <a:cubicBezTo>
                    <a:pt x="625350" y="441007"/>
                    <a:pt x="624397" y="251460"/>
                    <a:pt x="665355" y="68580"/>
                  </a:cubicBezTo>
                  <a:cubicBezTo>
                    <a:pt x="670117" y="45720"/>
                    <a:pt x="675832" y="22860"/>
                    <a:pt x="680595" y="0"/>
                  </a:cubicBezTo>
                  <a:lnTo>
                    <a:pt x="185295" y="0"/>
                  </a:lnTo>
                  <a:cubicBezTo>
                    <a:pt x="182437" y="151447"/>
                    <a:pt x="171960" y="301942"/>
                    <a:pt x="165292" y="453390"/>
                  </a:cubicBezTo>
                  <a:cubicBezTo>
                    <a:pt x="161482" y="541972"/>
                    <a:pt x="159577" y="630555"/>
                    <a:pt x="155767" y="719138"/>
                  </a:cubicBezTo>
                  <a:cubicBezTo>
                    <a:pt x="152910" y="775335"/>
                    <a:pt x="138622" y="830580"/>
                    <a:pt x="129097" y="886778"/>
                  </a:cubicBezTo>
                  <a:cubicBezTo>
                    <a:pt x="126240" y="901065"/>
                    <a:pt x="119572" y="909638"/>
                    <a:pt x="105285" y="916305"/>
                  </a:cubicBezTo>
                  <a:cubicBezTo>
                    <a:pt x="53850" y="939165"/>
                    <a:pt x="-6158" y="1044892"/>
                    <a:pt x="510" y="1100137"/>
                  </a:cubicBezTo>
                  <a:cubicBezTo>
                    <a:pt x="2415" y="1117283"/>
                    <a:pt x="10035" y="1132523"/>
                    <a:pt x="21465" y="1143953"/>
                  </a:cubicBezTo>
                  <a:cubicBezTo>
                    <a:pt x="64327" y="1188720"/>
                    <a:pt x="114810" y="1216342"/>
                    <a:pt x="176722" y="1219200"/>
                  </a:cubicBezTo>
                  <a:lnTo>
                    <a:pt x="532005" y="1219200"/>
                  </a:lnTo>
                  <a:cubicBezTo>
                    <a:pt x="554865" y="1217295"/>
                    <a:pt x="577725" y="1211580"/>
                    <a:pt x="598680" y="1201103"/>
                  </a:cubicBezTo>
                  <a:cubicBezTo>
                    <a:pt x="613920" y="1192530"/>
                    <a:pt x="631065" y="1192530"/>
                    <a:pt x="647257" y="1192530"/>
                  </a:cubicBezTo>
                  <a:close/>
                </a:path>
              </a:pathLst>
            </a:custGeom>
            <a:solidFill>
              <a:schemeClr val="accent4">
                <a:lumMod val="60000"/>
                <a:lumOff val="40000"/>
              </a:schemeClr>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F327C145-3696-411C-8902-DB470BDF1B13}"/>
                </a:ext>
              </a:extLst>
            </p:cNvPr>
            <p:cNvSpPr/>
            <p:nvPr/>
          </p:nvSpPr>
          <p:spPr>
            <a:xfrm>
              <a:off x="5585343" y="3380423"/>
              <a:ext cx="5610225" cy="1057275"/>
            </a:xfrm>
            <a:custGeom>
              <a:avLst/>
              <a:gdLst>
                <a:gd name="connsiteX0" fmla="*/ 3676650 w 5610225"/>
                <a:gd name="connsiteY0" fmla="*/ 693420 h 1057275"/>
                <a:gd name="connsiteX1" fmla="*/ 3679508 w 5610225"/>
                <a:gd name="connsiteY1" fmla="*/ 537210 h 1057275"/>
                <a:gd name="connsiteX2" fmla="*/ 3707130 w 5610225"/>
                <a:gd name="connsiteY2" fmla="*/ 521017 h 1057275"/>
                <a:gd name="connsiteX3" fmla="*/ 3951923 w 5610225"/>
                <a:gd name="connsiteY3" fmla="*/ 623888 h 1057275"/>
                <a:gd name="connsiteX4" fmla="*/ 4186238 w 5610225"/>
                <a:gd name="connsiteY4" fmla="*/ 641033 h 1057275"/>
                <a:gd name="connsiteX5" fmla="*/ 4285298 w 5610225"/>
                <a:gd name="connsiteY5" fmla="*/ 541020 h 1057275"/>
                <a:gd name="connsiteX6" fmla="*/ 4287203 w 5610225"/>
                <a:gd name="connsiteY6" fmla="*/ 361950 h 1057275"/>
                <a:gd name="connsiteX7" fmla="*/ 4330065 w 5610225"/>
                <a:gd name="connsiteY7" fmla="*/ 312420 h 1057275"/>
                <a:gd name="connsiteX8" fmla="*/ 4591050 w 5610225"/>
                <a:gd name="connsiteY8" fmla="*/ 200978 h 1057275"/>
                <a:gd name="connsiteX9" fmla="*/ 4659630 w 5610225"/>
                <a:gd name="connsiteY9" fmla="*/ 208597 h 1057275"/>
                <a:gd name="connsiteX10" fmla="*/ 4672013 w 5610225"/>
                <a:gd name="connsiteY10" fmla="*/ 228600 h 1057275"/>
                <a:gd name="connsiteX11" fmla="*/ 4927283 w 5610225"/>
                <a:gd name="connsiteY11" fmla="*/ 368617 h 1057275"/>
                <a:gd name="connsiteX12" fmla="*/ 5003483 w 5610225"/>
                <a:gd name="connsiteY12" fmla="*/ 398145 h 1057275"/>
                <a:gd name="connsiteX13" fmla="*/ 5200650 w 5610225"/>
                <a:gd name="connsiteY13" fmla="*/ 657225 h 1057275"/>
                <a:gd name="connsiteX14" fmla="*/ 5283518 w 5610225"/>
                <a:gd name="connsiteY14" fmla="*/ 761047 h 1057275"/>
                <a:gd name="connsiteX15" fmla="*/ 5305425 w 5610225"/>
                <a:gd name="connsiteY15" fmla="*/ 781050 h 1057275"/>
                <a:gd name="connsiteX16" fmla="*/ 5348288 w 5610225"/>
                <a:gd name="connsiteY16" fmla="*/ 771525 h 1057275"/>
                <a:gd name="connsiteX17" fmla="*/ 5342573 w 5610225"/>
                <a:gd name="connsiteY17" fmla="*/ 743903 h 1057275"/>
                <a:gd name="connsiteX18" fmla="*/ 5166360 w 5610225"/>
                <a:gd name="connsiteY18" fmla="*/ 465772 h 1057275"/>
                <a:gd name="connsiteX19" fmla="*/ 5102543 w 5610225"/>
                <a:gd name="connsiteY19" fmla="*/ 376238 h 1057275"/>
                <a:gd name="connsiteX20" fmla="*/ 5074920 w 5610225"/>
                <a:gd name="connsiteY20" fmla="*/ 327660 h 1057275"/>
                <a:gd name="connsiteX21" fmla="*/ 5091113 w 5610225"/>
                <a:gd name="connsiteY21" fmla="*/ 312420 h 1057275"/>
                <a:gd name="connsiteX22" fmla="*/ 5143500 w 5610225"/>
                <a:gd name="connsiteY22" fmla="*/ 333375 h 1057275"/>
                <a:gd name="connsiteX23" fmla="*/ 5334953 w 5610225"/>
                <a:gd name="connsiteY23" fmla="*/ 385763 h 1057275"/>
                <a:gd name="connsiteX24" fmla="*/ 5455920 w 5610225"/>
                <a:gd name="connsiteY24" fmla="*/ 344805 h 1057275"/>
                <a:gd name="connsiteX25" fmla="*/ 5335905 w 5610225"/>
                <a:gd name="connsiteY25" fmla="*/ 318135 h 1057275"/>
                <a:gd name="connsiteX26" fmla="*/ 5175885 w 5610225"/>
                <a:gd name="connsiteY26" fmla="*/ 242888 h 1057275"/>
                <a:gd name="connsiteX27" fmla="*/ 5159693 w 5610225"/>
                <a:gd name="connsiteY27" fmla="*/ 213360 h 1057275"/>
                <a:gd name="connsiteX28" fmla="*/ 5188268 w 5610225"/>
                <a:gd name="connsiteY28" fmla="*/ 200978 h 1057275"/>
                <a:gd name="connsiteX29" fmla="*/ 5400675 w 5610225"/>
                <a:gd name="connsiteY29" fmla="*/ 122872 h 1057275"/>
                <a:gd name="connsiteX30" fmla="*/ 5496878 w 5610225"/>
                <a:gd name="connsiteY30" fmla="*/ 78105 h 1057275"/>
                <a:gd name="connsiteX31" fmla="*/ 5615940 w 5610225"/>
                <a:gd name="connsiteY31" fmla="*/ 0 h 1057275"/>
                <a:gd name="connsiteX32" fmla="*/ 115253 w 5610225"/>
                <a:gd name="connsiteY32" fmla="*/ 0 h 1057275"/>
                <a:gd name="connsiteX33" fmla="*/ 108585 w 5610225"/>
                <a:gd name="connsiteY33" fmla="*/ 15240 h 1057275"/>
                <a:gd name="connsiteX34" fmla="*/ 19050 w 5610225"/>
                <a:gd name="connsiteY34" fmla="*/ 626745 h 1057275"/>
                <a:gd name="connsiteX35" fmla="*/ 0 w 5610225"/>
                <a:gd name="connsiteY35" fmla="*/ 1057275 h 1057275"/>
                <a:gd name="connsiteX36" fmla="*/ 3689985 w 5610225"/>
                <a:gd name="connsiteY36" fmla="*/ 1057275 h 1057275"/>
                <a:gd name="connsiteX37" fmla="*/ 3685223 w 5610225"/>
                <a:gd name="connsiteY37" fmla="*/ 1015365 h 1057275"/>
                <a:gd name="connsiteX38" fmla="*/ 3676650 w 5610225"/>
                <a:gd name="connsiteY38" fmla="*/ 693420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610225" h="1057275">
                  <a:moveTo>
                    <a:pt x="3676650" y="693420"/>
                  </a:moveTo>
                  <a:cubicBezTo>
                    <a:pt x="3677603" y="641985"/>
                    <a:pt x="3679508" y="588645"/>
                    <a:pt x="3679508" y="537210"/>
                  </a:cubicBezTo>
                  <a:cubicBezTo>
                    <a:pt x="3679508" y="513397"/>
                    <a:pt x="3687128" y="511492"/>
                    <a:pt x="3707130" y="521017"/>
                  </a:cubicBezTo>
                  <a:cubicBezTo>
                    <a:pt x="3786188" y="561022"/>
                    <a:pt x="3865245" y="601028"/>
                    <a:pt x="3951923" y="623888"/>
                  </a:cubicBezTo>
                  <a:cubicBezTo>
                    <a:pt x="4028123" y="643890"/>
                    <a:pt x="4107180" y="650558"/>
                    <a:pt x="4186238" y="641033"/>
                  </a:cubicBezTo>
                  <a:cubicBezTo>
                    <a:pt x="4257675" y="632460"/>
                    <a:pt x="4278630" y="611505"/>
                    <a:pt x="4285298" y="541020"/>
                  </a:cubicBezTo>
                  <a:cubicBezTo>
                    <a:pt x="4291013" y="481013"/>
                    <a:pt x="4294823" y="421958"/>
                    <a:pt x="4287203" y="361950"/>
                  </a:cubicBezTo>
                  <a:cubicBezTo>
                    <a:pt x="4282440" y="323850"/>
                    <a:pt x="4292918" y="312420"/>
                    <a:pt x="4330065" y="312420"/>
                  </a:cubicBezTo>
                  <a:cubicBezTo>
                    <a:pt x="4432935" y="311467"/>
                    <a:pt x="4520565" y="278130"/>
                    <a:pt x="4591050" y="200978"/>
                  </a:cubicBezTo>
                  <a:cubicBezTo>
                    <a:pt x="4616768" y="173355"/>
                    <a:pt x="4637723" y="178117"/>
                    <a:pt x="4659630" y="208597"/>
                  </a:cubicBezTo>
                  <a:cubicBezTo>
                    <a:pt x="4664393" y="214313"/>
                    <a:pt x="4668203" y="220980"/>
                    <a:pt x="4672013" y="228600"/>
                  </a:cubicBezTo>
                  <a:cubicBezTo>
                    <a:pt x="4719638" y="341947"/>
                    <a:pt x="4818698" y="366713"/>
                    <a:pt x="4927283" y="368617"/>
                  </a:cubicBezTo>
                  <a:cubicBezTo>
                    <a:pt x="4958715" y="369570"/>
                    <a:pt x="4981575" y="375285"/>
                    <a:pt x="5003483" y="398145"/>
                  </a:cubicBezTo>
                  <a:cubicBezTo>
                    <a:pt x="5079683" y="477203"/>
                    <a:pt x="5134928" y="571500"/>
                    <a:pt x="5200650" y="657225"/>
                  </a:cubicBezTo>
                  <a:cubicBezTo>
                    <a:pt x="5227320" y="692468"/>
                    <a:pt x="5254943" y="726757"/>
                    <a:pt x="5283518" y="761047"/>
                  </a:cubicBezTo>
                  <a:cubicBezTo>
                    <a:pt x="5289233" y="768668"/>
                    <a:pt x="5297805" y="775335"/>
                    <a:pt x="5305425" y="781050"/>
                  </a:cubicBezTo>
                  <a:cubicBezTo>
                    <a:pt x="5321618" y="790575"/>
                    <a:pt x="5335905" y="782003"/>
                    <a:pt x="5348288" y="771525"/>
                  </a:cubicBezTo>
                  <a:cubicBezTo>
                    <a:pt x="5361623" y="760095"/>
                    <a:pt x="5347335" y="750570"/>
                    <a:pt x="5342573" y="743903"/>
                  </a:cubicBezTo>
                  <a:cubicBezTo>
                    <a:pt x="5277803" y="654368"/>
                    <a:pt x="5220653" y="561975"/>
                    <a:pt x="5166360" y="465772"/>
                  </a:cubicBezTo>
                  <a:cubicBezTo>
                    <a:pt x="5148263" y="433388"/>
                    <a:pt x="5125403" y="404813"/>
                    <a:pt x="5102543" y="376238"/>
                  </a:cubicBezTo>
                  <a:cubicBezTo>
                    <a:pt x="5090160" y="361950"/>
                    <a:pt x="5079683" y="346710"/>
                    <a:pt x="5074920" y="327660"/>
                  </a:cubicBezTo>
                  <a:cubicBezTo>
                    <a:pt x="5071110" y="313372"/>
                    <a:pt x="5073968" y="304800"/>
                    <a:pt x="5091113" y="312420"/>
                  </a:cubicBezTo>
                  <a:cubicBezTo>
                    <a:pt x="5108258" y="320040"/>
                    <a:pt x="5125403" y="326708"/>
                    <a:pt x="5143500" y="333375"/>
                  </a:cubicBezTo>
                  <a:cubicBezTo>
                    <a:pt x="5205413" y="359092"/>
                    <a:pt x="5268278" y="381000"/>
                    <a:pt x="5334953" y="385763"/>
                  </a:cubicBezTo>
                  <a:cubicBezTo>
                    <a:pt x="5376863" y="386715"/>
                    <a:pt x="5419725" y="380047"/>
                    <a:pt x="5455920" y="344805"/>
                  </a:cubicBezTo>
                  <a:cubicBezTo>
                    <a:pt x="5415915" y="336233"/>
                    <a:pt x="5375910" y="327660"/>
                    <a:pt x="5335905" y="318135"/>
                  </a:cubicBezTo>
                  <a:cubicBezTo>
                    <a:pt x="5277803" y="303847"/>
                    <a:pt x="5220653" y="287655"/>
                    <a:pt x="5175885" y="242888"/>
                  </a:cubicBezTo>
                  <a:cubicBezTo>
                    <a:pt x="5167313" y="235267"/>
                    <a:pt x="5154930" y="226695"/>
                    <a:pt x="5159693" y="213360"/>
                  </a:cubicBezTo>
                  <a:cubicBezTo>
                    <a:pt x="5163503" y="200978"/>
                    <a:pt x="5177790" y="200978"/>
                    <a:pt x="5188268" y="200978"/>
                  </a:cubicBezTo>
                  <a:cubicBezTo>
                    <a:pt x="5266373" y="193358"/>
                    <a:pt x="5336858" y="169545"/>
                    <a:pt x="5400675" y="122872"/>
                  </a:cubicBezTo>
                  <a:cubicBezTo>
                    <a:pt x="5428298" y="101917"/>
                    <a:pt x="5463540" y="90488"/>
                    <a:pt x="5496878" y="78105"/>
                  </a:cubicBezTo>
                  <a:cubicBezTo>
                    <a:pt x="5542598" y="60008"/>
                    <a:pt x="5581650" y="34290"/>
                    <a:pt x="5615940" y="0"/>
                  </a:cubicBezTo>
                  <a:lnTo>
                    <a:pt x="115253" y="0"/>
                  </a:lnTo>
                  <a:cubicBezTo>
                    <a:pt x="113348" y="4763"/>
                    <a:pt x="111442" y="9525"/>
                    <a:pt x="108585" y="15240"/>
                  </a:cubicBezTo>
                  <a:cubicBezTo>
                    <a:pt x="25717" y="212408"/>
                    <a:pt x="953" y="415290"/>
                    <a:pt x="19050" y="626745"/>
                  </a:cubicBezTo>
                  <a:cubicBezTo>
                    <a:pt x="32385" y="774382"/>
                    <a:pt x="24765" y="918210"/>
                    <a:pt x="0" y="1057275"/>
                  </a:cubicBezTo>
                  <a:lnTo>
                    <a:pt x="3689985" y="1057275"/>
                  </a:lnTo>
                  <a:cubicBezTo>
                    <a:pt x="3688080" y="1042988"/>
                    <a:pt x="3686175" y="1029653"/>
                    <a:pt x="3685223" y="1015365"/>
                  </a:cubicBezTo>
                  <a:cubicBezTo>
                    <a:pt x="3673793" y="908685"/>
                    <a:pt x="3674745" y="801053"/>
                    <a:pt x="3676650" y="693420"/>
                  </a:cubicBezTo>
                  <a:close/>
                </a:path>
              </a:pathLst>
            </a:custGeom>
            <a:solidFill>
              <a:schemeClr val="accent2"/>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13569895-A0D8-45F3-89EA-A920BCECF836}"/>
                </a:ext>
              </a:extLst>
            </p:cNvPr>
            <p:cNvSpPr/>
            <p:nvPr/>
          </p:nvSpPr>
          <p:spPr>
            <a:xfrm>
              <a:off x="5701548" y="1641366"/>
              <a:ext cx="5769013" cy="1747850"/>
            </a:xfrm>
            <a:custGeom>
              <a:avLst/>
              <a:gdLst>
                <a:gd name="connsiteX0" fmla="*/ 5513070 w 5762625"/>
                <a:gd name="connsiteY0" fmla="*/ 1731657 h 1743075"/>
                <a:gd name="connsiteX1" fmla="*/ 5724525 w 5762625"/>
                <a:gd name="connsiteY1" fmla="*/ 1415427 h 1743075"/>
                <a:gd name="connsiteX2" fmla="*/ 5714048 w 5762625"/>
                <a:gd name="connsiteY2" fmla="*/ 978230 h 1743075"/>
                <a:gd name="connsiteX3" fmla="*/ 5607368 w 5762625"/>
                <a:gd name="connsiteY3" fmla="*/ 775347 h 1743075"/>
                <a:gd name="connsiteX4" fmla="*/ 5571173 w 5762625"/>
                <a:gd name="connsiteY4" fmla="*/ 656285 h 1743075"/>
                <a:gd name="connsiteX5" fmla="*/ 5570220 w 5762625"/>
                <a:gd name="connsiteY5" fmla="*/ 640092 h 1743075"/>
                <a:gd name="connsiteX6" fmla="*/ 5384483 w 5762625"/>
                <a:gd name="connsiteY6" fmla="*/ 107645 h 1743075"/>
                <a:gd name="connsiteX7" fmla="*/ 5161598 w 5762625"/>
                <a:gd name="connsiteY7" fmla="*/ 965 h 1743075"/>
                <a:gd name="connsiteX8" fmla="*/ 5103495 w 5762625"/>
                <a:gd name="connsiteY8" fmla="*/ 99072 h 1743075"/>
                <a:gd name="connsiteX9" fmla="*/ 5159693 w 5762625"/>
                <a:gd name="connsiteY9" fmla="*/ 179082 h 1743075"/>
                <a:gd name="connsiteX10" fmla="*/ 5288280 w 5762625"/>
                <a:gd name="connsiteY10" fmla="*/ 487692 h 1743075"/>
                <a:gd name="connsiteX11" fmla="*/ 5365433 w 5762625"/>
                <a:gd name="connsiteY11" fmla="*/ 1005852 h 1743075"/>
                <a:gd name="connsiteX12" fmla="*/ 5373053 w 5762625"/>
                <a:gd name="connsiteY12" fmla="*/ 1027760 h 1743075"/>
                <a:gd name="connsiteX13" fmla="*/ 5343525 w 5762625"/>
                <a:gd name="connsiteY13" fmla="*/ 1240167 h 1743075"/>
                <a:gd name="connsiteX14" fmla="*/ 5093970 w 5762625"/>
                <a:gd name="connsiteY14" fmla="*/ 1311605 h 1743075"/>
                <a:gd name="connsiteX15" fmla="*/ 4958715 w 5762625"/>
                <a:gd name="connsiteY15" fmla="*/ 1229690 h 1743075"/>
                <a:gd name="connsiteX16" fmla="*/ 4588193 w 5762625"/>
                <a:gd name="connsiteY16" fmla="*/ 867740 h 1743075"/>
                <a:gd name="connsiteX17" fmla="*/ 4558665 w 5762625"/>
                <a:gd name="connsiteY17" fmla="*/ 823925 h 1743075"/>
                <a:gd name="connsiteX18" fmla="*/ 4413885 w 5762625"/>
                <a:gd name="connsiteY18" fmla="*/ 633425 h 1743075"/>
                <a:gd name="connsiteX19" fmla="*/ 4019550 w 5762625"/>
                <a:gd name="connsiteY19" fmla="*/ 540080 h 1743075"/>
                <a:gd name="connsiteX20" fmla="*/ 3741420 w 5762625"/>
                <a:gd name="connsiteY20" fmla="*/ 601040 h 1743075"/>
                <a:gd name="connsiteX21" fmla="*/ 3560445 w 5762625"/>
                <a:gd name="connsiteY21" fmla="*/ 615327 h 1743075"/>
                <a:gd name="connsiteX22" fmla="*/ 2866073 w 5762625"/>
                <a:gd name="connsiteY22" fmla="*/ 592467 h 1743075"/>
                <a:gd name="connsiteX23" fmla="*/ 2697480 w 5762625"/>
                <a:gd name="connsiteY23" fmla="*/ 609612 h 1743075"/>
                <a:gd name="connsiteX24" fmla="*/ 2586038 w 5762625"/>
                <a:gd name="connsiteY24" fmla="*/ 699147 h 1743075"/>
                <a:gd name="connsiteX25" fmla="*/ 2509838 w 5762625"/>
                <a:gd name="connsiteY25" fmla="*/ 750582 h 1743075"/>
                <a:gd name="connsiteX26" fmla="*/ 2319338 w 5762625"/>
                <a:gd name="connsiteY26" fmla="*/ 782015 h 1743075"/>
                <a:gd name="connsiteX27" fmla="*/ 1937385 w 5762625"/>
                <a:gd name="connsiteY27" fmla="*/ 827735 h 1743075"/>
                <a:gd name="connsiteX28" fmla="*/ 1654493 w 5762625"/>
                <a:gd name="connsiteY28" fmla="*/ 780110 h 1743075"/>
                <a:gd name="connsiteX29" fmla="*/ 1360170 w 5762625"/>
                <a:gd name="connsiteY29" fmla="*/ 703910 h 1743075"/>
                <a:gd name="connsiteX30" fmla="*/ 894398 w 5762625"/>
                <a:gd name="connsiteY30" fmla="*/ 783920 h 1743075"/>
                <a:gd name="connsiteX31" fmla="*/ 288608 w 5762625"/>
                <a:gd name="connsiteY31" fmla="*/ 1232547 h 1743075"/>
                <a:gd name="connsiteX32" fmla="*/ 0 w 5762625"/>
                <a:gd name="connsiteY32" fmla="*/ 1747850 h 1743075"/>
                <a:gd name="connsiteX33" fmla="*/ 5497830 w 5762625"/>
                <a:gd name="connsiteY33" fmla="*/ 1747850 h 1743075"/>
                <a:gd name="connsiteX34" fmla="*/ 5513070 w 5762625"/>
                <a:gd name="connsiteY34" fmla="*/ 1731657 h 1743075"/>
                <a:gd name="connsiteX0" fmla="*/ 5513070 w 5769013"/>
                <a:gd name="connsiteY0" fmla="*/ 1731657 h 1747850"/>
                <a:gd name="connsiteX1" fmla="*/ 5724525 w 5769013"/>
                <a:gd name="connsiteY1" fmla="*/ 1415427 h 1747850"/>
                <a:gd name="connsiteX2" fmla="*/ 5714048 w 5769013"/>
                <a:gd name="connsiteY2" fmla="*/ 978230 h 1747850"/>
                <a:gd name="connsiteX3" fmla="*/ 5607368 w 5769013"/>
                <a:gd name="connsiteY3" fmla="*/ 775347 h 1747850"/>
                <a:gd name="connsiteX4" fmla="*/ 5571173 w 5769013"/>
                <a:gd name="connsiteY4" fmla="*/ 656285 h 1747850"/>
                <a:gd name="connsiteX5" fmla="*/ 5570220 w 5769013"/>
                <a:gd name="connsiteY5" fmla="*/ 640092 h 1747850"/>
                <a:gd name="connsiteX6" fmla="*/ 5384483 w 5769013"/>
                <a:gd name="connsiteY6" fmla="*/ 107645 h 1747850"/>
                <a:gd name="connsiteX7" fmla="*/ 5161598 w 5769013"/>
                <a:gd name="connsiteY7" fmla="*/ 965 h 1747850"/>
                <a:gd name="connsiteX8" fmla="*/ 5103495 w 5769013"/>
                <a:gd name="connsiteY8" fmla="*/ 99072 h 1747850"/>
                <a:gd name="connsiteX9" fmla="*/ 5159693 w 5769013"/>
                <a:gd name="connsiteY9" fmla="*/ 179082 h 1747850"/>
                <a:gd name="connsiteX10" fmla="*/ 5288280 w 5769013"/>
                <a:gd name="connsiteY10" fmla="*/ 487692 h 1747850"/>
                <a:gd name="connsiteX11" fmla="*/ 5365433 w 5769013"/>
                <a:gd name="connsiteY11" fmla="*/ 1005852 h 1747850"/>
                <a:gd name="connsiteX12" fmla="*/ 5373053 w 5769013"/>
                <a:gd name="connsiteY12" fmla="*/ 1027760 h 1747850"/>
                <a:gd name="connsiteX13" fmla="*/ 5343525 w 5769013"/>
                <a:gd name="connsiteY13" fmla="*/ 1240167 h 1747850"/>
                <a:gd name="connsiteX14" fmla="*/ 5093970 w 5769013"/>
                <a:gd name="connsiteY14" fmla="*/ 1311605 h 1747850"/>
                <a:gd name="connsiteX15" fmla="*/ 4958715 w 5769013"/>
                <a:gd name="connsiteY15" fmla="*/ 1229690 h 1747850"/>
                <a:gd name="connsiteX16" fmla="*/ 4588193 w 5769013"/>
                <a:gd name="connsiteY16" fmla="*/ 867740 h 1747850"/>
                <a:gd name="connsiteX17" fmla="*/ 4558665 w 5769013"/>
                <a:gd name="connsiteY17" fmla="*/ 823925 h 1747850"/>
                <a:gd name="connsiteX18" fmla="*/ 4413885 w 5769013"/>
                <a:gd name="connsiteY18" fmla="*/ 633425 h 1747850"/>
                <a:gd name="connsiteX19" fmla="*/ 4019550 w 5769013"/>
                <a:gd name="connsiteY19" fmla="*/ 540080 h 1747850"/>
                <a:gd name="connsiteX20" fmla="*/ 3741420 w 5769013"/>
                <a:gd name="connsiteY20" fmla="*/ 601040 h 1747850"/>
                <a:gd name="connsiteX21" fmla="*/ 3560445 w 5769013"/>
                <a:gd name="connsiteY21" fmla="*/ 615327 h 1747850"/>
                <a:gd name="connsiteX22" fmla="*/ 2866073 w 5769013"/>
                <a:gd name="connsiteY22" fmla="*/ 592467 h 1747850"/>
                <a:gd name="connsiteX23" fmla="*/ 2697480 w 5769013"/>
                <a:gd name="connsiteY23" fmla="*/ 609612 h 1747850"/>
                <a:gd name="connsiteX24" fmla="*/ 2586038 w 5769013"/>
                <a:gd name="connsiteY24" fmla="*/ 699147 h 1747850"/>
                <a:gd name="connsiteX25" fmla="*/ 2509838 w 5769013"/>
                <a:gd name="connsiteY25" fmla="*/ 750582 h 1747850"/>
                <a:gd name="connsiteX26" fmla="*/ 2319338 w 5769013"/>
                <a:gd name="connsiteY26" fmla="*/ 782015 h 1747850"/>
                <a:gd name="connsiteX27" fmla="*/ 1937385 w 5769013"/>
                <a:gd name="connsiteY27" fmla="*/ 827735 h 1747850"/>
                <a:gd name="connsiteX28" fmla="*/ 1654493 w 5769013"/>
                <a:gd name="connsiteY28" fmla="*/ 780110 h 1747850"/>
                <a:gd name="connsiteX29" fmla="*/ 1333793 w 5769013"/>
                <a:gd name="connsiteY29" fmla="*/ 677533 h 1747850"/>
                <a:gd name="connsiteX30" fmla="*/ 894398 w 5769013"/>
                <a:gd name="connsiteY30" fmla="*/ 783920 h 1747850"/>
                <a:gd name="connsiteX31" fmla="*/ 288608 w 5769013"/>
                <a:gd name="connsiteY31" fmla="*/ 1232547 h 1747850"/>
                <a:gd name="connsiteX32" fmla="*/ 0 w 5769013"/>
                <a:gd name="connsiteY32" fmla="*/ 1747850 h 1747850"/>
                <a:gd name="connsiteX33" fmla="*/ 5497830 w 5769013"/>
                <a:gd name="connsiteY33" fmla="*/ 1747850 h 1747850"/>
                <a:gd name="connsiteX34" fmla="*/ 5513070 w 5769013"/>
                <a:gd name="connsiteY34" fmla="*/ 1731657 h 174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769013" h="1747850">
                  <a:moveTo>
                    <a:pt x="5513070" y="1731657"/>
                  </a:moveTo>
                  <a:cubicBezTo>
                    <a:pt x="5597843" y="1635455"/>
                    <a:pt x="5674995" y="1534490"/>
                    <a:pt x="5724525" y="1415427"/>
                  </a:cubicBezTo>
                  <a:cubicBezTo>
                    <a:pt x="5785485" y="1267790"/>
                    <a:pt x="5785485" y="1122057"/>
                    <a:pt x="5714048" y="978230"/>
                  </a:cubicBezTo>
                  <a:cubicBezTo>
                    <a:pt x="5679758" y="909650"/>
                    <a:pt x="5645468" y="841070"/>
                    <a:pt x="5607368" y="775347"/>
                  </a:cubicBezTo>
                  <a:cubicBezTo>
                    <a:pt x="5586413" y="738200"/>
                    <a:pt x="5569268" y="700100"/>
                    <a:pt x="5571173" y="656285"/>
                  </a:cubicBezTo>
                  <a:cubicBezTo>
                    <a:pt x="5571173" y="650570"/>
                    <a:pt x="5571173" y="644855"/>
                    <a:pt x="5570220" y="640092"/>
                  </a:cubicBezTo>
                  <a:cubicBezTo>
                    <a:pt x="5524500" y="457212"/>
                    <a:pt x="5491163" y="269570"/>
                    <a:pt x="5384483" y="107645"/>
                  </a:cubicBezTo>
                  <a:cubicBezTo>
                    <a:pt x="5350193" y="54305"/>
                    <a:pt x="5223510" y="-8560"/>
                    <a:pt x="5161598" y="965"/>
                  </a:cubicBezTo>
                  <a:cubicBezTo>
                    <a:pt x="5117783" y="7632"/>
                    <a:pt x="5092065" y="51447"/>
                    <a:pt x="5103495" y="99072"/>
                  </a:cubicBezTo>
                  <a:cubicBezTo>
                    <a:pt x="5111115" y="133362"/>
                    <a:pt x="5133023" y="159080"/>
                    <a:pt x="5159693" y="179082"/>
                  </a:cubicBezTo>
                  <a:cubicBezTo>
                    <a:pt x="5261610" y="257187"/>
                    <a:pt x="5292090" y="365772"/>
                    <a:pt x="5288280" y="487692"/>
                  </a:cubicBezTo>
                  <a:cubicBezTo>
                    <a:pt x="5283518" y="664857"/>
                    <a:pt x="5290185" y="840117"/>
                    <a:pt x="5365433" y="1005852"/>
                  </a:cubicBezTo>
                  <a:cubicBezTo>
                    <a:pt x="5368290" y="1013472"/>
                    <a:pt x="5371148" y="1020140"/>
                    <a:pt x="5373053" y="1027760"/>
                  </a:cubicBezTo>
                  <a:cubicBezTo>
                    <a:pt x="5398770" y="1103960"/>
                    <a:pt x="5409248" y="1174445"/>
                    <a:pt x="5343525" y="1240167"/>
                  </a:cubicBezTo>
                  <a:cubicBezTo>
                    <a:pt x="5272088" y="1312557"/>
                    <a:pt x="5193030" y="1341132"/>
                    <a:pt x="5093970" y="1311605"/>
                  </a:cubicBezTo>
                  <a:cubicBezTo>
                    <a:pt x="5042535" y="1295412"/>
                    <a:pt x="4996815" y="1266837"/>
                    <a:pt x="4958715" y="1229690"/>
                  </a:cubicBezTo>
                  <a:cubicBezTo>
                    <a:pt x="4833938" y="1109675"/>
                    <a:pt x="4711065" y="988707"/>
                    <a:pt x="4588193" y="867740"/>
                  </a:cubicBezTo>
                  <a:cubicBezTo>
                    <a:pt x="4575810" y="855357"/>
                    <a:pt x="4564380" y="841070"/>
                    <a:pt x="4558665" y="823925"/>
                  </a:cubicBezTo>
                  <a:cubicBezTo>
                    <a:pt x="4531995" y="743915"/>
                    <a:pt x="4471988" y="689622"/>
                    <a:pt x="4413885" y="633425"/>
                  </a:cubicBezTo>
                  <a:cubicBezTo>
                    <a:pt x="4300538" y="522935"/>
                    <a:pt x="4164330" y="517220"/>
                    <a:pt x="4019550" y="540080"/>
                  </a:cubicBezTo>
                  <a:cubicBezTo>
                    <a:pt x="3925253" y="554367"/>
                    <a:pt x="3830955" y="569607"/>
                    <a:pt x="3741420" y="601040"/>
                  </a:cubicBezTo>
                  <a:cubicBezTo>
                    <a:pt x="3682365" y="621042"/>
                    <a:pt x="3621405" y="617232"/>
                    <a:pt x="3560445" y="615327"/>
                  </a:cubicBezTo>
                  <a:cubicBezTo>
                    <a:pt x="3328988" y="603897"/>
                    <a:pt x="3098483" y="581990"/>
                    <a:pt x="2866073" y="592467"/>
                  </a:cubicBezTo>
                  <a:cubicBezTo>
                    <a:pt x="2809875" y="595325"/>
                    <a:pt x="2752725" y="598182"/>
                    <a:pt x="2697480" y="609612"/>
                  </a:cubicBezTo>
                  <a:cubicBezTo>
                    <a:pt x="2646045" y="621042"/>
                    <a:pt x="2605088" y="645807"/>
                    <a:pt x="2586038" y="699147"/>
                  </a:cubicBezTo>
                  <a:cubicBezTo>
                    <a:pt x="2573655" y="735342"/>
                    <a:pt x="2542223" y="744867"/>
                    <a:pt x="2509838" y="750582"/>
                  </a:cubicBezTo>
                  <a:cubicBezTo>
                    <a:pt x="2446973" y="762965"/>
                    <a:pt x="2383155" y="771537"/>
                    <a:pt x="2319338" y="782015"/>
                  </a:cubicBezTo>
                  <a:cubicBezTo>
                    <a:pt x="2192655" y="803922"/>
                    <a:pt x="2065973" y="824877"/>
                    <a:pt x="1937385" y="827735"/>
                  </a:cubicBezTo>
                  <a:cubicBezTo>
                    <a:pt x="1839278" y="829640"/>
                    <a:pt x="1755092" y="805144"/>
                    <a:pt x="1654493" y="780110"/>
                  </a:cubicBezTo>
                  <a:cubicBezTo>
                    <a:pt x="1553894" y="755076"/>
                    <a:pt x="1435711" y="687058"/>
                    <a:pt x="1333793" y="677533"/>
                  </a:cubicBezTo>
                  <a:cubicBezTo>
                    <a:pt x="1170916" y="663245"/>
                    <a:pt x="1068595" y="691418"/>
                    <a:pt x="894398" y="783920"/>
                  </a:cubicBezTo>
                  <a:cubicBezTo>
                    <a:pt x="720201" y="876422"/>
                    <a:pt x="446722" y="1024902"/>
                    <a:pt x="288608" y="1232547"/>
                  </a:cubicBezTo>
                  <a:cubicBezTo>
                    <a:pt x="167640" y="1389710"/>
                    <a:pt x="78105" y="1565922"/>
                    <a:pt x="0" y="1747850"/>
                  </a:cubicBezTo>
                  <a:lnTo>
                    <a:pt x="5497830" y="1747850"/>
                  </a:lnTo>
                  <a:cubicBezTo>
                    <a:pt x="5502593" y="1743087"/>
                    <a:pt x="5508308" y="1737372"/>
                    <a:pt x="5513070" y="1731657"/>
                  </a:cubicBezTo>
                  <a:close/>
                </a:path>
              </a:pathLst>
            </a:custGeom>
            <a:solidFill>
              <a:schemeClr val="accent1"/>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4" name="TextBox 3">
            <a:extLst>
              <a:ext uri="{FF2B5EF4-FFF2-40B4-BE49-F238E27FC236}">
                <a16:creationId xmlns:a16="http://schemas.microsoft.com/office/drawing/2014/main" id="{A2CB12D5-CB7F-4385-A2C4-AE4C653AB0EB}"/>
              </a:ext>
            </a:extLst>
          </p:cNvPr>
          <p:cNvSpPr txBox="1"/>
          <p:nvPr/>
        </p:nvSpPr>
        <p:spPr>
          <a:xfrm>
            <a:off x="860508" y="6065748"/>
            <a:ext cx="2157309" cy="369332"/>
          </a:xfrm>
          <a:prstGeom prst="rect">
            <a:avLst/>
          </a:prstGeom>
          <a:noFill/>
        </p:spPr>
        <p:txBody>
          <a:bodyPr wrap="square" rtlCol="1">
            <a:spAutoFit/>
          </a:bodyPr>
          <a:lstStyle/>
          <a:p>
            <a:pPr algn="ctr"/>
            <a:r>
              <a:rPr lang="en-US"/>
              <a:t>Hadoop</a:t>
            </a:r>
          </a:p>
        </p:txBody>
      </p:sp>
      <p:sp>
        <p:nvSpPr>
          <p:cNvPr id="21" name="TextBox 20">
            <a:extLst>
              <a:ext uri="{FF2B5EF4-FFF2-40B4-BE49-F238E27FC236}">
                <a16:creationId xmlns:a16="http://schemas.microsoft.com/office/drawing/2014/main" id="{AB687698-0C03-419C-B371-75497F5363BB}"/>
              </a:ext>
            </a:extLst>
          </p:cNvPr>
          <p:cNvSpPr txBox="1"/>
          <p:nvPr/>
        </p:nvSpPr>
        <p:spPr>
          <a:xfrm>
            <a:off x="177417" y="6489511"/>
            <a:ext cx="641444" cy="368489"/>
          </a:xfrm>
          <a:prstGeom prst="rect">
            <a:avLst/>
          </a:prstGeom>
          <a:noFill/>
        </p:spPr>
        <p:txBody>
          <a:bodyPr wrap="square" rtlCol="1">
            <a:spAutoFit/>
          </a:bodyPr>
          <a:lstStyle/>
          <a:p>
            <a:pPr algn="ctr"/>
            <a:r>
              <a:rPr lang="fa-IR" b="1"/>
              <a:t>13</a:t>
            </a:r>
          </a:p>
        </p:txBody>
      </p:sp>
    </p:spTree>
    <p:extLst>
      <p:ext uri="{BB962C8B-B14F-4D97-AF65-F5344CB8AC3E}">
        <p14:creationId xmlns:p14="http://schemas.microsoft.com/office/powerpoint/2010/main" val="1912208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65F9EF-384F-4ABB-B0BD-8AA3DEABF65E}"/>
              </a:ext>
            </a:extLst>
          </p:cNvPr>
          <p:cNvSpPr/>
          <p:nvPr/>
        </p:nvSpPr>
        <p:spPr>
          <a:xfrm>
            <a:off x="-1096889" y="-254204"/>
            <a:ext cx="13639978" cy="76242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0"/>
          </p:nvPr>
        </p:nvSpPr>
        <p:spPr>
          <a:xfrm>
            <a:off x="0" y="862424"/>
            <a:ext cx="8866544" cy="724247"/>
          </a:xfrm>
        </p:spPr>
        <p:txBody>
          <a:bodyPr>
            <a:noAutofit/>
          </a:bodyPr>
          <a:lstStyle/>
          <a:p>
            <a:r>
              <a:rPr lang="fa-IR">
                <a:cs typeface="B Nazanin" panose="00000400000000000000" pitchFamily="2" charset="-78"/>
              </a:rPr>
              <a:t>مولفه‌های کلان داده در فریم‌ورک هدوپ</a:t>
            </a:r>
            <a:endParaRPr lang="en-US" dirty="0">
              <a:cs typeface="B Nazanin" panose="00000400000000000000" pitchFamily="2" charset="-78"/>
            </a:endParaRPr>
          </a:p>
        </p:txBody>
      </p:sp>
      <p:grpSp>
        <p:nvGrpSpPr>
          <p:cNvPr id="42" name="Group 41">
            <a:extLst>
              <a:ext uri="{FF2B5EF4-FFF2-40B4-BE49-F238E27FC236}">
                <a16:creationId xmlns:a16="http://schemas.microsoft.com/office/drawing/2014/main" id="{977276CE-B599-4575-84C6-3C87E36C18A5}"/>
              </a:ext>
            </a:extLst>
          </p:cNvPr>
          <p:cNvGrpSpPr/>
          <p:nvPr/>
        </p:nvGrpSpPr>
        <p:grpSpPr>
          <a:xfrm>
            <a:off x="8631110" y="2879947"/>
            <a:ext cx="3214643" cy="3716680"/>
            <a:chOff x="4125210" y="1802423"/>
            <a:chExt cx="3954428" cy="4571999"/>
          </a:xfrm>
        </p:grpSpPr>
        <p:grpSp>
          <p:nvGrpSpPr>
            <p:cNvPr id="43" name="Group 42">
              <a:extLst>
                <a:ext uri="{FF2B5EF4-FFF2-40B4-BE49-F238E27FC236}">
                  <a16:creationId xmlns:a16="http://schemas.microsoft.com/office/drawing/2014/main" id="{A03DEC92-AFE6-45B1-BD29-07255934D02F}"/>
                </a:ext>
              </a:extLst>
            </p:cNvPr>
            <p:cNvGrpSpPr/>
            <p:nvPr/>
          </p:nvGrpSpPr>
          <p:grpSpPr>
            <a:xfrm>
              <a:off x="4125210" y="3947746"/>
              <a:ext cx="3954428" cy="2426676"/>
              <a:chOff x="4125210" y="3947746"/>
              <a:chExt cx="3954428" cy="2426676"/>
            </a:xfrm>
            <a:solidFill>
              <a:schemeClr val="accent4"/>
            </a:solidFill>
          </p:grpSpPr>
          <p:sp>
            <p:nvSpPr>
              <p:cNvPr id="46" name="Rectangle 45">
                <a:extLst>
                  <a:ext uri="{FF2B5EF4-FFF2-40B4-BE49-F238E27FC236}">
                    <a16:creationId xmlns:a16="http://schemas.microsoft.com/office/drawing/2014/main" id="{EE0E83D3-C5AB-4DE4-BF1C-C187B6161940}"/>
                  </a:ext>
                </a:extLst>
              </p:cNvPr>
              <p:cNvSpPr/>
              <p:nvPr/>
            </p:nvSpPr>
            <p:spPr>
              <a:xfrm>
                <a:off x="5803486" y="3947746"/>
                <a:ext cx="597877" cy="115607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C6C0F5AF-6CE6-48F6-A815-A98D4147173B}"/>
                  </a:ext>
                </a:extLst>
              </p:cNvPr>
              <p:cNvSpPr/>
              <p:nvPr/>
            </p:nvSpPr>
            <p:spPr>
              <a:xfrm>
                <a:off x="4125210" y="4897315"/>
                <a:ext cx="3954428" cy="147710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Shape 43">
              <a:extLst>
                <a:ext uri="{FF2B5EF4-FFF2-40B4-BE49-F238E27FC236}">
                  <a16:creationId xmlns:a16="http://schemas.microsoft.com/office/drawing/2014/main" id="{49016DB8-0817-4286-9802-C6BC6504E869}"/>
                </a:ext>
              </a:extLst>
            </p:cNvPr>
            <p:cNvSpPr/>
            <p:nvPr/>
          </p:nvSpPr>
          <p:spPr>
            <a:xfrm>
              <a:off x="4580792" y="1802423"/>
              <a:ext cx="3047335" cy="2778367"/>
            </a:xfrm>
            <a:custGeom>
              <a:avLst/>
              <a:gdLst>
                <a:gd name="connsiteX0" fmla="*/ 2686434 w 3047335"/>
                <a:gd name="connsiteY0" fmla="*/ 649222 h 2778367"/>
                <a:gd name="connsiteX1" fmla="*/ 2480724 w 3047335"/>
                <a:gd name="connsiteY1" fmla="*/ 868916 h 2778367"/>
                <a:gd name="connsiteX2" fmla="*/ 2831980 w 3047335"/>
                <a:gd name="connsiteY2" fmla="*/ 868916 h 2778367"/>
                <a:gd name="connsiteX3" fmla="*/ 2831980 w 3047335"/>
                <a:gd name="connsiteY3" fmla="*/ 866747 h 2778367"/>
                <a:gd name="connsiteX4" fmla="*/ 2939658 w 3047335"/>
                <a:gd name="connsiteY4" fmla="*/ 759069 h 2778367"/>
                <a:gd name="connsiteX5" fmla="*/ 2831980 w 3047335"/>
                <a:gd name="connsiteY5" fmla="*/ 651391 h 2778367"/>
                <a:gd name="connsiteX6" fmla="*/ 2831980 w 3047335"/>
                <a:gd name="connsiteY6" fmla="*/ 649222 h 2778367"/>
                <a:gd name="connsiteX7" fmla="*/ 32816 w 3047335"/>
                <a:gd name="connsiteY7" fmla="*/ 0 h 2778367"/>
                <a:gd name="connsiteX8" fmla="*/ 2993848 w 3047335"/>
                <a:gd name="connsiteY8" fmla="*/ 0 h 2778367"/>
                <a:gd name="connsiteX9" fmla="*/ 3026664 w 3047335"/>
                <a:gd name="connsiteY9" fmla="*/ 32816 h 2778367"/>
                <a:gd name="connsiteX10" fmla="*/ 3026664 w 3047335"/>
                <a:gd name="connsiteY10" fmla="*/ 285864 h 2778367"/>
                <a:gd name="connsiteX11" fmla="*/ 3026664 w 3047335"/>
                <a:gd name="connsiteY11" fmla="*/ 290147 h 2778367"/>
                <a:gd name="connsiteX12" fmla="*/ 3022654 w 3047335"/>
                <a:gd name="connsiteY12" fmla="*/ 290147 h 2778367"/>
                <a:gd name="connsiteX13" fmla="*/ 2785226 w 3047335"/>
                <a:gd name="connsiteY13" fmla="*/ 543714 h 2778367"/>
                <a:gd name="connsiteX14" fmla="*/ 2831980 w 3047335"/>
                <a:gd name="connsiteY14" fmla="*/ 543714 h 2778367"/>
                <a:gd name="connsiteX15" fmla="*/ 2834863 w 3047335"/>
                <a:gd name="connsiteY15" fmla="*/ 543714 h 2778367"/>
                <a:gd name="connsiteX16" fmla="*/ 2834863 w 3047335"/>
                <a:gd name="connsiteY16" fmla="*/ 544005 h 2778367"/>
                <a:gd name="connsiteX17" fmla="*/ 2875382 w 3047335"/>
                <a:gd name="connsiteY17" fmla="*/ 548089 h 2778367"/>
                <a:gd name="connsiteX18" fmla="*/ 3047335 w 3047335"/>
                <a:gd name="connsiteY18" fmla="*/ 759069 h 2778367"/>
                <a:gd name="connsiteX19" fmla="*/ 2875382 w 3047335"/>
                <a:gd name="connsiteY19" fmla="*/ 970049 h 2778367"/>
                <a:gd name="connsiteX20" fmla="*/ 2834863 w 3047335"/>
                <a:gd name="connsiteY20" fmla="*/ 974134 h 2778367"/>
                <a:gd name="connsiteX21" fmla="*/ 2834863 w 3047335"/>
                <a:gd name="connsiteY21" fmla="*/ 974424 h 2778367"/>
                <a:gd name="connsiteX22" fmla="*/ 2831980 w 3047335"/>
                <a:gd name="connsiteY22" fmla="*/ 974424 h 2778367"/>
                <a:gd name="connsiteX23" fmla="*/ 2381931 w 3047335"/>
                <a:gd name="connsiteY23" fmla="*/ 974424 h 2778367"/>
                <a:gd name="connsiteX24" fmla="*/ 1891751 w 3047335"/>
                <a:gd name="connsiteY24" fmla="*/ 1497925 h 2778367"/>
                <a:gd name="connsiteX25" fmla="*/ 1891751 w 3047335"/>
                <a:gd name="connsiteY25" fmla="*/ 2250406 h 2778367"/>
                <a:gd name="connsiteX26" fmla="*/ 1142998 w 3047335"/>
                <a:gd name="connsiteY26" fmla="*/ 2778367 h 2778367"/>
                <a:gd name="connsiteX27" fmla="*/ 1142998 w 3047335"/>
                <a:gd name="connsiteY27" fmla="*/ 1506560 h 2778367"/>
                <a:gd name="connsiteX28" fmla="*/ 4010 w 3047335"/>
                <a:gd name="connsiteY28" fmla="*/ 290147 h 2778367"/>
                <a:gd name="connsiteX29" fmla="*/ 0 w 3047335"/>
                <a:gd name="connsiteY29" fmla="*/ 290147 h 2778367"/>
                <a:gd name="connsiteX30" fmla="*/ 0 w 3047335"/>
                <a:gd name="connsiteY30" fmla="*/ 285864 h 2778367"/>
                <a:gd name="connsiteX31" fmla="*/ 0 w 3047335"/>
                <a:gd name="connsiteY31" fmla="*/ 32816 h 2778367"/>
                <a:gd name="connsiteX32" fmla="*/ 32816 w 3047335"/>
                <a:gd name="connsiteY32" fmla="*/ 0 h 277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7335" h="2778367">
                  <a:moveTo>
                    <a:pt x="2686434" y="649222"/>
                  </a:moveTo>
                  <a:lnTo>
                    <a:pt x="2480724" y="868916"/>
                  </a:lnTo>
                  <a:lnTo>
                    <a:pt x="2831980" y="868916"/>
                  </a:lnTo>
                  <a:lnTo>
                    <a:pt x="2831980" y="866747"/>
                  </a:lnTo>
                  <a:cubicBezTo>
                    <a:pt x="2891449" y="866747"/>
                    <a:pt x="2939658" y="818538"/>
                    <a:pt x="2939658" y="759069"/>
                  </a:cubicBezTo>
                  <a:cubicBezTo>
                    <a:pt x="2939658" y="699600"/>
                    <a:pt x="2891449" y="651391"/>
                    <a:pt x="2831980" y="651391"/>
                  </a:cubicBezTo>
                  <a:lnTo>
                    <a:pt x="2831980" y="649222"/>
                  </a:lnTo>
                  <a:close/>
                  <a:moveTo>
                    <a:pt x="32816" y="0"/>
                  </a:moveTo>
                  <a:lnTo>
                    <a:pt x="2993848" y="0"/>
                  </a:lnTo>
                  <a:cubicBezTo>
                    <a:pt x="3011972" y="0"/>
                    <a:pt x="3026664" y="14692"/>
                    <a:pt x="3026664" y="32816"/>
                  </a:cubicBezTo>
                  <a:lnTo>
                    <a:pt x="3026664" y="285864"/>
                  </a:lnTo>
                  <a:lnTo>
                    <a:pt x="3026664" y="290147"/>
                  </a:lnTo>
                  <a:lnTo>
                    <a:pt x="3022654" y="290147"/>
                  </a:lnTo>
                  <a:lnTo>
                    <a:pt x="2785226" y="543714"/>
                  </a:lnTo>
                  <a:lnTo>
                    <a:pt x="2831980" y="543714"/>
                  </a:lnTo>
                  <a:lnTo>
                    <a:pt x="2834863" y="543714"/>
                  </a:lnTo>
                  <a:lnTo>
                    <a:pt x="2834863" y="544005"/>
                  </a:lnTo>
                  <a:lnTo>
                    <a:pt x="2875382" y="548089"/>
                  </a:lnTo>
                  <a:cubicBezTo>
                    <a:pt x="2973515" y="568170"/>
                    <a:pt x="3047335" y="654999"/>
                    <a:pt x="3047335" y="759069"/>
                  </a:cubicBezTo>
                  <a:cubicBezTo>
                    <a:pt x="3047335" y="863139"/>
                    <a:pt x="2973515" y="949968"/>
                    <a:pt x="2875382" y="970049"/>
                  </a:cubicBezTo>
                  <a:lnTo>
                    <a:pt x="2834863" y="974134"/>
                  </a:lnTo>
                  <a:lnTo>
                    <a:pt x="2834863" y="974424"/>
                  </a:lnTo>
                  <a:lnTo>
                    <a:pt x="2831980" y="974424"/>
                  </a:lnTo>
                  <a:lnTo>
                    <a:pt x="2381931" y="974424"/>
                  </a:lnTo>
                  <a:lnTo>
                    <a:pt x="1891751" y="1497925"/>
                  </a:lnTo>
                  <a:lnTo>
                    <a:pt x="1891751" y="2250406"/>
                  </a:lnTo>
                  <a:lnTo>
                    <a:pt x="1142998" y="2778367"/>
                  </a:lnTo>
                  <a:lnTo>
                    <a:pt x="1142998" y="1506560"/>
                  </a:lnTo>
                  <a:lnTo>
                    <a:pt x="4010" y="290147"/>
                  </a:lnTo>
                  <a:lnTo>
                    <a:pt x="0" y="290147"/>
                  </a:lnTo>
                  <a:lnTo>
                    <a:pt x="0" y="285864"/>
                  </a:lnTo>
                  <a:lnTo>
                    <a:pt x="0" y="32816"/>
                  </a:lnTo>
                  <a:cubicBezTo>
                    <a:pt x="0" y="14692"/>
                    <a:pt x="14692" y="0"/>
                    <a:pt x="3281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5" name="Rectangle 44">
              <a:extLst>
                <a:ext uri="{FF2B5EF4-FFF2-40B4-BE49-F238E27FC236}">
                  <a16:creationId xmlns:a16="http://schemas.microsoft.com/office/drawing/2014/main" id="{95D8D7ED-9EEB-469F-BEE4-C3D54FB05F00}"/>
                </a:ext>
              </a:extLst>
            </p:cNvPr>
            <p:cNvSpPr/>
            <p:nvPr/>
          </p:nvSpPr>
          <p:spPr>
            <a:xfrm>
              <a:off x="4580792" y="1987062"/>
              <a:ext cx="3026664" cy="1055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00FAA9CA-DC85-4FF5-9531-45E07B4797B5}"/>
              </a:ext>
            </a:extLst>
          </p:cNvPr>
          <p:cNvSpPr txBox="1"/>
          <p:nvPr/>
        </p:nvSpPr>
        <p:spPr>
          <a:xfrm>
            <a:off x="9084748" y="247843"/>
            <a:ext cx="2307366" cy="2677656"/>
          </a:xfrm>
          <a:prstGeom prst="rect">
            <a:avLst/>
          </a:prstGeom>
          <a:noFill/>
        </p:spPr>
        <p:txBody>
          <a:bodyPr wrap="square" rtlCol="0">
            <a:spAutoFit/>
          </a:bodyPr>
          <a:lstStyle/>
          <a:p>
            <a:pPr algn="dist"/>
            <a:r>
              <a:rPr lang="en-US" altLang="ko-KR" sz="1400" dirty="0">
                <a:solidFill>
                  <a:schemeClr val="accent2"/>
                </a:solidFill>
                <a:cs typeface="Arial" pitchFamily="34" charset="0"/>
              </a:rPr>
              <a:t>10100110100100001010100111101110110110110101010000111001010110010101001110101000101010001011010110110110100010101110001010100010100010111010110001001101001101001000010101001111011101101101101010100001110010101100101010011101010001010100010110101101101101001</a:t>
            </a:r>
          </a:p>
        </p:txBody>
      </p:sp>
      <p:sp>
        <p:nvSpPr>
          <p:cNvPr id="64" name="TextBox 63">
            <a:extLst>
              <a:ext uri="{FF2B5EF4-FFF2-40B4-BE49-F238E27FC236}">
                <a16:creationId xmlns:a16="http://schemas.microsoft.com/office/drawing/2014/main" id="{195B8650-E83A-42C5-9D4A-EBF309E41D54}"/>
              </a:ext>
            </a:extLst>
          </p:cNvPr>
          <p:cNvSpPr txBox="1"/>
          <p:nvPr/>
        </p:nvSpPr>
        <p:spPr>
          <a:xfrm>
            <a:off x="8932202" y="5733749"/>
            <a:ext cx="2597628" cy="584775"/>
          </a:xfrm>
          <a:prstGeom prst="rect">
            <a:avLst/>
          </a:prstGeom>
          <a:noFill/>
        </p:spPr>
        <p:txBody>
          <a:bodyPr wrap="square" rtlCol="0">
            <a:spAutoFit/>
          </a:bodyPr>
          <a:lstStyle/>
          <a:p>
            <a:pPr algn="ctr"/>
            <a:r>
              <a:rPr lang="en-US" altLang="ko-KR" sz="3200" dirty="0">
                <a:solidFill>
                  <a:schemeClr val="bg1"/>
                </a:solidFill>
                <a:cs typeface="Arial" pitchFamily="34" charset="0"/>
              </a:rPr>
              <a:t>BIG DATA</a:t>
            </a:r>
            <a:endParaRPr lang="ko-KR" altLang="en-US" sz="3200" dirty="0">
              <a:solidFill>
                <a:schemeClr val="bg1"/>
              </a:solidFill>
              <a:cs typeface="Arial" pitchFamily="34" charset="0"/>
            </a:endParaRPr>
          </a:p>
        </p:txBody>
      </p:sp>
      <p:sp>
        <p:nvSpPr>
          <p:cNvPr id="3" name="TextBox 2">
            <a:extLst>
              <a:ext uri="{FF2B5EF4-FFF2-40B4-BE49-F238E27FC236}">
                <a16:creationId xmlns:a16="http://schemas.microsoft.com/office/drawing/2014/main" id="{CC5DFA49-8BC5-4F78-9718-8BA737626F7C}"/>
              </a:ext>
            </a:extLst>
          </p:cNvPr>
          <p:cNvSpPr txBox="1"/>
          <p:nvPr/>
        </p:nvSpPr>
        <p:spPr>
          <a:xfrm>
            <a:off x="-233222" y="1949544"/>
            <a:ext cx="8660424" cy="4093428"/>
          </a:xfrm>
          <a:prstGeom prst="rect">
            <a:avLst/>
          </a:prstGeom>
          <a:noFill/>
        </p:spPr>
        <p:txBody>
          <a:bodyPr wrap="square" rtlCol="1">
            <a:spAutoFit/>
          </a:bodyPr>
          <a:lstStyle/>
          <a:p>
            <a:pPr marL="342900" indent="-342900" algn="justLow" rtl="1">
              <a:buFont typeface="Arial" panose="020B0604020202020204" pitchFamily="34" charset="0"/>
              <a:buChar char="•"/>
            </a:pPr>
            <a:r>
              <a:rPr lang="en-US" sz="2000">
                <a:latin typeface="Times New Roman" panose="02020603050405020304" pitchFamily="18" charset="0"/>
                <a:ea typeface="MS Mincho" panose="02020609040205080304" pitchFamily="49" charset="-128"/>
                <a:cs typeface="B Nazanin" panose="00000400000000000000" pitchFamily="2" charset="-78"/>
              </a:rPr>
              <a:t>Zookeeper</a:t>
            </a:r>
          </a:p>
          <a:p>
            <a:pPr marL="342900" indent="-342900" algn="justLow" rtl="1">
              <a:buFont typeface="Arial" panose="020B0604020202020204" pitchFamily="34" charset="0"/>
              <a:buChar char="•"/>
            </a:pPr>
            <a:endParaRPr lang="en-US" sz="2000">
              <a:latin typeface="Times New Roman" panose="02020603050405020304" pitchFamily="18" charset="0"/>
              <a:ea typeface="MS Mincho" panose="02020609040205080304" pitchFamily="49" charset="-128"/>
              <a:cs typeface="B Nazanin" panose="00000400000000000000" pitchFamily="2" charset="-78"/>
            </a:endParaRPr>
          </a:p>
          <a:p>
            <a:pPr marL="342900" indent="-342900" algn="justLow" rtl="1">
              <a:buFont typeface="Arial" panose="020B0604020202020204" pitchFamily="34" charset="0"/>
              <a:buChar char="•"/>
            </a:pPr>
            <a:r>
              <a:rPr lang="en-US" sz="2000">
                <a:effectLst/>
                <a:latin typeface="Times New Roman" panose="02020603050405020304" pitchFamily="18" charset="0"/>
                <a:ea typeface="MS Mincho" panose="02020609040205080304" pitchFamily="49" charset="-128"/>
                <a:cs typeface="B Nazanin" panose="00000400000000000000" pitchFamily="2" charset="-78"/>
              </a:rPr>
              <a:t>Avro</a:t>
            </a:r>
          </a:p>
          <a:p>
            <a:pPr marL="342900" indent="-342900" algn="justLow" rtl="1">
              <a:buFont typeface="Arial" panose="020B0604020202020204" pitchFamily="34" charset="0"/>
              <a:buChar char="•"/>
            </a:pPr>
            <a:endParaRPr lang="en-US" sz="2000">
              <a:effectLst/>
              <a:latin typeface="Times New Roman" panose="02020603050405020304" pitchFamily="18" charset="0"/>
              <a:ea typeface="MS Mincho" panose="02020609040205080304" pitchFamily="49" charset="-128"/>
              <a:cs typeface="B Nazanin" panose="00000400000000000000" pitchFamily="2" charset="-78"/>
            </a:endParaRPr>
          </a:p>
          <a:p>
            <a:pPr marL="342900" indent="-342900" algn="justLow" rtl="1">
              <a:buFont typeface="Arial" panose="020B0604020202020204" pitchFamily="34" charset="0"/>
              <a:buChar char="•"/>
            </a:pPr>
            <a:r>
              <a:rPr lang="en-US" sz="2000">
                <a:latin typeface="Times New Roman" panose="02020603050405020304" pitchFamily="18" charset="0"/>
                <a:ea typeface="MS Mincho" panose="02020609040205080304" pitchFamily="49" charset="-128"/>
                <a:cs typeface="B Nazanin" panose="00000400000000000000" pitchFamily="2" charset="-78"/>
              </a:rPr>
              <a:t>Cassandra</a:t>
            </a:r>
          </a:p>
          <a:p>
            <a:pPr marL="342900" indent="-342900" algn="justLow" rtl="1">
              <a:buFont typeface="Arial" panose="020B0604020202020204" pitchFamily="34" charset="0"/>
              <a:buChar char="•"/>
            </a:pPr>
            <a:endParaRPr lang="en-US" sz="2000">
              <a:latin typeface="Times New Roman" panose="02020603050405020304" pitchFamily="18" charset="0"/>
              <a:ea typeface="MS Mincho" panose="02020609040205080304" pitchFamily="49" charset="-128"/>
              <a:cs typeface="B Nazanin" panose="00000400000000000000" pitchFamily="2" charset="-78"/>
            </a:endParaRPr>
          </a:p>
          <a:p>
            <a:pPr marL="342900" indent="-342900" algn="justLow" rtl="1">
              <a:buFont typeface="Arial" panose="020B0604020202020204" pitchFamily="34" charset="0"/>
              <a:buChar char="•"/>
            </a:pPr>
            <a:r>
              <a:rPr lang="en-US" sz="2000">
                <a:effectLst/>
                <a:latin typeface="Times New Roman" panose="02020603050405020304" pitchFamily="18" charset="0"/>
                <a:ea typeface="MS Mincho" panose="02020609040205080304" pitchFamily="49" charset="-128"/>
                <a:cs typeface="B Nazanin" panose="00000400000000000000" pitchFamily="2" charset="-78"/>
              </a:rPr>
              <a:t>Mahout</a:t>
            </a:r>
          </a:p>
          <a:p>
            <a:pPr marL="342900" indent="-342900" algn="justLow" rtl="1">
              <a:buFont typeface="Arial" panose="020B0604020202020204" pitchFamily="34" charset="0"/>
              <a:buChar char="•"/>
            </a:pPr>
            <a:endParaRPr lang="en-US" sz="2000">
              <a:effectLst/>
              <a:latin typeface="Times New Roman" panose="02020603050405020304" pitchFamily="18" charset="0"/>
              <a:ea typeface="MS Mincho" panose="02020609040205080304" pitchFamily="49" charset="-128"/>
              <a:cs typeface="B Nazanin" panose="00000400000000000000" pitchFamily="2" charset="-78"/>
            </a:endParaRPr>
          </a:p>
          <a:p>
            <a:pPr marL="342900" indent="-342900" algn="justLow" rtl="1">
              <a:buFont typeface="Arial" panose="020B0604020202020204" pitchFamily="34" charset="0"/>
              <a:buChar char="•"/>
            </a:pPr>
            <a:r>
              <a:rPr lang="en-US" sz="2000">
                <a:latin typeface="Times New Roman" panose="02020603050405020304" pitchFamily="18" charset="0"/>
                <a:ea typeface="MS Mincho" panose="02020609040205080304" pitchFamily="49" charset="-128"/>
                <a:cs typeface="B Nazanin" panose="00000400000000000000" pitchFamily="2" charset="-78"/>
              </a:rPr>
              <a:t>Tez</a:t>
            </a:r>
            <a:endParaRPr lang="fa-IR" sz="2000">
              <a:latin typeface="Times New Roman" panose="02020603050405020304" pitchFamily="18" charset="0"/>
              <a:ea typeface="MS Mincho" panose="02020609040205080304" pitchFamily="49" charset="-128"/>
              <a:cs typeface="B Nazanin" panose="00000400000000000000" pitchFamily="2" charset="-78"/>
            </a:endParaRPr>
          </a:p>
          <a:p>
            <a:pPr marL="342900" indent="-342900" algn="justLow" rtl="1">
              <a:buFont typeface="Arial" panose="020B0604020202020204" pitchFamily="34" charset="0"/>
              <a:buChar char="•"/>
            </a:pPr>
            <a:endParaRPr lang="en-US" sz="2000">
              <a:latin typeface="Times New Roman" panose="02020603050405020304" pitchFamily="18" charset="0"/>
              <a:ea typeface="MS Mincho" panose="02020609040205080304" pitchFamily="49" charset="-128"/>
              <a:cs typeface="B Nazanin" panose="00000400000000000000" pitchFamily="2" charset="-78"/>
            </a:endParaRPr>
          </a:p>
          <a:p>
            <a:pPr marL="342900" indent="-342900" algn="justLow" rtl="1">
              <a:buFont typeface="Arial" panose="020B0604020202020204" pitchFamily="34" charset="0"/>
              <a:buChar char="•"/>
            </a:pPr>
            <a:r>
              <a:rPr lang="en-US" sz="2000">
                <a:effectLst/>
                <a:latin typeface="Times New Roman" panose="02020603050405020304" pitchFamily="18" charset="0"/>
                <a:ea typeface="MS Mincho" panose="02020609040205080304" pitchFamily="49" charset="-128"/>
                <a:cs typeface="B Nazanin" panose="00000400000000000000" pitchFamily="2" charset="-78"/>
              </a:rPr>
              <a:t>Spark</a:t>
            </a:r>
            <a:endParaRPr lang="fa-IR" sz="2000">
              <a:effectLst/>
              <a:latin typeface="Times New Roman" panose="02020603050405020304" pitchFamily="18" charset="0"/>
              <a:ea typeface="MS Mincho" panose="02020609040205080304" pitchFamily="49" charset="-128"/>
              <a:cs typeface="B Nazanin" panose="00000400000000000000" pitchFamily="2" charset="-78"/>
            </a:endParaRPr>
          </a:p>
          <a:p>
            <a:pPr marL="342900" indent="-342900" algn="justLow" rtl="1">
              <a:buFont typeface="Arial" panose="020B0604020202020204" pitchFamily="34" charset="0"/>
              <a:buChar char="•"/>
            </a:pPr>
            <a:endParaRPr lang="en-US" sz="2000">
              <a:effectLst/>
              <a:latin typeface="Times New Roman" panose="02020603050405020304" pitchFamily="18" charset="0"/>
              <a:ea typeface="MS Mincho" panose="02020609040205080304" pitchFamily="49" charset="-128"/>
              <a:cs typeface="B Nazanin" panose="00000400000000000000" pitchFamily="2" charset="-78"/>
            </a:endParaRPr>
          </a:p>
          <a:p>
            <a:pPr marL="342900" indent="-342900" algn="justLow" rtl="1">
              <a:buFont typeface="Arial" panose="020B0604020202020204" pitchFamily="34" charset="0"/>
              <a:buChar char="•"/>
            </a:pPr>
            <a:r>
              <a:rPr lang="en-US" sz="2000">
                <a:latin typeface="Times New Roman" panose="02020603050405020304" pitchFamily="18" charset="0"/>
                <a:ea typeface="MS Mincho" panose="02020609040205080304" pitchFamily="49" charset="-128"/>
                <a:cs typeface="B Nazanin" panose="00000400000000000000" pitchFamily="2" charset="-78"/>
              </a:rPr>
              <a:t>Flume</a:t>
            </a:r>
            <a:endParaRPr lang="en-US" sz="2000">
              <a:effectLst/>
              <a:latin typeface="Times New Roman" panose="02020603050405020304" pitchFamily="18" charset="0"/>
              <a:ea typeface="MS Mincho" panose="02020609040205080304" pitchFamily="49" charset="-128"/>
              <a:cs typeface="B Nazanin" panose="00000400000000000000" pitchFamily="2" charset="-78"/>
            </a:endParaRPr>
          </a:p>
        </p:txBody>
      </p:sp>
      <p:grpSp>
        <p:nvGrpSpPr>
          <p:cNvPr id="13" name="Group 12">
            <a:extLst>
              <a:ext uri="{FF2B5EF4-FFF2-40B4-BE49-F238E27FC236}">
                <a16:creationId xmlns:a16="http://schemas.microsoft.com/office/drawing/2014/main" id="{4E7E9E7B-8C83-4176-8D28-381644D3C5B3}"/>
              </a:ext>
            </a:extLst>
          </p:cNvPr>
          <p:cNvGrpSpPr/>
          <p:nvPr/>
        </p:nvGrpSpPr>
        <p:grpSpPr>
          <a:xfrm>
            <a:off x="713290" y="2938052"/>
            <a:ext cx="3700410" cy="3057524"/>
            <a:chOff x="5341503" y="1641366"/>
            <a:chExt cx="6129058" cy="5064234"/>
          </a:xfrm>
        </p:grpSpPr>
        <p:sp>
          <p:nvSpPr>
            <p:cNvPr id="14" name="Freeform: Shape 13">
              <a:extLst>
                <a:ext uri="{FF2B5EF4-FFF2-40B4-BE49-F238E27FC236}">
                  <a16:creationId xmlns:a16="http://schemas.microsoft.com/office/drawing/2014/main" id="{64A4D1B5-4D0D-4AEC-8133-F0197442DBF0}"/>
                </a:ext>
              </a:extLst>
            </p:cNvPr>
            <p:cNvSpPr/>
            <p:nvPr/>
          </p:nvSpPr>
          <p:spPr>
            <a:xfrm>
              <a:off x="5921212" y="5501859"/>
              <a:ext cx="838200" cy="1104900"/>
            </a:xfrm>
            <a:custGeom>
              <a:avLst/>
              <a:gdLst>
                <a:gd name="connsiteX0" fmla="*/ 117521 w 838200"/>
                <a:gd name="connsiteY0" fmla="*/ 577215 h 1104900"/>
                <a:gd name="connsiteX1" fmla="*/ 29891 w 838200"/>
                <a:gd name="connsiteY1" fmla="*/ 904875 h 1104900"/>
                <a:gd name="connsiteX2" fmla="*/ 7984 w 838200"/>
                <a:gd name="connsiteY2" fmla="*/ 949643 h 1104900"/>
                <a:gd name="connsiteX3" fmla="*/ 90851 w 838200"/>
                <a:gd name="connsiteY3" fmla="*/ 1094423 h 1104900"/>
                <a:gd name="connsiteX4" fmla="*/ 192769 w 838200"/>
                <a:gd name="connsiteY4" fmla="*/ 1097280 h 1104900"/>
                <a:gd name="connsiteX5" fmla="*/ 492806 w 838200"/>
                <a:gd name="connsiteY5" fmla="*/ 1102995 h 1104900"/>
                <a:gd name="connsiteX6" fmla="*/ 526144 w 838200"/>
                <a:gd name="connsiteY6" fmla="*/ 1105853 h 1104900"/>
                <a:gd name="connsiteX7" fmla="*/ 570912 w 838200"/>
                <a:gd name="connsiteY7" fmla="*/ 1061085 h 1104900"/>
                <a:gd name="connsiteX8" fmla="*/ 605202 w 838200"/>
                <a:gd name="connsiteY8" fmla="*/ 1031557 h 1104900"/>
                <a:gd name="connsiteX9" fmla="*/ 773794 w 838200"/>
                <a:gd name="connsiteY9" fmla="*/ 1045845 h 1104900"/>
                <a:gd name="connsiteX10" fmla="*/ 841421 w 838200"/>
                <a:gd name="connsiteY10" fmla="*/ 1002983 h 1104900"/>
                <a:gd name="connsiteX11" fmla="*/ 789987 w 838200"/>
                <a:gd name="connsiteY11" fmla="*/ 919163 h 1104900"/>
                <a:gd name="connsiteX12" fmla="*/ 720454 w 838200"/>
                <a:gd name="connsiteY12" fmla="*/ 871538 h 1104900"/>
                <a:gd name="connsiteX13" fmla="*/ 623299 w 838200"/>
                <a:gd name="connsiteY13" fmla="*/ 565785 h 1104900"/>
                <a:gd name="connsiteX14" fmla="*/ 674734 w 838200"/>
                <a:gd name="connsiteY14" fmla="*/ 110490 h 1104900"/>
                <a:gd name="connsiteX15" fmla="*/ 704262 w 838200"/>
                <a:gd name="connsiteY15" fmla="*/ 0 h 1104900"/>
                <a:gd name="connsiteX16" fmla="*/ 20366 w 838200"/>
                <a:gd name="connsiteY16" fmla="*/ 0 h 1104900"/>
                <a:gd name="connsiteX17" fmla="*/ 117521 w 838200"/>
                <a:gd name="connsiteY17" fmla="*/ 577215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38200" h="1104900">
                  <a:moveTo>
                    <a:pt x="117521" y="577215"/>
                  </a:moveTo>
                  <a:cubicBezTo>
                    <a:pt x="120379" y="695325"/>
                    <a:pt x="101329" y="806768"/>
                    <a:pt x="29891" y="904875"/>
                  </a:cubicBezTo>
                  <a:cubicBezTo>
                    <a:pt x="20366" y="918210"/>
                    <a:pt x="13699" y="934403"/>
                    <a:pt x="7984" y="949643"/>
                  </a:cubicBezTo>
                  <a:cubicBezTo>
                    <a:pt x="-16781" y="1019175"/>
                    <a:pt x="17509" y="1079182"/>
                    <a:pt x="90851" y="1094423"/>
                  </a:cubicBezTo>
                  <a:cubicBezTo>
                    <a:pt x="125141" y="1101090"/>
                    <a:pt x="159431" y="1102995"/>
                    <a:pt x="192769" y="1097280"/>
                  </a:cubicBezTo>
                  <a:cubicBezTo>
                    <a:pt x="292781" y="1082993"/>
                    <a:pt x="393746" y="1082993"/>
                    <a:pt x="492806" y="1102995"/>
                  </a:cubicBezTo>
                  <a:cubicBezTo>
                    <a:pt x="503284" y="1104900"/>
                    <a:pt x="514714" y="1105853"/>
                    <a:pt x="526144" y="1105853"/>
                  </a:cubicBezTo>
                  <a:cubicBezTo>
                    <a:pt x="567102" y="1106805"/>
                    <a:pt x="573769" y="1100138"/>
                    <a:pt x="570912" y="1061085"/>
                  </a:cubicBezTo>
                  <a:cubicBezTo>
                    <a:pt x="569006" y="1032510"/>
                    <a:pt x="578531" y="1027748"/>
                    <a:pt x="605202" y="1031557"/>
                  </a:cubicBezTo>
                  <a:cubicBezTo>
                    <a:pt x="661399" y="1040130"/>
                    <a:pt x="717596" y="1045845"/>
                    <a:pt x="773794" y="1045845"/>
                  </a:cubicBezTo>
                  <a:cubicBezTo>
                    <a:pt x="819514" y="1044893"/>
                    <a:pt x="838564" y="1033463"/>
                    <a:pt x="841421" y="1002983"/>
                  </a:cubicBezTo>
                  <a:cubicBezTo>
                    <a:pt x="846184" y="959168"/>
                    <a:pt x="829039" y="930593"/>
                    <a:pt x="789987" y="919163"/>
                  </a:cubicBezTo>
                  <a:cubicBezTo>
                    <a:pt x="760459" y="911543"/>
                    <a:pt x="737599" y="895350"/>
                    <a:pt x="720454" y="871538"/>
                  </a:cubicBezTo>
                  <a:cubicBezTo>
                    <a:pt x="654732" y="780098"/>
                    <a:pt x="607106" y="682943"/>
                    <a:pt x="623299" y="565785"/>
                  </a:cubicBezTo>
                  <a:cubicBezTo>
                    <a:pt x="643301" y="414338"/>
                    <a:pt x="651874" y="260985"/>
                    <a:pt x="674734" y="110490"/>
                  </a:cubicBezTo>
                  <a:cubicBezTo>
                    <a:pt x="680449" y="71438"/>
                    <a:pt x="690926" y="35243"/>
                    <a:pt x="704262" y="0"/>
                  </a:cubicBezTo>
                  <a:lnTo>
                    <a:pt x="20366" y="0"/>
                  </a:lnTo>
                  <a:cubicBezTo>
                    <a:pt x="82279" y="186690"/>
                    <a:pt x="111806" y="381000"/>
                    <a:pt x="117521" y="577215"/>
                  </a:cubicBezTo>
                  <a:close/>
                </a:path>
              </a:pathLst>
            </a:custGeom>
            <a:solidFill>
              <a:schemeClr val="accent4">
                <a:lumMod val="60000"/>
                <a:lumOff val="40000"/>
              </a:schemeClr>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Shape 14">
              <a:extLst>
                <a:ext uri="{FF2B5EF4-FFF2-40B4-BE49-F238E27FC236}">
                  <a16:creationId xmlns:a16="http://schemas.microsoft.com/office/drawing/2014/main" id="{BB85500B-B1A0-4A4F-A168-D79504A46B7F}"/>
                </a:ext>
              </a:extLst>
            </p:cNvPr>
            <p:cNvSpPr/>
            <p:nvPr/>
          </p:nvSpPr>
          <p:spPr>
            <a:xfrm>
              <a:off x="8955288" y="5494973"/>
              <a:ext cx="876300" cy="1190625"/>
            </a:xfrm>
            <a:custGeom>
              <a:avLst/>
              <a:gdLst>
                <a:gd name="connsiteX0" fmla="*/ 199072 w 876300"/>
                <a:gd name="connsiteY0" fmla="*/ 361950 h 1190625"/>
                <a:gd name="connsiteX1" fmla="*/ 263843 w 876300"/>
                <a:gd name="connsiteY1" fmla="*/ 594360 h 1190625"/>
                <a:gd name="connsiteX2" fmla="*/ 296228 w 876300"/>
                <a:gd name="connsiteY2" fmla="*/ 702945 h 1190625"/>
                <a:gd name="connsiteX3" fmla="*/ 323850 w 876300"/>
                <a:gd name="connsiteY3" fmla="*/ 898207 h 1190625"/>
                <a:gd name="connsiteX4" fmla="*/ 290513 w 876300"/>
                <a:gd name="connsiteY4" fmla="*/ 965835 h 1190625"/>
                <a:gd name="connsiteX5" fmla="*/ 231458 w 876300"/>
                <a:gd name="connsiteY5" fmla="*/ 1045845 h 1190625"/>
                <a:gd name="connsiteX6" fmla="*/ 279083 w 876300"/>
                <a:gd name="connsiteY6" fmla="*/ 1165860 h 1190625"/>
                <a:gd name="connsiteX7" fmla="*/ 435293 w 876300"/>
                <a:gd name="connsiteY7" fmla="*/ 1192530 h 1190625"/>
                <a:gd name="connsiteX8" fmla="*/ 753428 w 876300"/>
                <a:gd name="connsiteY8" fmla="*/ 1170623 h 1190625"/>
                <a:gd name="connsiteX9" fmla="*/ 839153 w 876300"/>
                <a:gd name="connsiteY9" fmla="*/ 1162050 h 1190625"/>
                <a:gd name="connsiteX10" fmla="*/ 878205 w 876300"/>
                <a:gd name="connsiteY10" fmla="*/ 1102995 h 1190625"/>
                <a:gd name="connsiteX11" fmla="*/ 826770 w 876300"/>
                <a:gd name="connsiteY11" fmla="*/ 1023938 h 1190625"/>
                <a:gd name="connsiteX12" fmla="*/ 678180 w 876300"/>
                <a:gd name="connsiteY12" fmla="*/ 703897 h 1190625"/>
                <a:gd name="connsiteX13" fmla="*/ 674370 w 876300"/>
                <a:gd name="connsiteY13" fmla="*/ 627697 h 1190625"/>
                <a:gd name="connsiteX14" fmla="*/ 577215 w 876300"/>
                <a:gd name="connsiteY14" fmla="*/ 139065 h 1190625"/>
                <a:gd name="connsiteX15" fmla="*/ 543878 w 876300"/>
                <a:gd name="connsiteY15" fmla="*/ 0 h 1190625"/>
                <a:gd name="connsiteX16" fmla="*/ 0 w 876300"/>
                <a:gd name="connsiteY16" fmla="*/ 0 h 1190625"/>
                <a:gd name="connsiteX17" fmla="*/ 199072 w 876300"/>
                <a:gd name="connsiteY17" fmla="*/ 36195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6300" h="1190625">
                  <a:moveTo>
                    <a:pt x="199072" y="361950"/>
                  </a:moveTo>
                  <a:cubicBezTo>
                    <a:pt x="233363" y="436245"/>
                    <a:pt x="250508" y="515303"/>
                    <a:pt x="263843" y="594360"/>
                  </a:cubicBezTo>
                  <a:cubicBezTo>
                    <a:pt x="270510" y="631507"/>
                    <a:pt x="280035" y="668655"/>
                    <a:pt x="296228" y="702945"/>
                  </a:cubicBezTo>
                  <a:cubicBezTo>
                    <a:pt x="324803" y="765810"/>
                    <a:pt x="328613" y="831532"/>
                    <a:pt x="323850" y="898207"/>
                  </a:cubicBezTo>
                  <a:cubicBezTo>
                    <a:pt x="322897" y="924878"/>
                    <a:pt x="307658" y="945832"/>
                    <a:pt x="290513" y="965835"/>
                  </a:cubicBezTo>
                  <a:cubicBezTo>
                    <a:pt x="268605" y="991553"/>
                    <a:pt x="244793" y="1014413"/>
                    <a:pt x="231458" y="1045845"/>
                  </a:cubicBezTo>
                  <a:cubicBezTo>
                    <a:pt x="205740" y="1102995"/>
                    <a:pt x="220980" y="1142048"/>
                    <a:pt x="279083" y="1165860"/>
                  </a:cubicBezTo>
                  <a:cubicBezTo>
                    <a:pt x="328613" y="1186815"/>
                    <a:pt x="381953" y="1190625"/>
                    <a:pt x="435293" y="1192530"/>
                  </a:cubicBezTo>
                  <a:cubicBezTo>
                    <a:pt x="541972" y="1195388"/>
                    <a:pt x="647700" y="1183005"/>
                    <a:pt x="753428" y="1170623"/>
                  </a:cubicBezTo>
                  <a:cubicBezTo>
                    <a:pt x="782003" y="1167765"/>
                    <a:pt x="811530" y="1167765"/>
                    <a:pt x="839153" y="1162050"/>
                  </a:cubicBezTo>
                  <a:cubicBezTo>
                    <a:pt x="875347" y="1155382"/>
                    <a:pt x="883920" y="1139190"/>
                    <a:pt x="878205" y="1102995"/>
                  </a:cubicBezTo>
                  <a:cubicBezTo>
                    <a:pt x="872490" y="1068705"/>
                    <a:pt x="852488" y="1044893"/>
                    <a:pt x="826770" y="1023938"/>
                  </a:cubicBezTo>
                  <a:cubicBezTo>
                    <a:pt x="726758" y="941070"/>
                    <a:pt x="676275" y="834390"/>
                    <a:pt x="678180" y="703897"/>
                  </a:cubicBezTo>
                  <a:cubicBezTo>
                    <a:pt x="678180" y="678180"/>
                    <a:pt x="676275" y="652463"/>
                    <a:pt x="674370" y="627697"/>
                  </a:cubicBezTo>
                  <a:cubicBezTo>
                    <a:pt x="660083" y="461010"/>
                    <a:pt x="618172" y="300038"/>
                    <a:pt x="577215" y="139065"/>
                  </a:cubicBezTo>
                  <a:cubicBezTo>
                    <a:pt x="565785" y="92393"/>
                    <a:pt x="554355" y="46672"/>
                    <a:pt x="543878" y="0"/>
                  </a:cubicBezTo>
                  <a:lnTo>
                    <a:pt x="0" y="0"/>
                  </a:lnTo>
                  <a:cubicBezTo>
                    <a:pt x="74295" y="115253"/>
                    <a:pt x="140970" y="236220"/>
                    <a:pt x="199072" y="361950"/>
                  </a:cubicBezTo>
                  <a:close/>
                </a:path>
              </a:pathLst>
            </a:custGeom>
            <a:solidFill>
              <a:schemeClr val="accent4">
                <a:lumMod val="60000"/>
                <a:lumOff val="40000"/>
              </a:schemeClr>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2B785D67-2939-4FF5-858A-878F3C151ED0}"/>
                </a:ext>
              </a:extLst>
            </p:cNvPr>
            <p:cNvSpPr/>
            <p:nvPr/>
          </p:nvSpPr>
          <p:spPr>
            <a:xfrm>
              <a:off x="5341503" y="4411070"/>
              <a:ext cx="4152900" cy="1093647"/>
            </a:xfrm>
            <a:custGeom>
              <a:avLst/>
              <a:gdLst>
                <a:gd name="connsiteX0" fmla="*/ 6668 w 4152900"/>
                <a:gd name="connsiteY0" fmla="*/ 648653 h 1057275"/>
                <a:gd name="connsiteX1" fmla="*/ 58103 w 4152900"/>
                <a:gd name="connsiteY1" fmla="*/ 617220 h 1057275"/>
                <a:gd name="connsiteX2" fmla="*/ 206693 w 4152900"/>
                <a:gd name="connsiteY2" fmla="*/ 402907 h 1057275"/>
                <a:gd name="connsiteX3" fmla="*/ 280035 w 4152900"/>
                <a:gd name="connsiteY3" fmla="*/ 181928 h 1057275"/>
                <a:gd name="connsiteX4" fmla="*/ 315278 w 4152900"/>
                <a:gd name="connsiteY4" fmla="*/ 85725 h 1057275"/>
                <a:gd name="connsiteX5" fmla="*/ 331470 w 4152900"/>
                <a:gd name="connsiteY5" fmla="*/ 71438 h 1057275"/>
                <a:gd name="connsiteX6" fmla="*/ 347663 w 4152900"/>
                <a:gd name="connsiteY6" fmla="*/ 90488 h 1057275"/>
                <a:gd name="connsiteX7" fmla="*/ 361950 w 4152900"/>
                <a:gd name="connsiteY7" fmla="*/ 159067 h 1057275"/>
                <a:gd name="connsiteX8" fmla="*/ 574358 w 4152900"/>
                <a:gd name="connsiteY8" fmla="*/ 987742 h 1057275"/>
                <a:gd name="connsiteX9" fmla="*/ 599123 w 4152900"/>
                <a:gd name="connsiteY9" fmla="*/ 1056323 h 1057275"/>
                <a:gd name="connsiteX10" fmla="*/ 1283970 w 4152900"/>
                <a:gd name="connsiteY10" fmla="*/ 1056323 h 1057275"/>
                <a:gd name="connsiteX11" fmla="*/ 1400175 w 4152900"/>
                <a:gd name="connsiteY11" fmla="*/ 882015 h 1057275"/>
                <a:gd name="connsiteX12" fmla="*/ 1508760 w 4152900"/>
                <a:gd name="connsiteY12" fmla="*/ 768667 h 1057275"/>
                <a:gd name="connsiteX13" fmla="*/ 1689735 w 4152900"/>
                <a:gd name="connsiteY13" fmla="*/ 706755 h 1057275"/>
                <a:gd name="connsiteX14" fmla="*/ 1968818 w 4152900"/>
                <a:gd name="connsiteY14" fmla="*/ 701040 h 1057275"/>
                <a:gd name="connsiteX15" fmla="*/ 2546985 w 4152900"/>
                <a:gd name="connsiteY15" fmla="*/ 502920 h 1057275"/>
                <a:gd name="connsiteX16" fmla="*/ 2591753 w 4152900"/>
                <a:gd name="connsiteY16" fmla="*/ 518160 h 1057275"/>
                <a:gd name="connsiteX17" fmla="*/ 2619375 w 4152900"/>
                <a:gd name="connsiteY17" fmla="*/ 582930 h 1057275"/>
                <a:gd name="connsiteX18" fmla="*/ 2704148 w 4152900"/>
                <a:gd name="connsiteY18" fmla="*/ 965835 h 1057275"/>
                <a:gd name="connsiteX19" fmla="*/ 2703195 w 4152900"/>
                <a:gd name="connsiteY19" fmla="*/ 1057275 h 1057275"/>
                <a:gd name="connsiteX20" fmla="*/ 3198495 w 4152900"/>
                <a:gd name="connsiteY20" fmla="*/ 1057275 h 1057275"/>
                <a:gd name="connsiteX21" fmla="*/ 3264218 w 4152900"/>
                <a:gd name="connsiteY21" fmla="*/ 647700 h 1057275"/>
                <a:gd name="connsiteX22" fmla="*/ 3283268 w 4152900"/>
                <a:gd name="connsiteY22" fmla="*/ 620078 h 1057275"/>
                <a:gd name="connsiteX23" fmla="*/ 3325178 w 4152900"/>
                <a:gd name="connsiteY23" fmla="*/ 632460 h 1057275"/>
                <a:gd name="connsiteX24" fmla="*/ 3356610 w 4152900"/>
                <a:gd name="connsiteY24" fmla="*/ 686753 h 1057275"/>
                <a:gd name="connsiteX25" fmla="*/ 3460433 w 4152900"/>
                <a:gd name="connsiteY25" fmla="*/ 852488 h 1057275"/>
                <a:gd name="connsiteX26" fmla="*/ 3610928 w 4152900"/>
                <a:gd name="connsiteY26" fmla="*/ 1057275 h 1057275"/>
                <a:gd name="connsiteX27" fmla="*/ 4154805 w 4152900"/>
                <a:gd name="connsiteY27" fmla="*/ 1057275 h 1057275"/>
                <a:gd name="connsiteX28" fmla="*/ 4009073 w 4152900"/>
                <a:gd name="connsiteY28" fmla="*/ 368617 h 1057275"/>
                <a:gd name="connsiteX29" fmla="*/ 3931920 w 4152900"/>
                <a:gd name="connsiteY29" fmla="*/ 0 h 1057275"/>
                <a:gd name="connsiteX30" fmla="*/ 244793 w 4152900"/>
                <a:gd name="connsiteY30" fmla="*/ 0 h 1057275"/>
                <a:gd name="connsiteX31" fmla="*/ 23813 w 4152900"/>
                <a:gd name="connsiteY31" fmla="*/ 591503 h 1057275"/>
                <a:gd name="connsiteX32" fmla="*/ 0 w 4152900"/>
                <a:gd name="connsiteY32" fmla="*/ 632460 h 1057275"/>
                <a:gd name="connsiteX33" fmla="*/ 0 w 4152900"/>
                <a:gd name="connsiteY33" fmla="*/ 638175 h 1057275"/>
                <a:gd name="connsiteX34" fmla="*/ 6668 w 4152900"/>
                <a:gd name="connsiteY34" fmla="*/ 648653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152900" h="1057275">
                  <a:moveTo>
                    <a:pt x="6668" y="648653"/>
                  </a:moveTo>
                  <a:cubicBezTo>
                    <a:pt x="20955" y="660082"/>
                    <a:pt x="42863" y="630555"/>
                    <a:pt x="58103" y="617220"/>
                  </a:cubicBezTo>
                  <a:cubicBezTo>
                    <a:pt x="124778" y="559117"/>
                    <a:pt x="171450" y="483870"/>
                    <a:pt x="206693" y="402907"/>
                  </a:cubicBezTo>
                  <a:cubicBezTo>
                    <a:pt x="239078" y="331470"/>
                    <a:pt x="263843" y="258128"/>
                    <a:pt x="280035" y="181928"/>
                  </a:cubicBezTo>
                  <a:cubicBezTo>
                    <a:pt x="287655" y="147638"/>
                    <a:pt x="297180" y="115253"/>
                    <a:pt x="315278" y="85725"/>
                  </a:cubicBezTo>
                  <a:cubicBezTo>
                    <a:pt x="319088" y="79057"/>
                    <a:pt x="322898" y="71438"/>
                    <a:pt x="331470" y="71438"/>
                  </a:cubicBezTo>
                  <a:cubicBezTo>
                    <a:pt x="342900" y="71438"/>
                    <a:pt x="345758" y="80963"/>
                    <a:pt x="347663" y="90488"/>
                  </a:cubicBezTo>
                  <a:cubicBezTo>
                    <a:pt x="353378" y="113347"/>
                    <a:pt x="358140" y="135255"/>
                    <a:pt x="361950" y="159067"/>
                  </a:cubicBezTo>
                  <a:cubicBezTo>
                    <a:pt x="401003" y="443865"/>
                    <a:pt x="470535" y="719138"/>
                    <a:pt x="574358" y="987742"/>
                  </a:cubicBezTo>
                  <a:cubicBezTo>
                    <a:pt x="582930" y="1010603"/>
                    <a:pt x="591503" y="1033463"/>
                    <a:pt x="599123" y="1056323"/>
                  </a:cubicBezTo>
                  <a:lnTo>
                    <a:pt x="1283970" y="1056323"/>
                  </a:lnTo>
                  <a:cubicBezTo>
                    <a:pt x="1309688" y="991553"/>
                    <a:pt x="1347788" y="932497"/>
                    <a:pt x="1400175" y="882015"/>
                  </a:cubicBezTo>
                  <a:cubicBezTo>
                    <a:pt x="1437323" y="845820"/>
                    <a:pt x="1471613" y="806767"/>
                    <a:pt x="1508760" y="768667"/>
                  </a:cubicBezTo>
                  <a:cubicBezTo>
                    <a:pt x="1558290" y="717232"/>
                    <a:pt x="1624013" y="710565"/>
                    <a:pt x="1689735" y="706755"/>
                  </a:cubicBezTo>
                  <a:cubicBezTo>
                    <a:pt x="1783080" y="701992"/>
                    <a:pt x="1875473" y="708660"/>
                    <a:pt x="1968818" y="701040"/>
                  </a:cubicBezTo>
                  <a:cubicBezTo>
                    <a:pt x="2179320" y="683895"/>
                    <a:pt x="2371725" y="620078"/>
                    <a:pt x="2546985" y="502920"/>
                  </a:cubicBezTo>
                  <a:cubicBezTo>
                    <a:pt x="2574608" y="484822"/>
                    <a:pt x="2583180" y="489585"/>
                    <a:pt x="2591753" y="518160"/>
                  </a:cubicBezTo>
                  <a:cubicBezTo>
                    <a:pt x="2598420" y="540067"/>
                    <a:pt x="2607945" y="561975"/>
                    <a:pt x="2619375" y="582930"/>
                  </a:cubicBezTo>
                  <a:cubicBezTo>
                    <a:pt x="2684145" y="702945"/>
                    <a:pt x="2704148" y="831532"/>
                    <a:pt x="2704148" y="965835"/>
                  </a:cubicBezTo>
                  <a:cubicBezTo>
                    <a:pt x="2704148" y="996315"/>
                    <a:pt x="2704148" y="1026795"/>
                    <a:pt x="2703195" y="1057275"/>
                  </a:cubicBezTo>
                  <a:lnTo>
                    <a:pt x="3198495" y="1057275"/>
                  </a:lnTo>
                  <a:cubicBezTo>
                    <a:pt x="3228023" y="922020"/>
                    <a:pt x="3252788" y="785813"/>
                    <a:pt x="3264218" y="647700"/>
                  </a:cubicBezTo>
                  <a:cubicBezTo>
                    <a:pt x="3265170" y="634365"/>
                    <a:pt x="3268980" y="622935"/>
                    <a:pt x="3283268" y="620078"/>
                  </a:cubicBezTo>
                  <a:cubicBezTo>
                    <a:pt x="3299460" y="617220"/>
                    <a:pt x="3315653" y="616267"/>
                    <a:pt x="3325178" y="632460"/>
                  </a:cubicBezTo>
                  <a:cubicBezTo>
                    <a:pt x="3336608" y="650557"/>
                    <a:pt x="3348038" y="667703"/>
                    <a:pt x="3356610" y="686753"/>
                  </a:cubicBezTo>
                  <a:cubicBezTo>
                    <a:pt x="3382328" y="747713"/>
                    <a:pt x="3418523" y="802005"/>
                    <a:pt x="3460433" y="852488"/>
                  </a:cubicBezTo>
                  <a:cubicBezTo>
                    <a:pt x="3513773" y="918210"/>
                    <a:pt x="3564255" y="986790"/>
                    <a:pt x="3610928" y="1057275"/>
                  </a:cubicBezTo>
                  <a:lnTo>
                    <a:pt x="4154805" y="1057275"/>
                  </a:lnTo>
                  <a:cubicBezTo>
                    <a:pt x="4102418" y="828675"/>
                    <a:pt x="4059555" y="597217"/>
                    <a:pt x="4009073" y="368617"/>
                  </a:cubicBezTo>
                  <a:cubicBezTo>
                    <a:pt x="3982403" y="245745"/>
                    <a:pt x="3948113" y="124778"/>
                    <a:pt x="3931920" y="0"/>
                  </a:cubicBezTo>
                  <a:lnTo>
                    <a:pt x="244793" y="0"/>
                  </a:lnTo>
                  <a:cubicBezTo>
                    <a:pt x="207645" y="205740"/>
                    <a:pt x="131445" y="402907"/>
                    <a:pt x="23813" y="591503"/>
                  </a:cubicBezTo>
                  <a:cubicBezTo>
                    <a:pt x="16193" y="603885"/>
                    <a:pt x="1905" y="619125"/>
                    <a:pt x="0" y="632460"/>
                  </a:cubicBezTo>
                  <a:lnTo>
                    <a:pt x="0" y="638175"/>
                  </a:lnTo>
                  <a:cubicBezTo>
                    <a:pt x="953" y="641985"/>
                    <a:pt x="2858" y="645795"/>
                    <a:pt x="6668" y="648653"/>
                  </a:cubicBezTo>
                  <a:close/>
                </a:path>
              </a:pathLst>
            </a:custGeom>
            <a:solidFill>
              <a:schemeClr val="accent3"/>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2D3266EF-1F40-4150-A1CB-F2B41726A5FE}"/>
                </a:ext>
              </a:extLst>
            </p:cNvPr>
            <p:cNvSpPr/>
            <p:nvPr/>
          </p:nvSpPr>
          <p:spPr>
            <a:xfrm>
              <a:off x="7861308" y="5495925"/>
              <a:ext cx="676275" cy="1209675"/>
            </a:xfrm>
            <a:custGeom>
              <a:avLst/>
              <a:gdLst>
                <a:gd name="connsiteX0" fmla="*/ 647257 w 676275"/>
                <a:gd name="connsiteY0" fmla="*/ 1192530 h 1209675"/>
                <a:gd name="connsiteX1" fmla="*/ 679642 w 676275"/>
                <a:gd name="connsiteY1" fmla="*/ 1157287 h 1209675"/>
                <a:gd name="connsiteX2" fmla="*/ 643447 w 676275"/>
                <a:gd name="connsiteY2" fmla="*/ 1059180 h 1209675"/>
                <a:gd name="connsiteX3" fmla="*/ 567247 w 676275"/>
                <a:gd name="connsiteY3" fmla="*/ 989647 h 1209675"/>
                <a:gd name="connsiteX4" fmla="*/ 529147 w 676275"/>
                <a:gd name="connsiteY4" fmla="*/ 772478 h 1209675"/>
                <a:gd name="connsiteX5" fmla="*/ 567247 w 676275"/>
                <a:gd name="connsiteY5" fmla="*/ 637222 h 1209675"/>
                <a:gd name="connsiteX6" fmla="*/ 569152 w 676275"/>
                <a:gd name="connsiteY6" fmla="*/ 621030 h 1209675"/>
                <a:gd name="connsiteX7" fmla="*/ 665355 w 676275"/>
                <a:gd name="connsiteY7" fmla="*/ 68580 h 1209675"/>
                <a:gd name="connsiteX8" fmla="*/ 680595 w 676275"/>
                <a:gd name="connsiteY8" fmla="*/ 0 h 1209675"/>
                <a:gd name="connsiteX9" fmla="*/ 185295 w 676275"/>
                <a:gd name="connsiteY9" fmla="*/ 0 h 1209675"/>
                <a:gd name="connsiteX10" fmla="*/ 165292 w 676275"/>
                <a:gd name="connsiteY10" fmla="*/ 453390 h 1209675"/>
                <a:gd name="connsiteX11" fmla="*/ 155767 w 676275"/>
                <a:gd name="connsiteY11" fmla="*/ 719138 h 1209675"/>
                <a:gd name="connsiteX12" fmla="*/ 129097 w 676275"/>
                <a:gd name="connsiteY12" fmla="*/ 886778 h 1209675"/>
                <a:gd name="connsiteX13" fmla="*/ 105285 w 676275"/>
                <a:gd name="connsiteY13" fmla="*/ 916305 h 1209675"/>
                <a:gd name="connsiteX14" fmla="*/ 510 w 676275"/>
                <a:gd name="connsiteY14" fmla="*/ 1100137 h 1209675"/>
                <a:gd name="connsiteX15" fmla="*/ 21465 w 676275"/>
                <a:gd name="connsiteY15" fmla="*/ 1143953 h 1209675"/>
                <a:gd name="connsiteX16" fmla="*/ 176722 w 676275"/>
                <a:gd name="connsiteY16" fmla="*/ 1219200 h 1209675"/>
                <a:gd name="connsiteX17" fmla="*/ 532005 w 676275"/>
                <a:gd name="connsiteY17" fmla="*/ 1219200 h 1209675"/>
                <a:gd name="connsiteX18" fmla="*/ 598680 w 676275"/>
                <a:gd name="connsiteY18" fmla="*/ 1201103 h 1209675"/>
                <a:gd name="connsiteX19" fmla="*/ 647257 w 676275"/>
                <a:gd name="connsiteY19" fmla="*/ 1192530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6275" h="1209675">
                  <a:moveTo>
                    <a:pt x="647257" y="1192530"/>
                  </a:moveTo>
                  <a:cubicBezTo>
                    <a:pt x="671070" y="1193483"/>
                    <a:pt x="681547" y="1180148"/>
                    <a:pt x="679642" y="1157287"/>
                  </a:cubicBezTo>
                  <a:cubicBezTo>
                    <a:pt x="677737" y="1121092"/>
                    <a:pt x="668212" y="1087755"/>
                    <a:pt x="643447" y="1059180"/>
                  </a:cubicBezTo>
                  <a:cubicBezTo>
                    <a:pt x="620587" y="1033462"/>
                    <a:pt x="593917" y="1011555"/>
                    <a:pt x="567247" y="989647"/>
                  </a:cubicBezTo>
                  <a:cubicBezTo>
                    <a:pt x="495810" y="927735"/>
                    <a:pt x="482475" y="854392"/>
                    <a:pt x="529147" y="772478"/>
                  </a:cubicBezTo>
                  <a:cubicBezTo>
                    <a:pt x="552960" y="729615"/>
                    <a:pt x="570105" y="686753"/>
                    <a:pt x="567247" y="637222"/>
                  </a:cubicBezTo>
                  <a:cubicBezTo>
                    <a:pt x="567247" y="631507"/>
                    <a:pt x="567247" y="625792"/>
                    <a:pt x="569152" y="621030"/>
                  </a:cubicBezTo>
                  <a:cubicBezTo>
                    <a:pt x="625350" y="441007"/>
                    <a:pt x="624397" y="251460"/>
                    <a:pt x="665355" y="68580"/>
                  </a:cubicBezTo>
                  <a:cubicBezTo>
                    <a:pt x="670117" y="45720"/>
                    <a:pt x="675832" y="22860"/>
                    <a:pt x="680595" y="0"/>
                  </a:cubicBezTo>
                  <a:lnTo>
                    <a:pt x="185295" y="0"/>
                  </a:lnTo>
                  <a:cubicBezTo>
                    <a:pt x="182437" y="151447"/>
                    <a:pt x="171960" y="301942"/>
                    <a:pt x="165292" y="453390"/>
                  </a:cubicBezTo>
                  <a:cubicBezTo>
                    <a:pt x="161482" y="541972"/>
                    <a:pt x="159577" y="630555"/>
                    <a:pt x="155767" y="719138"/>
                  </a:cubicBezTo>
                  <a:cubicBezTo>
                    <a:pt x="152910" y="775335"/>
                    <a:pt x="138622" y="830580"/>
                    <a:pt x="129097" y="886778"/>
                  </a:cubicBezTo>
                  <a:cubicBezTo>
                    <a:pt x="126240" y="901065"/>
                    <a:pt x="119572" y="909638"/>
                    <a:pt x="105285" y="916305"/>
                  </a:cubicBezTo>
                  <a:cubicBezTo>
                    <a:pt x="53850" y="939165"/>
                    <a:pt x="-6158" y="1044892"/>
                    <a:pt x="510" y="1100137"/>
                  </a:cubicBezTo>
                  <a:cubicBezTo>
                    <a:pt x="2415" y="1117283"/>
                    <a:pt x="10035" y="1132523"/>
                    <a:pt x="21465" y="1143953"/>
                  </a:cubicBezTo>
                  <a:cubicBezTo>
                    <a:pt x="64327" y="1188720"/>
                    <a:pt x="114810" y="1216342"/>
                    <a:pt x="176722" y="1219200"/>
                  </a:cubicBezTo>
                  <a:lnTo>
                    <a:pt x="532005" y="1219200"/>
                  </a:lnTo>
                  <a:cubicBezTo>
                    <a:pt x="554865" y="1217295"/>
                    <a:pt x="577725" y="1211580"/>
                    <a:pt x="598680" y="1201103"/>
                  </a:cubicBezTo>
                  <a:cubicBezTo>
                    <a:pt x="613920" y="1192530"/>
                    <a:pt x="631065" y="1192530"/>
                    <a:pt x="647257" y="1192530"/>
                  </a:cubicBezTo>
                  <a:close/>
                </a:path>
              </a:pathLst>
            </a:custGeom>
            <a:solidFill>
              <a:schemeClr val="accent4">
                <a:lumMod val="60000"/>
                <a:lumOff val="40000"/>
              </a:schemeClr>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F327C145-3696-411C-8902-DB470BDF1B13}"/>
                </a:ext>
              </a:extLst>
            </p:cNvPr>
            <p:cNvSpPr/>
            <p:nvPr/>
          </p:nvSpPr>
          <p:spPr>
            <a:xfrm>
              <a:off x="5585343" y="3380423"/>
              <a:ext cx="5610225" cy="1057275"/>
            </a:xfrm>
            <a:custGeom>
              <a:avLst/>
              <a:gdLst>
                <a:gd name="connsiteX0" fmla="*/ 3676650 w 5610225"/>
                <a:gd name="connsiteY0" fmla="*/ 693420 h 1057275"/>
                <a:gd name="connsiteX1" fmla="*/ 3679508 w 5610225"/>
                <a:gd name="connsiteY1" fmla="*/ 537210 h 1057275"/>
                <a:gd name="connsiteX2" fmla="*/ 3707130 w 5610225"/>
                <a:gd name="connsiteY2" fmla="*/ 521017 h 1057275"/>
                <a:gd name="connsiteX3" fmla="*/ 3951923 w 5610225"/>
                <a:gd name="connsiteY3" fmla="*/ 623888 h 1057275"/>
                <a:gd name="connsiteX4" fmla="*/ 4186238 w 5610225"/>
                <a:gd name="connsiteY4" fmla="*/ 641033 h 1057275"/>
                <a:gd name="connsiteX5" fmla="*/ 4285298 w 5610225"/>
                <a:gd name="connsiteY5" fmla="*/ 541020 h 1057275"/>
                <a:gd name="connsiteX6" fmla="*/ 4287203 w 5610225"/>
                <a:gd name="connsiteY6" fmla="*/ 361950 h 1057275"/>
                <a:gd name="connsiteX7" fmla="*/ 4330065 w 5610225"/>
                <a:gd name="connsiteY7" fmla="*/ 312420 h 1057275"/>
                <a:gd name="connsiteX8" fmla="*/ 4591050 w 5610225"/>
                <a:gd name="connsiteY8" fmla="*/ 200978 h 1057275"/>
                <a:gd name="connsiteX9" fmla="*/ 4659630 w 5610225"/>
                <a:gd name="connsiteY9" fmla="*/ 208597 h 1057275"/>
                <a:gd name="connsiteX10" fmla="*/ 4672013 w 5610225"/>
                <a:gd name="connsiteY10" fmla="*/ 228600 h 1057275"/>
                <a:gd name="connsiteX11" fmla="*/ 4927283 w 5610225"/>
                <a:gd name="connsiteY11" fmla="*/ 368617 h 1057275"/>
                <a:gd name="connsiteX12" fmla="*/ 5003483 w 5610225"/>
                <a:gd name="connsiteY12" fmla="*/ 398145 h 1057275"/>
                <a:gd name="connsiteX13" fmla="*/ 5200650 w 5610225"/>
                <a:gd name="connsiteY13" fmla="*/ 657225 h 1057275"/>
                <a:gd name="connsiteX14" fmla="*/ 5283518 w 5610225"/>
                <a:gd name="connsiteY14" fmla="*/ 761047 h 1057275"/>
                <a:gd name="connsiteX15" fmla="*/ 5305425 w 5610225"/>
                <a:gd name="connsiteY15" fmla="*/ 781050 h 1057275"/>
                <a:gd name="connsiteX16" fmla="*/ 5348288 w 5610225"/>
                <a:gd name="connsiteY16" fmla="*/ 771525 h 1057275"/>
                <a:gd name="connsiteX17" fmla="*/ 5342573 w 5610225"/>
                <a:gd name="connsiteY17" fmla="*/ 743903 h 1057275"/>
                <a:gd name="connsiteX18" fmla="*/ 5166360 w 5610225"/>
                <a:gd name="connsiteY18" fmla="*/ 465772 h 1057275"/>
                <a:gd name="connsiteX19" fmla="*/ 5102543 w 5610225"/>
                <a:gd name="connsiteY19" fmla="*/ 376238 h 1057275"/>
                <a:gd name="connsiteX20" fmla="*/ 5074920 w 5610225"/>
                <a:gd name="connsiteY20" fmla="*/ 327660 h 1057275"/>
                <a:gd name="connsiteX21" fmla="*/ 5091113 w 5610225"/>
                <a:gd name="connsiteY21" fmla="*/ 312420 h 1057275"/>
                <a:gd name="connsiteX22" fmla="*/ 5143500 w 5610225"/>
                <a:gd name="connsiteY22" fmla="*/ 333375 h 1057275"/>
                <a:gd name="connsiteX23" fmla="*/ 5334953 w 5610225"/>
                <a:gd name="connsiteY23" fmla="*/ 385763 h 1057275"/>
                <a:gd name="connsiteX24" fmla="*/ 5455920 w 5610225"/>
                <a:gd name="connsiteY24" fmla="*/ 344805 h 1057275"/>
                <a:gd name="connsiteX25" fmla="*/ 5335905 w 5610225"/>
                <a:gd name="connsiteY25" fmla="*/ 318135 h 1057275"/>
                <a:gd name="connsiteX26" fmla="*/ 5175885 w 5610225"/>
                <a:gd name="connsiteY26" fmla="*/ 242888 h 1057275"/>
                <a:gd name="connsiteX27" fmla="*/ 5159693 w 5610225"/>
                <a:gd name="connsiteY27" fmla="*/ 213360 h 1057275"/>
                <a:gd name="connsiteX28" fmla="*/ 5188268 w 5610225"/>
                <a:gd name="connsiteY28" fmla="*/ 200978 h 1057275"/>
                <a:gd name="connsiteX29" fmla="*/ 5400675 w 5610225"/>
                <a:gd name="connsiteY29" fmla="*/ 122872 h 1057275"/>
                <a:gd name="connsiteX30" fmla="*/ 5496878 w 5610225"/>
                <a:gd name="connsiteY30" fmla="*/ 78105 h 1057275"/>
                <a:gd name="connsiteX31" fmla="*/ 5615940 w 5610225"/>
                <a:gd name="connsiteY31" fmla="*/ 0 h 1057275"/>
                <a:gd name="connsiteX32" fmla="*/ 115253 w 5610225"/>
                <a:gd name="connsiteY32" fmla="*/ 0 h 1057275"/>
                <a:gd name="connsiteX33" fmla="*/ 108585 w 5610225"/>
                <a:gd name="connsiteY33" fmla="*/ 15240 h 1057275"/>
                <a:gd name="connsiteX34" fmla="*/ 19050 w 5610225"/>
                <a:gd name="connsiteY34" fmla="*/ 626745 h 1057275"/>
                <a:gd name="connsiteX35" fmla="*/ 0 w 5610225"/>
                <a:gd name="connsiteY35" fmla="*/ 1057275 h 1057275"/>
                <a:gd name="connsiteX36" fmla="*/ 3689985 w 5610225"/>
                <a:gd name="connsiteY36" fmla="*/ 1057275 h 1057275"/>
                <a:gd name="connsiteX37" fmla="*/ 3685223 w 5610225"/>
                <a:gd name="connsiteY37" fmla="*/ 1015365 h 1057275"/>
                <a:gd name="connsiteX38" fmla="*/ 3676650 w 5610225"/>
                <a:gd name="connsiteY38" fmla="*/ 693420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610225" h="1057275">
                  <a:moveTo>
                    <a:pt x="3676650" y="693420"/>
                  </a:moveTo>
                  <a:cubicBezTo>
                    <a:pt x="3677603" y="641985"/>
                    <a:pt x="3679508" y="588645"/>
                    <a:pt x="3679508" y="537210"/>
                  </a:cubicBezTo>
                  <a:cubicBezTo>
                    <a:pt x="3679508" y="513397"/>
                    <a:pt x="3687128" y="511492"/>
                    <a:pt x="3707130" y="521017"/>
                  </a:cubicBezTo>
                  <a:cubicBezTo>
                    <a:pt x="3786188" y="561022"/>
                    <a:pt x="3865245" y="601028"/>
                    <a:pt x="3951923" y="623888"/>
                  </a:cubicBezTo>
                  <a:cubicBezTo>
                    <a:pt x="4028123" y="643890"/>
                    <a:pt x="4107180" y="650558"/>
                    <a:pt x="4186238" y="641033"/>
                  </a:cubicBezTo>
                  <a:cubicBezTo>
                    <a:pt x="4257675" y="632460"/>
                    <a:pt x="4278630" y="611505"/>
                    <a:pt x="4285298" y="541020"/>
                  </a:cubicBezTo>
                  <a:cubicBezTo>
                    <a:pt x="4291013" y="481013"/>
                    <a:pt x="4294823" y="421958"/>
                    <a:pt x="4287203" y="361950"/>
                  </a:cubicBezTo>
                  <a:cubicBezTo>
                    <a:pt x="4282440" y="323850"/>
                    <a:pt x="4292918" y="312420"/>
                    <a:pt x="4330065" y="312420"/>
                  </a:cubicBezTo>
                  <a:cubicBezTo>
                    <a:pt x="4432935" y="311467"/>
                    <a:pt x="4520565" y="278130"/>
                    <a:pt x="4591050" y="200978"/>
                  </a:cubicBezTo>
                  <a:cubicBezTo>
                    <a:pt x="4616768" y="173355"/>
                    <a:pt x="4637723" y="178117"/>
                    <a:pt x="4659630" y="208597"/>
                  </a:cubicBezTo>
                  <a:cubicBezTo>
                    <a:pt x="4664393" y="214313"/>
                    <a:pt x="4668203" y="220980"/>
                    <a:pt x="4672013" y="228600"/>
                  </a:cubicBezTo>
                  <a:cubicBezTo>
                    <a:pt x="4719638" y="341947"/>
                    <a:pt x="4818698" y="366713"/>
                    <a:pt x="4927283" y="368617"/>
                  </a:cubicBezTo>
                  <a:cubicBezTo>
                    <a:pt x="4958715" y="369570"/>
                    <a:pt x="4981575" y="375285"/>
                    <a:pt x="5003483" y="398145"/>
                  </a:cubicBezTo>
                  <a:cubicBezTo>
                    <a:pt x="5079683" y="477203"/>
                    <a:pt x="5134928" y="571500"/>
                    <a:pt x="5200650" y="657225"/>
                  </a:cubicBezTo>
                  <a:cubicBezTo>
                    <a:pt x="5227320" y="692468"/>
                    <a:pt x="5254943" y="726757"/>
                    <a:pt x="5283518" y="761047"/>
                  </a:cubicBezTo>
                  <a:cubicBezTo>
                    <a:pt x="5289233" y="768668"/>
                    <a:pt x="5297805" y="775335"/>
                    <a:pt x="5305425" y="781050"/>
                  </a:cubicBezTo>
                  <a:cubicBezTo>
                    <a:pt x="5321618" y="790575"/>
                    <a:pt x="5335905" y="782003"/>
                    <a:pt x="5348288" y="771525"/>
                  </a:cubicBezTo>
                  <a:cubicBezTo>
                    <a:pt x="5361623" y="760095"/>
                    <a:pt x="5347335" y="750570"/>
                    <a:pt x="5342573" y="743903"/>
                  </a:cubicBezTo>
                  <a:cubicBezTo>
                    <a:pt x="5277803" y="654368"/>
                    <a:pt x="5220653" y="561975"/>
                    <a:pt x="5166360" y="465772"/>
                  </a:cubicBezTo>
                  <a:cubicBezTo>
                    <a:pt x="5148263" y="433388"/>
                    <a:pt x="5125403" y="404813"/>
                    <a:pt x="5102543" y="376238"/>
                  </a:cubicBezTo>
                  <a:cubicBezTo>
                    <a:pt x="5090160" y="361950"/>
                    <a:pt x="5079683" y="346710"/>
                    <a:pt x="5074920" y="327660"/>
                  </a:cubicBezTo>
                  <a:cubicBezTo>
                    <a:pt x="5071110" y="313372"/>
                    <a:pt x="5073968" y="304800"/>
                    <a:pt x="5091113" y="312420"/>
                  </a:cubicBezTo>
                  <a:cubicBezTo>
                    <a:pt x="5108258" y="320040"/>
                    <a:pt x="5125403" y="326708"/>
                    <a:pt x="5143500" y="333375"/>
                  </a:cubicBezTo>
                  <a:cubicBezTo>
                    <a:pt x="5205413" y="359092"/>
                    <a:pt x="5268278" y="381000"/>
                    <a:pt x="5334953" y="385763"/>
                  </a:cubicBezTo>
                  <a:cubicBezTo>
                    <a:pt x="5376863" y="386715"/>
                    <a:pt x="5419725" y="380047"/>
                    <a:pt x="5455920" y="344805"/>
                  </a:cubicBezTo>
                  <a:cubicBezTo>
                    <a:pt x="5415915" y="336233"/>
                    <a:pt x="5375910" y="327660"/>
                    <a:pt x="5335905" y="318135"/>
                  </a:cubicBezTo>
                  <a:cubicBezTo>
                    <a:pt x="5277803" y="303847"/>
                    <a:pt x="5220653" y="287655"/>
                    <a:pt x="5175885" y="242888"/>
                  </a:cubicBezTo>
                  <a:cubicBezTo>
                    <a:pt x="5167313" y="235267"/>
                    <a:pt x="5154930" y="226695"/>
                    <a:pt x="5159693" y="213360"/>
                  </a:cubicBezTo>
                  <a:cubicBezTo>
                    <a:pt x="5163503" y="200978"/>
                    <a:pt x="5177790" y="200978"/>
                    <a:pt x="5188268" y="200978"/>
                  </a:cubicBezTo>
                  <a:cubicBezTo>
                    <a:pt x="5266373" y="193358"/>
                    <a:pt x="5336858" y="169545"/>
                    <a:pt x="5400675" y="122872"/>
                  </a:cubicBezTo>
                  <a:cubicBezTo>
                    <a:pt x="5428298" y="101917"/>
                    <a:pt x="5463540" y="90488"/>
                    <a:pt x="5496878" y="78105"/>
                  </a:cubicBezTo>
                  <a:cubicBezTo>
                    <a:pt x="5542598" y="60008"/>
                    <a:pt x="5581650" y="34290"/>
                    <a:pt x="5615940" y="0"/>
                  </a:cubicBezTo>
                  <a:lnTo>
                    <a:pt x="115253" y="0"/>
                  </a:lnTo>
                  <a:cubicBezTo>
                    <a:pt x="113348" y="4763"/>
                    <a:pt x="111442" y="9525"/>
                    <a:pt x="108585" y="15240"/>
                  </a:cubicBezTo>
                  <a:cubicBezTo>
                    <a:pt x="25717" y="212408"/>
                    <a:pt x="953" y="415290"/>
                    <a:pt x="19050" y="626745"/>
                  </a:cubicBezTo>
                  <a:cubicBezTo>
                    <a:pt x="32385" y="774382"/>
                    <a:pt x="24765" y="918210"/>
                    <a:pt x="0" y="1057275"/>
                  </a:cubicBezTo>
                  <a:lnTo>
                    <a:pt x="3689985" y="1057275"/>
                  </a:lnTo>
                  <a:cubicBezTo>
                    <a:pt x="3688080" y="1042988"/>
                    <a:pt x="3686175" y="1029653"/>
                    <a:pt x="3685223" y="1015365"/>
                  </a:cubicBezTo>
                  <a:cubicBezTo>
                    <a:pt x="3673793" y="908685"/>
                    <a:pt x="3674745" y="801053"/>
                    <a:pt x="3676650" y="693420"/>
                  </a:cubicBezTo>
                  <a:close/>
                </a:path>
              </a:pathLst>
            </a:custGeom>
            <a:solidFill>
              <a:schemeClr val="accent2"/>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13569895-A0D8-45F3-89EA-A920BCECF836}"/>
                </a:ext>
              </a:extLst>
            </p:cNvPr>
            <p:cNvSpPr/>
            <p:nvPr/>
          </p:nvSpPr>
          <p:spPr>
            <a:xfrm>
              <a:off x="5701548" y="1641366"/>
              <a:ext cx="5769013" cy="1747850"/>
            </a:xfrm>
            <a:custGeom>
              <a:avLst/>
              <a:gdLst>
                <a:gd name="connsiteX0" fmla="*/ 5513070 w 5762625"/>
                <a:gd name="connsiteY0" fmla="*/ 1731657 h 1743075"/>
                <a:gd name="connsiteX1" fmla="*/ 5724525 w 5762625"/>
                <a:gd name="connsiteY1" fmla="*/ 1415427 h 1743075"/>
                <a:gd name="connsiteX2" fmla="*/ 5714048 w 5762625"/>
                <a:gd name="connsiteY2" fmla="*/ 978230 h 1743075"/>
                <a:gd name="connsiteX3" fmla="*/ 5607368 w 5762625"/>
                <a:gd name="connsiteY3" fmla="*/ 775347 h 1743075"/>
                <a:gd name="connsiteX4" fmla="*/ 5571173 w 5762625"/>
                <a:gd name="connsiteY4" fmla="*/ 656285 h 1743075"/>
                <a:gd name="connsiteX5" fmla="*/ 5570220 w 5762625"/>
                <a:gd name="connsiteY5" fmla="*/ 640092 h 1743075"/>
                <a:gd name="connsiteX6" fmla="*/ 5384483 w 5762625"/>
                <a:gd name="connsiteY6" fmla="*/ 107645 h 1743075"/>
                <a:gd name="connsiteX7" fmla="*/ 5161598 w 5762625"/>
                <a:gd name="connsiteY7" fmla="*/ 965 h 1743075"/>
                <a:gd name="connsiteX8" fmla="*/ 5103495 w 5762625"/>
                <a:gd name="connsiteY8" fmla="*/ 99072 h 1743075"/>
                <a:gd name="connsiteX9" fmla="*/ 5159693 w 5762625"/>
                <a:gd name="connsiteY9" fmla="*/ 179082 h 1743075"/>
                <a:gd name="connsiteX10" fmla="*/ 5288280 w 5762625"/>
                <a:gd name="connsiteY10" fmla="*/ 487692 h 1743075"/>
                <a:gd name="connsiteX11" fmla="*/ 5365433 w 5762625"/>
                <a:gd name="connsiteY11" fmla="*/ 1005852 h 1743075"/>
                <a:gd name="connsiteX12" fmla="*/ 5373053 w 5762625"/>
                <a:gd name="connsiteY12" fmla="*/ 1027760 h 1743075"/>
                <a:gd name="connsiteX13" fmla="*/ 5343525 w 5762625"/>
                <a:gd name="connsiteY13" fmla="*/ 1240167 h 1743075"/>
                <a:gd name="connsiteX14" fmla="*/ 5093970 w 5762625"/>
                <a:gd name="connsiteY14" fmla="*/ 1311605 h 1743075"/>
                <a:gd name="connsiteX15" fmla="*/ 4958715 w 5762625"/>
                <a:gd name="connsiteY15" fmla="*/ 1229690 h 1743075"/>
                <a:gd name="connsiteX16" fmla="*/ 4588193 w 5762625"/>
                <a:gd name="connsiteY16" fmla="*/ 867740 h 1743075"/>
                <a:gd name="connsiteX17" fmla="*/ 4558665 w 5762625"/>
                <a:gd name="connsiteY17" fmla="*/ 823925 h 1743075"/>
                <a:gd name="connsiteX18" fmla="*/ 4413885 w 5762625"/>
                <a:gd name="connsiteY18" fmla="*/ 633425 h 1743075"/>
                <a:gd name="connsiteX19" fmla="*/ 4019550 w 5762625"/>
                <a:gd name="connsiteY19" fmla="*/ 540080 h 1743075"/>
                <a:gd name="connsiteX20" fmla="*/ 3741420 w 5762625"/>
                <a:gd name="connsiteY20" fmla="*/ 601040 h 1743075"/>
                <a:gd name="connsiteX21" fmla="*/ 3560445 w 5762625"/>
                <a:gd name="connsiteY21" fmla="*/ 615327 h 1743075"/>
                <a:gd name="connsiteX22" fmla="*/ 2866073 w 5762625"/>
                <a:gd name="connsiteY22" fmla="*/ 592467 h 1743075"/>
                <a:gd name="connsiteX23" fmla="*/ 2697480 w 5762625"/>
                <a:gd name="connsiteY23" fmla="*/ 609612 h 1743075"/>
                <a:gd name="connsiteX24" fmla="*/ 2586038 w 5762625"/>
                <a:gd name="connsiteY24" fmla="*/ 699147 h 1743075"/>
                <a:gd name="connsiteX25" fmla="*/ 2509838 w 5762625"/>
                <a:gd name="connsiteY25" fmla="*/ 750582 h 1743075"/>
                <a:gd name="connsiteX26" fmla="*/ 2319338 w 5762625"/>
                <a:gd name="connsiteY26" fmla="*/ 782015 h 1743075"/>
                <a:gd name="connsiteX27" fmla="*/ 1937385 w 5762625"/>
                <a:gd name="connsiteY27" fmla="*/ 827735 h 1743075"/>
                <a:gd name="connsiteX28" fmla="*/ 1654493 w 5762625"/>
                <a:gd name="connsiteY28" fmla="*/ 780110 h 1743075"/>
                <a:gd name="connsiteX29" fmla="*/ 1360170 w 5762625"/>
                <a:gd name="connsiteY29" fmla="*/ 703910 h 1743075"/>
                <a:gd name="connsiteX30" fmla="*/ 894398 w 5762625"/>
                <a:gd name="connsiteY30" fmla="*/ 783920 h 1743075"/>
                <a:gd name="connsiteX31" fmla="*/ 288608 w 5762625"/>
                <a:gd name="connsiteY31" fmla="*/ 1232547 h 1743075"/>
                <a:gd name="connsiteX32" fmla="*/ 0 w 5762625"/>
                <a:gd name="connsiteY32" fmla="*/ 1747850 h 1743075"/>
                <a:gd name="connsiteX33" fmla="*/ 5497830 w 5762625"/>
                <a:gd name="connsiteY33" fmla="*/ 1747850 h 1743075"/>
                <a:gd name="connsiteX34" fmla="*/ 5513070 w 5762625"/>
                <a:gd name="connsiteY34" fmla="*/ 1731657 h 1743075"/>
                <a:gd name="connsiteX0" fmla="*/ 5513070 w 5769013"/>
                <a:gd name="connsiteY0" fmla="*/ 1731657 h 1747850"/>
                <a:gd name="connsiteX1" fmla="*/ 5724525 w 5769013"/>
                <a:gd name="connsiteY1" fmla="*/ 1415427 h 1747850"/>
                <a:gd name="connsiteX2" fmla="*/ 5714048 w 5769013"/>
                <a:gd name="connsiteY2" fmla="*/ 978230 h 1747850"/>
                <a:gd name="connsiteX3" fmla="*/ 5607368 w 5769013"/>
                <a:gd name="connsiteY3" fmla="*/ 775347 h 1747850"/>
                <a:gd name="connsiteX4" fmla="*/ 5571173 w 5769013"/>
                <a:gd name="connsiteY4" fmla="*/ 656285 h 1747850"/>
                <a:gd name="connsiteX5" fmla="*/ 5570220 w 5769013"/>
                <a:gd name="connsiteY5" fmla="*/ 640092 h 1747850"/>
                <a:gd name="connsiteX6" fmla="*/ 5384483 w 5769013"/>
                <a:gd name="connsiteY6" fmla="*/ 107645 h 1747850"/>
                <a:gd name="connsiteX7" fmla="*/ 5161598 w 5769013"/>
                <a:gd name="connsiteY7" fmla="*/ 965 h 1747850"/>
                <a:gd name="connsiteX8" fmla="*/ 5103495 w 5769013"/>
                <a:gd name="connsiteY8" fmla="*/ 99072 h 1747850"/>
                <a:gd name="connsiteX9" fmla="*/ 5159693 w 5769013"/>
                <a:gd name="connsiteY9" fmla="*/ 179082 h 1747850"/>
                <a:gd name="connsiteX10" fmla="*/ 5288280 w 5769013"/>
                <a:gd name="connsiteY10" fmla="*/ 487692 h 1747850"/>
                <a:gd name="connsiteX11" fmla="*/ 5365433 w 5769013"/>
                <a:gd name="connsiteY11" fmla="*/ 1005852 h 1747850"/>
                <a:gd name="connsiteX12" fmla="*/ 5373053 w 5769013"/>
                <a:gd name="connsiteY12" fmla="*/ 1027760 h 1747850"/>
                <a:gd name="connsiteX13" fmla="*/ 5343525 w 5769013"/>
                <a:gd name="connsiteY13" fmla="*/ 1240167 h 1747850"/>
                <a:gd name="connsiteX14" fmla="*/ 5093970 w 5769013"/>
                <a:gd name="connsiteY14" fmla="*/ 1311605 h 1747850"/>
                <a:gd name="connsiteX15" fmla="*/ 4958715 w 5769013"/>
                <a:gd name="connsiteY15" fmla="*/ 1229690 h 1747850"/>
                <a:gd name="connsiteX16" fmla="*/ 4588193 w 5769013"/>
                <a:gd name="connsiteY16" fmla="*/ 867740 h 1747850"/>
                <a:gd name="connsiteX17" fmla="*/ 4558665 w 5769013"/>
                <a:gd name="connsiteY17" fmla="*/ 823925 h 1747850"/>
                <a:gd name="connsiteX18" fmla="*/ 4413885 w 5769013"/>
                <a:gd name="connsiteY18" fmla="*/ 633425 h 1747850"/>
                <a:gd name="connsiteX19" fmla="*/ 4019550 w 5769013"/>
                <a:gd name="connsiteY19" fmla="*/ 540080 h 1747850"/>
                <a:gd name="connsiteX20" fmla="*/ 3741420 w 5769013"/>
                <a:gd name="connsiteY20" fmla="*/ 601040 h 1747850"/>
                <a:gd name="connsiteX21" fmla="*/ 3560445 w 5769013"/>
                <a:gd name="connsiteY21" fmla="*/ 615327 h 1747850"/>
                <a:gd name="connsiteX22" fmla="*/ 2866073 w 5769013"/>
                <a:gd name="connsiteY22" fmla="*/ 592467 h 1747850"/>
                <a:gd name="connsiteX23" fmla="*/ 2697480 w 5769013"/>
                <a:gd name="connsiteY23" fmla="*/ 609612 h 1747850"/>
                <a:gd name="connsiteX24" fmla="*/ 2586038 w 5769013"/>
                <a:gd name="connsiteY24" fmla="*/ 699147 h 1747850"/>
                <a:gd name="connsiteX25" fmla="*/ 2509838 w 5769013"/>
                <a:gd name="connsiteY25" fmla="*/ 750582 h 1747850"/>
                <a:gd name="connsiteX26" fmla="*/ 2319338 w 5769013"/>
                <a:gd name="connsiteY26" fmla="*/ 782015 h 1747850"/>
                <a:gd name="connsiteX27" fmla="*/ 1937385 w 5769013"/>
                <a:gd name="connsiteY27" fmla="*/ 827735 h 1747850"/>
                <a:gd name="connsiteX28" fmla="*/ 1654493 w 5769013"/>
                <a:gd name="connsiteY28" fmla="*/ 780110 h 1747850"/>
                <a:gd name="connsiteX29" fmla="*/ 1333793 w 5769013"/>
                <a:gd name="connsiteY29" fmla="*/ 677533 h 1747850"/>
                <a:gd name="connsiteX30" fmla="*/ 894398 w 5769013"/>
                <a:gd name="connsiteY30" fmla="*/ 783920 h 1747850"/>
                <a:gd name="connsiteX31" fmla="*/ 288608 w 5769013"/>
                <a:gd name="connsiteY31" fmla="*/ 1232547 h 1747850"/>
                <a:gd name="connsiteX32" fmla="*/ 0 w 5769013"/>
                <a:gd name="connsiteY32" fmla="*/ 1747850 h 1747850"/>
                <a:gd name="connsiteX33" fmla="*/ 5497830 w 5769013"/>
                <a:gd name="connsiteY33" fmla="*/ 1747850 h 1747850"/>
                <a:gd name="connsiteX34" fmla="*/ 5513070 w 5769013"/>
                <a:gd name="connsiteY34" fmla="*/ 1731657 h 174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769013" h="1747850">
                  <a:moveTo>
                    <a:pt x="5513070" y="1731657"/>
                  </a:moveTo>
                  <a:cubicBezTo>
                    <a:pt x="5597843" y="1635455"/>
                    <a:pt x="5674995" y="1534490"/>
                    <a:pt x="5724525" y="1415427"/>
                  </a:cubicBezTo>
                  <a:cubicBezTo>
                    <a:pt x="5785485" y="1267790"/>
                    <a:pt x="5785485" y="1122057"/>
                    <a:pt x="5714048" y="978230"/>
                  </a:cubicBezTo>
                  <a:cubicBezTo>
                    <a:pt x="5679758" y="909650"/>
                    <a:pt x="5645468" y="841070"/>
                    <a:pt x="5607368" y="775347"/>
                  </a:cubicBezTo>
                  <a:cubicBezTo>
                    <a:pt x="5586413" y="738200"/>
                    <a:pt x="5569268" y="700100"/>
                    <a:pt x="5571173" y="656285"/>
                  </a:cubicBezTo>
                  <a:cubicBezTo>
                    <a:pt x="5571173" y="650570"/>
                    <a:pt x="5571173" y="644855"/>
                    <a:pt x="5570220" y="640092"/>
                  </a:cubicBezTo>
                  <a:cubicBezTo>
                    <a:pt x="5524500" y="457212"/>
                    <a:pt x="5491163" y="269570"/>
                    <a:pt x="5384483" y="107645"/>
                  </a:cubicBezTo>
                  <a:cubicBezTo>
                    <a:pt x="5350193" y="54305"/>
                    <a:pt x="5223510" y="-8560"/>
                    <a:pt x="5161598" y="965"/>
                  </a:cubicBezTo>
                  <a:cubicBezTo>
                    <a:pt x="5117783" y="7632"/>
                    <a:pt x="5092065" y="51447"/>
                    <a:pt x="5103495" y="99072"/>
                  </a:cubicBezTo>
                  <a:cubicBezTo>
                    <a:pt x="5111115" y="133362"/>
                    <a:pt x="5133023" y="159080"/>
                    <a:pt x="5159693" y="179082"/>
                  </a:cubicBezTo>
                  <a:cubicBezTo>
                    <a:pt x="5261610" y="257187"/>
                    <a:pt x="5292090" y="365772"/>
                    <a:pt x="5288280" y="487692"/>
                  </a:cubicBezTo>
                  <a:cubicBezTo>
                    <a:pt x="5283518" y="664857"/>
                    <a:pt x="5290185" y="840117"/>
                    <a:pt x="5365433" y="1005852"/>
                  </a:cubicBezTo>
                  <a:cubicBezTo>
                    <a:pt x="5368290" y="1013472"/>
                    <a:pt x="5371148" y="1020140"/>
                    <a:pt x="5373053" y="1027760"/>
                  </a:cubicBezTo>
                  <a:cubicBezTo>
                    <a:pt x="5398770" y="1103960"/>
                    <a:pt x="5409248" y="1174445"/>
                    <a:pt x="5343525" y="1240167"/>
                  </a:cubicBezTo>
                  <a:cubicBezTo>
                    <a:pt x="5272088" y="1312557"/>
                    <a:pt x="5193030" y="1341132"/>
                    <a:pt x="5093970" y="1311605"/>
                  </a:cubicBezTo>
                  <a:cubicBezTo>
                    <a:pt x="5042535" y="1295412"/>
                    <a:pt x="4996815" y="1266837"/>
                    <a:pt x="4958715" y="1229690"/>
                  </a:cubicBezTo>
                  <a:cubicBezTo>
                    <a:pt x="4833938" y="1109675"/>
                    <a:pt x="4711065" y="988707"/>
                    <a:pt x="4588193" y="867740"/>
                  </a:cubicBezTo>
                  <a:cubicBezTo>
                    <a:pt x="4575810" y="855357"/>
                    <a:pt x="4564380" y="841070"/>
                    <a:pt x="4558665" y="823925"/>
                  </a:cubicBezTo>
                  <a:cubicBezTo>
                    <a:pt x="4531995" y="743915"/>
                    <a:pt x="4471988" y="689622"/>
                    <a:pt x="4413885" y="633425"/>
                  </a:cubicBezTo>
                  <a:cubicBezTo>
                    <a:pt x="4300538" y="522935"/>
                    <a:pt x="4164330" y="517220"/>
                    <a:pt x="4019550" y="540080"/>
                  </a:cubicBezTo>
                  <a:cubicBezTo>
                    <a:pt x="3925253" y="554367"/>
                    <a:pt x="3830955" y="569607"/>
                    <a:pt x="3741420" y="601040"/>
                  </a:cubicBezTo>
                  <a:cubicBezTo>
                    <a:pt x="3682365" y="621042"/>
                    <a:pt x="3621405" y="617232"/>
                    <a:pt x="3560445" y="615327"/>
                  </a:cubicBezTo>
                  <a:cubicBezTo>
                    <a:pt x="3328988" y="603897"/>
                    <a:pt x="3098483" y="581990"/>
                    <a:pt x="2866073" y="592467"/>
                  </a:cubicBezTo>
                  <a:cubicBezTo>
                    <a:pt x="2809875" y="595325"/>
                    <a:pt x="2752725" y="598182"/>
                    <a:pt x="2697480" y="609612"/>
                  </a:cubicBezTo>
                  <a:cubicBezTo>
                    <a:pt x="2646045" y="621042"/>
                    <a:pt x="2605088" y="645807"/>
                    <a:pt x="2586038" y="699147"/>
                  </a:cubicBezTo>
                  <a:cubicBezTo>
                    <a:pt x="2573655" y="735342"/>
                    <a:pt x="2542223" y="744867"/>
                    <a:pt x="2509838" y="750582"/>
                  </a:cubicBezTo>
                  <a:cubicBezTo>
                    <a:pt x="2446973" y="762965"/>
                    <a:pt x="2383155" y="771537"/>
                    <a:pt x="2319338" y="782015"/>
                  </a:cubicBezTo>
                  <a:cubicBezTo>
                    <a:pt x="2192655" y="803922"/>
                    <a:pt x="2065973" y="824877"/>
                    <a:pt x="1937385" y="827735"/>
                  </a:cubicBezTo>
                  <a:cubicBezTo>
                    <a:pt x="1839278" y="829640"/>
                    <a:pt x="1755092" y="805144"/>
                    <a:pt x="1654493" y="780110"/>
                  </a:cubicBezTo>
                  <a:cubicBezTo>
                    <a:pt x="1553894" y="755076"/>
                    <a:pt x="1435711" y="687058"/>
                    <a:pt x="1333793" y="677533"/>
                  </a:cubicBezTo>
                  <a:cubicBezTo>
                    <a:pt x="1170916" y="663245"/>
                    <a:pt x="1068595" y="691418"/>
                    <a:pt x="894398" y="783920"/>
                  </a:cubicBezTo>
                  <a:cubicBezTo>
                    <a:pt x="720201" y="876422"/>
                    <a:pt x="446722" y="1024902"/>
                    <a:pt x="288608" y="1232547"/>
                  </a:cubicBezTo>
                  <a:cubicBezTo>
                    <a:pt x="167640" y="1389710"/>
                    <a:pt x="78105" y="1565922"/>
                    <a:pt x="0" y="1747850"/>
                  </a:cubicBezTo>
                  <a:lnTo>
                    <a:pt x="5497830" y="1747850"/>
                  </a:lnTo>
                  <a:cubicBezTo>
                    <a:pt x="5502593" y="1743087"/>
                    <a:pt x="5508308" y="1737372"/>
                    <a:pt x="5513070" y="1731657"/>
                  </a:cubicBezTo>
                  <a:close/>
                </a:path>
              </a:pathLst>
            </a:custGeom>
            <a:solidFill>
              <a:schemeClr val="accent1"/>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4" name="TextBox 3">
            <a:extLst>
              <a:ext uri="{FF2B5EF4-FFF2-40B4-BE49-F238E27FC236}">
                <a16:creationId xmlns:a16="http://schemas.microsoft.com/office/drawing/2014/main" id="{FF8F64E2-BC32-4352-8062-BFC0AE5D9CA3}"/>
              </a:ext>
            </a:extLst>
          </p:cNvPr>
          <p:cNvSpPr txBox="1"/>
          <p:nvPr/>
        </p:nvSpPr>
        <p:spPr>
          <a:xfrm>
            <a:off x="1446190" y="6037245"/>
            <a:ext cx="992579" cy="369332"/>
          </a:xfrm>
          <a:prstGeom prst="rect">
            <a:avLst/>
          </a:prstGeom>
          <a:noFill/>
        </p:spPr>
        <p:txBody>
          <a:bodyPr wrap="none" rtlCol="1">
            <a:spAutoFit/>
          </a:bodyPr>
          <a:lstStyle/>
          <a:p>
            <a:r>
              <a:rPr lang="en-US"/>
              <a:t>Hadoop</a:t>
            </a:r>
          </a:p>
        </p:txBody>
      </p:sp>
      <p:sp>
        <p:nvSpPr>
          <p:cNvPr id="21" name="TextBox 20">
            <a:extLst>
              <a:ext uri="{FF2B5EF4-FFF2-40B4-BE49-F238E27FC236}">
                <a16:creationId xmlns:a16="http://schemas.microsoft.com/office/drawing/2014/main" id="{D138F638-6EEE-42D9-A37A-D8D3707CDAB9}"/>
              </a:ext>
            </a:extLst>
          </p:cNvPr>
          <p:cNvSpPr txBox="1"/>
          <p:nvPr/>
        </p:nvSpPr>
        <p:spPr>
          <a:xfrm>
            <a:off x="177417" y="6489511"/>
            <a:ext cx="641444" cy="368489"/>
          </a:xfrm>
          <a:prstGeom prst="rect">
            <a:avLst/>
          </a:prstGeom>
          <a:noFill/>
        </p:spPr>
        <p:txBody>
          <a:bodyPr wrap="square" rtlCol="1">
            <a:spAutoFit/>
          </a:bodyPr>
          <a:lstStyle/>
          <a:p>
            <a:pPr algn="ctr"/>
            <a:r>
              <a:rPr lang="fa-IR" b="1"/>
              <a:t>14</a:t>
            </a:r>
          </a:p>
        </p:txBody>
      </p:sp>
    </p:spTree>
    <p:extLst>
      <p:ext uri="{BB962C8B-B14F-4D97-AF65-F5344CB8AC3E}">
        <p14:creationId xmlns:p14="http://schemas.microsoft.com/office/powerpoint/2010/main" val="306192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65F9EF-384F-4ABB-B0BD-8AA3DEABF65E}"/>
              </a:ext>
            </a:extLst>
          </p:cNvPr>
          <p:cNvSpPr/>
          <p:nvPr/>
        </p:nvSpPr>
        <p:spPr>
          <a:xfrm>
            <a:off x="-723989" y="-254204"/>
            <a:ext cx="13639978" cy="76242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0"/>
          </p:nvPr>
        </p:nvSpPr>
        <p:spPr>
          <a:xfrm>
            <a:off x="-175421" y="862424"/>
            <a:ext cx="9070452" cy="724247"/>
          </a:xfrm>
        </p:spPr>
        <p:txBody>
          <a:bodyPr>
            <a:noAutofit/>
          </a:bodyPr>
          <a:lstStyle/>
          <a:p>
            <a:r>
              <a:rPr lang="fa-IR">
                <a:cs typeface="B Nazanin" panose="00000400000000000000" pitchFamily="2" charset="-78"/>
              </a:rPr>
              <a:t>نتیجه‌گیری</a:t>
            </a:r>
            <a:endParaRPr lang="en-US" dirty="0">
              <a:cs typeface="B Nazanin" panose="00000400000000000000" pitchFamily="2" charset="-78"/>
            </a:endParaRPr>
          </a:p>
        </p:txBody>
      </p:sp>
      <p:grpSp>
        <p:nvGrpSpPr>
          <p:cNvPr id="42" name="Group 41">
            <a:extLst>
              <a:ext uri="{FF2B5EF4-FFF2-40B4-BE49-F238E27FC236}">
                <a16:creationId xmlns:a16="http://schemas.microsoft.com/office/drawing/2014/main" id="{977276CE-B599-4575-84C6-3C87E36C18A5}"/>
              </a:ext>
            </a:extLst>
          </p:cNvPr>
          <p:cNvGrpSpPr/>
          <p:nvPr/>
        </p:nvGrpSpPr>
        <p:grpSpPr>
          <a:xfrm>
            <a:off x="8631110" y="2879947"/>
            <a:ext cx="3214643" cy="3716680"/>
            <a:chOff x="4125210" y="1802423"/>
            <a:chExt cx="3954428" cy="4571999"/>
          </a:xfrm>
        </p:grpSpPr>
        <p:grpSp>
          <p:nvGrpSpPr>
            <p:cNvPr id="43" name="Group 42">
              <a:extLst>
                <a:ext uri="{FF2B5EF4-FFF2-40B4-BE49-F238E27FC236}">
                  <a16:creationId xmlns:a16="http://schemas.microsoft.com/office/drawing/2014/main" id="{A03DEC92-AFE6-45B1-BD29-07255934D02F}"/>
                </a:ext>
              </a:extLst>
            </p:cNvPr>
            <p:cNvGrpSpPr/>
            <p:nvPr/>
          </p:nvGrpSpPr>
          <p:grpSpPr>
            <a:xfrm>
              <a:off x="4125210" y="3947746"/>
              <a:ext cx="3954428" cy="2426676"/>
              <a:chOff x="4125210" y="3947746"/>
              <a:chExt cx="3954428" cy="2426676"/>
            </a:xfrm>
            <a:solidFill>
              <a:schemeClr val="accent4"/>
            </a:solidFill>
          </p:grpSpPr>
          <p:sp>
            <p:nvSpPr>
              <p:cNvPr id="46" name="Rectangle 45">
                <a:extLst>
                  <a:ext uri="{FF2B5EF4-FFF2-40B4-BE49-F238E27FC236}">
                    <a16:creationId xmlns:a16="http://schemas.microsoft.com/office/drawing/2014/main" id="{EE0E83D3-C5AB-4DE4-BF1C-C187B6161940}"/>
                  </a:ext>
                </a:extLst>
              </p:cNvPr>
              <p:cNvSpPr/>
              <p:nvPr/>
            </p:nvSpPr>
            <p:spPr>
              <a:xfrm>
                <a:off x="5803486" y="3947746"/>
                <a:ext cx="597877" cy="115607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C6C0F5AF-6CE6-48F6-A815-A98D4147173B}"/>
                  </a:ext>
                </a:extLst>
              </p:cNvPr>
              <p:cNvSpPr/>
              <p:nvPr/>
            </p:nvSpPr>
            <p:spPr>
              <a:xfrm>
                <a:off x="4125210" y="4897315"/>
                <a:ext cx="3954428" cy="147710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Shape 43">
              <a:extLst>
                <a:ext uri="{FF2B5EF4-FFF2-40B4-BE49-F238E27FC236}">
                  <a16:creationId xmlns:a16="http://schemas.microsoft.com/office/drawing/2014/main" id="{49016DB8-0817-4286-9802-C6BC6504E869}"/>
                </a:ext>
              </a:extLst>
            </p:cNvPr>
            <p:cNvSpPr/>
            <p:nvPr/>
          </p:nvSpPr>
          <p:spPr>
            <a:xfrm>
              <a:off x="4580792" y="1802423"/>
              <a:ext cx="3047335" cy="2778367"/>
            </a:xfrm>
            <a:custGeom>
              <a:avLst/>
              <a:gdLst>
                <a:gd name="connsiteX0" fmla="*/ 2686434 w 3047335"/>
                <a:gd name="connsiteY0" fmla="*/ 649222 h 2778367"/>
                <a:gd name="connsiteX1" fmla="*/ 2480724 w 3047335"/>
                <a:gd name="connsiteY1" fmla="*/ 868916 h 2778367"/>
                <a:gd name="connsiteX2" fmla="*/ 2831980 w 3047335"/>
                <a:gd name="connsiteY2" fmla="*/ 868916 h 2778367"/>
                <a:gd name="connsiteX3" fmla="*/ 2831980 w 3047335"/>
                <a:gd name="connsiteY3" fmla="*/ 866747 h 2778367"/>
                <a:gd name="connsiteX4" fmla="*/ 2939658 w 3047335"/>
                <a:gd name="connsiteY4" fmla="*/ 759069 h 2778367"/>
                <a:gd name="connsiteX5" fmla="*/ 2831980 w 3047335"/>
                <a:gd name="connsiteY5" fmla="*/ 651391 h 2778367"/>
                <a:gd name="connsiteX6" fmla="*/ 2831980 w 3047335"/>
                <a:gd name="connsiteY6" fmla="*/ 649222 h 2778367"/>
                <a:gd name="connsiteX7" fmla="*/ 32816 w 3047335"/>
                <a:gd name="connsiteY7" fmla="*/ 0 h 2778367"/>
                <a:gd name="connsiteX8" fmla="*/ 2993848 w 3047335"/>
                <a:gd name="connsiteY8" fmla="*/ 0 h 2778367"/>
                <a:gd name="connsiteX9" fmla="*/ 3026664 w 3047335"/>
                <a:gd name="connsiteY9" fmla="*/ 32816 h 2778367"/>
                <a:gd name="connsiteX10" fmla="*/ 3026664 w 3047335"/>
                <a:gd name="connsiteY10" fmla="*/ 285864 h 2778367"/>
                <a:gd name="connsiteX11" fmla="*/ 3026664 w 3047335"/>
                <a:gd name="connsiteY11" fmla="*/ 290147 h 2778367"/>
                <a:gd name="connsiteX12" fmla="*/ 3022654 w 3047335"/>
                <a:gd name="connsiteY12" fmla="*/ 290147 h 2778367"/>
                <a:gd name="connsiteX13" fmla="*/ 2785226 w 3047335"/>
                <a:gd name="connsiteY13" fmla="*/ 543714 h 2778367"/>
                <a:gd name="connsiteX14" fmla="*/ 2831980 w 3047335"/>
                <a:gd name="connsiteY14" fmla="*/ 543714 h 2778367"/>
                <a:gd name="connsiteX15" fmla="*/ 2834863 w 3047335"/>
                <a:gd name="connsiteY15" fmla="*/ 543714 h 2778367"/>
                <a:gd name="connsiteX16" fmla="*/ 2834863 w 3047335"/>
                <a:gd name="connsiteY16" fmla="*/ 544005 h 2778367"/>
                <a:gd name="connsiteX17" fmla="*/ 2875382 w 3047335"/>
                <a:gd name="connsiteY17" fmla="*/ 548089 h 2778367"/>
                <a:gd name="connsiteX18" fmla="*/ 3047335 w 3047335"/>
                <a:gd name="connsiteY18" fmla="*/ 759069 h 2778367"/>
                <a:gd name="connsiteX19" fmla="*/ 2875382 w 3047335"/>
                <a:gd name="connsiteY19" fmla="*/ 970049 h 2778367"/>
                <a:gd name="connsiteX20" fmla="*/ 2834863 w 3047335"/>
                <a:gd name="connsiteY20" fmla="*/ 974134 h 2778367"/>
                <a:gd name="connsiteX21" fmla="*/ 2834863 w 3047335"/>
                <a:gd name="connsiteY21" fmla="*/ 974424 h 2778367"/>
                <a:gd name="connsiteX22" fmla="*/ 2831980 w 3047335"/>
                <a:gd name="connsiteY22" fmla="*/ 974424 h 2778367"/>
                <a:gd name="connsiteX23" fmla="*/ 2381931 w 3047335"/>
                <a:gd name="connsiteY23" fmla="*/ 974424 h 2778367"/>
                <a:gd name="connsiteX24" fmla="*/ 1891751 w 3047335"/>
                <a:gd name="connsiteY24" fmla="*/ 1497925 h 2778367"/>
                <a:gd name="connsiteX25" fmla="*/ 1891751 w 3047335"/>
                <a:gd name="connsiteY25" fmla="*/ 2250406 h 2778367"/>
                <a:gd name="connsiteX26" fmla="*/ 1142998 w 3047335"/>
                <a:gd name="connsiteY26" fmla="*/ 2778367 h 2778367"/>
                <a:gd name="connsiteX27" fmla="*/ 1142998 w 3047335"/>
                <a:gd name="connsiteY27" fmla="*/ 1506560 h 2778367"/>
                <a:gd name="connsiteX28" fmla="*/ 4010 w 3047335"/>
                <a:gd name="connsiteY28" fmla="*/ 290147 h 2778367"/>
                <a:gd name="connsiteX29" fmla="*/ 0 w 3047335"/>
                <a:gd name="connsiteY29" fmla="*/ 290147 h 2778367"/>
                <a:gd name="connsiteX30" fmla="*/ 0 w 3047335"/>
                <a:gd name="connsiteY30" fmla="*/ 285864 h 2778367"/>
                <a:gd name="connsiteX31" fmla="*/ 0 w 3047335"/>
                <a:gd name="connsiteY31" fmla="*/ 32816 h 2778367"/>
                <a:gd name="connsiteX32" fmla="*/ 32816 w 3047335"/>
                <a:gd name="connsiteY32" fmla="*/ 0 h 277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7335" h="2778367">
                  <a:moveTo>
                    <a:pt x="2686434" y="649222"/>
                  </a:moveTo>
                  <a:lnTo>
                    <a:pt x="2480724" y="868916"/>
                  </a:lnTo>
                  <a:lnTo>
                    <a:pt x="2831980" y="868916"/>
                  </a:lnTo>
                  <a:lnTo>
                    <a:pt x="2831980" y="866747"/>
                  </a:lnTo>
                  <a:cubicBezTo>
                    <a:pt x="2891449" y="866747"/>
                    <a:pt x="2939658" y="818538"/>
                    <a:pt x="2939658" y="759069"/>
                  </a:cubicBezTo>
                  <a:cubicBezTo>
                    <a:pt x="2939658" y="699600"/>
                    <a:pt x="2891449" y="651391"/>
                    <a:pt x="2831980" y="651391"/>
                  </a:cubicBezTo>
                  <a:lnTo>
                    <a:pt x="2831980" y="649222"/>
                  </a:lnTo>
                  <a:close/>
                  <a:moveTo>
                    <a:pt x="32816" y="0"/>
                  </a:moveTo>
                  <a:lnTo>
                    <a:pt x="2993848" y="0"/>
                  </a:lnTo>
                  <a:cubicBezTo>
                    <a:pt x="3011972" y="0"/>
                    <a:pt x="3026664" y="14692"/>
                    <a:pt x="3026664" y="32816"/>
                  </a:cubicBezTo>
                  <a:lnTo>
                    <a:pt x="3026664" y="285864"/>
                  </a:lnTo>
                  <a:lnTo>
                    <a:pt x="3026664" y="290147"/>
                  </a:lnTo>
                  <a:lnTo>
                    <a:pt x="3022654" y="290147"/>
                  </a:lnTo>
                  <a:lnTo>
                    <a:pt x="2785226" y="543714"/>
                  </a:lnTo>
                  <a:lnTo>
                    <a:pt x="2831980" y="543714"/>
                  </a:lnTo>
                  <a:lnTo>
                    <a:pt x="2834863" y="543714"/>
                  </a:lnTo>
                  <a:lnTo>
                    <a:pt x="2834863" y="544005"/>
                  </a:lnTo>
                  <a:lnTo>
                    <a:pt x="2875382" y="548089"/>
                  </a:lnTo>
                  <a:cubicBezTo>
                    <a:pt x="2973515" y="568170"/>
                    <a:pt x="3047335" y="654999"/>
                    <a:pt x="3047335" y="759069"/>
                  </a:cubicBezTo>
                  <a:cubicBezTo>
                    <a:pt x="3047335" y="863139"/>
                    <a:pt x="2973515" y="949968"/>
                    <a:pt x="2875382" y="970049"/>
                  </a:cubicBezTo>
                  <a:lnTo>
                    <a:pt x="2834863" y="974134"/>
                  </a:lnTo>
                  <a:lnTo>
                    <a:pt x="2834863" y="974424"/>
                  </a:lnTo>
                  <a:lnTo>
                    <a:pt x="2831980" y="974424"/>
                  </a:lnTo>
                  <a:lnTo>
                    <a:pt x="2381931" y="974424"/>
                  </a:lnTo>
                  <a:lnTo>
                    <a:pt x="1891751" y="1497925"/>
                  </a:lnTo>
                  <a:lnTo>
                    <a:pt x="1891751" y="2250406"/>
                  </a:lnTo>
                  <a:lnTo>
                    <a:pt x="1142998" y="2778367"/>
                  </a:lnTo>
                  <a:lnTo>
                    <a:pt x="1142998" y="1506560"/>
                  </a:lnTo>
                  <a:lnTo>
                    <a:pt x="4010" y="290147"/>
                  </a:lnTo>
                  <a:lnTo>
                    <a:pt x="0" y="290147"/>
                  </a:lnTo>
                  <a:lnTo>
                    <a:pt x="0" y="285864"/>
                  </a:lnTo>
                  <a:lnTo>
                    <a:pt x="0" y="32816"/>
                  </a:lnTo>
                  <a:cubicBezTo>
                    <a:pt x="0" y="14692"/>
                    <a:pt x="14692" y="0"/>
                    <a:pt x="3281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5" name="Rectangle 44">
              <a:extLst>
                <a:ext uri="{FF2B5EF4-FFF2-40B4-BE49-F238E27FC236}">
                  <a16:creationId xmlns:a16="http://schemas.microsoft.com/office/drawing/2014/main" id="{95D8D7ED-9EEB-469F-BEE4-C3D54FB05F00}"/>
                </a:ext>
              </a:extLst>
            </p:cNvPr>
            <p:cNvSpPr/>
            <p:nvPr/>
          </p:nvSpPr>
          <p:spPr>
            <a:xfrm>
              <a:off x="4580792" y="1987062"/>
              <a:ext cx="3026664" cy="1055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00FAA9CA-DC85-4FF5-9531-45E07B4797B5}"/>
              </a:ext>
            </a:extLst>
          </p:cNvPr>
          <p:cNvSpPr txBox="1"/>
          <p:nvPr/>
        </p:nvSpPr>
        <p:spPr>
          <a:xfrm>
            <a:off x="9084748" y="247843"/>
            <a:ext cx="2307366" cy="2677656"/>
          </a:xfrm>
          <a:prstGeom prst="rect">
            <a:avLst/>
          </a:prstGeom>
          <a:noFill/>
        </p:spPr>
        <p:txBody>
          <a:bodyPr wrap="square" rtlCol="0">
            <a:spAutoFit/>
          </a:bodyPr>
          <a:lstStyle/>
          <a:p>
            <a:pPr algn="dist"/>
            <a:r>
              <a:rPr lang="en-US" altLang="ko-KR" sz="1400" dirty="0">
                <a:solidFill>
                  <a:schemeClr val="accent2"/>
                </a:solidFill>
                <a:cs typeface="Arial" pitchFamily="34" charset="0"/>
              </a:rPr>
              <a:t>10100110100100001010100111101110110110110101010000111001010110010101001110101000101010001011010110110110100010101110001010100010100010111010110001001101001101001000010101001111011101101101101010100001110010101100101010011101010001010100010110101101101101001</a:t>
            </a:r>
          </a:p>
        </p:txBody>
      </p:sp>
      <p:sp>
        <p:nvSpPr>
          <p:cNvPr id="64" name="TextBox 63">
            <a:extLst>
              <a:ext uri="{FF2B5EF4-FFF2-40B4-BE49-F238E27FC236}">
                <a16:creationId xmlns:a16="http://schemas.microsoft.com/office/drawing/2014/main" id="{195B8650-E83A-42C5-9D4A-EBF309E41D54}"/>
              </a:ext>
            </a:extLst>
          </p:cNvPr>
          <p:cNvSpPr txBox="1"/>
          <p:nvPr/>
        </p:nvSpPr>
        <p:spPr>
          <a:xfrm>
            <a:off x="8932202" y="5733749"/>
            <a:ext cx="2597628" cy="584775"/>
          </a:xfrm>
          <a:prstGeom prst="rect">
            <a:avLst/>
          </a:prstGeom>
          <a:noFill/>
        </p:spPr>
        <p:txBody>
          <a:bodyPr wrap="square" rtlCol="0">
            <a:spAutoFit/>
          </a:bodyPr>
          <a:lstStyle/>
          <a:p>
            <a:pPr algn="ctr"/>
            <a:r>
              <a:rPr lang="en-US" altLang="ko-KR" sz="3200" dirty="0">
                <a:solidFill>
                  <a:schemeClr val="bg1"/>
                </a:solidFill>
                <a:cs typeface="Arial" pitchFamily="34" charset="0"/>
              </a:rPr>
              <a:t>BIG DATA</a:t>
            </a:r>
            <a:endParaRPr lang="ko-KR" altLang="en-US" sz="3200" dirty="0">
              <a:solidFill>
                <a:schemeClr val="bg1"/>
              </a:solidFill>
              <a:cs typeface="Arial" pitchFamily="34" charset="0"/>
            </a:endParaRPr>
          </a:p>
        </p:txBody>
      </p:sp>
      <p:sp>
        <p:nvSpPr>
          <p:cNvPr id="3" name="TextBox 2">
            <a:extLst>
              <a:ext uri="{FF2B5EF4-FFF2-40B4-BE49-F238E27FC236}">
                <a16:creationId xmlns:a16="http://schemas.microsoft.com/office/drawing/2014/main" id="{CC5DFA49-8BC5-4F78-9718-8BA737626F7C}"/>
              </a:ext>
            </a:extLst>
          </p:cNvPr>
          <p:cNvSpPr txBox="1"/>
          <p:nvPr/>
        </p:nvSpPr>
        <p:spPr>
          <a:xfrm>
            <a:off x="234607" y="2316842"/>
            <a:ext cx="8660424" cy="1631216"/>
          </a:xfrm>
          <a:prstGeom prst="rect">
            <a:avLst/>
          </a:prstGeom>
          <a:noFill/>
        </p:spPr>
        <p:txBody>
          <a:bodyPr wrap="square" rtlCol="1">
            <a:spAutoFit/>
          </a:bodyPr>
          <a:lstStyle/>
          <a:p>
            <a:pPr algn="just" rtl="1"/>
            <a:r>
              <a:rPr lang="fa-IR" sz="2000">
                <a:effectLst/>
                <a:latin typeface="Times New Roman" panose="02020603050405020304" pitchFamily="18" charset="0"/>
                <a:ea typeface="MS Mincho" panose="02020609040205080304" pitchFamily="49" charset="-128"/>
                <a:cs typeface="B Nazanin" panose="00000400000000000000" pitchFamily="2" charset="-78"/>
              </a:rPr>
              <a:t>کلان داده‌ها فرصتی را برای تجزیه و تحلیل گسترده فراهم می‌کند که منجر به فرصت‌های بزرگ برای پیشرفت کیفیت زندگی یا حل رازهای جهان می‌شود. در این مقاله جزئیات مربوط به کلان داده با استفاده از چارچوب هدوپ به عنوان پایه مورد بحث قرار گرفته است. ما مشخصات و اطلاعات عمیقی راجع به اجزای مختلف کلان داده از نظر هدوپ را ارائه کردیم. امروزه با متمرکز کردن و تلفیق داده‌ها در ابر</a:t>
            </a:r>
            <a:r>
              <a:rPr lang="en-US" sz="2000">
                <a:effectLst/>
                <a:latin typeface="Times New Roman" panose="02020603050405020304" pitchFamily="18" charset="0"/>
                <a:ea typeface="MS Mincho" panose="02020609040205080304" pitchFamily="49" charset="-128"/>
                <a:cs typeface="B Nazanin" panose="00000400000000000000" pitchFamily="2" charset="-78"/>
              </a:rPr>
              <a:t>، </a:t>
            </a:r>
            <a:r>
              <a:rPr lang="fa-IR" sz="2000">
                <a:effectLst/>
                <a:latin typeface="Times New Roman" panose="02020603050405020304" pitchFamily="18" charset="0"/>
                <a:ea typeface="MS Mincho" panose="02020609040205080304" pitchFamily="49" charset="-128"/>
                <a:cs typeface="B Nazanin" panose="00000400000000000000" pitchFamily="2" charset="-78"/>
              </a:rPr>
              <a:t>بار زیاد اطلاعات را در همه جا میبینیم. روش‌های کلان داده بینش جدیدی در مورد مجموعه داده‌های موجود ارائه می‌دهد. </a:t>
            </a:r>
          </a:p>
        </p:txBody>
      </p:sp>
      <p:sp>
        <p:nvSpPr>
          <p:cNvPr id="13" name="TextBox 12">
            <a:extLst>
              <a:ext uri="{FF2B5EF4-FFF2-40B4-BE49-F238E27FC236}">
                <a16:creationId xmlns:a16="http://schemas.microsoft.com/office/drawing/2014/main" id="{EBD32AAC-BFCB-4CC4-A13C-956011681AA7}"/>
              </a:ext>
            </a:extLst>
          </p:cNvPr>
          <p:cNvSpPr txBox="1"/>
          <p:nvPr/>
        </p:nvSpPr>
        <p:spPr>
          <a:xfrm>
            <a:off x="177417" y="6489511"/>
            <a:ext cx="641444" cy="368489"/>
          </a:xfrm>
          <a:prstGeom prst="rect">
            <a:avLst/>
          </a:prstGeom>
          <a:noFill/>
        </p:spPr>
        <p:txBody>
          <a:bodyPr wrap="square" rtlCol="1">
            <a:spAutoFit/>
          </a:bodyPr>
          <a:lstStyle/>
          <a:p>
            <a:pPr algn="ctr"/>
            <a:r>
              <a:rPr lang="fa-IR" b="1"/>
              <a:t>15</a:t>
            </a:r>
          </a:p>
        </p:txBody>
      </p:sp>
    </p:spTree>
    <p:extLst>
      <p:ext uri="{BB962C8B-B14F-4D97-AF65-F5344CB8AC3E}">
        <p14:creationId xmlns:p14="http://schemas.microsoft.com/office/powerpoint/2010/main" val="2844466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65F9EF-384F-4ABB-B0BD-8AA3DEABF65E}"/>
              </a:ext>
            </a:extLst>
          </p:cNvPr>
          <p:cNvSpPr/>
          <p:nvPr/>
        </p:nvSpPr>
        <p:spPr>
          <a:xfrm>
            <a:off x="-889876" y="0"/>
            <a:ext cx="13639978" cy="76242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195B8650-E83A-42C5-9D4A-EBF309E41D54}"/>
              </a:ext>
            </a:extLst>
          </p:cNvPr>
          <p:cNvSpPr txBox="1"/>
          <p:nvPr/>
        </p:nvSpPr>
        <p:spPr>
          <a:xfrm>
            <a:off x="8932202" y="5733749"/>
            <a:ext cx="2597628" cy="584775"/>
          </a:xfrm>
          <a:prstGeom prst="rect">
            <a:avLst/>
          </a:prstGeom>
          <a:noFill/>
        </p:spPr>
        <p:txBody>
          <a:bodyPr wrap="square" rtlCol="0">
            <a:spAutoFit/>
          </a:bodyPr>
          <a:lstStyle/>
          <a:p>
            <a:pPr algn="ctr"/>
            <a:r>
              <a:rPr lang="en-US" altLang="ko-KR" sz="3200" dirty="0">
                <a:solidFill>
                  <a:schemeClr val="bg1"/>
                </a:solidFill>
                <a:cs typeface="Arial" pitchFamily="34" charset="0"/>
              </a:rPr>
              <a:t>BIG DATA</a:t>
            </a:r>
            <a:endParaRPr lang="ko-KR" altLang="en-US" sz="3200" dirty="0">
              <a:solidFill>
                <a:schemeClr val="bg1"/>
              </a:solidFill>
              <a:cs typeface="Arial" pitchFamily="34" charset="0"/>
            </a:endParaRPr>
          </a:p>
        </p:txBody>
      </p:sp>
      <p:sp>
        <p:nvSpPr>
          <p:cNvPr id="15" name="Rectangle: Rounded Corners 14">
            <a:extLst>
              <a:ext uri="{FF2B5EF4-FFF2-40B4-BE49-F238E27FC236}">
                <a16:creationId xmlns:a16="http://schemas.microsoft.com/office/drawing/2014/main" id="{442CA9E3-5579-4EF7-A90C-B80E6C76A6A9}"/>
              </a:ext>
            </a:extLst>
          </p:cNvPr>
          <p:cNvSpPr/>
          <p:nvPr/>
        </p:nvSpPr>
        <p:spPr>
          <a:xfrm>
            <a:off x="6288434" y="217430"/>
            <a:ext cx="5636534" cy="6515154"/>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75CECFF-552C-4CD4-A2F5-5CE3DF51F0B9}"/>
              </a:ext>
            </a:extLst>
          </p:cNvPr>
          <p:cNvSpPr txBox="1"/>
          <p:nvPr/>
        </p:nvSpPr>
        <p:spPr>
          <a:xfrm>
            <a:off x="6510615" y="869941"/>
            <a:ext cx="5144502" cy="6186309"/>
          </a:xfrm>
          <a:prstGeom prst="rect">
            <a:avLst/>
          </a:prstGeom>
          <a:noFill/>
        </p:spPr>
        <p:txBody>
          <a:bodyPr wrap="square" lIns="108000" rIns="108000" rtlCol="0">
            <a:spAutoFit/>
          </a:bodyPr>
          <a:lstStyle/>
          <a:p>
            <a:pPr marL="457200" indent="-457200" algn="l">
              <a:buFont typeface="Arial" panose="020B0604020202020204" pitchFamily="34" charset="0"/>
              <a:buChar char="•"/>
            </a:pPr>
            <a:r>
              <a:rPr lang="en-US" altLang="ko-KR" b="1">
                <a:cs typeface="B Nazanin" panose="00000400000000000000" pitchFamily="2" charset="-78"/>
              </a:rPr>
              <a:t>Apache Software Foundation. Official website </a:t>
            </a:r>
            <a:r>
              <a:rPr lang="en-US" altLang="ko-KR" b="1">
                <a:cs typeface="B Nazanin" panose="00000400000000000000" pitchFamily="2" charset="-78"/>
                <a:hlinkClick r:id="rId2"/>
              </a:rPr>
              <a:t>https://hadoop.apache.org/</a:t>
            </a:r>
            <a:endParaRPr lang="en-US" altLang="ko-KR" b="1">
              <a:cs typeface="B Nazanin" panose="00000400000000000000" pitchFamily="2" charset="-78"/>
            </a:endParaRPr>
          </a:p>
          <a:p>
            <a:pPr marL="457200" indent="-457200" algn="l">
              <a:buFont typeface="Arial" panose="020B0604020202020204" pitchFamily="34" charset="0"/>
              <a:buChar char="•"/>
            </a:pPr>
            <a:endParaRPr lang="en-US" altLang="ko-KR" b="1">
              <a:cs typeface="B Nazanin" panose="00000400000000000000" pitchFamily="2" charset="-78"/>
            </a:endParaRPr>
          </a:p>
          <a:p>
            <a:pPr marL="457200" indent="-457200" algn="l">
              <a:buFont typeface="Arial" panose="020B0604020202020204" pitchFamily="34" charset="0"/>
              <a:buChar char="•"/>
            </a:pPr>
            <a:r>
              <a:rPr lang="en-US" altLang="ko-KR" b="1">
                <a:cs typeface="B Nazanin" panose="00000400000000000000" pitchFamily="2" charset="-78"/>
              </a:rPr>
              <a:t>University of Texas at Austin School of Information Big Data Analytics Dylan Maltby 1616 Guadeloupe, Austin, TX 78701 512-471-3821</a:t>
            </a:r>
          </a:p>
          <a:p>
            <a:pPr marL="457200" indent="-457200" algn="l">
              <a:buFont typeface="Arial" panose="020B0604020202020204" pitchFamily="34" charset="0"/>
              <a:buChar char="•"/>
            </a:pPr>
            <a:endParaRPr lang="en-US" altLang="ko-KR" b="1">
              <a:cs typeface="B Nazanin" panose="00000400000000000000" pitchFamily="2" charset="-78"/>
            </a:endParaRPr>
          </a:p>
          <a:p>
            <a:pPr marL="457200" indent="-457200" algn="l">
              <a:buFont typeface="Arial" panose="020B0604020202020204" pitchFamily="34" charset="0"/>
              <a:buChar char="•"/>
            </a:pPr>
            <a:r>
              <a:rPr lang="en-US" altLang="ko-KR" b="1">
                <a:cs typeface="B Nazanin" panose="00000400000000000000" pitchFamily="2" charset="-78"/>
              </a:rPr>
              <a:t>Bakshi, K, (2012) , "Considerations for big data: Architecture and approach“</a:t>
            </a:r>
          </a:p>
          <a:p>
            <a:pPr algn="l"/>
            <a:r>
              <a:rPr lang="en-US" altLang="ko-KR" b="1">
                <a:cs typeface="B Nazanin" panose="00000400000000000000" pitchFamily="2" charset="-78"/>
              </a:rPr>
              <a:t> </a:t>
            </a:r>
          </a:p>
          <a:p>
            <a:pPr marL="457200" indent="-457200" algn="l">
              <a:buFont typeface="Arial" panose="020B0604020202020204" pitchFamily="34" charset="0"/>
              <a:buChar char="•"/>
            </a:pPr>
            <a:r>
              <a:rPr lang="en-US" altLang="ko-KR" b="1">
                <a:cs typeface="B Nazanin" panose="00000400000000000000" pitchFamily="2" charset="-78"/>
              </a:rPr>
              <a:t>Chen, H. , Chiang, R. H. L. , &amp; Storey, V. C. (2012) . Business Intelligence and Analytics: From Big Data to Big Impact. MIS Quarterly, 36(4) , 1165-1188. </a:t>
            </a:r>
          </a:p>
          <a:p>
            <a:pPr marL="457200" indent="-457200" algn="l">
              <a:buFont typeface="Arial" panose="020B0604020202020204" pitchFamily="34" charset="0"/>
              <a:buChar char="•"/>
            </a:pPr>
            <a:endParaRPr lang="en-US" altLang="ko-KR" b="1">
              <a:cs typeface="B Nazanin" panose="00000400000000000000" pitchFamily="2" charset="-78"/>
            </a:endParaRPr>
          </a:p>
          <a:p>
            <a:pPr marL="457200" indent="-457200">
              <a:buFont typeface="Arial" panose="020B0604020202020204" pitchFamily="34" charset="0"/>
              <a:buChar char="•"/>
            </a:pPr>
            <a:r>
              <a:rPr lang="en-US" altLang="ko-KR" b="1">
                <a:cs typeface="B Nazanin" panose="00000400000000000000" pitchFamily="2" charset="-78"/>
              </a:rPr>
              <a:t>Picciano, A. G. (2012) . The Evolution of Big Data and Learning Analytics in American Higher Education. Journal of Asynchronous Learning Networks, 16(3) , 9-20. </a:t>
            </a:r>
          </a:p>
          <a:p>
            <a:pPr marL="457200" indent="-457200" algn="l">
              <a:buFont typeface="Arial" panose="020B0604020202020204" pitchFamily="34" charset="0"/>
              <a:buChar char="•"/>
            </a:pPr>
            <a:endParaRPr lang="en-US" altLang="ko-KR" b="1">
              <a:cs typeface="B Nazanin" panose="00000400000000000000" pitchFamily="2" charset="-78"/>
            </a:endParaRPr>
          </a:p>
        </p:txBody>
      </p:sp>
      <p:sp>
        <p:nvSpPr>
          <p:cNvPr id="17" name="TextBox 16">
            <a:extLst>
              <a:ext uri="{FF2B5EF4-FFF2-40B4-BE49-F238E27FC236}">
                <a16:creationId xmlns:a16="http://schemas.microsoft.com/office/drawing/2014/main" id="{E380344B-6271-44FD-B344-DE941511A4A0}"/>
              </a:ext>
            </a:extLst>
          </p:cNvPr>
          <p:cNvSpPr txBox="1"/>
          <p:nvPr/>
        </p:nvSpPr>
        <p:spPr>
          <a:xfrm>
            <a:off x="6756631" y="125416"/>
            <a:ext cx="4989896" cy="769441"/>
          </a:xfrm>
          <a:prstGeom prst="rect">
            <a:avLst/>
          </a:prstGeom>
          <a:noFill/>
        </p:spPr>
        <p:txBody>
          <a:bodyPr wrap="square" rtlCol="0" anchor="ctr">
            <a:spAutoFit/>
          </a:bodyPr>
          <a:lstStyle/>
          <a:p>
            <a:pPr algn="r"/>
            <a:r>
              <a:rPr lang="fa-IR" altLang="ko-KR" sz="4400">
                <a:latin typeface="+mj-lt"/>
                <a:cs typeface="B Nazanin" panose="00000400000000000000" pitchFamily="2" charset="-78"/>
              </a:rPr>
              <a:t>منابع :</a:t>
            </a:r>
            <a:endParaRPr lang="ko-KR" altLang="en-US" sz="4400" dirty="0">
              <a:latin typeface="+mj-lt"/>
              <a:cs typeface="B Nazanin" panose="00000400000000000000" pitchFamily="2" charset="-78"/>
            </a:endParaRPr>
          </a:p>
        </p:txBody>
      </p:sp>
      <p:sp>
        <p:nvSpPr>
          <p:cNvPr id="18" name="Rectangle: Rounded Corners 17">
            <a:extLst>
              <a:ext uri="{FF2B5EF4-FFF2-40B4-BE49-F238E27FC236}">
                <a16:creationId xmlns:a16="http://schemas.microsoft.com/office/drawing/2014/main" id="{42F44B75-65FC-4A6B-8159-5FC9911A9A52}"/>
              </a:ext>
            </a:extLst>
          </p:cNvPr>
          <p:cNvSpPr/>
          <p:nvPr/>
        </p:nvSpPr>
        <p:spPr>
          <a:xfrm>
            <a:off x="159868" y="217430"/>
            <a:ext cx="5636534" cy="6515154"/>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9A8973E-C007-4244-8CDB-953C8D8039FE}"/>
              </a:ext>
            </a:extLst>
          </p:cNvPr>
          <p:cNvSpPr txBox="1"/>
          <p:nvPr/>
        </p:nvSpPr>
        <p:spPr>
          <a:xfrm>
            <a:off x="405884" y="381877"/>
            <a:ext cx="5144502" cy="5632311"/>
          </a:xfrm>
          <a:prstGeom prst="rect">
            <a:avLst/>
          </a:prstGeom>
          <a:noFill/>
        </p:spPr>
        <p:txBody>
          <a:bodyPr wrap="square" lIns="108000" rIns="108000" rtlCol="0">
            <a:spAutoFit/>
          </a:bodyPr>
          <a:lstStyle/>
          <a:p>
            <a:pPr marL="457200" indent="-457200">
              <a:buFont typeface="Arial" panose="020B0604020202020204" pitchFamily="34" charset="0"/>
              <a:buChar char="•"/>
            </a:pPr>
            <a:r>
              <a:rPr lang="en-US" altLang="ko-KR" b="1">
                <a:cs typeface="B Nazanin" panose="00000400000000000000" pitchFamily="2" charset="-78"/>
              </a:rPr>
              <a:t>Big Data basics from oreilly: https://strata. oreilly. com/2012/01/what-is-big data. html </a:t>
            </a:r>
          </a:p>
          <a:p>
            <a:pPr marL="457200" indent="-457200">
              <a:buFont typeface="Arial" panose="020B0604020202020204" pitchFamily="34" charset="0"/>
              <a:buChar char="•"/>
            </a:pPr>
            <a:endParaRPr lang="en-US" altLang="ko-KR" b="1">
              <a:cs typeface="B Nazanin" panose="00000400000000000000" pitchFamily="2" charset="-78"/>
            </a:endParaRPr>
          </a:p>
          <a:p>
            <a:pPr marL="457200" indent="-457200">
              <a:buFont typeface="Arial" panose="020B0604020202020204" pitchFamily="34" charset="0"/>
              <a:buChar char="•"/>
            </a:pPr>
            <a:r>
              <a:rPr lang="en-US" altLang="ko-KR" b="1">
                <a:cs typeface="B Nazanin" panose="00000400000000000000" pitchFamily="2" charset="-78"/>
              </a:rPr>
              <a:t>White, Tom. Hadoop the Definitive Guide 2nd Edi-tion. United States: O'Reilly Media, lnc. , 2010. </a:t>
            </a:r>
          </a:p>
          <a:p>
            <a:pPr marL="457200" indent="-457200">
              <a:buFont typeface="Arial" panose="020B0604020202020204" pitchFamily="34" charset="0"/>
              <a:buChar char="•"/>
            </a:pPr>
            <a:endParaRPr lang="en-US" altLang="ko-KR" b="1">
              <a:cs typeface="B Nazanin" panose="00000400000000000000" pitchFamily="2" charset="-78"/>
            </a:endParaRPr>
          </a:p>
          <a:p>
            <a:pPr marL="457200" indent="-457200">
              <a:buFont typeface="Arial" panose="020B0604020202020204" pitchFamily="34" charset="0"/>
              <a:buChar char="•"/>
            </a:pPr>
            <a:r>
              <a:rPr lang="en-US" altLang="ko-KR" b="1">
                <a:cs typeface="B Nazanin" panose="00000400000000000000" pitchFamily="2" charset="-78"/>
              </a:rPr>
              <a:t>A. Vailaya "What's All the Buzz Around “Big Data? ”", IEEE Women in Engineering Magazine, December 2012, pp. 24-31. </a:t>
            </a:r>
          </a:p>
          <a:p>
            <a:pPr marL="457200" indent="-457200">
              <a:buFont typeface="Arial" panose="020B0604020202020204" pitchFamily="34" charset="0"/>
              <a:buChar char="•"/>
            </a:pPr>
            <a:endParaRPr lang="en-US" altLang="ko-KR" b="1">
              <a:cs typeface="B Nazanin" panose="00000400000000000000" pitchFamily="2" charset="-78"/>
            </a:endParaRPr>
          </a:p>
          <a:p>
            <a:pPr marL="457200" indent="-457200">
              <a:buFont typeface="Arial" panose="020B0604020202020204" pitchFamily="34" charset="0"/>
              <a:buChar char="•"/>
            </a:pPr>
            <a:r>
              <a:rPr lang="en-US" altLang="ko-KR" b="1">
                <a:cs typeface="B Nazanin" panose="00000400000000000000" pitchFamily="2" charset="-78"/>
              </a:rPr>
              <a:t>S. Madden, "From Databases to Big Data", IEE Inter-net Computing, June 2012, v. 16, pp. 4-6 </a:t>
            </a:r>
          </a:p>
          <a:p>
            <a:pPr marL="457200" indent="-457200">
              <a:buFont typeface="Arial" panose="020B0604020202020204" pitchFamily="34" charset="0"/>
              <a:buChar char="•"/>
            </a:pPr>
            <a:endParaRPr lang="en-US" altLang="ko-KR" b="1">
              <a:cs typeface="B Nazanin" panose="00000400000000000000" pitchFamily="2" charset="-78"/>
            </a:endParaRPr>
          </a:p>
          <a:p>
            <a:pPr marL="457200" indent="-457200">
              <a:buFont typeface="Arial" panose="020B0604020202020204" pitchFamily="34" charset="0"/>
              <a:buChar char="•"/>
            </a:pPr>
            <a:r>
              <a:rPr lang="en-US" altLang="ko-KR" b="1">
                <a:cs typeface="B Nazanin" panose="00000400000000000000" pitchFamily="2" charset="-78"/>
              </a:rPr>
              <a:t>Katal, A Wazid, M. ؛ Goudar, R. H. (Aug,2013) , “Big data: Issues, challenges, tools and Good practices”. </a:t>
            </a:r>
          </a:p>
        </p:txBody>
      </p:sp>
      <p:sp>
        <p:nvSpPr>
          <p:cNvPr id="9" name="TextBox 8">
            <a:extLst>
              <a:ext uri="{FF2B5EF4-FFF2-40B4-BE49-F238E27FC236}">
                <a16:creationId xmlns:a16="http://schemas.microsoft.com/office/drawing/2014/main" id="{C64489D0-1D07-49C0-BA77-3D3EE22E240B}"/>
              </a:ext>
            </a:extLst>
          </p:cNvPr>
          <p:cNvSpPr txBox="1"/>
          <p:nvPr/>
        </p:nvSpPr>
        <p:spPr>
          <a:xfrm>
            <a:off x="159868" y="6581525"/>
            <a:ext cx="641444" cy="368489"/>
          </a:xfrm>
          <a:prstGeom prst="rect">
            <a:avLst/>
          </a:prstGeom>
          <a:noFill/>
        </p:spPr>
        <p:txBody>
          <a:bodyPr wrap="square" rtlCol="1">
            <a:spAutoFit/>
          </a:bodyPr>
          <a:lstStyle/>
          <a:p>
            <a:pPr algn="ctr"/>
            <a:endParaRPr lang="fa-IR"/>
          </a:p>
        </p:txBody>
      </p:sp>
      <p:sp>
        <p:nvSpPr>
          <p:cNvPr id="10" name="TextBox 9">
            <a:extLst>
              <a:ext uri="{FF2B5EF4-FFF2-40B4-BE49-F238E27FC236}">
                <a16:creationId xmlns:a16="http://schemas.microsoft.com/office/drawing/2014/main" id="{B7124D38-C902-46CA-809C-2F4732C4ACB3}"/>
              </a:ext>
            </a:extLst>
          </p:cNvPr>
          <p:cNvSpPr txBox="1"/>
          <p:nvPr/>
        </p:nvSpPr>
        <p:spPr>
          <a:xfrm>
            <a:off x="177417" y="6489511"/>
            <a:ext cx="641444" cy="368489"/>
          </a:xfrm>
          <a:prstGeom prst="rect">
            <a:avLst/>
          </a:prstGeom>
          <a:noFill/>
        </p:spPr>
        <p:txBody>
          <a:bodyPr wrap="square" rtlCol="1">
            <a:spAutoFit/>
          </a:bodyPr>
          <a:lstStyle/>
          <a:p>
            <a:pPr algn="ctr"/>
            <a:r>
              <a:rPr lang="fa-IR" b="1"/>
              <a:t>16</a:t>
            </a:r>
          </a:p>
        </p:txBody>
      </p:sp>
    </p:spTree>
    <p:extLst>
      <p:ext uri="{BB962C8B-B14F-4D97-AF65-F5344CB8AC3E}">
        <p14:creationId xmlns:p14="http://schemas.microsoft.com/office/powerpoint/2010/main" val="147370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65F9EF-384F-4ABB-B0BD-8AA3DEABF65E}"/>
              </a:ext>
            </a:extLst>
          </p:cNvPr>
          <p:cNvSpPr/>
          <p:nvPr/>
        </p:nvSpPr>
        <p:spPr>
          <a:xfrm>
            <a:off x="-889876" y="0"/>
            <a:ext cx="13639978" cy="76242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195B8650-E83A-42C5-9D4A-EBF309E41D54}"/>
              </a:ext>
            </a:extLst>
          </p:cNvPr>
          <p:cNvSpPr txBox="1"/>
          <p:nvPr/>
        </p:nvSpPr>
        <p:spPr>
          <a:xfrm>
            <a:off x="8932202" y="5733749"/>
            <a:ext cx="2597628" cy="584775"/>
          </a:xfrm>
          <a:prstGeom prst="rect">
            <a:avLst/>
          </a:prstGeom>
          <a:noFill/>
        </p:spPr>
        <p:txBody>
          <a:bodyPr wrap="square" rtlCol="0">
            <a:spAutoFit/>
          </a:bodyPr>
          <a:lstStyle/>
          <a:p>
            <a:pPr algn="ctr"/>
            <a:r>
              <a:rPr lang="en-US" altLang="ko-KR" sz="3200" dirty="0">
                <a:solidFill>
                  <a:schemeClr val="bg1"/>
                </a:solidFill>
                <a:cs typeface="Arial" pitchFamily="34" charset="0"/>
              </a:rPr>
              <a:t>BIG DATA</a:t>
            </a:r>
            <a:endParaRPr lang="ko-KR" altLang="en-US" sz="3200" dirty="0">
              <a:solidFill>
                <a:schemeClr val="bg1"/>
              </a:solidFill>
              <a:cs typeface="Arial" pitchFamily="34" charset="0"/>
            </a:endParaRPr>
          </a:p>
        </p:txBody>
      </p:sp>
      <p:sp>
        <p:nvSpPr>
          <p:cNvPr id="15" name="Rectangle: Rounded Corners 14">
            <a:extLst>
              <a:ext uri="{FF2B5EF4-FFF2-40B4-BE49-F238E27FC236}">
                <a16:creationId xmlns:a16="http://schemas.microsoft.com/office/drawing/2014/main" id="{442CA9E3-5579-4EF7-A90C-B80E6C76A6A9}"/>
              </a:ext>
            </a:extLst>
          </p:cNvPr>
          <p:cNvSpPr/>
          <p:nvPr/>
        </p:nvSpPr>
        <p:spPr>
          <a:xfrm>
            <a:off x="6288434" y="217430"/>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75CECFF-552C-4CD4-A2F5-5CE3DF51F0B9}"/>
              </a:ext>
            </a:extLst>
          </p:cNvPr>
          <p:cNvSpPr txBox="1"/>
          <p:nvPr/>
        </p:nvSpPr>
        <p:spPr>
          <a:xfrm>
            <a:off x="6288434" y="1335918"/>
            <a:ext cx="5636534" cy="5262979"/>
          </a:xfrm>
          <a:prstGeom prst="rect">
            <a:avLst/>
          </a:prstGeom>
          <a:noFill/>
        </p:spPr>
        <p:txBody>
          <a:bodyPr wrap="square" lIns="108000" rIns="108000" rtlCol="0">
            <a:spAutoFit/>
          </a:bodyPr>
          <a:lstStyle/>
          <a:p>
            <a:pPr marL="457200" indent="-457200" algn="r" rtl="1">
              <a:buFont typeface="Arial" panose="020B0604020202020204" pitchFamily="34" charset="0"/>
              <a:buChar char="•"/>
            </a:pPr>
            <a:r>
              <a:rPr lang="fa-IR" altLang="ko-KR" sz="2400" b="1">
                <a:cs typeface="B Nazanin" panose="00000400000000000000" pitchFamily="2" charset="-78"/>
              </a:rPr>
              <a:t>مقدمه                                                                2</a:t>
            </a:r>
          </a:p>
          <a:p>
            <a:pPr marL="457200" indent="-457200" algn="r" rtl="1">
              <a:buFont typeface="Arial" panose="020B0604020202020204" pitchFamily="34" charset="0"/>
              <a:buChar char="•"/>
            </a:pPr>
            <a:endParaRPr lang="fa-IR" altLang="ko-KR" sz="2400" b="1">
              <a:cs typeface="B Nazanin" panose="00000400000000000000" pitchFamily="2" charset="-78"/>
            </a:endParaRPr>
          </a:p>
          <a:p>
            <a:pPr marL="457200" indent="-457200" algn="r" rtl="1">
              <a:buFont typeface="Arial" panose="020B0604020202020204" pitchFamily="34" charset="0"/>
              <a:buChar char="•"/>
            </a:pPr>
            <a:r>
              <a:rPr lang="fa-IR" altLang="ko-KR" sz="2400" b="1">
                <a:cs typeface="B Nazanin" panose="00000400000000000000" pitchFamily="2" charset="-78"/>
              </a:rPr>
              <a:t>آمار استفاده از کلان داده در دو سال اخیر        3   </a:t>
            </a:r>
          </a:p>
          <a:p>
            <a:pPr marL="457200" indent="-457200" algn="r" rtl="1">
              <a:buFont typeface="Arial" panose="020B0604020202020204" pitchFamily="34" charset="0"/>
              <a:buChar char="•"/>
            </a:pPr>
            <a:endParaRPr lang="fa-IR" altLang="ko-KR" sz="2400" b="1">
              <a:cs typeface="B Nazanin" panose="00000400000000000000" pitchFamily="2" charset="-78"/>
            </a:endParaRPr>
          </a:p>
          <a:p>
            <a:pPr marL="457200" indent="-457200" algn="r" rtl="1">
              <a:buFont typeface="Arial" panose="020B0604020202020204" pitchFamily="34" charset="0"/>
              <a:buChar char="•"/>
            </a:pPr>
            <a:r>
              <a:rPr lang="fa-IR" altLang="ko-KR" sz="2400" b="1">
                <a:cs typeface="B Nazanin" panose="00000400000000000000" pitchFamily="2" charset="-78"/>
              </a:rPr>
              <a:t>بازار پیش بینی کلان داده در سراسر جهان       4</a:t>
            </a:r>
          </a:p>
          <a:p>
            <a:pPr marL="457200" indent="-457200" algn="r" rtl="1">
              <a:buFont typeface="Arial" panose="020B0604020202020204" pitchFamily="34" charset="0"/>
              <a:buChar char="•"/>
            </a:pPr>
            <a:endParaRPr lang="fa-IR" altLang="ko-KR" sz="2400" b="1">
              <a:cs typeface="B Nazanin" panose="00000400000000000000" pitchFamily="2" charset="-78"/>
            </a:endParaRPr>
          </a:p>
          <a:p>
            <a:pPr marL="457200" indent="-457200" algn="r" rtl="1">
              <a:buFont typeface="Arial" panose="020B0604020202020204" pitchFamily="34" charset="0"/>
              <a:buChar char="•"/>
            </a:pPr>
            <a:r>
              <a:rPr lang="fa-IR" altLang="ko-KR" sz="2400" b="1">
                <a:cs typeface="B Nazanin" panose="00000400000000000000" pitchFamily="2" charset="-78"/>
              </a:rPr>
              <a:t>پیش بینی بازار شرکت های بزرگ کلان داده     5</a:t>
            </a:r>
          </a:p>
          <a:p>
            <a:pPr marL="457200" indent="-457200" algn="r" rtl="1">
              <a:buFont typeface="Arial" panose="020B0604020202020204" pitchFamily="34" charset="0"/>
              <a:buChar char="•"/>
            </a:pPr>
            <a:endParaRPr lang="fa-IR" altLang="ko-KR" sz="2400" b="1">
              <a:cs typeface="B Nazanin" panose="00000400000000000000" pitchFamily="2" charset="-78"/>
            </a:endParaRPr>
          </a:p>
          <a:p>
            <a:pPr marL="457200" indent="-457200" algn="r" rtl="1">
              <a:buFont typeface="Arial" panose="020B0604020202020204" pitchFamily="34" charset="0"/>
              <a:buChar char="•"/>
            </a:pPr>
            <a:r>
              <a:rPr lang="fa-IR" altLang="ko-KR" sz="2400" b="1">
                <a:cs typeface="B Nazanin" panose="00000400000000000000" pitchFamily="2" charset="-78"/>
              </a:rPr>
              <a:t>کلان داده چیست؟                                            6</a:t>
            </a:r>
          </a:p>
          <a:p>
            <a:pPr marL="457200" indent="-457200" algn="r" rtl="1">
              <a:buFont typeface="Arial" panose="020B0604020202020204" pitchFamily="34" charset="0"/>
              <a:buChar char="•"/>
            </a:pPr>
            <a:endParaRPr lang="fa-IR" altLang="ko-KR" sz="2400" b="1">
              <a:cs typeface="B Nazanin" panose="00000400000000000000" pitchFamily="2" charset="-78"/>
            </a:endParaRPr>
          </a:p>
          <a:p>
            <a:pPr marL="457200" indent="-457200" algn="r" rtl="1">
              <a:buFont typeface="Arial" panose="020B0604020202020204" pitchFamily="34" charset="0"/>
              <a:buChar char="•"/>
            </a:pPr>
            <a:r>
              <a:rPr lang="fa-IR" altLang="ko-KR" sz="2400" b="1">
                <a:cs typeface="B Nazanin" panose="00000400000000000000" pitchFamily="2" charset="-78"/>
              </a:rPr>
              <a:t>منابع کلان داده                                                 7</a:t>
            </a:r>
          </a:p>
          <a:p>
            <a:pPr marL="457200" indent="-457200" algn="r" rtl="1">
              <a:buFont typeface="Arial" panose="020B0604020202020204" pitchFamily="34" charset="0"/>
              <a:buChar char="•"/>
            </a:pPr>
            <a:endParaRPr lang="fa-IR" altLang="ko-KR" sz="2400" b="1">
              <a:cs typeface="B Nazanin" panose="00000400000000000000" pitchFamily="2" charset="-78"/>
            </a:endParaRPr>
          </a:p>
          <a:p>
            <a:pPr marL="457200" indent="-457200" algn="r" rtl="1">
              <a:buFont typeface="Arial" panose="020B0604020202020204" pitchFamily="34" charset="0"/>
              <a:buChar char="•"/>
            </a:pPr>
            <a:r>
              <a:rPr lang="fa-IR" altLang="ko-KR" sz="2400" b="1">
                <a:cs typeface="B Nazanin" panose="00000400000000000000" pitchFamily="2" charset="-78"/>
              </a:rPr>
              <a:t>فرم های مختلف کلان داده                               8</a:t>
            </a:r>
          </a:p>
          <a:p>
            <a:pPr marL="457200" indent="-457200" algn="r" rtl="1">
              <a:buFont typeface="Arial" panose="020B0604020202020204" pitchFamily="34" charset="0"/>
              <a:buChar char="•"/>
            </a:pPr>
            <a:endParaRPr lang="fa-IR" altLang="ko-KR" sz="2400" b="1">
              <a:cs typeface="B Nazanin" panose="00000400000000000000" pitchFamily="2" charset="-78"/>
            </a:endParaRPr>
          </a:p>
        </p:txBody>
      </p:sp>
      <p:sp>
        <p:nvSpPr>
          <p:cNvPr id="17" name="TextBox 16">
            <a:extLst>
              <a:ext uri="{FF2B5EF4-FFF2-40B4-BE49-F238E27FC236}">
                <a16:creationId xmlns:a16="http://schemas.microsoft.com/office/drawing/2014/main" id="{E380344B-6271-44FD-B344-DE941511A4A0}"/>
              </a:ext>
            </a:extLst>
          </p:cNvPr>
          <p:cNvSpPr txBox="1"/>
          <p:nvPr/>
        </p:nvSpPr>
        <p:spPr>
          <a:xfrm>
            <a:off x="6602025" y="315009"/>
            <a:ext cx="4989896" cy="923330"/>
          </a:xfrm>
          <a:prstGeom prst="rect">
            <a:avLst/>
          </a:prstGeom>
          <a:noFill/>
        </p:spPr>
        <p:txBody>
          <a:bodyPr wrap="square" rtlCol="0" anchor="ctr">
            <a:spAutoFit/>
          </a:bodyPr>
          <a:lstStyle/>
          <a:p>
            <a:pPr algn="r"/>
            <a:r>
              <a:rPr lang="fa-IR" altLang="ko-KR" sz="5400">
                <a:latin typeface="+mj-lt"/>
                <a:cs typeface="B Nazanin" panose="00000400000000000000" pitchFamily="2" charset="-78"/>
              </a:rPr>
              <a:t>فهرست :</a:t>
            </a:r>
            <a:endParaRPr lang="ko-KR" altLang="en-US" sz="5400" dirty="0">
              <a:latin typeface="+mj-lt"/>
              <a:cs typeface="B Nazanin" panose="00000400000000000000" pitchFamily="2" charset="-78"/>
            </a:endParaRPr>
          </a:p>
        </p:txBody>
      </p:sp>
      <p:sp>
        <p:nvSpPr>
          <p:cNvPr id="18" name="Rectangle: Rounded Corners 17">
            <a:extLst>
              <a:ext uri="{FF2B5EF4-FFF2-40B4-BE49-F238E27FC236}">
                <a16:creationId xmlns:a16="http://schemas.microsoft.com/office/drawing/2014/main" id="{42F44B75-65FC-4A6B-8159-5FC9911A9A52}"/>
              </a:ext>
            </a:extLst>
          </p:cNvPr>
          <p:cNvSpPr/>
          <p:nvPr/>
        </p:nvSpPr>
        <p:spPr>
          <a:xfrm>
            <a:off x="159868" y="217430"/>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9A8973E-C007-4244-8CDB-953C8D8039FE}"/>
              </a:ext>
            </a:extLst>
          </p:cNvPr>
          <p:cNvSpPr txBox="1"/>
          <p:nvPr/>
        </p:nvSpPr>
        <p:spPr>
          <a:xfrm>
            <a:off x="159868" y="1335918"/>
            <a:ext cx="5636534" cy="4893647"/>
          </a:xfrm>
          <a:prstGeom prst="rect">
            <a:avLst/>
          </a:prstGeom>
          <a:noFill/>
        </p:spPr>
        <p:txBody>
          <a:bodyPr wrap="square" lIns="108000" rIns="108000" rtlCol="0">
            <a:spAutoFit/>
          </a:bodyPr>
          <a:lstStyle/>
          <a:p>
            <a:pPr marL="457200" indent="-457200" algn="r" rtl="1">
              <a:buFont typeface="Arial" panose="020B0604020202020204" pitchFamily="34" charset="0"/>
              <a:buChar char="•"/>
            </a:pPr>
            <a:r>
              <a:rPr lang="fa-IR" altLang="ko-KR" sz="2400" b="1">
                <a:cs typeface="B Nazanin" panose="00000400000000000000" pitchFamily="2" charset="-78"/>
              </a:rPr>
              <a:t>چرا کلان داد ها مهم هستند؟                            9                             </a:t>
            </a:r>
          </a:p>
          <a:p>
            <a:pPr marL="457200" indent="-457200" algn="r" rtl="1">
              <a:buFont typeface="Arial" panose="020B0604020202020204" pitchFamily="34" charset="0"/>
              <a:buChar char="•"/>
            </a:pPr>
            <a:endParaRPr lang="fa-IR" altLang="ko-KR" sz="2400" b="1">
              <a:cs typeface="B Nazanin" panose="00000400000000000000" pitchFamily="2" charset="-78"/>
            </a:endParaRPr>
          </a:p>
          <a:p>
            <a:pPr marL="457200" indent="-457200" algn="r" rtl="1">
              <a:buFont typeface="Arial" panose="020B0604020202020204" pitchFamily="34" charset="0"/>
              <a:buChar char="•"/>
            </a:pPr>
            <a:r>
              <a:rPr lang="fa-IR" altLang="ko-KR" sz="2400" b="1">
                <a:cs typeface="B Nazanin" panose="00000400000000000000" pitchFamily="2" charset="-78"/>
              </a:rPr>
              <a:t>زمینه های کسب و کار در کلان داده                10</a:t>
            </a:r>
          </a:p>
          <a:p>
            <a:pPr marL="457200" indent="-457200" algn="r" rtl="1">
              <a:buFont typeface="Arial" panose="020B0604020202020204" pitchFamily="34" charset="0"/>
              <a:buChar char="•"/>
            </a:pPr>
            <a:endParaRPr lang="fa-IR" altLang="ko-KR" sz="2400" b="1">
              <a:cs typeface="B Nazanin" panose="00000400000000000000" pitchFamily="2" charset="-78"/>
            </a:endParaRPr>
          </a:p>
          <a:p>
            <a:pPr marL="457200" indent="-457200" algn="r" rtl="1">
              <a:buFont typeface="Arial" panose="020B0604020202020204" pitchFamily="34" charset="0"/>
              <a:buChar char="•"/>
            </a:pPr>
            <a:r>
              <a:rPr lang="fa-IR" altLang="ko-KR" sz="2400" b="1">
                <a:cs typeface="B Nazanin" panose="00000400000000000000" pitchFamily="2" charset="-78"/>
              </a:rPr>
              <a:t>خصوصیات </a:t>
            </a:r>
            <a:r>
              <a:rPr lang="en-US" altLang="ko-KR" sz="2400" b="1">
                <a:cs typeface="B Nazanin" panose="00000400000000000000" pitchFamily="2" charset="-78"/>
              </a:rPr>
              <a:t>5V</a:t>
            </a:r>
            <a:r>
              <a:rPr lang="fa-IR" altLang="ko-KR" sz="2400" b="1">
                <a:cs typeface="B Nazanin" panose="00000400000000000000" pitchFamily="2" charset="-78"/>
              </a:rPr>
              <a:t>                                                 11</a:t>
            </a:r>
          </a:p>
          <a:p>
            <a:pPr marL="457200" indent="-457200" algn="r" rtl="1">
              <a:buFont typeface="Arial" panose="020B0604020202020204" pitchFamily="34" charset="0"/>
              <a:buChar char="•"/>
            </a:pPr>
            <a:endParaRPr lang="fa-IR" altLang="ko-KR" sz="2400" b="1">
              <a:cs typeface="B Nazanin" panose="00000400000000000000" pitchFamily="2" charset="-78"/>
            </a:endParaRPr>
          </a:p>
          <a:p>
            <a:pPr marL="457200" indent="-457200" algn="r" rtl="1">
              <a:buFont typeface="Arial" panose="020B0604020202020204" pitchFamily="34" charset="0"/>
              <a:buChar char="•"/>
            </a:pPr>
            <a:r>
              <a:rPr lang="fa-IR" altLang="ko-KR" sz="2400" b="1">
                <a:cs typeface="B Nazanin" panose="00000400000000000000" pitchFamily="2" charset="-78"/>
              </a:rPr>
              <a:t>تکنولوژی مورد استفاده در کلان داده              12</a:t>
            </a:r>
          </a:p>
          <a:p>
            <a:pPr marL="457200" indent="-457200" algn="r" rtl="1">
              <a:buFont typeface="Arial" panose="020B0604020202020204" pitchFamily="34" charset="0"/>
              <a:buChar char="•"/>
            </a:pPr>
            <a:endParaRPr lang="fa-IR" altLang="ko-KR" sz="2400" b="1">
              <a:cs typeface="B Nazanin" panose="00000400000000000000" pitchFamily="2" charset="-78"/>
            </a:endParaRPr>
          </a:p>
          <a:p>
            <a:pPr marL="457200" indent="-457200" algn="r" rtl="1">
              <a:buFont typeface="Arial" panose="020B0604020202020204" pitchFamily="34" charset="0"/>
              <a:buChar char="•"/>
            </a:pPr>
            <a:r>
              <a:rPr lang="fa-IR" altLang="ko-KR" sz="2400" b="1">
                <a:cs typeface="B Nazanin" panose="00000400000000000000" pitchFamily="2" charset="-78"/>
              </a:rPr>
              <a:t>مولفه‌های کلان داده در فریم‌ورک هدوپ  14-13</a:t>
            </a:r>
          </a:p>
          <a:p>
            <a:pPr marL="457200" indent="-457200" algn="r" rtl="1">
              <a:buFont typeface="Arial" panose="020B0604020202020204" pitchFamily="34" charset="0"/>
              <a:buChar char="•"/>
            </a:pPr>
            <a:endParaRPr lang="fa-IR" altLang="ko-KR" sz="2400" b="1">
              <a:cs typeface="B Nazanin" panose="00000400000000000000" pitchFamily="2" charset="-78"/>
            </a:endParaRPr>
          </a:p>
          <a:p>
            <a:pPr marL="457200" indent="-457200" algn="r" rtl="1">
              <a:buFont typeface="Arial" panose="020B0604020202020204" pitchFamily="34" charset="0"/>
              <a:buChar char="•"/>
            </a:pPr>
            <a:r>
              <a:rPr lang="fa-IR" altLang="ko-KR" sz="2400" b="1">
                <a:cs typeface="B Nazanin" panose="00000400000000000000" pitchFamily="2" charset="-78"/>
              </a:rPr>
              <a:t>نتیجه‌گیری                                                      15</a:t>
            </a:r>
          </a:p>
          <a:p>
            <a:pPr marL="457200" indent="-457200" algn="r" rtl="1">
              <a:buFont typeface="Arial" panose="020B0604020202020204" pitchFamily="34" charset="0"/>
              <a:buChar char="•"/>
            </a:pPr>
            <a:endParaRPr lang="fa-IR" altLang="ko-KR" sz="2400" b="1">
              <a:cs typeface="B Nazanin" panose="00000400000000000000" pitchFamily="2" charset="-78"/>
            </a:endParaRPr>
          </a:p>
          <a:p>
            <a:pPr marL="457200" indent="-457200" algn="r" rtl="1">
              <a:buFont typeface="Arial" panose="020B0604020202020204" pitchFamily="34" charset="0"/>
              <a:buChar char="•"/>
            </a:pPr>
            <a:r>
              <a:rPr lang="fa-IR" altLang="ko-KR" sz="2400" b="1">
                <a:cs typeface="B Nazanin" panose="00000400000000000000" pitchFamily="2" charset="-78"/>
              </a:rPr>
              <a:t>منابع                                                                16</a:t>
            </a:r>
            <a:endParaRPr lang="ko-KR" altLang="en-US" sz="2400" b="1" dirty="0">
              <a:cs typeface="B Nazanin" panose="00000400000000000000" pitchFamily="2" charset="-78"/>
            </a:endParaRPr>
          </a:p>
        </p:txBody>
      </p:sp>
      <p:sp>
        <p:nvSpPr>
          <p:cNvPr id="10" name="TextBox 9">
            <a:extLst>
              <a:ext uri="{FF2B5EF4-FFF2-40B4-BE49-F238E27FC236}">
                <a16:creationId xmlns:a16="http://schemas.microsoft.com/office/drawing/2014/main" id="{18E304EE-B9E0-4072-8EE2-8FA1D6B4C7C2}"/>
              </a:ext>
            </a:extLst>
          </p:cNvPr>
          <p:cNvSpPr txBox="1"/>
          <p:nvPr/>
        </p:nvSpPr>
        <p:spPr>
          <a:xfrm>
            <a:off x="177417" y="6489511"/>
            <a:ext cx="641444" cy="368489"/>
          </a:xfrm>
          <a:prstGeom prst="rect">
            <a:avLst/>
          </a:prstGeom>
          <a:noFill/>
        </p:spPr>
        <p:txBody>
          <a:bodyPr wrap="square" rtlCol="1">
            <a:spAutoFit/>
          </a:bodyPr>
          <a:lstStyle/>
          <a:p>
            <a:pPr algn="ctr"/>
            <a:r>
              <a:rPr lang="fa-IR" b="1"/>
              <a:t>1</a:t>
            </a:r>
          </a:p>
        </p:txBody>
      </p:sp>
    </p:spTree>
    <p:extLst>
      <p:ext uri="{BB962C8B-B14F-4D97-AF65-F5344CB8AC3E}">
        <p14:creationId xmlns:p14="http://schemas.microsoft.com/office/powerpoint/2010/main" val="204871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65F9EF-384F-4ABB-B0BD-8AA3DEABF65E}"/>
              </a:ext>
            </a:extLst>
          </p:cNvPr>
          <p:cNvSpPr/>
          <p:nvPr/>
        </p:nvSpPr>
        <p:spPr>
          <a:xfrm>
            <a:off x="-917172" y="-137753"/>
            <a:ext cx="13639978" cy="76242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0"/>
          </p:nvPr>
        </p:nvSpPr>
        <p:spPr>
          <a:xfrm>
            <a:off x="102908" y="1741304"/>
            <a:ext cx="8866544" cy="724247"/>
          </a:xfrm>
        </p:spPr>
        <p:txBody>
          <a:bodyPr>
            <a:noAutofit/>
          </a:bodyPr>
          <a:lstStyle/>
          <a:p>
            <a:r>
              <a:rPr lang="fa-IR">
                <a:cs typeface="B Nazanin" panose="00000400000000000000" pitchFamily="2" charset="-78"/>
              </a:rPr>
              <a:t>مقدمه</a:t>
            </a:r>
            <a:endParaRPr lang="en-US" dirty="0">
              <a:cs typeface="B Nazanin" panose="00000400000000000000" pitchFamily="2" charset="-78"/>
            </a:endParaRPr>
          </a:p>
        </p:txBody>
      </p:sp>
      <p:grpSp>
        <p:nvGrpSpPr>
          <p:cNvPr id="42" name="Group 41">
            <a:extLst>
              <a:ext uri="{FF2B5EF4-FFF2-40B4-BE49-F238E27FC236}">
                <a16:creationId xmlns:a16="http://schemas.microsoft.com/office/drawing/2014/main" id="{977276CE-B599-4575-84C6-3C87E36C18A5}"/>
              </a:ext>
            </a:extLst>
          </p:cNvPr>
          <p:cNvGrpSpPr/>
          <p:nvPr/>
        </p:nvGrpSpPr>
        <p:grpSpPr>
          <a:xfrm>
            <a:off x="8631110" y="2879947"/>
            <a:ext cx="3214643" cy="3716680"/>
            <a:chOff x="4125210" y="1802423"/>
            <a:chExt cx="3954428" cy="4571999"/>
          </a:xfrm>
        </p:grpSpPr>
        <p:grpSp>
          <p:nvGrpSpPr>
            <p:cNvPr id="43" name="Group 42">
              <a:extLst>
                <a:ext uri="{FF2B5EF4-FFF2-40B4-BE49-F238E27FC236}">
                  <a16:creationId xmlns:a16="http://schemas.microsoft.com/office/drawing/2014/main" id="{A03DEC92-AFE6-45B1-BD29-07255934D02F}"/>
                </a:ext>
              </a:extLst>
            </p:cNvPr>
            <p:cNvGrpSpPr/>
            <p:nvPr/>
          </p:nvGrpSpPr>
          <p:grpSpPr>
            <a:xfrm>
              <a:off x="4125210" y="3947746"/>
              <a:ext cx="3954428" cy="2426676"/>
              <a:chOff x="4125210" y="3947746"/>
              <a:chExt cx="3954428" cy="2426676"/>
            </a:xfrm>
            <a:solidFill>
              <a:schemeClr val="accent4"/>
            </a:solidFill>
          </p:grpSpPr>
          <p:sp>
            <p:nvSpPr>
              <p:cNvPr id="46" name="Rectangle 45">
                <a:extLst>
                  <a:ext uri="{FF2B5EF4-FFF2-40B4-BE49-F238E27FC236}">
                    <a16:creationId xmlns:a16="http://schemas.microsoft.com/office/drawing/2014/main" id="{EE0E83D3-C5AB-4DE4-BF1C-C187B6161940}"/>
                  </a:ext>
                </a:extLst>
              </p:cNvPr>
              <p:cNvSpPr/>
              <p:nvPr/>
            </p:nvSpPr>
            <p:spPr>
              <a:xfrm>
                <a:off x="5803486" y="3947746"/>
                <a:ext cx="597877" cy="115607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C6C0F5AF-6CE6-48F6-A815-A98D4147173B}"/>
                  </a:ext>
                </a:extLst>
              </p:cNvPr>
              <p:cNvSpPr/>
              <p:nvPr/>
            </p:nvSpPr>
            <p:spPr>
              <a:xfrm>
                <a:off x="4125210" y="4897315"/>
                <a:ext cx="3954428" cy="147710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Shape 43">
              <a:extLst>
                <a:ext uri="{FF2B5EF4-FFF2-40B4-BE49-F238E27FC236}">
                  <a16:creationId xmlns:a16="http://schemas.microsoft.com/office/drawing/2014/main" id="{49016DB8-0817-4286-9802-C6BC6504E869}"/>
                </a:ext>
              </a:extLst>
            </p:cNvPr>
            <p:cNvSpPr/>
            <p:nvPr/>
          </p:nvSpPr>
          <p:spPr>
            <a:xfrm>
              <a:off x="4580792" y="1802423"/>
              <a:ext cx="3047335" cy="2778367"/>
            </a:xfrm>
            <a:custGeom>
              <a:avLst/>
              <a:gdLst>
                <a:gd name="connsiteX0" fmla="*/ 2686434 w 3047335"/>
                <a:gd name="connsiteY0" fmla="*/ 649222 h 2778367"/>
                <a:gd name="connsiteX1" fmla="*/ 2480724 w 3047335"/>
                <a:gd name="connsiteY1" fmla="*/ 868916 h 2778367"/>
                <a:gd name="connsiteX2" fmla="*/ 2831980 w 3047335"/>
                <a:gd name="connsiteY2" fmla="*/ 868916 h 2778367"/>
                <a:gd name="connsiteX3" fmla="*/ 2831980 w 3047335"/>
                <a:gd name="connsiteY3" fmla="*/ 866747 h 2778367"/>
                <a:gd name="connsiteX4" fmla="*/ 2939658 w 3047335"/>
                <a:gd name="connsiteY4" fmla="*/ 759069 h 2778367"/>
                <a:gd name="connsiteX5" fmla="*/ 2831980 w 3047335"/>
                <a:gd name="connsiteY5" fmla="*/ 651391 h 2778367"/>
                <a:gd name="connsiteX6" fmla="*/ 2831980 w 3047335"/>
                <a:gd name="connsiteY6" fmla="*/ 649222 h 2778367"/>
                <a:gd name="connsiteX7" fmla="*/ 32816 w 3047335"/>
                <a:gd name="connsiteY7" fmla="*/ 0 h 2778367"/>
                <a:gd name="connsiteX8" fmla="*/ 2993848 w 3047335"/>
                <a:gd name="connsiteY8" fmla="*/ 0 h 2778367"/>
                <a:gd name="connsiteX9" fmla="*/ 3026664 w 3047335"/>
                <a:gd name="connsiteY9" fmla="*/ 32816 h 2778367"/>
                <a:gd name="connsiteX10" fmla="*/ 3026664 w 3047335"/>
                <a:gd name="connsiteY10" fmla="*/ 285864 h 2778367"/>
                <a:gd name="connsiteX11" fmla="*/ 3026664 w 3047335"/>
                <a:gd name="connsiteY11" fmla="*/ 290147 h 2778367"/>
                <a:gd name="connsiteX12" fmla="*/ 3022654 w 3047335"/>
                <a:gd name="connsiteY12" fmla="*/ 290147 h 2778367"/>
                <a:gd name="connsiteX13" fmla="*/ 2785226 w 3047335"/>
                <a:gd name="connsiteY13" fmla="*/ 543714 h 2778367"/>
                <a:gd name="connsiteX14" fmla="*/ 2831980 w 3047335"/>
                <a:gd name="connsiteY14" fmla="*/ 543714 h 2778367"/>
                <a:gd name="connsiteX15" fmla="*/ 2834863 w 3047335"/>
                <a:gd name="connsiteY15" fmla="*/ 543714 h 2778367"/>
                <a:gd name="connsiteX16" fmla="*/ 2834863 w 3047335"/>
                <a:gd name="connsiteY16" fmla="*/ 544005 h 2778367"/>
                <a:gd name="connsiteX17" fmla="*/ 2875382 w 3047335"/>
                <a:gd name="connsiteY17" fmla="*/ 548089 h 2778367"/>
                <a:gd name="connsiteX18" fmla="*/ 3047335 w 3047335"/>
                <a:gd name="connsiteY18" fmla="*/ 759069 h 2778367"/>
                <a:gd name="connsiteX19" fmla="*/ 2875382 w 3047335"/>
                <a:gd name="connsiteY19" fmla="*/ 970049 h 2778367"/>
                <a:gd name="connsiteX20" fmla="*/ 2834863 w 3047335"/>
                <a:gd name="connsiteY20" fmla="*/ 974134 h 2778367"/>
                <a:gd name="connsiteX21" fmla="*/ 2834863 w 3047335"/>
                <a:gd name="connsiteY21" fmla="*/ 974424 h 2778367"/>
                <a:gd name="connsiteX22" fmla="*/ 2831980 w 3047335"/>
                <a:gd name="connsiteY22" fmla="*/ 974424 h 2778367"/>
                <a:gd name="connsiteX23" fmla="*/ 2381931 w 3047335"/>
                <a:gd name="connsiteY23" fmla="*/ 974424 h 2778367"/>
                <a:gd name="connsiteX24" fmla="*/ 1891751 w 3047335"/>
                <a:gd name="connsiteY24" fmla="*/ 1497925 h 2778367"/>
                <a:gd name="connsiteX25" fmla="*/ 1891751 w 3047335"/>
                <a:gd name="connsiteY25" fmla="*/ 2250406 h 2778367"/>
                <a:gd name="connsiteX26" fmla="*/ 1142998 w 3047335"/>
                <a:gd name="connsiteY26" fmla="*/ 2778367 h 2778367"/>
                <a:gd name="connsiteX27" fmla="*/ 1142998 w 3047335"/>
                <a:gd name="connsiteY27" fmla="*/ 1506560 h 2778367"/>
                <a:gd name="connsiteX28" fmla="*/ 4010 w 3047335"/>
                <a:gd name="connsiteY28" fmla="*/ 290147 h 2778367"/>
                <a:gd name="connsiteX29" fmla="*/ 0 w 3047335"/>
                <a:gd name="connsiteY29" fmla="*/ 290147 h 2778367"/>
                <a:gd name="connsiteX30" fmla="*/ 0 w 3047335"/>
                <a:gd name="connsiteY30" fmla="*/ 285864 h 2778367"/>
                <a:gd name="connsiteX31" fmla="*/ 0 w 3047335"/>
                <a:gd name="connsiteY31" fmla="*/ 32816 h 2778367"/>
                <a:gd name="connsiteX32" fmla="*/ 32816 w 3047335"/>
                <a:gd name="connsiteY32" fmla="*/ 0 h 277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7335" h="2778367">
                  <a:moveTo>
                    <a:pt x="2686434" y="649222"/>
                  </a:moveTo>
                  <a:lnTo>
                    <a:pt x="2480724" y="868916"/>
                  </a:lnTo>
                  <a:lnTo>
                    <a:pt x="2831980" y="868916"/>
                  </a:lnTo>
                  <a:lnTo>
                    <a:pt x="2831980" y="866747"/>
                  </a:lnTo>
                  <a:cubicBezTo>
                    <a:pt x="2891449" y="866747"/>
                    <a:pt x="2939658" y="818538"/>
                    <a:pt x="2939658" y="759069"/>
                  </a:cubicBezTo>
                  <a:cubicBezTo>
                    <a:pt x="2939658" y="699600"/>
                    <a:pt x="2891449" y="651391"/>
                    <a:pt x="2831980" y="651391"/>
                  </a:cubicBezTo>
                  <a:lnTo>
                    <a:pt x="2831980" y="649222"/>
                  </a:lnTo>
                  <a:close/>
                  <a:moveTo>
                    <a:pt x="32816" y="0"/>
                  </a:moveTo>
                  <a:lnTo>
                    <a:pt x="2993848" y="0"/>
                  </a:lnTo>
                  <a:cubicBezTo>
                    <a:pt x="3011972" y="0"/>
                    <a:pt x="3026664" y="14692"/>
                    <a:pt x="3026664" y="32816"/>
                  </a:cubicBezTo>
                  <a:lnTo>
                    <a:pt x="3026664" y="285864"/>
                  </a:lnTo>
                  <a:lnTo>
                    <a:pt x="3026664" y="290147"/>
                  </a:lnTo>
                  <a:lnTo>
                    <a:pt x="3022654" y="290147"/>
                  </a:lnTo>
                  <a:lnTo>
                    <a:pt x="2785226" y="543714"/>
                  </a:lnTo>
                  <a:lnTo>
                    <a:pt x="2831980" y="543714"/>
                  </a:lnTo>
                  <a:lnTo>
                    <a:pt x="2834863" y="543714"/>
                  </a:lnTo>
                  <a:lnTo>
                    <a:pt x="2834863" y="544005"/>
                  </a:lnTo>
                  <a:lnTo>
                    <a:pt x="2875382" y="548089"/>
                  </a:lnTo>
                  <a:cubicBezTo>
                    <a:pt x="2973515" y="568170"/>
                    <a:pt x="3047335" y="654999"/>
                    <a:pt x="3047335" y="759069"/>
                  </a:cubicBezTo>
                  <a:cubicBezTo>
                    <a:pt x="3047335" y="863139"/>
                    <a:pt x="2973515" y="949968"/>
                    <a:pt x="2875382" y="970049"/>
                  </a:cubicBezTo>
                  <a:lnTo>
                    <a:pt x="2834863" y="974134"/>
                  </a:lnTo>
                  <a:lnTo>
                    <a:pt x="2834863" y="974424"/>
                  </a:lnTo>
                  <a:lnTo>
                    <a:pt x="2831980" y="974424"/>
                  </a:lnTo>
                  <a:lnTo>
                    <a:pt x="2381931" y="974424"/>
                  </a:lnTo>
                  <a:lnTo>
                    <a:pt x="1891751" y="1497925"/>
                  </a:lnTo>
                  <a:lnTo>
                    <a:pt x="1891751" y="2250406"/>
                  </a:lnTo>
                  <a:lnTo>
                    <a:pt x="1142998" y="2778367"/>
                  </a:lnTo>
                  <a:lnTo>
                    <a:pt x="1142998" y="1506560"/>
                  </a:lnTo>
                  <a:lnTo>
                    <a:pt x="4010" y="290147"/>
                  </a:lnTo>
                  <a:lnTo>
                    <a:pt x="0" y="290147"/>
                  </a:lnTo>
                  <a:lnTo>
                    <a:pt x="0" y="285864"/>
                  </a:lnTo>
                  <a:lnTo>
                    <a:pt x="0" y="32816"/>
                  </a:lnTo>
                  <a:cubicBezTo>
                    <a:pt x="0" y="14692"/>
                    <a:pt x="14692" y="0"/>
                    <a:pt x="3281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5" name="Rectangle 44">
              <a:extLst>
                <a:ext uri="{FF2B5EF4-FFF2-40B4-BE49-F238E27FC236}">
                  <a16:creationId xmlns:a16="http://schemas.microsoft.com/office/drawing/2014/main" id="{95D8D7ED-9EEB-469F-BEE4-C3D54FB05F00}"/>
                </a:ext>
              </a:extLst>
            </p:cNvPr>
            <p:cNvSpPr/>
            <p:nvPr/>
          </p:nvSpPr>
          <p:spPr>
            <a:xfrm>
              <a:off x="4580792" y="1987062"/>
              <a:ext cx="3026664" cy="1055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00FAA9CA-DC85-4FF5-9531-45E07B4797B5}"/>
              </a:ext>
            </a:extLst>
          </p:cNvPr>
          <p:cNvSpPr txBox="1"/>
          <p:nvPr/>
        </p:nvSpPr>
        <p:spPr>
          <a:xfrm>
            <a:off x="9084748" y="247843"/>
            <a:ext cx="2307366" cy="2677656"/>
          </a:xfrm>
          <a:prstGeom prst="rect">
            <a:avLst/>
          </a:prstGeom>
          <a:noFill/>
        </p:spPr>
        <p:txBody>
          <a:bodyPr wrap="square" rtlCol="0">
            <a:spAutoFit/>
          </a:bodyPr>
          <a:lstStyle/>
          <a:p>
            <a:pPr algn="dist"/>
            <a:r>
              <a:rPr lang="en-US" altLang="ko-KR" sz="1400">
                <a:solidFill>
                  <a:schemeClr val="accent2"/>
                </a:solidFill>
                <a:cs typeface="Arial" pitchFamily="34" charset="0"/>
              </a:rPr>
              <a:t>10100110100100001010100111101110110110110101010000111001010110010101001110101000101010001011010110110110100010101110001010100010100010111010110001001101001101001000010101001111011101101101101010100001110010101100101010011101010001010100010110101101101101001</a:t>
            </a:r>
            <a:endParaRPr lang="en-US" altLang="ko-KR" sz="1400" dirty="0">
              <a:solidFill>
                <a:schemeClr val="accent2"/>
              </a:solidFill>
              <a:cs typeface="Arial" pitchFamily="34" charset="0"/>
            </a:endParaRPr>
          </a:p>
        </p:txBody>
      </p:sp>
      <p:sp>
        <p:nvSpPr>
          <p:cNvPr id="64" name="TextBox 63">
            <a:extLst>
              <a:ext uri="{FF2B5EF4-FFF2-40B4-BE49-F238E27FC236}">
                <a16:creationId xmlns:a16="http://schemas.microsoft.com/office/drawing/2014/main" id="{195B8650-E83A-42C5-9D4A-EBF309E41D54}"/>
              </a:ext>
            </a:extLst>
          </p:cNvPr>
          <p:cNvSpPr txBox="1"/>
          <p:nvPr/>
        </p:nvSpPr>
        <p:spPr>
          <a:xfrm>
            <a:off x="8932202" y="5733749"/>
            <a:ext cx="2597628" cy="584775"/>
          </a:xfrm>
          <a:prstGeom prst="rect">
            <a:avLst/>
          </a:prstGeom>
          <a:noFill/>
        </p:spPr>
        <p:txBody>
          <a:bodyPr wrap="square" rtlCol="0">
            <a:spAutoFit/>
          </a:bodyPr>
          <a:lstStyle/>
          <a:p>
            <a:pPr algn="ctr"/>
            <a:r>
              <a:rPr lang="en-US" altLang="ko-KR" sz="3200" dirty="0">
                <a:solidFill>
                  <a:schemeClr val="bg1"/>
                </a:solidFill>
                <a:cs typeface="Arial" pitchFamily="34" charset="0"/>
              </a:rPr>
              <a:t>BIG DATA</a:t>
            </a:r>
            <a:endParaRPr lang="ko-KR" altLang="en-US" sz="3200" dirty="0">
              <a:solidFill>
                <a:schemeClr val="bg1"/>
              </a:solidFill>
              <a:cs typeface="Arial" pitchFamily="34" charset="0"/>
            </a:endParaRPr>
          </a:p>
        </p:txBody>
      </p:sp>
      <p:sp>
        <p:nvSpPr>
          <p:cNvPr id="3" name="TextBox 2">
            <a:extLst>
              <a:ext uri="{FF2B5EF4-FFF2-40B4-BE49-F238E27FC236}">
                <a16:creationId xmlns:a16="http://schemas.microsoft.com/office/drawing/2014/main" id="{CC5DFA49-8BC5-4F78-9718-8BA737626F7C}"/>
              </a:ext>
            </a:extLst>
          </p:cNvPr>
          <p:cNvSpPr txBox="1"/>
          <p:nvPr/>
        </p:nvSpPr>
        <p:spPr>
          <a:xfrm>
            <a:off x="193731" y="2845845"/>
            <a:ext cx="8660424" cy="1631216"/>
          </a:xfrm>
          <a:prstGeom prst="rect">
            <a:avLst/>
          </a:prstGeom>
          <a:noFill/>
        </p:spPr>
        <p:txBody>
          <a:bodyPr wrap="square" rtlCol="1">
            <a:spAutoFit/>
          </a:bodyPr>
          <a:lstStyle/>
          <a:p>
            <a:pPr algn="just" rtl="1"/>
            <a:r>
              <a:rPr lang="fa-IR" sz="2000">
                <a:effectLst/>
                <a:latin typeface="Times New Roman" panose="02020603050405020304" pitchFamily="18" charset="0"/>
                <a:ea typeface="MS Mincho" panose="02020609040205080304" pitchFamily="49" charset="-128"/>
                <a:cs typeface="B Nazanin" panose="00000400000000000000" pitchFamily="2" charset="-78"/>
              </a:rPr>
              <a:t>نیاز به کلان داده‌ها از شرکت‌های بزرگی مانند گوگل و فیس بوک و به منظور تجزیه و تحلیل حجم زیادی از داده‌ها شروع شد. پردازش این نوع از داده‌ها بسیار دشوار است چون شامل میلیاردها رکورد از اطلاعات میلیون‌ها نفر است. اطلاعاتی که شامل داده‌های تولید شده درشبکه‌های اجتماعی، تصاویر، داده‌های سمعی و غیره ‌می‌باشد. </a:t>
            </a:r>
          </a:p>
          <a:p>
            <a:pPr algn="just" rtl="1"/>
            <a:r>
              <a:rPr lang="fa-IR" sz="2000">
                <a:effectLst/>
                <a:latin typeface="Times New Roman" panose="02020603050405020304" pitchFamily="18" charset="0"/>
                <a:ea typeface="MS Mincho" panose="02020609040205080304" pitchFamily="49" charset="-128"/>
                <a:cs typeface="B Nazanin" panose="00000400000000000000" pitchFamily="2" charset="-78"/>
              </a:rPr>
              <a:t>در اسلاید بعدی آمار استفاده از کلان داده در دو سال اخیر را بررسی میکنیم.</a:t>
            </a:r>
            <a:endParaRPr lang="en-US" sz="2000">
              <a:solidFill>
                <a:srgbClr val="FF0000"/>
              </a:solidFill>
              <a:effectLst/>
              <a:latin typeface="Times New Roman" panose="02020603050405020304" pitchFamily="18" charset="0"/>
              <a:ea typeface="MS Mincho" panose="02020609040205080304" pitchFamily="49" charset="-128"/>
              <a:cs typeface="B Nazanin" panose="00000400000000000000" pitchFamily="2" charset="-78"/>
            </a:endParaRPr>
          </a:p>
        </p:txBody>
      </p:sp>
      <p:sp>
        <p:nvSpPr>
          <p:cNvPr id="14" name="TextBox 13">
            <a:extLst>
              <a:ext uri="{FF2B5EF4-FFF2-40B4-BE49-F238E27FC236}">
                <a16:creationId xmlns:a16="http://schemas.microsoft.com/office/drawing/2014/main" id="{19893161-1E50-48BE-84DC-7B545DE11EFC}"/>
              </a:ext>
            </a:extLst>
          </p:cNvPr>
          <p:cNvSpPr txBox="1"/>
          <p:nvPr/>
        </p:nvSpPr>
        <p:spPr>
          <a:xfrm>
            <a:off x="177417" y="6489511"/>
            <a:ext cx="641444" cy="368489"/>
          </a:xfrm>
          <a:prstGeom prst="rect">
            <a:avLst/>
          </a:prstGeom>
          <a:noFill/>
        </p:spPr>
        <p:txBody>
          <a:bodyPr wrap="square" rtlCol="1">
            <a:spAutoFit/>
          </a:bodyPr>
          <a:lstStyle/>
          <a:p>
            <a:pPr algn="ctr"/>
            <a:r>
              <a:rPr lang="fa-IR" b="1"/>
              <a:t>2</a:t>
            </a:r>
          </a:p>
        </p:txBody>
      </p:sp>
    </p:spTree>
    <p:extLst>
      <p:ext uri="{BB962C8B-B14F-4D97-AF65-F5344CB8AC3E}">
        <p14:creationId xmlns:p14="http://schemas.microsoft.com/office/powerpoint/2010/main" val="207829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65F9EF-384F-4ABB-B0BD-8AA3DEABF65E}"/>
              </a:ext>
            </a:extLst>
          </p:cNvPr>
          <p:cNvSpPr/>
          <p:nvPr/>
        </p:nvSpPr>
        <p:spPr>
          <a:xfrm>
            <a:off x="-633837" y="-292302"/>
            <a:ext cx="13639978" cy="76242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0"/>
          </p:nvPr>
        </p:nvSpPr>
        <p:spPr>
          <a:xfrm>
            <a:off x="1533778" y="316705"/>
            <a:ext cx="8866544" cy="724247"/>
          </a:xfrm>
        </p:spPr>
        <p:txBody>
          <a:bodyPr>
            <a:noAutofit/>
          </a:bodyPr>
          <a:lstStyle/>
          <a:p>
            <a:r>
              <a:rPr lang="fa-IR">
                <a:cs typeface="B Nazanin" panose="00000400000000000000" pitchFamily="2" charset="-78"/>
              </a:rPr>
              <a:t>آمار استفاده از کلان داده در دو سال اخیر</a:t>
            </a:r>
            <a:endParaRPr lang="en-US" dirty="0">
              <a:cs typeface="B Nazanin" panose="00000400000000000000" pitchFamily="2" charset="-78"/>
            </a:endParaRPr>
          </a:p>
        </p:txBody>
      </p:sp>
      <p:sp>
        <p:nvSpPr>
          <p:cNvPr id="64" name="TextBox 63">
            <a:extLst>
              <a:ext uri="{FF2B5EF4-FFF2-40B4-BE49-F238E27FC236}">
                <a16:creationId xmlns:a16="http://schemas.microsoft.com/office/drawing/2014/main" id="{195B8650-E83A-42C5-9D4A-EBF309E41D54}"/>
              </a:ext>
            </a:extLst>
          </p:cNvPr>
          <p:cNvSpPr txBox="1"/>
          <p:nvPr/>
        </p:nvSpPr>
        <p:spPr>
          <a:xfrm>
            <a:off x="8932202" y="5733749"/>
            <a:ext cx="2597628" cy="584775"/>
          </a:xfrm>
          <a:prstGeom prst="rect">
            <a:avLst/>
          </a:prstGeom>
          <a:noFill/>
        </p:spPr>
        <p:txBody>
          <a:bodyPr wrap="square" rtlCol="0">
            <a:spAutoFit/>
          </a:bodyPr>
          <a:lstStyle/>
          <a:p>
            <a:pPr algn="ctr"/>
            <a:r>
              <a:rPr lang="en-US" altLang="ko-KR" sz="3200" dirty="0">
                <a:solidFill>
                  <a:schemeClr val="bg1"/>
                </a:solidFill>
                <a:cs typeface="Arial" pitchFamily="34" charset="0"/>
              </a:rPr>
              <a:t>BIG DATA</a:t>
            </a:r>
            <a:endParaRPr lang="ko-KR" altLang="en-US" sz="3200" dirty="0">
              <a:solidFill>
                <a:schemeClr val="bg1"/>
              </a:solidFill>
              <a:cs typeface="Arial" pitchFamily="34" charset="0"/>
            </a:endParaRPr>
          </a:p>
        </p:txBody>
      </p:sp>
      <p:pic>
        <p:nvPicPr>
          <p:cNvPr id="11" name="Picture 10">
            <a:extLst>
              <a:ext uri="{FF2B5EF4-FFF2-40B4-BE49-F238E27FC236}">
                <a16:creationId xmlns:a16="http://schemas.microsoft.com/office/drawing/2014/main" id="{C2B9ADD1-A40A-4600-B733-EC911A53EC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170" y="1387640"/>
            <a:ext cx="3987103" cy="4386679"/>
          </a:xfrm>
          <a:prstGeom prst="rect">
            <a:avLst/>
          </a:prstGeom>
        </p:spPr>
      </p:pic>
      <p:pic>
        <p:nvPicPr>
          <p:cNvPr id="13" name="Picture 12">
            <a:extLst>
              <a:ext uri="{FF2B5EF4-FFF2-40B4-BE49-F238E27FC236}">
                <a16:creationId xmlns:a16="http://schemas.microsoft.com/office/drawing/2014/main" id="{294A051F-B845-49B1-87DC-372902823B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548" y="1387640"/>
            <a:ext cx="4386679" cy="4386679"/>
          </a:xfrm>
          <a:prstGeom prst="rect">
            <a:avLst/>
          </a:prstGeom>
        </p:spPr>
      </p:pic>
      <p:sp>
        <p:nvSpPr>
          <p:cNvPr id="14" name="TextBox 13">
            <a:extLst>
              <a:ext uri="{FF2B5EF4-FFF2-40B4-BE49-F238E27FC236}">
                <a16:creationId xmlns:a16="http://schemas.microsoft.com/office/drawing/2014/main" id="{FC82EC9A-593D-42EA-80D9-5FFA011F2F30}"/>
              </a:ext>
            </a:extLst>
          </p:cNvPr>
          <p:cNvSpPr txBox="1"/>
          <p:nvPr/>
        </p:nvSpPr>
        <p:spPr>
          <a:xfrm>
            <a:off x="7515455" y="5949192"/>
            <a:ext cx="2884867" cy="369332"/>
          </a:xfrm>
          <a:prstGeom prst="rect">
            <a:avLst/>
          </a:prstGeom>
          <a:noFill/>
        </p:spPr>
        <p:txBody>
          <a:bodyPr wrap="square" rtlCol="1">
            <a:spAutoFit/>
          </a:bodyPr>
          <a:lstStyle/>
          <a:p>
            <a:pPr algn="ctr"/>
            <a:r>
              <a:rPr lang="fa-IR"/>
              <a:t>آمار کلان داده در سال 2020</a:t>
            </a:r>
          </a:p>
        </p:txBody>
      </p:sp>
      <p:sp>
        <p:nvSpPr>
          <p:cNvPr id="15" name="TextBox 14">
            <a:extLst>
              <a:ext uri="{FF2B5EF4-FFF2-40B4-BE49-F238E27FC236}">
                <a16:creationId xmlns:a16="http://schemas.microsoft.com/office/drawing/2014/main" id="{03351A5E-04F7-442E-B3B4-4C70DD93E097}"/>
              </a:ext>
            </a:extLst>
          </p:cNvPr>
          <p:cNvSpPr txBox="1"/>
          <p:nvPr/>
        </p:nvSpPr>
        <p:spPr>
          <a:xfrm>
            <a:off x="505725" y="5949192"/>
            <a:ext cx="3643457" cy="369332"/>
          </a:xfrm>
          <a:prstGeom prst="rect">
            <a:avLst/>
          </a:prstGeom>
          <a:noFill/>
        </p:spPr>
        <p:txBody>
          <a:bodyPr wrap="square" rtlCol="1">
            <a:spAutoFit/>
          </a:bodyPr>
          <a:lstStyle/>
          <a:p>
            <a:pPr algn="ctr"/>
            <a:r>
              <a:rPr lang="fa-IR"/>
              <a:t>آمار کلان داده در سال 2019</a:t>
            </a:r>
          </a:p>
        </p:txBody>
      </p:sp>
      <p:sp>
        <p:nvSpPr>
          <p:cNvPr id="10" name="TextBox 9">
            <a:extLst>
              <a:ext uri="{FF2B5EF4-FFF2-40B4-BE49-F238E27FC236}">
                <a16:creationId xmlns:a16="http://schemas.microsoft.com/office/drawing/2014/main" id="{0130C11B-01E9-4ABA-A536-CCFE971EAF5F}"/>
              </a:ext>
            </a:extLst>
          </p:cNvPr>
          <p:cNvSpPr txBox="1"/>
          <p:nvPr/>
        </p:nvSpPr>
        <p:spPr>
          <a:xfrm>
            <a:off x="177417" y="6489511"/>
            <a:ext cx="641444" cy="368489"/>
          </a:xfrm>
          <a:prstGeom prst="rect">
            <a:avLst/>
          </a:prstGeom>
          <a:noFill/>
        </p:spPr>
        <p:txBody>
          <a:bodyPr wrap="square" rtlCol="1">
            <a:spAutoFit/>
          </a:bodyPr>
          <a:lstStyle/>
          <a:p>
            <a:pPr algn="ctr"/>
            <a:r>
              <a:rPr lang="fa-IR" b="1"/>
              <a:t>3</a:t>
            </a:r>
          </a:p>
        </p:txBody>
      </p:sp>
    </p:spTree>
    <p:extLst>
      <p:ext uri="{BB962C8B-B14F-4D97-AF65-F5344CB8AC3E}">
        <p14:creationId xmlns:p14="http://schemas.microsoft.com/office/powerpoint/2010/main" val="169727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65F9EF-384F-4ABB-B0BD-8AA3DEABF65E}"/>
              </a:ext>
            </a:extLst>
          </p:cNvPr>
          <p:cNvSpPr/>
          <p:nvPr/>
        </p:nvSpPr>
        <p:spPr>
          <a:xfrm>
            <a:off x="-917172" y="-137753"/>
            <a:ext cx="13639978" cy="76242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0"/>
          </p:nvPr>
        </p:nvSpPr>
        <p:spPr>
          <a:xfrm>
            <a:off x="-110460" y="358067"/>
            <a:ext cx="12026553" cy="724247"/>
          </a:xfrm>
        </p:spPr>
        <p:txBody>
          <a:bodyPr>
            <a:noAutofit/>
          </a:bodyPr>
          <a:lstStyle/>
          <a:p>
            <a:r>
              <a:rPr lang="fa-IR">
                <a:cs typeface="B Nazanin" panose="00000400000000000000" pitchFamily="2" charset="-78"/>
              </a:rPr>
              <a:t>بازار پیش بینی کلان داده در سراسر جهان 2011-2027</a:t>
            </a:r>
          </a:p>
        </p:txBody>
      </p:sp>
      <p:sp>
        <p:nvSpPr>
          <p:cNvPr id="64" name="TextBox 63">
            <a:extLst>
              <a:ext uri="{FF2B5EF4-FFF2-40B4-BE49-F238E27FC236}">
                <a16:creationId xmlns:a16="http://schemas.microsoft.com/office/drawing/2014/main" id="{195B8650-E83A-42C5-9D4A-EBF309E41D54}"/>
              </a:ext>
            </a:extLst>
          </p:cNvPr>
          <p:cNvSpPr txBox="1"/>
          <p:nvPr/>
        </p:nvSpPr>
        <p:spPr>
          <a:xfrm>
            <a:off x="8932202" y="5733749"/>
            <a:ext cx="2597628" cy="584775"/>
          </a:xfrm>
          <a:prstGeom prst="rect">
            <a:avLst/>
          </a:prstGeom>
          <a:noFill/>
        </p:spPr>
        <p:txBody>
          <a:bodyPr wrap="square" rtlCol="0">
            <a:spAutoFit/>
          </a:bodyPr>
          <a:lstStyle/>
          <a:p>
            <a:pPr algn="ctr"/>
            <a:r>
              <a:rPr lang="en-US" altLang="ko-KR" sz="3200" dirty="0">
                <a:solidFill>
                  <a:schemeClr val="bg1"/>
                </a:solidFill>
                <a:cs typeface="Arial" pitchFamily="34" charset="0"/>
              </a:rPr>
              <a:t>BIG DATA</a:t>
            </a:r>
            <a:endParaRPr lang="ko-KR" altLang="en-US" sz="3200" dirty="0">
              <a:solidFill>
                <a:schemeClr val="bg1"/>
              </a:solidFill>
              <a:cs typeface="Arial" pitchFamily="34" charset="0"/>
            </a:endParaRPr>
          </a:p>
        </p:txBody>
      </p:sp>
      <p:sp>
        <p:nvSpPr>
          <p:cNvPr id="3" name="TextBox 2">
            <a:extLst>
              <a:ext uri="{FF2B5EF4-FFF2-40B4-BE49-F238E27FC236}">
                <a16:creationId xmlns:a16="http://schemas.microsoft.com/office/drawing/2014/main" id="{CC5DFA49-8BC5-4F78-9718-8BA737626F7C}"/>
              </a:ext>
            </a:extLst>
          </p:cNvPr>
          <p:cNvSpPr txBox="1"/>
          <p:nvPr/>
        </p:nvSpPr>
        <p:spPr>
          <a:xfrm>
            <a:off x="177421" y="1192228"/>
            <a:ext cx="11352409" cy="707886"/>
          </a:xfrm>
          <a:prstGeom prst="rect">
            <a:avLst/>
          </a:prstGeom>
          <a:noFill/>
        </p:spPr>
        <p:txBody>
          <a:bodyPr wrap="square" rtlCol="1">
            <a:spAutoFit/>
          </a:bodyPr>
          <a:lstStyle/>
          <a:p>
            <a:pPr algn="just" rtl="1"/>
            <a:r>
              <a:rPr lang="fa-IR" sz="2000">
                <a:effectLst/>
                <a:latin typeface="Times New Roman" panose="02020603050405020304" pitchFamily="18" charset="0"/>
                <a:ea typeface="MS Mincho" panose="02020609040205080304" pitchFamily="49" charset="-128"/>
                <a:cs typeface="B Nazanin" panose="00000400000000000000" pitchFamily="2" charset="-78"/>
              </a:rPr>
              <a:t>پیش بینی می شود که بازار جهانی داده های بزرگ تا سال 2027 به 103 میلیارد دلار رشد کند ، که بیش از دو برابر انتظار می رود در سال 2018 باشد. با سهم 45 درصدی ، بخش نرم افزار تا سال 2027 به بخش بزرگ بازار داده های بزرگ تبدیل خواهد شد.</a:t>
            </a:r>
            <a:endParaRPr lang="en-US" sz="2000">
              <a:solidFill>
                <a:srgbClr val="FF0000"/>
              </a:solidFill>
              <a:effectLst/>
              <a:latin typeface="Times New Roman" panose="02020603050405020304" pitchFamily="18" charset="0"/>
              <a:ea typeface="MS Mincho" panose="02020609040205080304" pitchFamily="49" charset="-128"/>
              <a:cs typeface="B Nazanin" panose="00000400000000000000" pitchFamily="2" charset="-78"/>
            </a:endParaRPr>
          </a:p>
        </p:txBody>
      </p:sp>
      <p:pic>
        <p:nvPicPr>
          <p:cNvPr id="5" name="Picture 4">
            <a:extLst>
              <a:ext uri="{FF2B5EF4-FFF2-40B4-BE49-F238E27FC236}">
                <a16:creationId xmlns:a16="http://schemas.microsoft.com/office/drawing/2014/main" id="{950E6BC4-EF93-4832-B58D-9D5114703FD7}"/>
              </a:ext>
            </a:extLst>
          </p:cNvPr>
          <p:cNvPicPr>
            <a:picLocks noChangeAspect="1"/>
          </p:cNvPicPr>
          <p:nvPr/>
        </p:nvPicPr>
        <p:blipFill rotWithShape="1">
          <a:blip r:embed="rId2">
            <a:extLst>
              <a:ext uri="{28A0092B-C50C-407E-A947-70E740481C1C}">
                <a14:useLocalDpi xmlns:a14="http://schemas.microsoft.com/office/drawing/2010/main" val="0"/>
              </a:ext>
            </a:extLst>
          </a:blip>
          <a:srcRect t="12936" b="16393"/>
          <a:stretch/>
        </p:blipFill>
        <p:spPr>
          <a:xfrm>
            <a:off x="1727332" y="1985186"/>
            <a:ext cx="8252585" cy="4333338"/>
          </a:xfrm>
          <a:prstGeom prst="rect">
            <a:avLst/>
          </a:prstGeom>
        </p:spPr>
      </p:pic>
      <p:sp>
        <p:nvSpPr>
          <p:cNvPr id="7" name="TextBox 6">
            <a:extLst>
              <a:ext uri="{FF2B5EF4-FFF2-40B4-BE49-F238E27FC236}">
                <a16:creationId xmlns:a16="http://schemas.microsoft.com/office/drawing/2014/main" id="{F6949D0D-5A3D-4459-9078-8F1873E2A1DA}"/>
              </a:ext>
            </a:extLst>
          </p:cNvPr>
          <p:cNvSpPr txBox="1"/>
          <p:nvPr/>
        </p:nvSpPr>
        <p:spPr>
          <a:xfrm>
            <a:off x="2441683" y="6281498"/>
            <a:ext cx="6823881" cy="369332"/>
          </a:xfrm>
          <a:prstGeom prst="rect">
            <a:avLst/>
          </a:prstGeom>
          <a:noFill/>
        </p:spPr>
        <p:txBody>
          <a:bodyPr wrap="square" rtlCol="1">
            <a:spAutoFit/>
          </a:bodyPr>
          <a:lstStyle/>
          <a:p>
            <a:pPr algn="ctr" rtl="1"/>
            <a:r>
              <a:rPr lang="fa-IR"/>
              <a:t>بازار کلان داده در سراسر جهان</a:t>
            </a:r>
          </a:p>
        </p:txBody>
      </p:sp>
      <p:sp>
        <p:nvSpPr>
          <p:cNvPr id="8" name="TextBox 7">
            <a:extLst>
              <a:ext uri="{FF2B5EF4-FFF2-40B4-BE49-F238E27FC236}">
                <a16:creationId xmlns:a16="http://schemas.microsoft.com/office/drawing/2014/main" id="{1189EC3C-D928-41BA-B4B7-ECD328D880DA}"/>
              </a:ext>
            </a:extLst>
          </p:cNvPr>
          <p:cNvSpPr txBox="1"/>
          <p:nvPr/>
        </p:nvSpPr>
        <p:spPr>
          <a:xfrm>
            <a:off x="177417" y="6489511"/>
            <a:ext cx="641444" cy="368489"/>
          </a:xfrm>
          <a:prstGeom prst="rect">
            <a:avLst/>
          </a:prstGeom>
          <a:noFill/>
        </p:spPr>
        <p:txBody>
          <a:bodyPr wrap="square" rtlCol="1">
            <a:spAutoFit/>
          </a:bodyPr>
          <a:lstStyle/>
          <a:p>
            <a:pPr algn="ctr"/>
            <a:r>
              <a:rPr lang="fa-IR" b="1"/>
              <a:t>4</a:t>
            </a:r>
          </a:p>
        </p:txBody>
      </p:sp>
    </p:spTree>
    <p:extLst>
      <p:ext uri="{BB962C8B-B14F-4D97-AF65-F5344CB8AC3E}">
        <p14:creationId xmlns:p14="http://schemas.microsoft.com/office/powerpoint/2010/main" val="362126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65F9EF-384F-4ABB-B0BD-8AA3DEABF65E}"/>
              </a:ext>
            </a:extLst>
          </p:cNvPr>
          <p:cNvSpPr/>
          <p:nvPr/>
        </p:nvSpPr>
        <p:spPr>
          <a:xfrm>
            <a:off x="-917172" y="-137753"/>
            <a:ext cx="13639978" cy="76242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0"/>
          </p:nvPr>
        </p:nvSpPr>
        <p:spPr>
          <a:xfrm>
            <a:off x="381642" y="344129"/>
            <a:ext cx="11148188" cy="724247"/>
          </a:xfrm>
        </p:spPr>
        <p:txBody>
          <a:bodyPr>
            <a:noAutofit/>
          </a:bodyPr>
          <a:lstStyle/>
          <a:p>
            <a:r>
              <a:rPr lang="fa-IR">
                <a:cs typeface="B Nazanin" panose="00000400000000000000" pitchFamily="2" charset="-78"/>
              </a:rPr>
              <a:t>پیش بینی بازار شرکت های بزرگ کلان داده</a:t>
            </a:r>
          </a:p>
        </p:txBody>
      </p:sp>
      <p:sp>
        <p:nvSpPr>
          <p:cNvPr id="64" name="TextBox 63">
            <a:extLst>
              <a:ext uri="{FF2B5EF4-FFF2-40B4-BE49-F238E27FC236}">
                <a16:creationId xmlns:a16="http://schemas.microsoft.com/office/drawing/2014/main" id="{195B8650-E83A-42C5-9D4A-EBF309E41D54}"/>
              </a:ext>
            </a:extLst>
          </p:cNvPr>
          <p:cNvSpPr txBox="1"/>
          <p:nvPr/>
        </p:nvSpPr>
        <p:spPr>
          <a:xfrm>
            <a:off x="8932202" y="5733749"/>
            <a:ext cx="2597628" cy="584775"/>
          </a:xfrm>
          <a:prstGeom prst="rect">
            <a:avLst/>
          </a:prstGeom>
          <a:noFill/>
        </p:spPr>
        <p:txBody>
          <a:bodyPr wrap="square" rtlCol="0">
            <a:spAutoFit/>
          </a:bodyPr>
          <a:lstStyle/>
          <a:p>
            <a:pPr algn="ctr"/>
            <a:r>
              <a:rPr lang="en-US" altLang="ko-KR" sz="3200" dirty="0">
                <a:solidFill>
                  <a:schemeClr val="bg1"/>
                </a:solidFill>
                <a:cs typeface="Arial" pitchFamily="34" charset="0"/>
              </a:rPr>
              <a:t>BIG DATA</a:t>
            </a:r>
            <a:endParaRPr lang="ko-KR" altLang="en-US" sz="3200" dirty="0">
              <a:solidFill>
                <a:schemeClr val="bg1"/>
              </a:solidFill>
              <a:cs typeface="Arial" pitchFamily="34" charset="0"/>
            </a:endParaRPr>
          </a:p>
        </p:txBody>
      </p:sp>
      <p:sp>
        <p:nvSpPr>
          <p:cNvPr id="3" name="TextBox 2">
            <a:extLst>
              <a:ext uri="{FF2B5EF4-FFF2-40B4-BE49-F238E27FC236}">
                <a16:creationId xmlns:a16="http://schemas.microsoft.com/office/drawing/2014/main" id="{CC5DFA49-8BC5-4F78-9718-8BA737626F7C}"/>
              </a:ext>
            </a:extLst>
          </p:cNvPr>
          <p:cNvSpPr txBox="1"/>
          <p:nvPr/>
        </p:nvSpPr>
        <p:spPr>
          <a:xfrm>
            <a:off x="279530" y="1398546"/>
            <a:ext cx="11352409" cy="1015663"/>
          </a:xfrm>
          <a:prstGeom prst="rect">
            <a:avLst/>
          </a:prstGeom>
          <a:noFill/>
        </p:spPr>
        <p:txBody>
          <a:bodyPr wrap="square" rtlCol="1">
            <a:spAutoFit/>
          </a:bodyPr>
          <a:lstStyle/>
          <a:p>
            <a:pPr algn="just" rtl="1"/>
            <a:r>
              <a:rPr lang="fa-IR" sz="2000">
                <a:effectLst/>
                <a:latin typeface="Times New Roman" panose="02020603050405020304" pitchFamily="18" charset="0"/>
                <a:ea typeface="MS Mincho" panose="02020609040205080304" pitchFamily="49" charset="-128"/>
                <a:cs typeface="B Nazanin" panose="00000400000000000000" pitchFamily="2" charset="-78"/>
              </a:rPr>
              <a:t>شرکت های زیادی راه حل ها و خدمات داده های بزرگ را برای ارزیابی فرآیندهای داخلی خود و تقویت عملیات در حال اجرا هستند.پیاده سازی داده های بزرگ به شرکت ها کمک می کند تا تعادل درستی بین هزینه عملیاتی ، سرعت ، انعطاف پذیری و کیفیت برقرار کنند.پیش بینی می شود بخش تجزیه و تحلیل داده های بزرگ بیشترین اندازه بازار را در دوره پیش بینی داشته باشد.</a:t>
            </a:r>
            <a:endParaRPr lang="en-US" sz="2000">
              <a:solidFill>
                <a:srgbClr val="FF0000"/>
              </a:solidFill>
              <a:effectLst/>
              <a:latin typeface="Times New Roman" panose="02020603050405020304" pitchFamily="18" charset="0"/>
              <a:ea typeface="MS Mincho" panose="02020609040205080304" pitchFamily="49" charset="-128"/>
              <a:cs typeface="B Nazanin" panose="00000400000000000000" pitchFamily="2" charset="-78"/>
            </a:endParaRPr>
          </a:p>
        </p:txBody>
      </p:sp>
      <p:sp>
        <p:nvSpPr>
          <p:cNvPr id="7" name="TextBox 6">
            <a:extLst>
              <a:ext uri="{FF2B5EF4-FFF2-40B4-BE49-F238E27FC236}">
                <a16:creationId xmlns:a16="http://schemas.microsoft.com/office/drawing/2014/main" id="{F6949D0D-5A3D-4459-9078-8F1873E2A1DA}"/>
              </a:ext>
            </a:extLst>
          </p:cNvPr>
          <p:cNvSpPr txBox="1"/>
          <p:nvPr/>
        </p:nvSpPr>
        <p:spPr>
          <a:xfrm>
            <a:off x="2490876" y="6240812"/>
            <a:ext cx="6823881" cy="369332"/>
          </a:xfrm>
          <a:prstGeom prst="rect">
            <a:avLst/>
          </a:prstGeom>
          <a:noFill/>
        </p:spPr>
        <p:txBody>
          <a:bodyPr wrap="square" rtlCol="1">
            <a:spAutoFit/>
          </a:bodyPr>
          <a:lstStyle/>
          <a:p>
            <a:pPr algn="ctr" rtl="1"/>
            <a:r>
              <a:rPr lang="fa-IR"/>
              <a:t>بازار کلان داده در سراسر جهان</a:t>
            </a:r>
          </a:p>
        </p:txBody>
      </p:sp>
      <p:pic>
        <p:nvPicPr>
          <p:cNvPr id="13" name="Picture 12">
            <a:extLst>
              <a:ext uri="{FF2B5EF4-FFF2-40B4-BE49-F238E27FC236}">
                <a16:creationId xmlns:a16="http://schemas.microsoft.com/office/drawing/2014/main" id="{0F2353F8-3666-4580-A2F4-0A933D975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858" y="2551888"/>
            <a:ext cx="9859751" cy="3581900"/>
          </a:xfrm>
          <a:prstGeom prst="rect">
            <a:avLst/>
          </a:prstGeom>
        </p:spPr>
      </p:pic>
      <p:sp>
        <p:nvSpPr>
          <p:cNvPr id="8" name="TextBox 7">
            <a:extLst>
              <a:ext uri="{FF2B5EF4-FFF2-40B4-BE49-F238E27FC236}">
                <a16:creationId xmlns:a16="http://schemas.microsoft.com/office/drawing/2014/main" id="{B605014B-E2D5-4F68-AC64-8FCF67914E6D}"/>
              </a:ext>
            </a:extLst>
          </p:cNvPr>
          <p:cNvSpPr txBox="1"/>
          <p:nvPr/>
        </p:nvSpPr>
        <p:spPr>
          <a:xfrm>
            <a:off x="177417" y="6489511"/>
            <a:ext cx="641444" cy="368489"/>
          </a:xfrm>
          <a:prstGeom prst="rect">
            <a:avLst/>
          </a:prstGeom>
          <a:noFill/>
        </p:spPr>
        <p:txBody>
          <a:bodyPr wrap="square" rtlCol="1">
            <a:spAutoFit/>
          </a:bodyPr>
          <a:lstStyle/>
          <a:p>
            <a:pPr algn="ctr"/>
            <a:r>
              <a:rPr lang="fa-IR" b="1"/>
              <a:t>5</a:t>
            </a:r>
          </a:p>
        </p:txBody>
      </p:sp>
    </p:spTree>
    <p:extLst>
      <p:ext uri="{BB962C8B-B14F-4D97-AF65-F5344CB8AC3E}">
        <p14:creationId xmlns:p14="http://schemas.microsoft.com/office/powerpoint/2010/main" val="246566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65F9EF-384F-4ABB-B0BD-8AA3DEABF65E}"/>
              </a:ext>
            </a:extLst>
          </p:cNvPr>
          <p:cNvSpPr/>
          <p:nvPr/>
        </p:nvSpPr>
        <p:spPr>
          <a:xfrm>
            <a:off x="-726824" y="-383147"/>
            <a:ext cx="13639978" cy="76242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0"/>
          </p:nvPr>
        </p:nvSpPr>
        <p:spPr>
          <a:xfrm>
            <a:off x="1659893" y="821183"/>
            <a:ext cx="8866544" cy="724247"/>
          </a:xfrm>
        </p:spPr>
        <p:txBody>
          <a:bodyPr>
            <a:noAutofit/>
          </a:bodyPr>
          <a:lstStyle/>
          <a:p>
            <a:r>
              <a:rPr lang="fa-IR">
                <a:cs typeface="B Nazanin" panose="00000400000000000000" pitchFamily="2" charset="-78"/>
              </a:rPr>
              <a:t>کلان داده چیست؟</a:t>
            </a:r>
            <a:endParaRPr lang="en-US" dirty="0">
              <a:cs typeface="B Nazanin" panose="00000400000000000000" pitchFamily="2" charset="-78"/>
            </a:endParaRPr>
          </a:p>
        </p:txBody>
      </p:sp>
      <p:sp>
        <p:nvSpPr>
          <p:cNvPr id="64" name="TextBox 63">
            <a:extLst>
              <a:ext uri="{FF2B5EF4-FFF2-40B4-BE49-F238E27FC236}">
                <a16:creationId xmlns:a16="http://schemas.microsoft.com/office/drawing/2014/main" id="{195B8650-E83A-42C5-9D4A-EBF309E41D54}"/>
              </a:ext>
            </a:extLst>
          </p:cNvPr>
          <p:cNvSpPr txBox="1"/>
          <p:nvPr/>
        </p:nvSpPr>
        <p:spPr>
          <a:xfrm>
            <a:off x="8932202" y="5733749"/>
            <a:ext cx="2597628" cy="584775"/>
          </a:xfrm>
          <a:prstGeom prst="rect">
            <a:avLst/>
          </a:prstGeom>
          <a:noFill/>
        </p:spPr>
        <p:txBody>
          <a:bodyPr wrap="square" rtlCol="0">
            <a:spAutoFit/>
          </a:bodyPr>
          <a:lstStyle/>
          <a:p>
            <a:pPr algn="ctr"/>
            <a:r>
              <a:rPr lang="en-US" altLang="ko-KR" sz="3200" dirty="0">
                <a:solidFill>
                  <a:schemeClr val="bg1"/>
                </a:solidFill>
                <a:cs typeface="Arial" pitchFamily="34" charset="0"/>
              </a:rPr>
              <a:t>BIG DATA</a:t>
            </a:r>
            <a:endParaRPr lang="ko-KR" altLang="en-US" sz="3200" dirty="0">
              <a:solidFill>
                <a:schemeClr val="bg1"/>
              </a:solidFill>
              <a:cs typeface="Arial" pitchFamily="34" charset="0"/>
            </a:endParaRPr>
          </a:p>
        </p:txBody>
      </p:sp>
      <p:sp>
        <p:nvSpPr>
          <p:cNvPr id="3" name="TextBox 2">
            <a:extLst>
              <a:ext uri="{FF2B5EF4-FFF2-40B4-BE49-F238E27FC236}">
                <a16:creationId xmlns:a16="http://schemas.microsoft.com/office/drawing/2014/main" id="{CC5DFA49-8BC5-4F78-9718-8BA737626F7C}"/>
              </a:ext>
            </a:extLst>
          </p:cNvPr>
          <p:cNvSpPr txBox="1"/>
          <p:nvPr/>
        </p:nvSpPr>
        <p:spPr>
          <a:xfrm>
            <a:off x="6502046" y="2504370"/>
            <a:ext cx="3919786" cy="1631216"/>
          </a:xfrm>
          <a:prstGeom prst="rect">
            <a:avLst/>
          </a:prstGeom>
          <a:noFill/>
        </p:spPr>
        <p:txBody>
          <a:bodyPr wrap="square" rtlCol="1">
            <a:spAutoFit/>
          </a:bodyPr>
          <a:lstStyle/>
          <a:p>
            <a:pPr algn="just" rtl="1"/>
            <a:r>
              <a:rPr lang="fa-IR" sz="2000">
                <a:effectLst/>
                <a:latin typeface="Times New Roman" panose="02020603050405020304" pitchFamily="18" charset="0"/>
                <a:ea typeface="MS Mincho" panose="02020609040205080304" pitchFamily="49" charset="-128"/>
                <a:cs typeface="B Nazanin" panose="00000400000000000000" pitchFamily="2" charset="-78"/>
              </a:rPr>
              <a:t>کلان داده، داده‌هایی هستند بسیار زیاد، پرسرعت و مختلف که برای نگهداری و پردازش نیاز به شیوه‌ی تازه‌ای دارند. این داده‌ها دائما از نظر حجم، سرعت تولید و گوناگونی در حال تغییر هستند.</a:t>
            </a:r>
          </a:p>
        </p:txBody>
      </p:sp>
      <p:sp>
        <p:nvSpPr>
          <p:cNvPr id="9" name="TextBox 8">
            <a:extLst>
              <a:ext uri="{FF2B5EF4-FFF2-40B4-BE49-F238E27FC236}">
                <a16:creationId xmlns:a16="http://schemas.microsoft.com/office/drawing/2014/main" id="{9CEC6C98-6D76-47D2-BE27-A7F63CD83A9D}"/>
              </a:ext>
            </a:extLst>
          </p:cNvPr>
          <p:cNvSpPr txBox="1"/>
          <p:nvPr/>
        </p:nvSpPr>
        <p:spPr>
          <a:xfrm>
            <a:off x="1200593" y="5549083"/>
            <a:ext cx="3374035" cy="369332"/>
          </a:xfrm>
          <a:prstGeom prst="rect">
            <a:avLst/>
          </a:prstGeom>
          <a:noFill/>
        </p:spPr>
        <p:txBody>
          <a:bodyPr wrap="square" rtlCol="1">
            <a:spAutoFit/>
          </a:bodyPr>
          <a:lstStyle/>
          <a:p>
            <a:pPr algn="ctr"/>
            <a:r>
              <a:rPr lang="fa-IR"/>
              <a:t>کلان داده</a:t>
            </a:r>
          </a:p>
        </p:txBody>
      </p:sp>
      <p:pic>
        <p:nvPicPr>
          <p:cNvPr id="11" name="Picture 10">
            <a:extLst>
              <a:ext uri="{FF2B5EF4-FFF2-40B4-BE49-F238E27FC236}">
                <a16:creationId xmlns:a16="http://schemas.microsoft.com/office/drawing/2014/main" id="{E98CF88A-5277-44D3-A0AD-B6B451BA1EAB}"/>
              </a:ext>
            </a:extLst>
          </p:cNvPr>
          <p:cNvPicPr>
            <a:picLocks noChangeAspect="1"/>
          </p:cNvPicPr>
          <p:nvPr/>
        </p:nvPicPr>
        <p:blipFill rotWithShape="1">
          <a:blip r:embed="rId2">
            <a:extLst>
              <a:ext uri="{28A0092B-C50C-407E-A947-70E740481C1C}">
                <a14:useLocalDpi xmlns:a14="http://schemas.microsoft.com/office/drawing/2010/main" val="0"/>
              </a:ext>
            </a:extLst>
          </a:blip>
          <a:srcRect b="7869"/>
          <a:stretch/>
        </p:blipFill>
        <p:spPr>
          <a:xfrm>
            <a:off x="1033764" y="1743805"/>
            <a:ext cx="3707694" cy="3652049"/>
          </a:xfrm>
          <a:prstGeom prst="rect">
            <a:avLst/>
          </a:prstGeom>
        </p:spPr>
      </p:pic>
      <p:sp>
        <p:nvSpPr>
          <p:cNvPr id="8" name="TextBox 7">
            <a:extLst>
              <a:ext uri="{FF2B5EF4-FFF2-40B4-BE49-F238E27FC236}">
                <a16:creationId xmlns:a16="http://schemas.microsoft.com/office/drawing/2014/main" id="{D642BF79-6104-4B9C-B98D-6E484A6FC619}"/>
              </a:ext>
            </a:extLst>
          </p:cNvPr>
          <p:cNvSpPr txBox="1"/>
          <p:nvPr/>
        </p:nvSpPr>
        <p:spPr>
          <a:xfrm>
            <a:off x="177417" y="6489511"/>
            <a:ext cx="641444" cy="368489"/>
          </a:xfrm>
          <a:prstGeom prst="rect">
            <a:avLst/>
          </a:prstGeom>
          <a:noFill/>
        </p:spPr>
        <p:txBody>
          <a:bodyPr wrap="square" rtlCol="1">
            <a:spAutoFit/>
          </a:bodyPr>
          <a:lstStyle/>
          <a:p>
            <a:pPr algn="ctr"/>
            <a:r>
              <a:rPr lang="fa-IR" b="1"/>
              <a:t>6</a:t>
            </a:r>
          </a:p>
        </p:txBody>
      </p:sp>
    </p:spTree>
    <p:extLst>
      <p:ext uri="{BB962C8B-B14F-4D97-AF65-F5344CB8AC3E}">
        <p14:creationId xmlns:p14="http://schemas.microsoft.com/office/powerpoint/2010/main" val="2961557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65F9EF-384F-4ABB-B0BD-8AA3DEABF65E}"/>
              </a:ext>
            </a:extLst>
          </p:cNvPr>
          <p:cNvSpPr/>
          <p:nvPr/>
        </p:nvSpPr>
        <p:spPr>
          <a:xfrm>
            <a:off x="-726824" y="-383147"/>
            <a:ext cx="13639978" cy="76242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0"/>
          </p:nvPr>
        </p:nvSpPr>
        <p:spPr>
          <a:xfrm>
            <a:off x="1659892" y="230086"/>
            <a:ext cx="8866544" cy="724247"/>
          </a:xfrm>
        </p:spPr>
        <p:txBody>
          <a:bodyPr>
            <a:noAutofit/>
          </a:bodyPr>
          <a:lstStyle/>
          <a:p>
            <a:r>
              <a:rPr lang="fa-IR">
                <a:cs typeface="B Nazanin" panose="00000400000000000000" pitchFamily="2" charset="-78"/>
              </a:rPr>
              <a:t>منابع کلان داده</a:t>
            </a:r>
            <a:endParaRPr lang="en-US" dirty="0">
              <a:cs typeface="B Nazanin" panose="00000400000000000000" pitchFamily="2" charset="-78"/>
            </a:endParaRPr>
          </a:p>
        </p:txBody>
      </p:sp>
      <p:sp>
        <p:nvSpPr>
          <p:cNvPr id="64" name="TextBox 63">
            <a:extLst>
              <a:ext uri="{FF2B5EF4-FFF2-40B4-BE49-F238E27FC236}">
                <a16:creationId xmlns:a16="http://schemas.microsoft.com/office/drawing/2014/main" id="{195B8650-E83A-42C5-9D4A-EBF309E41D54}"/>
              </a:ext>
            </a:extLst>
          </p:cNvPr>
          <p:cNvSpPr txBox="1"/>
          <p:nvPr/>
        </p:nvSpPr>
        <p:spPr>
          <a:xfrm>
            <a:off x="8932202" y="5733749"/>
            <a:ext cx="2597628" cy="584775"/>
          </a:xfrm>
          <a:prstGeom prst="rect">
            <a:avLst/>
          </a:prstGeom>
          <a:noFill/>
        </p:spPr>
        <p:txBody>
          <a:bodyPr wrap="square" rtlCol="0">
            <a:spAutoFit/>
          </a:bodyPr>
          <a:lstStyle/>
          <a:p>
            <a:pPr algn="ctr"/>
            <a:r>
              <a:rPr lang="en-US" altLang="ko-KR" sz="3200" dirty="0">
                <a:solidFill>
                  <a:schemeClr val="bg1"/>
                </a:solidFill>
                <a:cs typeface="Arial" pitchFamily="34" charset="0"/>
              </a:rPr>
              <a:t>BIG DATA</a:t>
            </a:r>
            <a:endParaRPr lang="ko-KR" altLang="en-US" sz="3200" dirty="0">
              <a:solidFill>
                <a:schemeClr val="bg1"/>
              </a:solidFill>
              <a:cs typeface="Arial" pitchFamily="34" charset="0"/>
            </a:endParaRPr>
          </a:p>
        </p:txBody>
      </p:sp>
      <p:pic>
        <p:nvPicPr>
          <p:cNvPr id="5" name="Picture 4">
            <a:extLst>
              <a:ext uri="{FF2B5EF4-FFF2-40B4-BE49-F238E27FC236}">
                <a16:creationId xmlns:a16="http://schemas.microsoft.com/office/drawing/2014/main" id="{322B132A-5B6B-499F-9BBF-ABA6877902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498" y="1358235"/>
            <a:ext cx="10431331" cy="4667901"/>
          </a:xfrm>
          <a:prstGeom prst="rect">
            <a:avLst/>
          </a:prstGeom>
        </p:spPr>
      </p:pic>
      <p:sp>
        <p:nvSpPr>
          <p:cNvPr id="6" name="TextBox 5">
            <a:extLst>
              <a:ext uri="{FF2B5EF4-FFF2-40B4-BE49-F238E27FC236}">
                <a16:creationId xmlns:a16="http://schemas.microsoft.com/office/drawing/2014/main" id="{FACDC560-FBC5-4792-BB08-352A108D72D9}"/>
              </a:ext>
            </a:extLst>
          </p:cNvPr>
          <p:cNvSpPr txBox="1"/>
          <p:nvPr/>
        </p:nvSpPr>
        <p:spPr>
          <a:xfrm>
            <a:off x="177417" y="6489511"/>
            <a:ext cx="641444" cy="368489"/>
          </a:xfrm>
          <a:prstGeom prst="rect">
            <a:avLst/>
          </a:prstGeom>
          <a:noFill/>
        </p:spPr>
        <p:txBody>
          <a:bodyPr wrap="square" rtlCol="1">
            <a:spAutoFit/>
          </a:bodyPr>
          <a:lstStyle/>
          <a:p>
            <a:pPr algn="ctr"/>
            <a:r>
              <a:rPr lang="fa-IR" b="1"/>
              <a:t>7</a:t>
            </a:r>
          </a:p>
        </p:txBody>
      </p:sp>
    </p:spTree>
    <p:extLst>
      <p:ext uri="{BB962C8B-B14F-4D97-AF65-F5344CB8AC3E}">
        <p14:creationId xmlns:p14="http://schemas.microsoft.com/office/powerpoint/2010/main" val="3565189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65F9EF-384F-4ABB-B0BD-8AA3DEABF65E}"/>
              </a:ext>
            </a:extLst>
          </p:cNvPr>
          <p:cNvSpPr/>
          <p:nvPr/>
        </p:nvSpPr>
        <p:spPr>
          <a:xfrm>
            <a:off x="-726824" y="-383147"/>
            <a:ext cx="13639978" cy="76242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0"/>
          </p:nvPr>
        </p:nvSpPr>
        <p:spPr>
          <a:xfrm>
            <a:off x="1659892" y="230086"/>
            <a:ext cx="8866544" cy="724247"/>
          </a:xfrm>
        </p:spPr>
        <p:txBody>
          <a:bodyPr>
            <a:noAutofit/>
          </a:bodyPr>
          <a:lstStyle/>
          <a:p>
            <a:r>
              <a:rPr lang="fa-IR">
                <a:cs typeface="B Nazanin" panose="00000400000000000000" pitchFamily="2" charset="-78"/>
              </a:rPr>
              <a:t>فرم‌های مختلف کلان داده</a:t>
            </a:r>
            <a:endParaRPr lang="en-US" dirty="0">
              <a:cs typeface="B Nazanin" panose="00000400000000000000" pitchFamily="2" charset="-78"/>
            </a:endParaRPr>
          </a:p>
        </p:txBody>
      </p:sp>
      <p:sp>
        <p:nvSpPr>
          <p:cNvPr id="64" name="TextBox 63">
            <a:extLst>
              <a:ext uri="{FF2B5EF4-FFF2-40B4-BE49-F238E27FC236}">
                <a16:creationId xmlns:a16="http://schemas.microsoft.com/office/drawing/2014/main" id="{195B8650-E83A-42C5-9D4A-EBF309E41D54}"/>
              </a:ext>
            </a:extLst>
          </p:cNvPr>
          <p:cNvSpPr txBox="1"/>
          <p:nvPr/>
        </p:nvSpPr>
        <p:spPr>
          <a:xfrm>
            <a:off x="8932202" y="5733749"/>
            <a:ext cx="2597628" cy="584775"/>
          </a:xfrm>
          <a:prstGeom prst="rect">
            <a:avLst/>
          </a:prstGeom>
          <a:noFill/>
        </p:spPr>
        <p:txBody>
          <a:bodyPr wrap="square" rtlCol="0">
            <a:spAutoFit/>
          </a:bodyPr>
          <a:lstStyle/>
          <a:p>
            <a:pPr algn="ctr"/>
            <a:r>
              <a:rPr lang="en-US" altLang="ko-KR" sz="3200" dirty="0">
                <a:solidFill>
                  <a:schemeClr val="bg1"/>
                </a:solidFill>
                <a:cs typeface="Arial" pitchFamily="34" charset="0"/>
              </a:rPr>
              <a:t>BIG DATA</a:t>
            </a:r>
            <a:endParaRPr lang="ko-KR" altLang="en-US" sz="3200" dirty="0">
              <a:solidFill>
                <a:schemeClr val="bg1"/>
              </a:solidFill>
              <a:cs typeface="Arial" pitchFamily="34" charset="0"/>
            </a:endParaRPr>
          </a:p>
        </p:txBody>
      </p:sp>
      <p:pic>
        <p:nvPicPr>
          <p:cNvPr id="4" name="Picture 3">
            <a:extLst>
              <a:ext uri="{FF2B5EF4-FFF2-40B4-BE49-F238E27FC236}">
                <a16:creationId xmlns:a16="http://schemas.microsoft.com/office/drawing/2014/main" id="{AE0D3416-D845-4DA1-8F57-1D1B68DC8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705" y="1093213"/>
            <a:ext cx="10302917" cy="4932923"/>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DFD261F1-BB9B-4CE6-AAF9-59674D4B98A0}"/>
              </a:ext>
            </a:extLst>
          </p:cNvPr>
          <p:cNvSpPr txBox="1"/>
          <p:nvPr/>
        </p:nvSpPr>
        <p:spPr>
          <a:xfrm>
            <a:off x="177417" y="6489511"/>
            <a:ext cx="641444" cy="368489"/>
          </a:xfrm>
          <a:prstGeom prst="rect">
            <a:avLst/>
          </a:prstGeom>
          <a:noFill/>
        </p:spPr>
        <p:txBody>
          <a:bodyPr wrap="square" rtlCol="1">
            <a:spAutoFit/>
          </a:bodyPr>
          <a:lstStyle/>
          <a:p>
            <a:pPr algn="ctr"/>
            <a:r>
              <a:rPr lang="fa-IR" b="1"/>
              <a:t>8</a:t>
            </a:r>
          </a:p>
        </p:txBody>
      </p:sp>
    </p:spTree>
    <p:extLst>
      <p:ext uri="{BB962C8B-B14F-4D97-AF65-F5344CB8AC3E}">
        <p14:creationId xmlns:p14="http://schemas.microsoft.com/office/powerpoint/2010/main" val="118718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3088</TotalTime>
  <Words>1126</Words>
  <Application>Microsoft Office PowerPoint</Application>
  <PresentationFormat>Widescreen</PresentationFormat>
  <Paragraphs>161</Paragraphs>
  <Slides>17</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17</vt:i4>
      </vt:variant>
    </vt:vector>
  </HeadingPairs>
  <TitlesOfParts>
    <vt:vector size="24" baseType="lpstr">
      <vt:lpstr>Arial</vt:lpstr>
      <vt:lpstr>Calibri</vt:lpstr>
      <vt:lpstr>Roboto</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Sahar Kashany</cp:lastModifiedBy>
  <cp:revision>170</cp:revision>
  <dcterms:created xsi:type="dcterms:W3CDTF">2019-01-14T06:35:35Z</dcterms:created>
  <dcterms:modified xsi:type="dcterms:W3CDTF">2020-12-23T00:40:38Z</dcterms:modified>
</cp:coreProperties>
</file>