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6" r:id="rId3"/>
    <p:sldId id="267" r:id="rId4"/>
    <p:sldId id="274" r:id="rId5"/>
    <p:sldId id="270" r:id="rId6"/>
    <p:sldId id="271" r:id="rId7"/>
    <p:sldId id="272" r:id="rId8"/>
    <p:sldId id="273" r:id="rId9"/>
    <p:sldId id="268" r:id="rId10"/>
    <p:sldId id="257" r:id="rId11"/>
    <p:sldId id="258" r:id="rId12"/>
    <p:sldId id="259" r:id="rId13"/>
    <p:sldId id="260" r:id="rId14"/>
    <p:sldId id="261" r:id="rId15"/>
    <p:sldId id="262" r:id="rId16"/>
    <p:sldId id="263" r:id="rId17"/>
    <p:sldId id="264" r:id="rId18"/>
    <p:sldId id="265" r:id="rId1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73"/>
    <p:restoredTop sz="94389"/>
  </p:normalViewPr>
  <p:slideViewPr>
    <p:cSldViewPr snapToGrid="0">
      <p:cViewPr>
        <p:scale>
          <a:sx n="140" d="100"/>
          <a:sy n="140" d="100"/>
        </p:scale>
        <p:origin x="1032"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normAutofit/>
          </a:bodyPr>
          <a:lstStyle/>
          <a:p>
            <a:r>
              <a:rPr lang="en-US" sz="4000" dirty="0"/>
              <a:t>Assignment 2 Theory Problem Set</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D5AD7BBB-3130-97FC-EB11-7D04ABACAC49}"/>
              </a:ext>
            </a:extLst>
          </p:cNvPr>
          <p:cNvSpPr>
            <a:spLocks noGrp="1"/>
          </p:cNvSpPr>
          <p:nvPr>
            <p:ph type="body" sz="quarter" idx="1"/>
          </p:nvPr>
        </p:nvSpPr>
        <p:spPr/>
        <p:txBody>
          <a:bodyPr/>
          <a:lstStyle/>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5A821E7D-C53E-F043-BC5A-9F55580F9E25}"/>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Part-1 </a:t>
            </a:r>
            <a:r>
              <a:rPr lang="en-US" dirty="0" err="1"/>
              <a:t>ConvNet</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229021"/>
            <a:ext cx="8520602" cy="847800"/>
          </a:xfrm>
          <a:prstGeom prst="rect">
            <a:avLst/>
          </a:prstGeom>
        </p:spPr>
        <p:txBody>
          <a:bodyPr/>
          <a:lstStyle>
            <a:lvl1pPr marL="0" indent="0">
              <a:spcBef>
                <a:spcPts val="1600"/>
              </a:spcBef>
              <a:buSzTx/>
              <a:buNone/>
            </a:lvl1pPr>
          </a:lstStyle>
          <a:p>
            <a:r>
              <a:rPr dirty="0"/>
              <a:t>Put your </a:t>
            </a:r>
            <a:r>
              <a:rPr lang="en-US" dirty="0"/>
              <a:t>training</a:t>
            </a:r>
            <a:r>
              <a:rPr dirty="0"/>
              <a:t> curve here: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E2C47EFE-090B-2A42-9A5D-960A511BE264}"/>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My CNN Model</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847801"/>
          </a:xfrm>
          <a:prstGeom prst="rect">
            <a:avLst/>
          </a:prstGeom>
        </p:spPr>
        <p:txBody>
          <a:bodyPr/>
          <a:lstStyle>
            <a:lvl1pPr marL="0" indent="0">
              <a:spcBef>
                <a:spcPts val="1600"/>
              </a:spcBef>
              <a:buSzTx/>
              <a:buNone/>
            </a:lvl1pPr>
          </a:lstStyle>
          <a:p>
            <a:r>
              <a:rPr dirty="0"/>
              <a:t>Describe</a:t>
            </a:r>
            <a:r>
              <a:rPr lang="en-US" dirty="0"/>
              <a:t> and justify</a:t>
            </a:r>
            <a:r>
              <a:rPr dirty="0"/>
              <a:t> your model design in </a:t>
            </a:r>
            <a:r>
              <a:rPr lang="en-US" dirty="0"/>
              <a:t>plain text </a:t>
            </a:r>
            <a:r>
              <a:rPr dirty="0"/>
              <a:t>here:</a:t>
            </a:r>
          </a:p>
        </p:txBody>
      </p:sp>
      <p:sp>
        <p:nvSpPr>
          <p:cNvPr id="119" name="Google Shape;66;p15"/>
          <p:cNvSpPr txBox="1"/>
          <p:nvPr/>
        </p:nvSpPr>
        <p:spPr>
          <a:xfrm>
            <a:off x="311699" y="1719570"/>
            <a:ext cx="8520602" cy="96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dirty="0"/>
              <a:t>Describe </a:t>
            </a:r>
            <a:r>
              <a:rPr lang="en-US" dirty="0"/>
              <a:t>and justify your</a:t>
            </a:r>
            <a:r>
              <a:rPr dirty="0"/>
              <a:t> choice of hyper-parameters:</a:t>
            </a:r>
          </a:p>
        </p:txBody>
      </p:sp>
      <p:sp>
        <p:nvSpPr>
          <p:cNvPr id="120" name="Google Shape;67;p15"/>
          <p:cNvSpPr txBox="1"/>
          <p:nvPr/>
        </p:nvSpPr>
        <p:spPr>
          <a:xfrm>
            <a:off x="311699" y="3850649"/>
            <a:ext cx="8520602" cy="96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dirty="0"/>
              <a:t>What’s your final accuracy on validation set?</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C1027A39-B87B-284D-96E1-894729E7BA9B}"/>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Data Wrangling</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regular CE loss on imbalanced CIFAR-10?</a:t>
            </a:r>
          </a:p>
          <a:p>
            <a:pPr marL="0" indent="0">
              <a:spcBef>
                <a:spcPts val="1600"/>
              </a:spcBef>
              <a:buSzTx/>
              <a:buNone/>
            </a:pPr>
            <a:r>
              <a:rPr lang="en-US" dirty="0"/>
              <a:t>Tune appropriate parameters and f</a:t>
            </a:r>
            <a:r>
              <a:rPr dirty="0"/>
              <a:t>ill in your </a:t>
            </a:r>
            <a:r>
              <a:rPr lang="en-US" dirty="0"/>
              <a:t>best </a:t>
            </a:r>
            <a:r>
              <a:rPr dirty="0"/>
              <a:t>per-class accuracy in the table</a:t>
            </a:r>
          </a:p>
        </p:txBody>
      </p:sp>
      <p:graphicFrame>
        <p:nvGraphicFramePr>
          <p:cNvPr id="125" name="Google Shape;78;p17"/>
          <p:cNvGraphicFramePr/>
          <p:nvPr>
            <p:extLst>
              <p:ext uri="{D42A27DB-BD31-4B8C-83A1-F6EECF244321}">
                <p14:modId xmlns:p14="http://schemas.microsoft.com/office/powerpoint/2010/main" val="1604556105"/>
              </p:ext>
            </p:extLst>
          </p:nvPr>
        </p:nvGraphicFramePr>
        <p:xfrm>
          <a:off x="430775" y="2400749"/>
          <a:ext cx="8125725" cy="1216045"/>
        </p:xfrm>
        <a:graphic>
          <a:graphicData uri="http://schemas.openxmlformats.org/drawingml/2006/table">
            <a:tbl>
              <a:tblPr>
                <a:tableStyleId>{4C3C2611-4C71-4FC5-86AE-919BDF0F9419}</a:tableStyleId>
              </a:tblPr>
              <a:tblGrid>
                <a:gridCol w="876375">
                  <a:extLst>
                    <a:ext uri="{9D8B030D-6E8A-4147-A177-3AD203B41FA5}">
                      <a16:colId xmlns:a16="http://schemas.microsoft.com/office/drawing/2014/main" val="20000"/>
                    </a:ext>
                  </a:extLst>
                </a:gridCol>
                <a:gridCol w="725775">
                  <a:extLst>
                    <a:ext uri="{9D8B030D-6E8A-4147-A177-3AD203B41FA5}">
                      <a16:colId xmlns:a16="http://schemas.microsoft.com/office/drawing/2014/main" val="20001"/>
                    </a:ext>
                  </a:extLst>
                </a:gridCol>
                <a:gridCol w="629625">
                  <a:extLst>
                    <a:ext uri="{9D8B030D-6E8A-4147-A177-3AD203B41FA5}">
                      <a16:colId xmlns:a16="http://schemas.microsoft.com/office/drawing/2014/main" val="20002"/>
                    </a:ext>
                  </a:extLst>
                </a:gridCol>
                <a:gridCol w="655500">
                  <a:extLst>
                    <a:ext uri="{9D8B030D-6E8A-4147-A177-3AD203B41FA5}">
                      <a16:colId xmlns:a16="http://schemas.microsoft.com/office/drawing/2014/main" val="20003"/>
                    </a:ext>
                  </a:extLst>
                </a:gridCol>
                <a:gridCol w="811475">
                  <a:extLst>
                    <a:ext uri="{9D8B030D-6E8A-4147-A177-3AD203B41FA5}">
                      <a16:colId xmlns:a16="http://schemas.microsoft.com/office/drawing/2014/main" val="20004"/>
                    </a:ext>
                  </a:extLst>
                </a:gridCol>
                <a:gridCol w="759475">
                  <a:extLst>
                    <a:ext uri="{9D8B030D-6E8A-4147-A177-3AD203B41FA5}">
                      <a16:colId xmlns:a16="http://schemas.microsoft.com/office/drawing/2014/main" val="20005"/>
                    </a:ext>
                  </a:extLst>
                </a:gridCol>
                <a:gridCol w="733500">
                  <a:extLst>
                    <a:ext uri="{9D8B030D-6E8A-4147-A177-3AD203B41FA5}">
                      <a16:colId xmlns:a16="http://schemas.microsoft.com/office/drawing/2014/main" val="20006"/>
                    </a:ext>
                  </a:extLst>
                </a:gridCol>
                <a:gridCol w="733500">
                  <a:extLst>
                    <a:ext uri="{9D8B030D-6E8A-4147-A177-3AD203B41FA5}">
                      <a16:colId xmlns:a16="http://schemas.microsoft.com/office/drawing/2014/main" val="20007"/>
                    </a:ext>
                  </a:extLst>
                </a:gridCol>
                <a:gridCol w="733500">
                  <a:extLst>
                    <a:ext uri="{9D8B030D-6E8A-4147-A177-3AD203B41FA5}">
                      <a16:colId xmlns:a16="http://schemas.microsoft.com/office/drawing/2014/main" val="20008"/>
                    </a:ext>
                  </a:extLst>
                </a:gridCol>
                <a:gridCol w="733500">
                  <a:extLst>
                    <a:ext uri="{9D8B030D-6E8A-4147-A177-3AD203B41FA5}">
                      <a16:colId xmlns:a16="http://schemas.microsoft.com/office/drawing/2014/main" val="20009"/>
                    </a:ext>
                  </a:extLst>
                </a:gridCol>
                <a:gridCol w="73350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dirty="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F2235269-6ED2-1870-58FA-8FA28A2348EE}"/>
              </a:ext>
            </a:extLst>
          </p:cNvPr>
          <p:cNvSpPr txBox="1"/>
          <p:nvPr/>
        </p:nvSpPr>
        <p:spPr>
          <a:xfrm flipH="1">
            <a:off x="502983" y="3089898"/>
            <a:ext cx="8969397"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dirty="0"/>
              <a:t>CE Loss	0.816     0.599.  0.568	   0.018	0.078      0.003      0.000. 0.000	0.000	0.000</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1152475"/>
            <a:ext cx="8520602" cy="3416400"/>
          </a:xfrm>
          <a:prstGeom prst="rect">
            <a:avLst/>
          </a:prstGeom>
        </p:spPr>
        <p:txBody>
          <a:bodyPr/>
          <a:lstStyle/>
          <a:p>
            <a:pPr marL="0" indent="0">
              <a:buSzTx/>
              <a:buNone/>
            </a:pPr>
            <a:r>
              <a:rPr dirty="0"/>
              <a:t>What’s your result of training with CB-Focal loss on imbalanced CIFAR-10?</a:t>
            </a:r>
          </a:p>
          <a:p>
            <a:pPr marL="0" indent="0">
              <a:spcBef>
                <a:spcPts val="1600"/>
              </a:spcBef>
              <a:buSzTx/>
              <a:buNone/>
            </a:pPr>
            <a:r>
              <a:rPr lang="en-US" dirty="0"/>
              <a:t>Additionally t</a:t>
            </a:r>
            <a:r>
              <a:rPr dirty="0"/>
              <a:t>une the hyper-parameter beta and fill in your per-class accuracy in the table</a:t>
            </a:r>
            <a:r>
              <a:rPr lang="en-US" dirty="0"/>
              <a:t>; add more rows as needed</a:t>
            </a:r>
            <a:endParaRPr dirty="0"/>
          </a:p>
        </p:txBody>
      </p:sp>
      <p:graphicFrame>
        <p:nvGraphicFramePr>
          <p:cNvPr id="128" name="Google Shape;84;p18"/>
          <p:cNvGraphicFramePr/>
          <p:nvPr>
            <p:extLst>
              <p:ext uri="{D42A27DB-BD31-4B8C-83A1-F6EECF244321}">
                <p14:modId xmlns:p14="http://schemas.microsoft.com/office/powerpoint/2010/main" val="2233757268"/>
              </p:ext>
            </p:extLst>
          </p:nvPr>
        </p:nvGraphicFramePr>
        <p:xfrm>
          <a:off x="125525" y="2454000"/>
          <a:ext cx="8373750" cy="1822520"/>
        </p:xfrm>
        <a:graphic>
          <a:graphicData uri="http://schemas.openxmlformats.org/drawingml/2006/table">
            <a:tbl>
              <a:tblPr>
                <a:tableStyleId>{4C3C2611-4C71-4FC5-86AE-919BDF0F9419}</a:tableStyleId>
              </a:tblPr>
              <a:tblGrid>
                <a:gridCol w="909525">
                  <a:extLst>
                    <a:ext uri="{9D8B030D-6E8A-4147-A177-3AD203B41FA5}">
                      <a16:colId xmlns:a16="http://schemas.microsoft.com/office/drawing/2014/main" val="20000"/>
                    </a:ext>
                  </a:extLst>
                </a:gridCol>
                <a:gridCol w="693850">
                  <a:extLst>
                    <a:ext uri="{9D8B030D-6E8A-4147-A177-3AD203B41FA5}">
                      <a16:colId xmlns:a16="http://schemas.microsoft.com/office/drawing/2014/main" val="20001"/>
                    </a:ext>
                  </a:extLst>
                </a:gridCol>
                <a:gridCol w="653450">
                  <a:extLst>
                    <a:ext uri="{9D8B030D-6E8A-4147-A177-3AD203B41FA5}">
                      <a16:colId xmlns:a16="http://schemas.microsoft.com/office/drawing/2014/main" val="20002"/>
                    </a:ext>
                  </a:extLst>
                </a:gridCol>
                <a:gridCol w="680300">
                  <a:extLst>
                    <a:ext uri="{9D8B030D-6E8A-4147-A177-3AD203B41FA5}">
                      <a16:colId xmlns:a16="http://schemas.microsoft.com/office/drawing/2014/main" val="20003"/>
                    </a:ext>
                  </a:extLst>
                </a:gridCol>
                <a:gridCol w="842175">
                  <a:extLst>
                    <a:ext uri="{9D8B030D-6E8A-4147-A177-3AD203B41FA5}">
                      <a16:colId xmlns:a16="http://schemas.microsoft.com/office/drawing/2014/main" val="20004"/>
                    </a:ext>
                  </a:extLst>
                </a:gridCol>
                <a:gridCol w="788200">
                  <a:extLst>
                    <a:ext uri="{9D8B030D-6E8A-4147-A177-3AD203B41FA5}">
                      <a16:colId xmlns:a16="http://schemas.microsoft.com/office/drawing/2014/main" val="20005"/>
                    </a:ext>
                  </a:extLst>
                </a:gridCol>
                <a:gridCol w="761250">
                  <a:extLst>
                    <a:ext uri="{9D8B030D-6E8A-4147-A177-3AD203B41FA5}">
                      <a16:colId xmlns:a16="http://schemas.microsoft.com/office/drawing/2014/main" val="20006"/>
                    </a:ext>
                  </a:extLst>
                </a:gridCol>
                <a:gridCol w="761250">
                  <a:extLst>
                    <a:ext uri="{9D8B030D-6E8A-4147-A177-3AD203B41FA5}">
                      <a16:colId xmlns:a16="http://schemas.microsoft.com/office/drawing/2014/main" val="20007"/>
                    </a:ext>
                  </a:extLst>
                </a:gridCol>
                <a:gridCol w="761250">
                  <a:extLst>
                    <a:ext uri="{9D8B030D-6E8A-4147-A177-3AD203B41FA5}">
                      <a16:colId xmlns:a16="http://schemas.microsoft.com/office/drawing/2014/main" val="20008"/>
                    </a:ext>
                  </a:extLst>
                </a:gridCol>
                <a:gridCol w="761250">
                  <a:extLst>
                    <a:ext uri="{9D8B030D-6E8A-4147-A177-3AD203B41FA5}">
                      <a16:colId xmlns:a16="http://schemas.microsoft.com/office/drawing/2014/main" val="20009"/>
                    </a:ext>
                  </a:extLst>
                </a:gridCol>
                <a:gridCol w="761250">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Put your results of CE loss and CB-Focal Loss(best) together:</a:t>
            </a:r>
          </a:p>
        </p:txBody>
      </p:sp>
      <p:graphicFrame>
        <p:nvGraphicFramePr>
          <p:cNvPr id="131" name="Google Shape;90;p19"/>
          <p:cNvGraphicFramePr/>
          <p:nvPr/>
        </p:nvGraphicFramePr>
        <p:xfrm>
          <a:off x="378649" y="2387774"/>
          <a:ext cx="8588000" cy="1822520"/>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11600">
                  <a:extLst>
                    <a:ext uri="{9D8B030D-6E8A-4147-A177-3AD203B41FA5}">
                      <a16:colId xmlns:a16="http://schemas.microsoft.com/office/drawing/2014/main" val="20001"/>
                    </a:ext>
                  </a:extLst>
                </a:gridCol>
                <a:gridCol w="670150">
                  <a:extLst>
                    <a:ext uri="{9D8B030D-6E8A-4147-A177-3AD203B41FA5}">
                      <a16:colId xmlns:a16="http://schemas.microsoft.com/office/drawing/2014/main" val="20002"/>
                    </a:ext>
                  </a:extLst>
                </a:gridCol>
                <a:gridCol w="697700">
                  <a:extLst>
                    <a:ext uri="{9D8B030D-6E8A-4147-A177-3AD203B41FA5}">
                      <a16:colId xmlns:a16="http://schemas.microsoft.com/office/drawing/2014/main" val="20003"/>
                    </a:ext>
                  </a:extLst>
                </a:gridCol>
                <a:gridCol w="863725">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 
0</a:t>
                      </a:r>
                    </a:p>
                  </a:txBody>
                  <a:tcPr marL="91425" marR="91425" marT="91425" marB="91425" horzOverflow="overflow"/>
                </a:tc>
                <a:tc>
                  <a:txBody>
                    <a:bodyPr/>
                    <a:lstStyle/>
                    <a:p>
                      <a:pPr algn="l">
                        <a:defRPr sz="1400"/>
                      </a:pPr>
                      <a:r>
                        <a:t>Class</a:t>
                      </a:r>
                    </a:p>
                    <a:p>
                      <a:pPr algn="l">
                        <a:defRPr sz="1400"/>
                      </a:pPr>
                      <a:r>
                        <a:t>1</a:t>
                      </a:r>
                    </a:p>
                  </a:txBody>
                  <a:tcPr marL="91425" marR="91425" marT="91425" marB="91425" horzOverflow="overflow"/>
                </a:tc>
                <a:tc>
                  <a:txBody>
                    <a:bodyPr/>
                    <a:lstStyle/>
                    <a:p>
                      <a:pPr algn="l">
                        <a:defRPr sz="1800"/>
                      </a:pPr>
                      <a:r>
                        <a:rPr sz="1400"/>
                        <a:t>Class
2</a:t>
                      </a:r>
                    </a:p>
                  </a:txBody>
                  <a:tcPr marL="91425" marR="91425" marT="91425" marB="91425" horzOverflow="overflow"/>
                </a:tc>
                <a:tc>
                  <a:txBody>
                    <a:bodyPr/>
                    <a:lstStyle/>
                    <a:p>
                      <a:pPr algn="l">
                        <a:defRPr sz="1400"/>
                      </a:pPr>
                      <a:r>
                        <a:t>Class 3</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CE Loss</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CB-Focal</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lstStyle>
            <a:lvl1pPr marL="0" indent="0">
              <a:spcBef>
                <a:spcPts val="1600"/>
              </a:spcBef>
              <a:buSzTx/>
              <a:buNone/>
            </a:lvl1pPr>
          </a:lstStyle>
          <a:p>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endParaRPr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a:t>
            </a:r>
            <a:r>
              <a:rPr lang="en-US" sz="1200" dirty="0">
                <a:solidFill>
                  <a:srgbClr val="FF0000"/>
                </a:solidFill>
              </a:rPr>
              <a:t>Must show your work for full credit. </a:t>
            </a:r>
            <a:r>
              <a:rPr lang="en-US" sz="1200" dirty="0"/>
              <a:t>Feel free to add extra slides if needed.</a:t>
            </a:r>
            <a:br>
              <a:rPr lang="en-US" sz="1200" dirty="0"/>
            </a:br>
            <a:br>
              <a:rPr lang="en-US" sz="1200" dirty="0"/>
            </a:br>
            <a:r>
              <a:rPr lang="en-US" sz="1200" dirty="0">
                <a:highlight>
                  <a:srgbClr val="FFFF00"/>
                </a:highlight>
              </a:rPr>
              <a:t>Please write a box around your answers.</a:t>
            </a:r>
          </a:p>
        </p:txBody>
      </p:sp>
    </p:spTree>
    <p:extLst>
      <p:ext uri="{BB962C8B-B14F-4D97-AF65-F5344CB8AC3E}">
        <p14:creationId xmlns:p14="http://schemas.microsoft.com/office/powerpoint/2010/main" val="36697768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a:t>
            </a:r>
            <a:br>
              <a:rPr lang="en-US" sz="1200" dirty="0"/>
            </a:br>
            <a:br>
              <a:rPr lang="en-US" sz="1200" dirty="0"/>
            </a:br>
            <a:r>
              <a:rPr lang="en-US" sz="1200" dirty="0">
                <a:highlight>
                  <a:srgbClr val="FFFF00"/>
                </a:highlight>
              </a:rPr>
              <a:t>Please write a box around your answers.</a:t>
            </a:r>
            <a:endParaRPr lang="en-US" sz="1200" dirty="0"/>
          </a:p>
        </p:txBody>
      </p:sp>
    </p:spTree>
    <p:extLst>
      <p:ext uri="{BB962C8B-B14F-4D97-AF65-F5344CB8AC3E}">
        <p14:creationId xmlns:p14="http://schemas.microsoft.com/office/powerpoint/2010/main" val="2771228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Q3. Keep your answer concise yet complete.</a:t>
            </a:r>
          </a:p>
        </p:txBody>
      </p:sp>
    </p:spTree>
    <p:extLst>
      <p:ext uri="{BB962C8B-B14F-4D97-AF65-F5344CB8AC3E}">
        <p14:creationId xmlns:p14="http://schemas.microsoft.com/office/powerpoint/2010/main" val="215311994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a:t>
            </a:r>
            <a:r>
              <a:rPr lang="en-US" sz="4000" dirty="0"/>
              <a:t>2</a:t>
            </a:r>
            <a:r>
              <a:rPr sz="4000" dirty="0"/>
              <a:t>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Tree>
    <p:extLst>
      <p:ext uri="{BB962C8B-B14F-4D97-AF65-F5344CB8AC3E}">
        <p14:creationId xmlns:p14="http://schemas.microsoft.com/office/powerpoint/2010/main" val="413886657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Provide a short preview of the paper of your choice.</a:t>
            </a:r>
          </a:p>
        </p:txBody>
      </p:sp>
      <p:sp>
        <p:nvSpPr>
          <p:cNvPr id="3" name="TextBox 2">
            <a:extLst>
              <a:ext uri="{FF2B5EF4-FFF2-40B4-BE49-F238E27FC236}">
                <a16:creationId xmlns:a16="http://schemas.microsoft.com/office/drawing/2014/main" id="{BD88EBF7-B9C7-CF4F-E2D7-A639A5F3C14E}"/>
              </a:ext>
            </a:extLst>
          </p:cNvPr>
          <p:cNvSpPr txBox="1"/>
          <p:nvPr/>
        </p:nvSpPr>
        <p:spPr>
          <a:xfrm>
            <a:off x="193782" y="407963"/>
            <a:ext cx="8053754" cy="53860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dirty="0"/>
              <a:t>This Paper studies the standard CNNs classify objects using texture as appose to shape or outline.  In order to come to this understanding, the authors of the paper build a cue-conflict images where the shapes comes from one class and the texture comes from another and the results of the study suggested that while Humans identify objects through shapes, CNNs use texture. To improve CNNs the authors introduced stylized ImageNet (SIN) where it alters the texture using stylistic transformations while keeping the objects shapes, which led the model to rely more on shapes and yield more robustness to distortion and corruption resulting in approaching and at times suppressing human robustness of identifying objects. The strengths of this paper are that it uses clear experiment that allows to test the models use of shapes or texture to differentiate objects and it offers a very simple fix that is changing the training images by scrambling the texture and which allows for keeping the network designs and how the work with CNNs and with this method it ensures that the models become more reliable specially when images are noisy or blurry. A weakness of this method is that it only focused on image classification and the analysis does is on a limited set of models and datasets so it is difficult to tell how well it will generalize with different domains and architects. I was not expected CNNs to rely heavily on texture and assumed that shape might be easier to use to differentiate objects. This paper as it also makes me wonder about its application to different domains that tend to use CNNs. A question that comes up for me is that is there is a different way CNNs compare sounds than the way humans do? Another note worthy matter is regarding autonomous driving, since CNNs are used in that domain a lot and it could be why the camera model struggles when there is rain  and how certain conditions can cause the textures of images to become comprehendible and whether this method can help solve those real-world noise that cause problems for the data. </a:t>
            </a:r>
          </a:p>
          <a:p>
            <a:endParaRPr lang="en-US" dirty="0"/>
          </a:p>
          <a:p>
            <a:endParaRPr lang="en-US" dirty="0"/>
          </a:p>
          <a:p>
            <a:endParaRPr kumimoji="0" lang="en-US" sz="1400" b="0" i="0" u="none" strike="noStrike" cap="none" spc="0" normalizeH="0" baseline="0" dirty="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298382879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Q1: </a:t>
            </a:r>
            <a:br>
              <a:rPr lang="en-US" sz="1200" dirty="0"/>
            </a:br>
            <a:r>
              <a:rPr lang="en-US" sz="1200" dirty="0"/>
              <a:t>Bias is what determines the signals the model is to generalize. A model that can generalize well on the training set means that it is learning the dataset really well and at times possibly be taking short cuts to learn about that date (e.g. textures) and it can fail catastrophically when a new dataset is introduced that it may have small change in it such as blurrier images or if we change the dataset such that it is covering a different domain (e.g. sound) and that will cause a change in the labels which the model will struggle with. This paper does show how applying SIN can improve the robustness of the models and allow for better generalization of objects the way that humans do. Seeking for human-like biases will be the most optimal since those biases have been gathered by interacting with the real world where it has better clues and the biases can be much more robust. Looking at this paper using shapes is a better strategy as apposed to texture and it allows for better interpretability as well. That being said, I don’t believe it is necessary to use human biases at all cost and the model should have a degree of freedom so that it can identify its own signals since there are times where human biases may not be applicable or even optimal to use. Based on the task the model is trying to achieve it should figure out what bias to use. </a:t>
            </a:r>
          </a:p>
        </p:txBody>
      </p:sp>
    </p:spTree>
    <p:extLst>
      <p:ext uri="{BB962C8B-B14F-4D97-AF65-F5344CB8AC3E}">
        <p14:creationId xmlns:p14="http://schemas.microsoft.com/office/powerpoint/2010/main" val="214496482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Q2. Feel free to add extra slides if needed.</a:t>
            </a:r>
            <a:br>
              <a:rPr lang="en-US" sz="1200" dirty="0"/>
            </a:br>
            <a:br>
              <a:rPr lang="en-US" sz="1200" dirty="0"/>
            </a:br>
            <a:r>
              <a:rPr lang="en-US" sz="1200" dirty="0"/>
              <a:t>The use of stylized images prevents the model from taking the shortcut of using textures since it randomizes the textures of objects while preserving their shapes which leads to the model not being able to use texture as a feature label to apply its predications on. Doing so leaves the model with no choice but by taking the path of using shapes to classify objects. </a:t>
            </a:r>
            <a:br>
              <a:rPr lang="en-US" sz="1200" dirty="0"/>
            </a:br>
            <a:br>
              <a:rPr lang="en-US" sz="1200" dirty="0"/>
            </a:br>
            <a:r>
              <a:rPr lang="en-US" sz="1200" dirty="0"/>
              <a:t>There are many image corruptions such as noise, blur, pixel breakage can ruin or distort the textures of images but the shape mostly preserves and there are times that a shape can have different textures. A model depending on shape will be able to recognized objects much better than textures and shape is a more reliable feature to identify an object by. The paper does show that when the models are trained on stylized </a:t>
            </a:r>
            <a:r>
              <a:rPr lang="en-US" sz="1200" dirty="0" err="1"/>
              <a:t>ImagNets</a:t>
            </a:r>
            <a:r>
              <a:rPr lang="en-US" sz="1200" dirty="0"/>
              <a:t> and model is forced to learn by shape the learned representation becomes more invariant to those corruptions. This bias helps with generalization because shape information is redundantly encoded across many pixels, so random local disruptions rarely destroy it, most image corruptions focus on high frequency details and shape is a low frequency detail which is why it will most likely survive and since shape is considered to be a global structure of an object it discourages overfitting and helps with making smoother decision boundaries and more reliable predictions under shift.</a:t>
            </a:r>
          </a:p>
        </p:txBody>
      </p:sp>
      <p:sp>
        <p:nvSpPr>
          <p:cNvPr id="3" name="TextBox 2">
            <a:extLst>
              <a:ext uri="{FF2B5EF4-FFF2-40B4-BE49-F238E27FC236}">
                <a16:creationId xmlns:a16="http://schemas.microsoft.com/office/drawing/2014/main" id="{6185D7DF-E660-306D-862D-FB5A23053627}"/>
              </a:ext>
            </a:extLst>
          </p:cNvPr>
          <p:cNvSpPr txBox="1"/>
          <p:nvPr/>
        </p:nvSpPr>
        <p:spPr>
          <a:xfrm>
            <a:off x="874643" y="254442"/>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231864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lang="en-US" dirty="0"/>
              <a:t>Assignment 2 Writeup</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652347F6-5BA3-B44D-8483-684606466FE4}"/>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84871016"/>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7611</TotalTime>
  <Words>1320</Words>
  <Application>Microsoft Macintosh PowerPoint</Application>
  <PresentationFormat>On-screen Show (16:9)</PresentationFormat>
  <Paragraphs>66</Paragraphs>
  <Slides>18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Assignment 2 Theory Problem Set DO NOT TAG</vt:lpstr>
      <vt:lpstr>Theory PS Q1. Must show your work for full credit. Feel free to add extra slides if needed.  Please write a box around your answers.</vt:lpstr>
      <vt:lpstr>Theory PS Q2. Must show your work for full credit. Feel free to add extra slides if needed.  Please write a box around your answers.</vt:lpstr>
      <vt:lpstr>Theory PS Q3. Keep your answer concise yet complete.</vt:lpstr>
      <vt:lpstr>Assignment 2 Paper Review DO NOT TAG</vt:lpstr>
      <vt:lpstr>Provide a short preview of the paper of your choice.</vt:lpstr>
      <vt:lpstr>Q1:  Bias is what determines the signals the model is to generalize. A model that can generalize well on the training set means that it is learning the dataset really well and at times possibly be taking short cuts to learn about that date (e.g. textures) and it can fail catastrophically when a new dataset is introduced that it may have small change in it such as blurrier images or if we change the dataset such that it is covering a different domain (e.g. sound) and that will cause a change in the labels which the model will struggle with. This paper does show how applying SIN can improve the robustness of the models and allow for better generalization of objects the way that humans do. Seeking for human-like biases will be the most optimal since those biases have been gathered by interacting with the real world where it has better clues and the biases can be much more robust. Looking at this paper using shapes is a better strategy as apposed to texture and it allows for better interpretability as well. That being said, I don’t believe it is necessary to use human biases at all cost and the model should have a degree of freedom so that it can identify its own signals since there are times where human biases may not be applicable or even optimal to use. Based on the task the model is trying to achieve it should figure out what bias to use. </vt:lpstr>
      <vt:lpstr>Paper specific Q2. Feel free to add extra slides if needed.  The use of stylized images prevents the model from taking the shortcut of using textures since it randomizes the textures of objects while preserving their shapes which leads to the model not being able to use texture as a feature label to apply its predications on. Doing so leaves the model with no choice but by taking the path of using shapes to classify objects.   There are many image corruptions such as noise, blur, pixel breakage can ruin or distort the textures of images but the shape mostly preserves and there are times that a shape can have different textures. A model depending on shape will be able to recognized objects much better than textures and shape is a more reliable feature to identify an object by. The paper does show that when the models are trained on stylized ImagNets and model is forced to learn by shape the learned representation becomes more invariant to those corruptions. This bias helps with generalization because shape information is redundantly encoded across many pixels, so random local disruptions rarely destroy it, most image corruptions focus on high frequency details and shape is a low frequency detail which is why it will most likely survive and since shape is considered to be a global structure of an object it discourages overfitting and helps with making smoother decision boundaries and more reliable predictions under shift.</vt:lpstr>
      <vt:lpstr>Assignment 2 Writeup DO NOT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cp:lastModifiedBy>negin mashhadi</cp:lastModifiedBy>
  <cp:revision>22</cp:revision>
  <cp:lastPrinted>2025-09-27T20:51:21Z</cp:lastPrinted>
  <dcterms:modified xsi:type="dcterms:W3CDTF">2025-10-03T02:26:08Z</dcterms:modified>
</cp:coreProperties>
</file>