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6" r:id="rId3"/>
    <p:sldId id="267" r:id="rId4"/>
    <p:sldId id="268" r:id="rId5"/>
    <p:sldId id="269" r:id="rId6"/>
    <p:sldId id="270" r:id="rId7"/>
    <p:sldId id="271" r:id="rId8"/>
    <p:sldId id="272" r:id="rId9"/>
    <p:sldId id="265" r:id="rId10"/>
    <p:sldId id="257" r:id="rId11"/>
    <p:sldId id="258" r:id="rId12"/>
    <p:sldId id="259" r:id="rId13"/>
    <p:sldId id="260" r:id="rId14"/>
    <p:sldId id="261" r:id="rId15"/>
    <p:sldId id="262" r:id="rId16"/>
    <p:sldId id="273" r:id="rId17"/>
    <p:sldId id="263" r:id="rId18"/>
    <p:sldId id="264" r:id="rId19"/>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aj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8"/>
    <p:restoredTop sz="94815"/>
  </p:normalViewPr>
  <p:slideViewPr>
    <p:cSldViewPr snapToGrid="0">
      <p:cViewPr varScale="1">
        <p:scale>
          <a:sx n="154" d="100"/>
          <a:sy n="154" d="100"/>
        </p:scale>
        <p:origin x="6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j-lt"/>
          <a:ea typeface="+mj-ea"/>
          <a:cs typeface="+mj-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1 </a:t>
            </a:r>
            <a:r>
              <a:rPr lang="en-US" sz="4000" dirty="0"/>
              <a:t>Theory Problem Set</a:t>
            </a:r>
            <a:br>
              <a:rPr lang="en-US" sz="4000"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109127"/>
            <a:ext cx="8520602" cy="640747"/>
          </a:xfrm>
          <a:prstGeom prst="rect">
            <a:avLst/>
          </a:prstGeom>
        </p:spPr>
        <p:txBody>
          <a:bodyPr>
            <a:normAutofit/>
          </a:bodyPr>
          <a:lstStyle/>
          <a:p>
            <a:pPr marL="0" indent="0" defTabSz="850391">
              <a:defRPr sz="1488"/>
            </a:pPr>
            <a:r>
              <a:rPr dirty="0"/>
              <a:t>Name:</a:t>
            </a:r>
          </a:p>
          <a:p>
            <a:pPr marL="0" indent="0" defTabSz="850391">
              <a:defRPr sz="1488"/>
            </a:pPr>
            <a:r>
              <a:rPr dirty="0"/>
              <a:t>GT Email:</a:t>
            </a:r>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Google Shape;60;p14"/>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r>
              <a:rPr dirty="0"/>
              <a:t>Two-Layer Neural Network</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rPr dirty="0"/>
              <a:t>Learning Rates</a:t>
            </a:r>
          </a:p>
        </p:txBody>
      </p:sp>
      <p:sp>
        <p:nvSpPr>
          <p:cNvPr id="115" name="Google Shape;66;p15"/>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Tune the learning rate of the model with all other default hyper-parameters fixed. Fill in the table below:</a:t>
            </a:r>
          </a:p>
        </p:txBody>
      </p:sp>
      <p:graphicFrame>
        <p:nvGraphicFramePr>
          <p:cNvPr id="116" name="Google Shape;67;p15"/>
          <p:cNvGraphicFramePr/>
          <p:nvPr>
            <p:extLst>
              <p:ext uri="{D42A27DB-BD31-4B8C-83A1-F6EECF244321}">
                <p14:modId xmlns:p14="http://schemas.microsoft.com/office/powerpoint/2010/main" val="2039967201"/>
              </p:ext>
            </p:extLst>
          </p:nvPr>
        </p:nvGraphicFramePr>
        <p:xfrm>
          <a:off x="1216174" y="2367750"/>
          <a:ext cx="5170745" cy="1615350"/>
        </p:xfrm>
        <a:graphic>
          <a:graphicData uri="http://schemas.openxmlformats.org/drawingml/2006/table">
            <a:tbl>
              <a:tblPr>
                <a:tableStyleId>{4C3C2611-4C71-4FC5-86AE-919BDF0F9419}</a:tableStyleId>
              </a:tblPr>
              <a:tblGrid>
                <a:gridCol w="1034149">
                  <a:extLst>
                    <a:ext uri="{9D8B030D-6E8A-4147-A177-3AD203B41FA5}">
                      <a16:colId xmlns:a16="http://schemas.microsoft.com/office/drawing/2014/main" val="20000"/>
                    </a:ext>
                  </a:extLst>
                </a:gridCol>
                <a:gridCol w="1034149">
                  <a:extLst>
                    <a:ext uri="{9D8B030D-6E8A-4147-A177-3AD203B41FA5}">
                      <a16:colId xmlns:a16="http://schemas.microsoft.com/office/drawing/2014/main" val="20001"/>
                    </a:ext>
                  </a:extLst>
                </a:gridCol>
                <a:gridCol w="1034149">
                  <a:extLst>
                    <a:ext uri="{9D8B030D-6E8A-4147-A177-3AD203B41FA5}">
                      <a16:colId xmlns:a16="http://schemas.microsoft.com/office/drawing/2014/main" val="20002"/>
                    </a:ext>
                  </a:extLst>
                </a:gridCol>
                <a:gridCol w="1034149">
                  <a:extLst>
                    <a:ext uri="{9D8B030D-6E8A-4147-A177-3AD203B41FA5}">
                      <a16:colId xmlns:a16="http://schemas.microsoft.com/office/drawing/2014/main" val="20003"/>
                    </a:ext>
                  </a:extLst>
                </a:gridCol>
                <a:gridCol w="1034149">
                  <a:extLst>
                    <a:ext uri="{9D8B030D-6E8A-4147-A177-3AD203B41FA5}">
                      <a16:colId xmlns:a16="http://schemas.microsoft.com/office/drawing/2014/main" val="20004"/>
                    </a:ext>
                  </a:extLst>
                </a:gridCol>
              </a:tblGrid>
              <a:tr h="381000">
                <a:tc>
                  <a:txBody>
                    <a:bodyPr/>
                    <a:lstStyle/>
                    <a:p>
                      <a:pPr algn="l">
                        <a:defRPr sz="1400"/>
                      </a:pPr>
                      <a:endParaRPr/>
                    </a:p>
                  </a:txBody>
                  <a:tcPr marL="91425" marR="91425" marT="91425" marB="91425" horzOverflow="overflow"/>
                </a:tc>
                <a:tc>
                  <a:txBody>
                    <a:bodyPr/>
                    <a:lstStyle/>
                    <a:p>
                      <a:pPr algn="l">
                        <a:defRPr sz="1800"/>
                      </a:pPr>
                      <a:r>
                        <a:rPr sz="1400"/>
                        <a:t>lr=1</a:t>
                      </a:r>
                    </a:p>
                  </a:txBody>
                  <a:tcPr marL="91425" marR="91425" marT="91425" marB="91425" horzOverflow="overflow"/>
                </a:tc>
                <a:tc>
                  <a:txBody>
                    <a:bodyPr/>
                    <a:lstStyle/>
                    <a:p>
                      <a:pPr algn="l">
                        <a:defRPr sz="1800"/>
                      </a:pPr>
                      <a:r>
                        <a:rPr sz="1400"/>
                        <a:t>lr=1e-1</a:t>
                      </a:r>
                    </a:p>
                  </a:txBody>
                  <a:tcPr marL="91425" marR="91425" marT="91425" marB="91425" horzOverflow="overflow"/>
                </a:tc>
                <a:tc>
                  <a:txBody>
                    <a:bodyPr/>
                    <a:lstStyle/>
                    <a:p>
                      <a:pPr algn="l">
                        <a:defRPr sz="1800"/>
                      </a:pPr>
                      <a:r>
                        <a:rPr sz="1400" dirty="0" err="1"/>
                        <a:t>lr</a:t>
                      </a:r>
                      <a:r>
                        <a:rPr sz="1400" dirty="0"/>
                        <a:t>=</a:t>
                      </a:r>
                      <a:r>
                        <a:rPr lang="en-US" sz="1400" dirty="0"/>
                        <a:t>5</a:t>
                      </a:r>
                      <a:r>
                        <a:rPr sz="1400" dirty="0"/>
                        <a:t>e-2</a:t>
                      </a:r>
                    </a:p>
                  </a:txBody>
                  <a:tcPr marL="91425" marR="91425" marT="91425" marB="91425" horzOverflow="overflow"/>
                </a:tc>
                <a:tc>
                  <a:txBody>
                    <a:bodyPr/>
                    <a:lstStyle/>
                    <a:p>
                      <a:pPr algn="l">
                        <a:defRPr sz="1800"/>
                      </a:pPr>
                      <a:r>
                        <a:rPr sz="1400" dirty="0" err="1"/>
                        <a:t>lr</a:t>
                      </a:r>
                      <a:r>
                        <a:rPr sz="1400" dirty="0"/>
                        <a:t>=</a:t>
                      </a:r>
                      <a:r>
                        <a:rPr lang="en-US" sz="1400" dirty="0"/>
                        <a:t>1</a:t>
                      </a:r>
                      <a:r>
                        <a:rPr sz="1400" dirty="0"/>
                        <a:t>e-2</a:t>
                      </a:r>
                    </a:p>
                  </a:txBody>
                  <a:tcPr marL="91425" marR="91425" marT="91425" marB="91425" horzOverflow="overflow"/>
                </a:tc>
                <a:extLst>
                  <a:ext uri="{0D108BD9-81ED-4DB2-BD59-A6C34878D82A}">
                    <a16:rowId xmlns:a16="http://schemas.microsoft.com/office/drawing/2014/main" val="10000"/>
                  </a:ext>
                </a:extLst>
              </a:tr>
              <a:tr h="381000">
                <a:tc>
                  <a:txBody>
                    <a:bodyPr/>
                    <a:lstStyle/>
                    <a:p>
                      <a:pPr algn="l">
                        <a:defRPr sz="1800"/>
                      </a:pPr>
                      <a:r>
                        <a:rPr sz="1400"/>
                        <a:t>Training Accuracy</a:t>
                      </a:r>
                    </a:p>
                  </a:txBody>
                  <a:tcPr marL="91425" marR="91425" marT="91425" marB="91425" horzOverflow="overflow"/>
                </a:tc>
                <a:tc>
                  <a:txBody>
                    <a:bodyPr/>
                    <a:lstStyle/>
                    <a:p>
                      <a:pPr algn="l">
                        <a:defRPr sz="1400"/>
                      </a:pPr>
                      <a:r>
                        <a:rPr lang="en-US" dirty="0"/>
                        <a:t> 0.9214</a:t>
                      </a:r>
                      <a:endParaRPr dirty="0"/>
                    </a:p>
                  </a:txBody>
                  <a:tcPr marL="91425" marR="91425" marT="91425" marB="91425" horzOverflow="overflow"/>
                </a:tc>
                <a:tc>
                  <a:txBody>
                    <a:bodyPr/>
                    <a:lstStyle/>
                    <a:p>
                      <a:pPr algn="l">
                        <a:defRPr sz="1400"/>
                      </a:pPr>
                      <a:r>
                        <a:rPr lang="en-US" dirty="0"/>
                        <a:t> 0.9212</a:t>
                      </a:r>
                      <a:endParaRPr dirty="0"/>
                    </a:p>
                  </a:txBody>
                  <a:tcPr marL="91425" marR="91425" marT="91425" marB="91425" horzOverflow="overflow"/>
                </a:tc>
                <a:tc>
                  <a:txBody>
                    <a:bodyPr/>
                    <a:lstStyle/>
                    <a:p>
                      <a:pPr algn="l">
                        <a:defRPr sz="1400"/>
                      </a:pPr>
                      <a:r>
                        <a:rPr lang="en-US" dirty="0"/>
                        <a:t>0.9087</a:t>
                      </a:r>
                      <a:endParaRPr dirty="0"/>
                    </a:p>
                  </a:txBody>
                  <a:tcPr marL="91425" marR="91425" marT="91425" marB="91425" horzOverflow="overflow"/>
                </a:tc>
                <a:tc>
                  <a:txBody>
                    <a:bodyPr/>
                    <a:lstStyle/>
                    <a:p>
                      <a:pPr algn="l">
                        <a:defRPr sz="1400"/>
                      </a:pPr>
                      <a:r>
                        <a:rPr lang="en-US" dirty="0"/>
                        <a:t> 0.7307</a:t>
                      </a:r>
                      <a:endParaRPr dirty="0"/>
                    </a:p>
                  </a:txBody>
                  <a:tcPr marL="91425" marR="91425" marT="91425" marB="91425" horzOverflow="overflow"/>
                </a:tc>
                <a:extLst>
                  <a:ext uri="{0D108BD9-81ED-4DB2-BD59-A6C34878D82A}">
                    <a16:rowId xmlns:a16="http://schemas.microsoft.com/office/drawing/2014/main" val="10001"/>
                  </a:ext>
                </a:extLst>
              </a:tr>
              <a:tr h="381000">
                <a:tc>
                  <a:txBody>
                    <a:bodyPr/>
                    <a:lstStyle/>
                    <a:p>
                      <a:pPr algn="l">
                        <a:defRPr sz="1800"/>
                      </a:pPr>
                      <a:r>
                        <a:rPr sz="1400"/>
                        <a:t>Test Accuracy</a:t>
                      </a:r>
                    </a:p>
                  </a:txBody>
                  <a:tcPr marL="91425" marR="91425" marT="91425" marB="91425" horzOverflow="overflow"/>
                </a:tc>
                <a:tc>
                  <a:txBody>
                    <a:bodyPr/>
                    <a:lstStyle/>
                    <a:p>
                      <a:pPr algn="l">
                        <a:defRPr sz="1400"/>
                      </a:pPr>
                      <a:r>
                        <a:rPr lang="en-US" dirty="0"/>
                        <a:t>0.9265</a:t>
                      </a:r>
                      <a:endParaRPr dirty="0"/>
                    </a:p>
                  </a:txBody>
                  <a:tcPr marL="91425" marR="91425" marT="91425" marB="91425" horzOverflow="overflow"/>
                </a:tc>
                <a:tc>
                  <a:txBody>
                    <a:bodyPr/>
                    <a:lstStyle/>
                    <a:p>
                      <a:pPr algn="l">
                        <a:defRPr sz="1400"/>
                      </a:pPr>
                      <a:r>
                        <a:rPr lang="en-US" dirty="0"/>
                        <a:t>0.9264</a:t>
                      </a:r>
                      <a:endParaRPr dirty="0"/>
                    </a:p>
                  </a:txBody>
                  <a:tcPr marL="91425" marR="91425" marT="91425" marB="91425" horzOverflow="overflow"/>
                </a:tc>
                <a:tc>
                  <a:txBody>
                    <a:bodyPr/>
                    <a:lstStyle/>
                    <a:p>
                      <a:pPr algn="l">
                        <a:defRPr sz="1400"/>
                      </a:pPr>
                      <a:r>
                        <a:rPr lang="en-US" dirty="0"/>
                        <a:t> 0.9132</a:t>
                      </a:r>
                      <a:endParaRPr dirty="0"/>
                    </a:p>
                  </a:txBody>
                  <a:tcPr marL="91425" marR="91425" marT="91425" marB="91425" horzOverflow="overflow"/>
                </a:tc>
                <a:tc>
                  <a:txBody>
                    <a:bodyPr/>
                    <a:lstStyle/>
                    <a:p>
                      <a:pPr algn="l">
                        <a:defRPr sz="1400"/>
                      </a:pPr>
                      <a:r>
                        <a:rPr lang="en-US" dirty="0"/>
                        <a:t> 0.7580</a:t>
                      </a:r>
                      <a:endParaRPr dirty="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72;p16"/>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Curve</a:t>
            </a:r>
          </a:p>
        </p:txBody>
      </p:sp>
      <p:sp>
        <p:nvSpPr>
          <p:cNvPr id="119" name="Google Shape;73;p16"/>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learning rates from the previous slide</a:t>
            </a:r>
            <a:r>
              <a:rPr dirty="0"/>
              <a:t> and put </a:t>
            </a:r>
            <a:r>
              <a:rPr lang="en-US" dirty="0"/>
              <a:t>them</a:t>
            </a:r>
            <a:r>
              <a:rPr dirty="0"/>
              <a:t> below</a:t>
            </a:r>
            <a:r>
              <a:rPr lang="en-US" dirty="0"/>
              <a:t> (you may add additional slides if needed).</a:t>
            </a:r>
            <a:endParaRPr dirty="0"/>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Google Shape;78;p17"/>
          <p:cNvSpPr txBox="1">
            <a:spLocks noGrp="1"/>
          </p:cNvSpPr>
          <p:nvPr>
            <p:ph type="title"/>
          </p:nvPr>
        </p:nvSpPr>
        <p:spPr>
          <a:xfrm>
            <a:off x="311699" y="445025"/>
            <a:ext cx="8520602" cy="572701"/>
          </a:xfrm>
          <a:prstGeom prst="rect">
            <a:avLst/>
          </a:prstGeom>
        </p:spPr>
        <p:txBody>
          <a:bodyPr>
            <a:normAutofit fontScale="90000"/>
          </a:bodyPr>
          <a:lstStyle>
            <a:lvl1pPr marL="438911" indent="-390143" defTabSz="877823">
              <a:buClr>
                <a:srgbClr val="000000"/>
              </a:buClr>
              <a:buSzPts val="2600"/>
              <a:buAutoNum type="arabicPeriod"/>
              <a:defRPr sz="2688"/>
            </a:lvl1pPr>
          </a:lstStyle>
          <a:p>
            <a:r>
              <a:t>Learning Rates</a:t>
            </a:r>
          </a:p>
        </p:txBody>
      </p:sp>
      <p:sp>
        <p:nvSpPr>
          <p:cNvPr id="122" name="Google Shape;79;p17"/>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Describe and Explain your findings:</a:t>
            </a:r>
            <a:r>
              <a:rPr lang="en-US" dirty="0"/>
              <a:t>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for example, you should explain why the learning rate has the observed effect. Also, be cognizant of the best way to organize and show the results that best emphasizes your key observations. If you need more than one slide to answer the question, you are free to create new slides.</a:t>
            </a:r>
            <a:br>
              <a:rPr lang="en-US" sz="1100" i="1" dirty="0">
                <a:solidFill>
                  <a:srgbClr val="0070C0"/>
                </a:solidFill>
              </a:rPr>
            </a:br>
            <a:endParaRPr sz="1100" i="1" dirty="0">
              <a:solidFill>
                <a:srgbClr val="0070C0"/>
              </a:solidFill>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84;p18"/>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rPr dirty="0"/>
              <a:t>2. Regularization</a:t>
            </a:r>
          </a:p>
        </p:txBody>
      </p:sp>
      <p:sp>
        <p:nvSpPr>
          <p:cNvPr id="125" name="Google Shape;85;p18"/>
          <p:cNvSpPr txBox="1">
            <a:spLocks noGrp="1"/>
          </p:cNvSpPr>
          <p:nvPr>
            <p:ph type="body" idx="1"/>
          </p:nvPr>
        </p:nvSpPr>
        <p:spPr>
          <a:xfrm>
            <a:off x="311699" y="1152475"/>
            <a:ext cx="8520602" cy="867187"/>
          </a:xfrm>
          <a:prstGeom prst="rect">
            <a:avLst/>
          </a:prstGeom>
        </p:spPr>
        <p:txBody>
          <a:bodyPr/>
          <a:lstStyle>
            <a:lvl1pPr marL="0" indent="0">
              <a:spcBef>
                <a:spcPts val="1600"/>
              </a:spcBef>
              <a:buSzTx/>
              <a:buNone/>
            </a:lvl1pPr>
          </a:lstStyle>
          <a:p>
            <a:r>
              <a:rPr dirty="0"/>
              <a:t>Tune the regularization coefficient of the model with all other default hyper-parameters fixed. Fill in the table below:</a:t>
            </a:r>
          </a:p>
        </p:txBody>
      </p:sp>
      <p:graphicFrame>
        <p:nvGraphicFramePr>
          <p:cNvPr id="126" name="Google Shape;86;p18"/>
          <p:cNvGraphicFramePr/>
          <p:nvPr>
            <p:extLst>
              <p:ext uri="{D42A27DB-BD31-4B8C-83A1-F6EECF244321}">
                <p14:modId xmlns:p14="http://schemas.microsoft.com/office/powerpoint/2010/main" val="3524451577"/>
              </p:ext>
            </p:extLst>
          </p:nvPr>
        </p:nvGraphicFramePr>
        <p:xfrm>
          <a:off x="428599" y="2019662"/>
          <a:ext cx="7856840" cy="2753340"/>
        </p:xfrm>
        <a:graphic>
          <a:graphicData uri="http://schemas.openxmlformats.org/drawingml/2006/table">
            <a:tbl>
              <a:tblPr>
                <a:tableStyleId>{4C3C2611-4C71-4FC5-86AE-919BDF0F9419}</a:tableStyleId>
              </a:tblPr>
              <a:tblGrid>
                <a:gridCol w="1571375">
                  <a:extLst>
                    <a:ext uri="{9D8B030D-6E8A-4147-A177-3AD203B41FA5}">
                      <a16:colId xmlns:a16="http://schemas.microsoft.com/office/drawing/2014/main" val="20000"/>
                    </a:ext>
                  </a:extLst>
                </a:gridCol>
                <a:gridCol w="1257093">
                  <a:extLst>
                    <a:ext uri="{9D8B030D-6E8A-4147-A177-3AD203B41FA5}">
                      <a16:colId xmlns:a16="http://schemas.microsoft.com/office/drawing/2014/main" val="20001"/>
                    </a:ext>
                  </a:extLst>
                </a:gridCol>
                <a:gridCol w="1240118">
                  <a:extLst>
                    <a:ext uri="{9D8B030D-6E8A-4147-A177-3AD203B41FA5}">
                      <a16:colId xmlns:a16="http://schemas.microsoft.com/office/drawing/2014/main" val="3812410909"/>
                    </a:ext>
                  </a:extLst>
                </a:gridCol>
                <a:gridCol w="1274068">
                  <a:extLst>
                    <a:ext uri="{9D8B030D-6E8A-4147-A177-3AD203B41FA5}">
                      <a16:colId xmlns:a16="http://schemas.microsoft.com/office/drawing/2014/main" val="20002"/>
                    </a:ext>
                  </a:extLst>
                </a:gridCol>
                <a:gridCol w="1257093">
                  <a:extLst>
                    <a:ext uri="{9D8B030D-6E8A-4147-A177-3AD203B41FA5}">
                      <a16:colId xmlns:a16="http://schemas.microsoft.com/office/drawing/2014/main" val="20003"/>
                    </a:ext>
                  </a:extLst>
                </a:gridCol>
                <a:gridCol w="1257093">
                  <a:extLst>
                    <a:ext uri="{9D8B030D-6E8A-4147-A177-3AD203B41FA5}">
                      <a16:colId xmlns:a16="http://schemas.microsoft.com/office/drawing/2014/main" val="20004"/>
                    </a:ext>
                  </a:extLst>
                </a:gridCol>
              </a:tblGrid>
              <a:tr h="521114">
                <a:tc>
                  <a:txBody>
                    <a:bodyPr/>
                    <a:lstStyle/>
                    <a:p>
                      <a:pPr algn="l">
                        <a:defRPr sz="1400"/>
                      </a:pPr>
                      <a:endParaRPr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a:t>alpha=1</a:t>
                      </a:r>
                    </a:p>
                    <a:p>
                      <a:pPr algn="l">
                        <a:defRPr sz="1800"/>
                      </a:pPr>
                      <a:endParaRPr sz="1400" dirty="0"/>
                    </a:p>
                  </a:txBody>
                  <a:tcPr marL="91425" marR="91425" marT="91425" marB="91425" horzOverflow="overflow"/>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400" dirty="0"/>
                        <a:t>alpha=1e-1</a:t>
                      </a:r>
                    </a:p>
                    <a:p>
                      <a:pPr algn="l">
                        <a:defRPr sz="1800"/>
                      </a:pPr>
                      <a:endParaRPr sz="1400" dirty="0"/>
                    </a:p>
                  </a:txBody>
                  <a:tcPr marL="91425" marR="91425" marT="91425" marB="91425" horzOverflow="overflow"/>
                </a:tc>
                <a:tc>
                  <a:txBody>
                    <a:bodyPr/>
                    <a:lstStyle/>
                    <a:p>
                      <a:pPr algn="l">
                        <a:defRPr sz="1800"/>
                      </a:pPr>
                      <a:r>
                        <a:rPr sz="1400" dirty="0"/>
                        <a:t>alpha=1e-2</a:t>
                      </a:r>
                    </a:p>
                  </a:txBody>
                  <a:tcPr marL="91425" marR="91425" marT="91425" marB="91425" horzOverflow="overflow"/>
                </a:tc>
                <a:tc>
                  <a:txBody>
                    <a:bodyPr/>
                    <a:lstStyle/>
                    <a:p>
                      <a:pPr algn="l">
                        <a:defRPr sz="1800"/>
                      </a:pPr>
                      <a:r>
                        <a:rPr sz="1400"/>
                        <a:t>alpha=1e-3</a:t>
                      </a:r>
                    </a:p>
                  </a:txBody>
                  <a:tcPr marL="91425" marR="91425" marT="91425" marB="91425" horzOverflow="overflow"/>
                </a:tc>
                <a:tc>
                  <a:txBody>
                    <a:bodyPr/>
                    <a:lstStyle/>
                    <a:p>
                      <a:pPr algn="l">
                        <a:defRPr sz="1800"/>
                      </a:pPr>
                      <a:r>
                        <a:rPr sz="1400" dirty="0"/>
                        <a:t>alpha=1e-4</a:t>
                      </a:r>
                    </a:p>
                  </a:txBody>
                  <a:tcPr marL="91425" marR="91425" marT="91425" marB="91425" horzOverflow="overflow"/>
                </a:tc>
                <a:extLst>
                  <a:ext uri="{0D108BD9-81ED-4DB2-BD59-A6C34878D82A}">
                    <a16:rowId xmlns:a16="http://schemas.microsoft.com/office/drawing/2014/main" val="10000"/>
                  </a:ext>
                </a:extLst>
              </a:tr>
              <a:tr h="714590">
                <a:tc>
                  <a:txBody>
                    <a:bodyPr/>
                    <a:lstStyle/>
                    <a:p>
                      <a:pPr algn="l">
                        <a:defRPr sz="1800"/>
                      </a:pPr>
                      <a:r>
                        <a:rPr sz="1400"/>
                        <a:t>Training Accuracy</a:t>
                      </a:r>
                    </a:p>
                  </a:txBody>
                  <a:tcPr marL="91425" marR="91425" marT="91425" marB="91425" horzOverflow="overflow"/>
                </a:tc>
                <a:tc>
                  <a:txBody>
                    <a:bodyPr/>
                    <a:lstStyle/>
                    <a:p>
                      <a:pPr algn="l">
                        <a:defRPr sz="1400"/>
                      </a:pPr>
                      <a:r>
                        <a:rPr lang="en-US" dirty="0"/>
                        <a:t>0.1059</a:t>
                      </a:r>
                      <a:endParaRPr dirty="0"/>
                    </a:p>
                  </a:txBody>
                  <a:tcPr marL="91425" marR="91425" marT="91425" marB="91425" horzOverflow="overflow"/>
                </a:tc>
                <a:tc>
                  <a:txBody>
                    <a:bodyPr/>
                    <a:lstStyle/>
                    <a:p>
                      <a:pPr algn="l">
                        <a:defRPr sz="1400"/>
                      </a:pPr>
                      <a:r>
                        <a:rPr lang="en-US" dirty="0"/>
                        <a:t>0.1036</a:t>
                      </a:r>
                      <a:endParaRPr dirty="0"/>
                    </a:p>
                  </a:txBody>
                  <a:tcPr marL="91425" marR="91425" marT="91425" marB="91425" horzOverflow="overflow"/>
                </a:tc>
                <a:tc>
                  <a:txBody>
                    <a:bodyPr/>
                    <a:lstStyle/>
                    <a:p>
                      <a:pPr algn="l">
                        <a:defRPr sz="1400"/>
                      </a:pPr>
                      <a:r>
                        <a:rPr lang="en-US" dirty="0"/>
                        <a:t> 0.8431</a:t>
                      </a:r>
                      <a:endParaRPr dirty="0"/>
                    </a:p>
                  </a:txBody>
                  <a:tcPr marL="91425" marR="91425" marT="91425" marB="91425" horzOverflow="overflow"/>
                </a:tc>
                <a:tc>
                  <a:txBody>
                    <a:bodyPr/>
                    <a:lstStyle/>
                    <a:p>
                      <a:pPr algn="l">
                        <a:defRPr sz="1400"/>
                      </a:pPr>
                      <a:r>
                        <a:rPr lang="en-US" dirty="0"/>
                        <a:t>0.9430</a:t>
                      </a:r>
                      <a:endParaRPr dirty="0"/>
                    </a:p>
                  </a:txBody>
                  <a:tcPr marL="91425" marR="91425" marT="91425" marB="91425" horzOverflow="overflow"/>
                </a:tc>
                <a:tc>
                  <a:txBody>
                    <a:bodyPr/>
                    <a:lstStyle/>
                    <a:p>
                      <a:pPr algn="l">
                        <a:defRPr sz="1400"/>
                      </a:pPr>
                      <a:r>
                        <a:rPr lang="en-US" dirty="0"/>
                        <a:t>0.9801</a:t>
                      </a:r>
                      <a:endParaRPr dirty="0"/>
                    </a:p>
                  </a:txBody>
                  <a:tcPr marL="91425" marR="91425" marT="91425" marB="91425" horzOverflow="overflow"/>
                </a:tc>
                <a:extLst>
                  <a:ext uri="{0D108BD9-81ED-4DB2-BD59-A6C34878D82A}">
                    <a16:rowId xmlns:a16="http://schemas.microsoft.com/office/drawing/2014/main" val="10001"/>
                  </a:ext>
                </a:extLst>
              </a:tr>
              <a:tr h="714590">
                <a:tc>
                  <a:txBody>
                    <a:bodyPr/>
                    <a:lstStyle/>
                    <a:p>
                      <a:pPr algn="l">
                        <a:defRPr sz="1800"/>
                      </a:pPr>
                      <a:r>
                        <a:rPr sz="1400"/>
                        <a:t>Validation Accuracy</a:t>
                      </a:r>
                    </a:p>
                  </a:txBody>
                  <a:tcPr marL="91425" marR="91425" marT="91425" marB="91425" horzOverflow="overflow"/>
                </a:tc>
                <a:tc>
                  <a:txBody>
                    <a:bodyPr/>
                    <a:lstStyle/>
                    <a:p>
                      <a:pPr algn="l">
                        <a:defRPr sz="1400"/>
                      </a:pPr>
                      <a:r>
                        <a:rPr lang="en-US" dirty="0"/>
                        <a:t>0.1081</a:t>
                      </a:r>
                      <a:endParaRPr dirty="0"/>
                    </a:p>
                  </a:txBody>
                  <a:tcPr marL="91425" marR="91425" marT="91425" marB="91425" horzOverflow="overflow"/>
                </a:tc>
                <a:tc>
                  <a:txBody>
                    <a:bodyPr/>
                    <a:lstStyle/>
                    <a:p>
                      <a:pPr algn="l">
                        <a:defRPr sz="1400"/>
                      </a:pPr>
                      <a:r>
                        <a:rPr lang="en-US" dirty="0"/>
                        <a:t> 0.1060</a:t>
                      </a:r>
                      <a:endParaRPr dirty="0"/>
                    </a:p>
                  </a:txBody>
                  <a:tcPr marL="91425" marR="91425" marT="91425" marB="91425" horzOverflow="overflow"/>
                </a:tc>
                <a:tc>
                  <a:txBody>
                    <a:bodyPr/>
                    <a:lstStyle/>
                    <a:p>
                      <a:pPr algn="l">
                        <a:defRPr sz="1400"/>
                      </a:pPr>
                      <a:r>
                        <a:rPr lang="en-US" dirty="0"/>
                        <a:t> 0.8798</a:t>
                      </a:r>
                      <a:endParaRPr dirty="0"/>
                    </a:p>
                  </a:txBody>
                  <a:tcPr marL="91425" marR="91425" marT="91425" marB="91425" horzOverflow="overflow"/>
                </a:tc>
                <a:tc>
                  <a:txBody>
                    <a:bodyPr/>
                    <a:lstStyle/>
                    <a:p>
                      <a:pPr algn="l">
                        <a:defRPr sz="1400"/>
                      </a:pPr>
                      <a:r>
                        <a:rPr lang="en-US" dirty="0"/>
                        <a:t> 0.9490</a:t>
                      </a:r>
                      <a:endParaRPr dirty="0"/>
                    </a:p>
                  </a:txBody>
                  <a:tcPr marL="91425" marR="91425" marT="91425" marB="91425" horzOverflow="overflow"/>
                </a:tc>
                <a:tc>
                  <a:txBody>
                    <a:bodyPr/>
                    <a:lstStyle/>
                    <a:p>
                      <a:pPr algn="l">
                        <a:defRPr sz="1400"/>
                      </a:pPr>
                      <a:r>
                        <a:rPr lang="en-US" dirty="0"/>
                        <a:t>0.9730</a:t>
                      </a:r>
                      <a:endParaRPr dirty="0"/>
                    </a:p>
                  </a:txBody>
                  <a:tcPr marL="91425" marR="91425" marT="91425" marB="91425" horzOverflow="overflow"/>
                </a:tc>
                <a:extLst>
                  <a:ext uri="{0D108BD9-81ED-4DB2-BD59-A6C34878D82A}">
                    <a16:rowId xmlns:a16="http://schemas.microsoft.com/office/drawing/2014/main" val="10002"/>
                  </a:ext>
                </a:extLst>
              </a:tr>
              <a:tr h="714590">
                <a:tc>
                  <a:txBody>
                    <a:bodyPr/>
                    <a:lstStyle/>
                    <a:p>
                      <a:pPr algn="l">
                        <a:defRPr sz="1800"/>
                      </a:pPr>
                      <a:r>
                        <a:rPr sz="1400"/>
                        <a:t>Test Accuracy</a:t>
                      </a:r>
                    </a:p>
                  </a:txBody>
                  <a:tcPr marL="91425" marR="91425" marT="91425" marB="91425" horzOverflow="overflow"/>
                </a:tc>
                <a:tc>
                  <a:txBody>
                    <a:bodyPr/>
                    <a:lstStyle/>
                    <a:p>
                      <a:pPr algn="l">
                        <a:defRPr sz="1400"/>
                      </a:pPr>
                      <a:r>
                        <a:rPr lang="en-US" dirty="0"/>
                        <a:t>0.1028</a:t>
                      </a:r>
                      <a:endParaRPr dirty="0"/>
                    </a:p>
                  </a:txBody>
                  <a:tcPr marL="91425" marR="91425" marT="91425" marB="91425" horzOverflow="overflow"/>
                </a:tc>
                <a:tc>
                  <a:txBody>
                    <a:bodyPr/>
                    <a:lstStyle/>
                    <a:p>
                      <a:pPr algn="l">
                        <a:defRPr sz="1400"/>
                      </a:pPr>
                      <a:r>
                        <a:rPr lang="en-US" dirty="0"/>
                        <a:t>0.1994</a:t>
                      </a:r>
                      <a:endParaRPr dirty="0"/>
                    </a:p>
                  </a:txBody>
                  <a:tcPr marL="91425" marR="91425" marT="91425" marB="91425" horzOverflow="overflow"/>
                </a:tc>
                <a:tc>
                  <a:txBody>
                    <a:bodyPr/>
                    <a:lstStyle/>
                    <a:p>
                      <a:pPr algn="l">
                        <a:defRPr sz="1400"/>
                      </a:pPr>
                      <a:r>
                        <a:rPr lang="en-US" dirty="0"/>
                        <a:t>0.8849</a:t>
                      </a:r>
                      <a:endParaRPr dirty="0"/>
                    </a:p>
                  </a:txBody>
                  <a:tcPr marL="91425" marR="91425" marT="91425" marB="91425" horzOverflow="overflow"/>
                </a:tc>
                <a:tc>
                  <a:txBody>
                    <a:bodyPr/>
                    <a:lstStyle/>
                    <a:p>
                      <a:pPr algn="l">
                        <a:defRPr sz="1400"/>
                      </a:pPr>
                      <a:r>
                        <a:rPr lang="en-US" dirty="0"/>
                        <a:t> 0.9476</a:t>
                      </a:r>
                      <a:endParaRPr dirty="0"/>
                    </a:p>
                  </a:txBody>
                  <a:tcPr marL="91425" marR="91425" marT="91425" marB="91425" horzOverflow="overflow"/>
                </a:tc>
                <a:tc>
                  <a:txBody>
                    <a:bodyPr/>
                    <a:lstStyle/>
                    <a:p>
                      <a:pPr algn="l">
                        <a:defRPr sz="1400"/>
                      </a:pPr>
                      <a:r>
                        <a:rPr lang="en-US" dirty="0"/>
                        <a:t> 0.9733</a:t>
                      </a:r>
                      <a:endParaRPr dirty="0"/>
                    </a:p>
                  </a:txBody>
                  <a:tcPr marL="91425" marR="91425" marT="91425" marB="91425" horzOverflow="overflow"/>
                </a:tc>
                <a:extLst>
                  <a:ext uri="{0D108BD9-81ED-4DB2-BD59-A6C34878D82A}">
                    <a16:rowId xmlns:a16="http://schemas.microsoft.com/office/drawing/2014/main" val="10003"/>
                  </a:ext>
                </a:extLst>
              </a:tr>
            </a:tbl>
          </a:graphicData>
        </a:graphic>
      </p:graphicFrame>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Google Shape;91;p19"/>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29" name="Google Shape;92;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rPr dirty="0"/>
              <a:t>Plot the learning curves</a:t>
            </a:r>
            <a:r>
              <a:rPr lang="en-US" dirty="0"/>
              <a:t> using the regularization coefficients from the previous slide</a:t>
            </a:r>
            <a:r>
              <a:rPr dirty="0"/>
              <a:t> and put </a:t>
            </a:r>
            <a:r>
              <a:rPr lang="en-US" dirty="0"/>
              <a:t>them</a:t>
            </a:r>
            <a:r>
              <a:rPr dirty="0"/>
              <a:t> below</a:t>
            </a:r>
            <a:r>
              <a:rPr lang="en-US" dirty="0"/>
              <a:t> (you may add additional slides if needed).</a:t>
            </a:r>
            <a:endParaRPr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FD232-F850-0D48-9E7B-D9800A258EAB}"/>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07FE5FB8-0386-C535-CFC5-E74CFB9224DC}"/>
              </a:ext>
            </a:extLst>
          </p:cNvPr>
          <p:cNvSpPr>
            <a:spLocks noGrp="1"/>
          </p:cNvSpPr>
          <p:nvPr>
            <p:ph type="body" idx="1"/>
          </p:nvPr>
        </p:nvSpPr>
        <p:spPr/>
        <p:txBody>
          <a:bodyPr/>
          <a:lstStyle/>
          <a:p>
            <a:r>
              <a:rPr lang="en-US" dirty="0"/>
              <a:t>Final Accuracy on Test Data: 0.9736</a:t>
            </a:r>
          </a:p>
        </p:txBody>
      </p:sp>
    </p:spTree>
    <p:extLst>
      <p:ext uri="{BB962C8B-B14F-4D97-AF65-F5344CB8AC3E}">
        <p14:creationId xmlns:p14="http://schemas.microsoft.com/office/powerpoint/2010/main" val="166786895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Google Shape;97;p20"/>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2. Regularization</a:t>
            </a:r>
          </a:p>
        </p:txBody>
      </p:sp>
      <p:sp>
        <p:nvSpPr>
          <p:cNvPr id="132" name="Google Shape;98;p20"/>
          <p:cNvSpPr txBox="1">
            <a:spLocks noGrp="1"/>
          </p:cNvSpPr>
          <p:nvPr>
            <p:ph type="body" idx="1"/>
          </p:nvPr>
        </p:nvSpPr>
        <p:spPr>
          <a:xfrm>
            <a:off x="311699" y="1152475"/>
            <a:ext cx="8520602" cy="3416400"/>
          </a:xfrm>
          <a:prstGeom prst="rect">
            <a:avLst/>
          </a:prstGeom>
        </p:spPr>
        <p:txBody>
          <a:bodyPr/>
          <a:lstStyle>
            <a:lvl1pPr marL="0" indent="0">
              <a:spcBef>
                <a:spcPts val="1600"/>
              </a:spcBef>
              <a:buSzTx/>
              <a:buNone/>
            </a:lvl1pPr>
          </a:lstStyle>
          <a:p>
            <a:r>
              <a:rPr dirty="0"/>
              <a:t>Describe and Explain your findings:</a:t>
            </a:r>
            <a:r>
              <a:rPr lang="en-US" dirty="0"/>
              <a:t>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for example, you should explain why the regularization value affects performance as well as model weights. Also, be mindful of the best way to organize and show the results that best emphasizes your key observations. If you need more than one slide to answer the question, you are free to create new slides.</a:t>
            </a:r>
            <a:br>
              <a:rPr lang="en-US" sz="1100" i="1" dirty="0">
                <a:solidFill>
                  <a:srgbClr val="0070C0"/>
                </a:solidFill>
              </a:rPr>
            </a:br>
            <a:endParaRPr sz="1100" dirty="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Google Shape;103;p21"/>
          <p:cNvSpPr txBox="1">
            <a:spLocks noGrp="1"/>
          </p:cNvSpPr>
          <p:nvPr>
            <p:ph type="title"/>
          </p:nvPr>
        </p:nvSpPr>
        <p:spPr>
          <a:xfrm>
            <a:off x="311699" y="445025"/>
            <a:ext cx="8520602" cy="572701"/>
          </a:xfrm>
          <a:prstGeom prst="rect">
            <a:avLst/>
          </a:prstGeom>
        </p:spPr>
        <p:txBody>
          <a:bodyPr>
            <a:normAutofit fontScale="90000"/>
          </a:bodyPr>
          <a:lstStyle>
            <a:lvl1pPr defTabSz="877823">
              <a:defRPr sz="2688"/>
            </a:lvl1pPr>
          </a:lstStyle>
          <a:p>
            <a:r>
              <a:t>3. Hyper-parameter Tuning</a:t>
            </a:r>
          </a:p>
        </p:txBody>
      </p:sp>
      <p:sp>
        <p:nvSpPr>
          <p:cNvPr id="135" name="Google Shape;104;p21"/>
          <p:cNvSpPr txBox="1">
            <a:spLocks noGrp="1"/>
          </p:cNvSpPr>
          <p:nvPr>
            <p:ph type="body" idx="1"/>
          </p:nvPr>
        </p:nvSpPr>
        <p:spPr>
          <a:xfrm>
            <a:off x="311699" y="1152475"/>
            <a:ext cx="8520602" cy="3416400"/>
          </a:xfrm>
          <a:prstGeom prst="rect">
            <a:avLst/>
          </a:prstGeom>
        </p:spPr>
        <p:txBody>
          <a:bodyPr>
            <a:normAutofit fontScale="92500" lnSpcReduction="10000"/>
          </a:bodyPr>
          <a:lstStyle/>
          <a:p>
            <a:pPr marL="0" indent="0">
              <a:buSzTx/>
              <a:buNone/>
            </a:pPr>
            <a:r>
              <a:rPr dirty="0"/>
              <a:t>You are now free to tune any hyper-parameters for better accuracy. Create a table below and put the configuration of your best model and accuracy into the table:</a:t>
            </a:r>
          </a:p>
          <a:p>
            <a:pPr marL="0" indent="0">
              <a:spcBef>
                <a:spcPts val="1600"/>
              </a:spcBef>
              <a:buSzTx/>
              <a:buNone/>
            </a:pPr>
            <a:endParaRPr dirty="0"/>
          </a:p>
          <a:p>
            <a:pPr marL="0" indent="0">
              <a:spcBef>
                <a:spcPts val="1600"/>
              </a:spcBef>
              <a:buSzTx/>
              <a:buNone/>
            </a:pPr>
            <a:endParaRPr dirty="0"/>
          </a:p>
          <a:p>
            <a:pPr marL="0" indent="0">
              <a:spcBef>
                <a:spcPts val="1600"/>
              </a:spcBef>
              <a:buSzTx/>
              <a:buNone/>
            </a:pPr>
            <a:endParaRPr dirty="0"/>
          </a:p>
          <a:p>
            <a:pPr marL="0" indent="0">
              <a:spcBef>
                <a:spcPts val="1600"/>
              </a:spcBef>
              <a:buSzTx/>
              <a:buNone/>
            </a:pPr>
            <a:r>
              <a:rPr lang="en-US" dirty="0"/>
              <a:t>E</a:t>
            </a:r>
            <a:r>
              <a:rPr dirty="0"/>
              <a:t>xplain why your choice works:</a:t>
            </a:r>
            <a:r>
              <a:rPr lang="en-US" dirty="0"/>
              <a:t> </a:t>
            </a:r>
            <a:r>
              <a:rPr lang="en-US" sz="1100" i="1" dirty="0">
                <a:solidFill>
                  <a:srgbClr val="0070C0"/>
                </a:solidFill>
              </a:rPr>
              <a:t>Explanation should go into </a:t>
            </a:r>
            <a:r>
              <a:rPr lang="en-US" sz="1100" b="1" i="1" dirty="0">
                <a:solidFill>
                  <a:srgbClr val="0070C0"/>
                </a:solidFill>
              </a:rPr>
              <a:t>WHY</a:t>
            </a:r>
            <a:r>
              <a:rPr lang="en-US" sz="1100" i="1" dirty="0">
                <a:solidFill>
                  <a:srgbClr val="0070C0"/>
                </a:solidFill>
              </a:rPr>
              <a:t> things work the way they do in the context of Machine Learning theory/intuition, along with justification for your experimentation methodology. </a:t>
            </a:r>
            <a:r>
              <a:rPr lang="en-US" sz="1100" b="1" i="1" dirty="0">
                <a:solidFill>
                  <a:srgbClr val="0070C0"/>
                </a:solidFill>
              </a:rPr>
              <a:t>DO NOT </a:t>
            </a:r>
            <a:r>
              <a:rPr lang="en-US" sz="11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br>
              <a:rPr lang="en-US" sz="1100" i="1" dirty="0">
                <a:solidFill>
                  <a:srgbClr val="0070C0"/>
                </a:solidFill>
              </a:rPr>
            </a:br>
            <a:endParaRPr sz="110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Q1. Feel free to add extra slides if needed.</a:t>
            </a:r>
          </a:p>
        </p:txBody>
      </p:sp>
    </p:spTree>
    <p:extLst>
      <p:ext uri="{BB962C8B-B14F-4D97-AF65-F5344CB8AC3E}">
        <p14:creationId xmlns:p14="http://schemas.microsoft.com/office/powerpoint/2010/main" val="366977686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Feel free to add extra slides if needed.</a:t>
            </a:r>
          </a:p>
        </p:txBody>
      </p:sp>
    </p:spTree>
    <p:extLst>
      <p:ext uri="{BB962C8B-B14F-4D97-AF65-F5344CB8AC3E}">
        <p14:creationId xmlns:p14="http://schemas.microsoft.com/office/powerpoint/2010/main" val="2771228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Feel free to add extra slides if needed.</a:t>
            </a:r>
          </a:p>
        </p:txBody>
      </p:sp>
    </p:spTree>
    <p:extLst>
      <p:ext uri="{BB962C8B-B14F-4D97-AF65-F5344CB8AC3E}">
        <p14:creationId xmlns:p14="http://schemas.microsoft.com/office/powerpoint/2010/main" val="36550839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1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109127"/>
            <a:ext cx="8520602" cy="640747"/>
          </a:xfrm>
          <a:prstGeom prst="rect">
            <a:avLst/>
          </a:prstGeom>
        </p:spPr>
        <p:txBody>
          <a:bodyPr>
            <a:normAutofit/>
          </a:bodyPr>
          <a:lstStyle/>
          <a:p>
            <a:pPr marL="0" indent="0" defTabSz="850391">
              <a:defRPr sz="1488"/>
            </a:pPr>
            <a:r>
              <a:rPr dirty="0"/>
              <a:t>Name:</a:t>
            </a:r>
          </a:p>
          <a:p>
            <a:pPr marL="0" indent="0" defTabSz="850391">
              <a:defRPr sz="1488"/>
            </a:pPr>
            <a:r>
              <a:rPr dirty="0"/>
              <a:t>GT Email:</a:t>
            </a:r>
            <a:endParaRPr lang="en-US" dirty="0"/>
          </a:p>
        </p:txBody>
      </p:sp>
    </p:spTree>
    <p:extLst>
      <p:ext uri="{BB962C8B-B14F-4D97-AF65-F5344CB8AC3E}">
        <p14:creationId xmlns:p14="http://schemas.microsoft.com/office/powerpoint/2010/main" val="413886657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Provide a short preview of the paper of your choice.</a:t>
            </a:r>
          </a:p>
        </p:txBody>
      </p:sp>
    </p:spTree>
    <p:extLst>
      <p:ext uri="{BB962C8B-B14F-4D97-AF65-F5344CB8AC3E}">
        <p14:creationId xmlns:p14="http://schemas.microsoft.com/office/powerpoint/2010/main" val="298382879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Q1. Feel free to add extra slides if needed.</a:t>
            </a:r>
          </a:p>
        </p:txBody>
      </p:sp>
    </p:spTree>
    <p:extLst>
      <p:ext uri="{BB962C8B-B14F-4D97-AF65-F5344CB8AC3E}">
        <p14:creationId xmlns:p14="http://schemas.microsoft.com/office/powerpoint/2010/main" val="214496482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Paper specific Q2. Feel free to add extra slides if needed.</a:t>
            </a:r>
          </a:p>
        </p:txBody>
      </p:sp>
      <p:sp>
        <p:nvSpPr>
          <p:cNvPr id="3" name="TextBox 2">
            <a:extLst>
              <a:ext uri="{FF2B5EF4-FFF2-40B4-BE49-F238E27FC236}">
                <a16:creationId xmlns:a16="http://schemas.microsoft.com/office/drawing/2014/main" id="{6185D7DF-E660-306D-862D-FB5A23053627}"/>
              </a:ext>
            </a:extLst>
          </p:cNvPr>
          <p:cNvSpPr txBox="1"/>
          <p:nvPr/>
        </p:nvSpPr>
        <p:spPr>
          <a:xfrm>
            <a:off x="874643" y="254442"/>
            <a:ext cx="65"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dirty="0">
              <a:ln>
                <a:noFill/>
              </a:ln>
              <a:solidFill>
                <a:srgbClr val="000000"/>
              </a:solidFill>
              <a:effectLst/>
              <a:uFillTx/>
              <a:latin typeface="+mj-lt"/>
              <a:ea typeface="+mj-ea"/>
              <a:cs typeface="+mj-cs"/>
              <a:sym typeface="Arial"/>
            </a:endParaRPr>
          </a:p>
        </p:txBody>
      </p:sp>
    </p:spTree>
    <p:extLst>
      <p:ext uri="{BB962C8B-B14F-4D97-AF65-F5344CB8AC3E}">
        <p14:creationId xmlns:p14="http://schemas.microsoft.com/office/powerpoint/2010/main" val="1623186423"/>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dirty="0"/>
              <a:t>Assignment 1 Writeup</a:t>
            </a:r>
            <a:br>
              <a:rPr lang="en-US" dirty="0"/>
            </a:br>
            <a:r>
              <a:rPr lang="en-US" sz="2400" b="1" dirty="0">
                <a:solidFill>
                  <a:srgbClr val="FF0000"/>
                </a:solidFill>
              </a:rPr>
              <a:t>DO NOT TAG</a:t>
            </a:r>
            <a:endParaRPr sz="2400" b="1" dirty="0">
              <a:solidFill>
                <a:srgbClr val="FF0000"/>
              </a:solidFill>
            </a:endParaRPr>
          </a:p>
        </p:txBody>
      </p:sp>
      <p:sp>
        <p:nvSpPr>
          <p:cNvPr id="110" name="Google Shape;55;p13"/>
          <p:cNvSpPr txBox="1">
            <a:spLocks noGrp="1"/>
          </p:cNvSpPr>
          <p:nvPr>
            <p:ph type="subTitle" sz="quarter" idx="1"/>
          </p:nvPr>
        </p:nvSpPr>
        <p:spPr>
          <a:xfrm>
            <a:off x="311699" y="2834125"/>
            <a:ext cx="8520602" cy="792601"/>
          </a:xfrm>
          <a:prstGeom prst="rect">
            <a:avLst/>
          </a:prstGeom>
        </p:spPr>
        <p:txBody>
          <a:bodyPr>
            <a:normAutofit/>
          </a:bodyPr>
          <a:lstStyle/>
          <a:p>
            <a:pPr marL="0" indent="0" defTabSz="850391">
              <a:defRPr sz="1488"/>
            </a:pPr>
            <a:r>
              <a:rPr dirty="0"/>
              <a:t>Name:</a:t>
            </a:r>
          </a:p>
          <a:p>
            <a:pPr marL="0" indent="0" defTabSz="850391">
              <a:defRPr sz="1488"/>
            </a:pPr>
            <a:r>
              <a:rPr dirty="0"/>
              <a:t>GT Email:</a:t>
            </a:r>
            <a:endParaRPr lang="en-US" dirty="0"/>
          </a:p>
        </p:txBody>
      </p:sp>
    </p:spTree>
    <p:extLst>
      <p:ext uri="{BB962C8B-B14F-4D97-AF65-F5344CB8AC3E}">
        <p14:creationId xmlns:p14="http://schemas.microsoft.com/office/powerpoint/2010/main" val="726354783"/>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10417</TotalTime>
  <Words>640</Words>
  <Application>Microsoft Macintosh PowerPoint</Application>
  <PresentationFormat>On-screen Show (16:9)</PresentationFormat>
  <Paragraphs>73</Paragraphs>
  <Slides>18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Assignment 1 Theory Problem Set DO NOT TAG</vt:lpstr>
      <vt:lpstr>Theory PS Q1. Feel free to add extra slides if needed.</vt:lpstr>
      <vt:lpstr>Theory PS Q2. Feel free to add extra slides if needed.</vt:lpstr>
      <vt:lpstr>Theory PS Q3. Feel free to add extra slides if needed.</vt:lpstr>
      <vt:lpstr>Assignment 1 Paper Review DO NOT TAG</vt:lpstr>
      <vt:lpstr>Provide a short preview of the paper of your choice.</vt:lpstr>
      <vt:lpstr>Paper specific Q1. Feel free to add extra slides if needed.</vt:lpstr>
      <vt:lpstr>Paper specific Q2. Feel free to add extra slides if needed.</vt:lpstr>
      <vt:lpstr>Assignment 1 Writeup DO NOT TAG</vt:lpstr>
      <vt:lpstr>PowerPoint Presentation</vt:lpstr>
      <vt:lpstr>Learning Rates</vt:lpstr>
      <vt:lpstr>Learning Curve</vt:lpstr>
      <vt:lpstr>Learning Rates</vt:lpstr>
      <vt:lpstr>2. Regularization</vt:lpstr>
      <vt:lpstr>2. Regularization</vt:lpstr>
      <vt:lpstr>PowerPoint Presentation</vt:lpstr>
      <vt:lpstr>2. Regularization</vt:lpstr>
      <vt:lpstr>3. Hyper-parameter Tuning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 Writeup</dc:title>
  <cp:lastModifiedBy>negin mashhadi</cp:lastModifiedBy>
  <cp:revision>38</cp:revision>
  <dcterms:modified xsi:type="dcterms:W3CDTF">2025-09-14T00:33:56Z</dcterms:modified>
</cp:coreProperties>
</file>