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73" r:id="rId2"/>
    <p:sldId id="276" r:id="rId3"/>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56783-777D-4C8B-AC50-B1EA2A789FA2}" type="datetimeFigureOut">
              <a:rPr lang="en-US" smtClean="0"/>
              <a:t>4/7/2024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85DA4-86E3-4938-97A1-FDC29F82338B}" type="slidenum">
              <a:rPr lang="en-US" smtClean="0"/>
              <a:t>‹#›</a:t>
            </a:fld>
            <a:endParaRPr lang="en-US"/>
          </a:p>
        </p:txBody>
      </p:sp>
    </p:spTree>
    <p:extLst>
      <p:ext uri="{BB962C8B-B14F-4D97-AF65-F5344CB8AC3E}">
        <p14:creationId xmlns:p14="http://schemas.microsoft.com/office/powerpoint/2010/main" val="324745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D85DA4-86E3-4938-97A1-FDC29F82338B}" type="slidenum">
              <a:rPr lang="en-US" smtClean="0"/>
              <a:t>10</a:t>
            </a:fld>
            <a:endParaRPr lang="en-US"/>
          </a:p>
        </p:txBody>
      </p:sp>
    </p:spTree>
    <p:extLst>
      <p:ext uri="{BB962C8B-B14F-4D97-AF65-F5344CB8AC3E}">
        <p14:creationId xmlns:p14="http://schemas.microsoft.com/office/powerpoint/2010/main" val="2162602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4C16B69-3F0F-4410-B7F9-13596470A74F}"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16B69-3F0F-4410-B7F9-13596470A7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16B69-3F0F-4410-B7F9-13596470A7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16B69-3F0F-4410-B7F9-13596470A7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C16B69-3F0F-4410-B7F9-13596470A74F}"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C16B69-3F0F-4410-B7F9-13596470A7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C16B69-3F0F-4410-B7F9-13596470A7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C16B69-3F0F-4410-B7F9-13596470A7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C16B69-3F0F-4410-B7F9-13596470A74F}"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C16B69-3F0F-4410-B7F9-13596470A7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D5A1E9D-A4A6-4A7D-B02D-344C709E97C7}" type="datetimeFigureOut">
              <a:rPr lang="en-US" smtClean="0"/>
              <a:t>4/7/2024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C16B69-3F0F-4410-B7F9-13596470A74F}"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D5A1E9D-A4A6-4A7D-B02D-344C709E97C7}" type="datetimeFigureOut">
              <a:rPr lang="en-US" smtClean="0"/>
              <a:t>4/7/2024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C16B69-3F0F-4410-B7F9-13596470A74F}"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53400" cy="914400"/>
          </a:xfrm>
          <a:solidFill>
            <a:schemeClr val="accent1"/>
          </a:solidFill>
        </p:spPr>
        <p:txBody>
          <a:bodyPr>
            <a:normAutofit/>
          </a:bodyPr>
          <a:lstStyle/>
          <a:p>
            <a:r>
              <a:rPr lang="en-GB" sz="4000" b="0" u="sng" dirty="0" smtClean="0"/>
              <a:t>Capstone project -1</a:t>
            </a:r>
            <a:endParaRPr lang="en-US" sz="4000" b="0" u="sng" dirty="0"/>
          </a:p>
        </p:txBody>
      </p:sp>
      <p:sp>
        <p:nvSpPr>
          <p:cNvPr id="3" name="Text Placeholder 2"/>
          <p:cNvSpPr>
            <a:spLocks noGrp="1"/>
          </p:cNvSpPr>
          <p:nvPr>
            <p:ph type="body" idx="2"/>
          </p:nvPr>
        </p:nvSpPr>
        <p:spPr>
          <a:xfrm>
            <a:off x="457200" y="1524000"/>
            <a:ext cx="8229600" cy="1752600"/>
          </a:xfrm>
          <a:solidFill>
            <a:schemeClr val="tx2">
              <a:lumMod val="20000"/>
              <a:lumOff val="80000"/>
            </a:schemeClr>
          </a:solidFill>
        </p:spPr>
        <p:txBody>
          <a:bodyPr>
            <a:noAutofit/>
          </a:bodyPr>
          <a:lstStyle/>
          <a:p>
            <a:r>
              <a:rPr lang="en-GB" sz="4000" b="1" u="sng" dirty="0">
                <a:solidFill>
                  <a:srgbClr val="FF0000"/>
                </a:solidFill>
                <a:effectLst>
                  <a:outerShdw blurRad="38100" dist="38100" dir="2700000" algn="tl">
                    <a:srgbClr val="000000">
                      <a:alpha val="43137"/>
                    </a:srgbClr>
                  </a:outerShdw>
                </a:effectLst>
              </a:rPr>
              <a:t>CUSTOMER SATISFACTION ANALYSIS</a:t>
            </a:r>
            <a:endParaRPr lang="en-US" sz="4000" b="1" u="sng" dirty="0">
              <a:solidFill>
                <a:srgbClr val="FF0000"/>
              </a:solidFill>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457200" y="3657600"/>
            <a:ext cx="8153400" cy="2971800"/>
          </a:xfrm>
          <a:solidFill>
            <a:schemeClr val="accent5">
              <a:lumMod val="20000"/>
              <a:lumOff val="80000"/>
            </a:schemeClr>
          </a:solidFill>
        </p:spPr>
        <p:txBody>
          <a:bodyPr>
            <a:normAutofit/>
          </a:bodyPr>
          <a:lstStyle/>
          <a:p>
            <a:r>
              <a:rPr lang="en-GB" dirty="0" smtClean="0"/>
              <a:t>Name </a:t>
            </a:r>
            <a:r>
              <a:rPr lang="en-GB" dirty="0" smtClean="0"/>
              <a:t>: </a:t>
            </a:r>
            <a:r>
              <a:rPr lang="en-GB" dirty="0" err="1" smtClean="0"/>
              <a:t>Suraj</a:t>
            </a:r>
            <a:r>
              <a:rPr lang="en-GB" dirty="0" smtClean="0"/>
              <a:t> </a:t>
            </a:r>
            <a:r>
              <a:rPr lang="en-GB" dirty="0" err="1" smtClean="0"/>
              <a:t>Negi</a:t>
            </a:r>
            <a:endParaRPr lang="en-GB" dirty="0" smtClean="0"/>
          </a:p>
          <a:p>
            <a:r>
              <a:rPr lang="en-GB" dirty="0" smtClean="0"/>
              <a:t>Course :	 Postgraduate Program in Machine Learning and Artificial Intelligence</a:t>
            </a:r>
          </a:p>
          <a:p>
            <a:r>
              <a:rPr lang="en-GB" dirty="0" smtClean="0"/>
              <a:t>Instructor : </a:t>
            </a:r>
            <a:r>
              <a:rPr lang="en-GB" dirty="0" err="1" smtClean="0"/>
              <a:t>Mr.</a:t>
            </a:r>
            <a:r>
              <a:rPr lang="en-GB" dirty="0" smtClean="0"/>
              <a:t>  </a:t>
            </a:r>
            <a:r>
              <a:rPr lang="en-GB" dirty="0" err="1" smtClean="0"/>
              <a:t>Ashutosh</a:t>
            </a:r>
            <a:r>
              <a:rPr lang="en-GB" dirty="0" smtClean="0"/>
              <a:t> </a:t>
            </a:r>
            <a:r>
              <a:rPr lang="en-GB" dirty="0" err="1" smtClean="0"/>
              <a:t>Hiskiel</a:t>
            </a:r>
            <a:endParaRPr lang="en-GB" dirty="0" smtClean="0"/>
          </a:p>
          <a:p>
            <a:r>
              <a:rPr lang="en-GB" dirty="0" smtClean="0"/>
              <a:t>Date : 6</a:t>
            </a:r>
            <a:r>
              <a:rPr lang="en-GB" baseline="30000" dirty="0" smtClean="0"/>
              <a:t>th</a:t>
            </a:r>
            <a:r>
              <a:rPr lang="en-GB" dirty="0" smtClean="0"/>
              <a:t> April 2024</a:t>
            </a:r>
          </a:p>
          <a:p>
            <a:endParaRPr lang="en-US" dirty="0"/>
          </a:p>
        </p:txBody>
      </p:sp>
    </p:spTree>
    <p:extLst>
      <p:ext uri="{BB962C8B-B14F-4D97-AF65-F5344CB8AC3E}">
        <p14:creationId xmlns:p14="http://schemas.microsoft.com/office/powerpoint/2010/main" val="17787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59898"/>
            <a:ext cx="7543800" cy="1011702"/>
          </a:xfrm>
        </p:spPr>
        <p:txBody>
          <a:bodyPr>
            <a:normAutofit/>
          </a:bodyPr>
          <a:lstStyle/>
          <a:p>
            <a:r>
              <a:rPr lang="en-US" sz="3600" u="sng" dirty="0">
                <a:effectLst>
                  <a:outerShdw blurRad="38100" dist="38100" dir="2700000" algn="tl">
                    <a:srgbClr val="000000">
                      <a:alpha val="43137"/>
                    </a:srgbClr>
                  </a:outerShdw>
                </a:effectLst>
              </a:rPr>
              <a:t>Gauges:</a:t>
            </a:r>
          </a:p>
        </p:txBody>
      </p:sp>
      <p:sp>
        <p:nvSpPr>
          <p:cNvPr id="3" name="Subtitle 2"/>
          <p:cNvSpPr>
            <a:spLocks noGrp="1"/>
          </p:cNvSpPr>
          <p:nvPr>
            <p:ph type="subTitle" idx="1"/>
          </p:nvPr>
        </p:nvSpPr>
        <p:spPr>
          <a:xfrm>
            <a:off x="1432560" y="1850064"/>
            <a:ext cx="7406640" cy="4017336"/>
          </a:xfrm>
        </p:spPr>
        <p:txBody>
          <a:bodyPr/>
          <a:lstStyle/>
          <a:p>
            <a:r>
              <a:rPr lang="en-GB" dirty="0">
                <a:solidFill>
                  <a:srgbClr val="C00000"/>
                </a:solidFill>
              </a:rPr>
              <a:t>Gauges</a:t>
            </a:r>
            <a:r>
              <a:rPr lang="en-GB" dirty="0"/>
              <a:t>: Provide a visual representation of satisfaction metrics against predefined thresholds</a:t>
            </a:r>
            <a:r>
              <a:rPr lang="en-GB" dirty="0" smtClean="0"/>
              <a:t>.</a:t>
            </a:r>
          </a:p>
          <a:p>
            <a:endParaRPr lang="en-GB" dirty="0"/>
          </a:p>
          <a:p>
            <a:endParaRPr lang="en-US"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276600"/>
            <a:ext cx="6248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21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59898"/>
            <a:ext cx="7467600" cy="1011702"/>
          </a:xfrm>
        </p:spPr>
        <p:txBody>
          <a:bodyPr>
            <a:normAutofit/>
          </a:bodyPr>
          <a:lstStyle/>
          <a:p>
            <a:r>
              <a:rPr lang="en-GB" sz="3600" u="sng" dirty="0" smtClean="0"/>
              <a:t>What is CSAT?</a:t>
            </a:r>
            <a:endParaRPr lang="en-US" sz="3600" u="sng" dirty="0"/>
          </a:p>
        </p:txBody>
      </p:sp>
      <p:sp>
        <p:nvSpPr>
          <p:cNvPr id="3" name="Subtitle 2"/>
          <p:cNvSpPr>
            <a:spLocks noGrp="1"/>
          </p:cNvSpPr>
          <p:nvPr>
            <p:ph type="subTitle" idx="1"/>
          </p:nvPr>
        </p:nvSpPr>
        <p:spPr>
          <a:xfrm>
            <a:off x="1379061" y="1828800"/>
            <a:ext cx="7406640" cy="4648200"/>
          </a:xfrm>
        </p:spPr>
        <p:txBody>
          <a:bodyPr/>
          <a:lstStyle/>
          <a:p>
            <a:r>
              <a:rPr lang="en-GB" dirty="0" smtClean="0"/>
              <a:t>CSAT, or Customer Satisfaction Score, is a metric that measures customer satisfaction by asking customers to rate their experience on a scale.</a:t>
            </a:r>
          </a:p>
          <a:p>
            <a:endParaRPr lang="en-GB" dirty="0"/>
          </a:p>
          <a:p>
            <a:r>
              <a:rPr lang="en-GB" dirty="0" smtClean="0"/>
              <a:t>It helps businesses gauge the effectiveness of their products or services.</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375826"/>
            <a:ext cx="3657600" cy="210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74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600"/>
            <a:ext cx="7543800" cy="1676400"/>
          </a:xfrm>
        </p:spPr>
        <p:txBody>
          <a:bodyPr>
            <a:normAutofit/>
          </a:bodyPr>
          <a:lstStyle/>
          <a:p>
            <a:r>
              <a:rPr lang="en-US" sz="3600" u="sng" dirty="0">
                <a:effectLst>
                  <a:outerShdw blurRad="38100" dist="38100" dir="2700000" algn="tl">
                    <a:srgbClr val="000000">
                      <a:alpha val="43137"/>
                    </a:srgbClr>
                  </a:outerShdw>
                </a:effectLst>
              </a:rPr>
              <a:t>How Is CSAT Measured?</a:t>
            </a:r>
            <a:r>
              <a:rPr lang="en-US" b="1" dirty="0">
                <a:effectLst/>
              </a:rPr>
              <a:t/>
            </a:r>
            <a:br>
              <a:rPr lang="en-US" b="1" dirty="0">
                <a:effectLst/>
              </a:rPr>
            </a:br>
            <a:endParaRPr lang="en-US" dirty="0"/>
          </a:p>
        </p:txBody>
      </p:sp>
      <p:sp>
        <p:nvSpPr>
          <p:cNvPr id="3" name="Subtitle 2"/>
          <p:cNvSpPr>
            <a:spLocks noGrp="1"/>
          </p:cNvSpPr>
          <p:nvPr>
            <p:ph type="subTitle" idx="1"/>
          </p:nvPr>
        </p:nvSpPr>
        <p:spPr>
          <a:xfrm>
            <a:off x="1295400" y="1600200"/>
            <a:ext cx="7543800" cy="4876800"/>
          </a:xfrm>
        </p:spPr>
        <p:txBody>
          <a:bodyPr>
            <a:normAutofit fontScale="32500" lnSpcReduction="20000"/>
          </a:bodyPr>
          <a:lstStyle/>
          <a:p>
            <a:r>
              <a:rPr lang="en-GB" sz="8000" dirty="0"/>
              <a:t>CSAT is measured by one or more variations of this question that usually appears at the end of a customer feedback survey</a:t>
            </a:r>
            <a:r>
              <a:rPr lang="en-GB" sz="8000" dirty="0" smtClean="0"/>
              <a:t>:</a:t>
            </a:r>
          </a:p>
          <a:p>
            <a:endParaRPr lang="en-GB" sz="8000" dirty="0"/>
          </a:p>
          <a:p>
            <a:r>
              <a:rPr lang="en-GB" sz="8000" b="1" i="1" dirty="0"/>
              <a:t>“How would you rate your overall satisfaction with the [goods/service] you received</a:t>
            </a:r>
            <a:r>
              <a:rPr lang="en-GB" sz="8000" b="1" i="1" dirty="0" smtClean="0"/>
              <a:t>?”</a:t>
            </a:r>
          </a:p>
          <a:p>
            <a:endParaRPr lang="en-GB" sz="8000" dirty="0"/>
          </a:p>
          <a:p>
            <a:r>
              <a:rPr lang="en-GB" sz="8000" dirty="0"/>
              <a:t>Respondents use the following 1 to 5 scale:</a:t>
            </a:r>
            <a:br>
              <a:rPr lang="en-GB" sz="8000" dirty="0"/>
            </a:br>
            <a:r>
              <a:rPr lang="en-GB" sz="8000" dirty="0"/>
              <a:t>1. Very unsatisfied</a:t>
            </a:r>
            <a:br>
              <a:rPr lang="en-GB" sz="8000" dirty="0"/>
            </a:br>
            <a:r>
              <a:rPr lang="en-GB" sz="8000" dirty="0"/>
              <a:t>2. Unsatisfied</a:t>
            </a:r>
            <a:br>
              <a:rPr lang="en-GB" sz="8000" dirty="0"/>
            </a:br>
            <a:r>
              <a:rPr lang="en-GB" sz="8000" dirty="0"/>
              <a:t>3. Neutral</a:t>
            </a:r>
            <a:br>
              <a:rPr lang="en-GB" sz="8000" dirty="0"/>
            </a:br>
            <a:r>
              <a:rPr lang="en-GB" sz="8000" dirty="0"/>
              <a:t>4. Satisfied</a:t>
            </a:r>
            <a:br>
              <a:rPr lang="en-GB" sz="8000" dirty="0"/>
            </a:br>
            <a:r>
              <a:rPr lang="en-GB" sz="8000" dirty="0"/>
              <a:t>5. Very satisfied</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4724400"/>
            <a:ext cx="525780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66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457200"/>
            <a:ext cx="7620000" cy="1447800"/>
          </a:xfrm>
        </p:spPr>
        <p:txBody>
          <a:bodyPr/>
          <a:lstStyle/>
          <a:p>
            <a:r>
              <a:rPr lang="en-GB" sz="3600" b="1" u="sng" dirty="0">
                <a:effectLst/>
              </a:rPr>
              <a:t>Calculating </a:t>
            </a:r>
            <a:r>
              <a:rPr lang="en-GB" sz="3600" b="1" u="sng" dirty="0" smtClean="0">
                <a:effectLst/>
              </a:rPr>
              <a:t>CSAT:</a:t>
            </a:r>
            <a:r>
              <a:rPr lang="en-GB" b="1" dirty="0"/>
              <a:t/>
            </a:r>
            <a:br>
              <a:rPr lang="en-GB" b="1" dirty="0"/>
            </a:br>
            <a:endParaRPr lang="en-US" dirty="0"/>
          </a:p>
        </p:txBody>
      </p:sp>
      <p:sp>
        <p:nvSpPr>
          <p:cNvPr id="3" name="Subtitle 2"/>
          <p:cNvSpPr>
            <a:spLocks noGrp="1"/>
          </p:cNvSpPr>
          <p:nvPr>
            <p:ph type="subTitle" idx="1"/>
          </p:nvPr>
        </p:nvSpPr>
        <p:spPr>
          <a:xfrm>
            <a:off x="1447800" y="1676400"/>
            <a:ext cx="7406640" cy="4648200"/>
          </a:xfrm>
        </p:spPr>
        <p:txBody>
          <a:bodyPr>
            <a:normAutofit/>
          </a:bodyPr>
          <a:lstStyle/>
          <a:p>
            <a:r>
              <a:rPr lang="en-GB" dirty="0" smtClean="0"/>
              <a:t>To </a:t>
            </a:r>
            <a:r>
              <a:rPr lang="en-GB" dirty="0"/>
              <a:t>do this, only responses of 4 (satisfied) and 5 (very satisfied) are included in the calculation, as it has been shown that using the two highest values on feedback surveys is the most accurate predictor of customer retention.</a:t>
            </a:r>
          </a:p>
          <a:p>
            <a:r>
              <a:rPr lang="en-GB" b="1" i="1" dirty="0"/>
              <a:t>(Number of satisfied customers (4 and 5) / Number of survey responses) x 100 = % of satisfied customers</a:t>
            </a:r>
            <a:endParaRPr lang="en-GB" dirty="0"/>
          </a:p>
          <a:p>
            <a:endParaRPr lang="en-US" dirty="0"/>
          </a:p>
        </p:txBody>
      </p:sp>
    </p:spTree>
    <p:extLst>
      <p:ext uri="{BB962C8B-B14F-4D97-AF65-F5344CB8AC3E}">
        <p14:creationId xmlns:p14="http://schemas.microsoft.com/office/powerpoint/2010/main" val="157128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57200"/>
            <a:ext cx="7467600" cy="914400"/>
          </a:xfrm>
        </p:spPr>
        <p:txBody>
          <a:bodyPr>
            <a:normAutofit/>
          </a:bodyPr>
          <a:lstStyle/>
          <a:p>
            <a:r>
              <a:rPr lang="en-GB" sz="3600" u="sng" dirty="0" smtClean="0"/>
              <a:t>What is NPS?</a:t>
            </a:r>
            <a:endParaRPr lang="en-US" sz="3600" u="sng" dirty="0"/>
          </a:p>
        </p:txBody>
      </p:sp>
      <p:sp>
        <p:nvSpPr>
          <p:cNvPr id="3" name="Subtitle 2"/>
          <p:cNvSpPr>
            <a:spLocks noGrp="1"/>
          </p:cNvSpPr>
          <p:nvPr>
            <p:ph type="subTitle" idx="1"/>
          </p:nvPr>
        </p:nvSpPr>
        <p:spPr>
          <a:xfrm>
            <a:off x="1432560" y="1524000"/>
            <a:ext cx="7406640" cy="4876800"/>
          </a:xfrm>
        </p:spPr>
        <p:txBody>
          <a:bodyPr/>
          <a:lstStyle/>
          <a:p>
            <a:r>
              <a:rPr lang="en-GB" dirty="0"/>
              <a:t>Net Promoter Score (NPS) is a measure used to gauge customer loyalty, satisfaction, and enthusiasm with a company that’s calculated by asking customers one question: “On a scale from 0 to 10, how likely are you to recommend this product/company to a friend or colleague?” Aggregate NPS scores help businesses improve upon service, customer support, delivery, etc. for increased customer loyalty.</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876800"/>
            <a:ext cx="73914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58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914400"/>
          </a:xfrm>
        </p:spPr>
        <p:txBody>
          <a:bodyPr>
            <a:normAutofit fontScale="90000"/>
          </a:bodyPr>
          <a:lstStyle/>
          <a:p>
            <a:r>
              <a:rPr lang="en-US" sz="3600" u="sng" dirty="0">
                <a:effectLst>
                  <a:outerShdw blurRad="38100" dist="38100" dir="2700000" algn="tl">
                    <a:srgbClr val="000000">
                      <a:alpha val="43137"/>
                    </a:srgbClr>
                  </a:outerShdw>
                </a:effectLst>
              </a:rPr>
              <a:t>How to calculate </a:t>
            </a:r>
            <a:r>
              <a:rPr lang="en-US" sz="3600" u="sng" dirty="0" smtClean="0">
                <a:effectLst>
                  <a:outerShdw blurRad="38100" dist="38100" dir="2700000" algn="tl">
                    <a:srgbClr val="000000">
                      <a:alpha val="43137"/>
                    </a:srgbClr>
                  </a:outerShdw>
                </a:effectLst>
              </a:rPr>
              <a:t>NPS?</a:t>
            </a:r>
            <a:r>
              <a:rPr lang="en-US" b="1" dirty="0">
                <a:effectLst/>
              </a:rPr>
              <a:t/>
            </a:r>
            <a:br>
              <a:rPr lang="en-US" b="1" dirty="0">
                <a:effectLst/>
              </a:rPr>
            </a:br>
            <a:endParaRPr lang="en-US" sz="40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371600"/>
            <a:ext cx="5163271" cy="98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71600" y="2690336"/>
            <a:ext cx="7315200" cy="2092881"/>
          </a:xfrm>
          <a:prstGeom prst="rect">
            <a:avLst/>
          </a:prstGeom>
        </p:spPr>
        <p:txBody>
          <a:bodyPr wrap="square">
            <a:spAutoFit/>
          </a:bodyPr>
          <a:lstStyle/>
          <a:p>
            <a:r>
              <a:rPr lang="en-GB" sz="2600" dirty="0"/>
              <a:t>In the Net Promoter system, customers are categorized into three groups—promoters, detractors, passives—depending on how they answer the standard “how likely are you to recommend us” question:</a:t>
            </a:r>
            <a:endParaRPr lang="en-US" sz="2600"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648200"/>
            <a:ext cx="5486399"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32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1325562"/>
          </a:xfrm>
        </p:spPr>
        <p:txBody>
          <a:bodyPr>
            <a:noAutofit/>
          </a:bodyPr>
          <a:lstStyle/>
          <a:p>
            <a:r>
              <a:rPr lang="en-GB" sz="3600" u="sng" dirty="0" smtClean="0"/>
              <a:t>Promoter, Detractor and Passive</a:t>
            </a:r>
            <a:br>
              <a:rPr lang="en-GB" sz="3600" u="sng" dirty="0" smtClean="0"/>
            </a:br>
            <a:r>
              <a:rPr lang="en-GB" sz="3600" u="sng" dirty="0" smtClean="0"/>
              <a:t>Count:</a:t>
            </a:r>
            <a:endParaRPr lang="en-US" sz="3600" u="sng"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981200"/>
            <a:ext cx="4953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5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1020762"/>
          </a:xfrm>
        </p:spPr>
        <p:txBody>
          <a:bodyPr>
            <a:normAutofit/>
          </a:bodyPr>
          <a:lstStyle/>
          <a:p>
            <a:r>
              <a:rPr lang="en-GB" sz="3600" u="sng" dirty="0" smtClean="0"/>
              <a:t>Conclusion:</a:t>
            </a:r>
            <a:endParaRPr lang="en-US" sz="3600" u="sng" dirty="0"/>
          </a:p>
        </p:txBody>
      </p:sp>
      <p:sp>
        <p:nvSpPr>
          <p:cNvPr id="3" name="Content Placeholder 2"/>
          <p:cNvSpPr>
            <a:spLocks noGrp="1"/>
          </p:cNvSpPr>
          <p:nvPr>
            <p:ph idx="1"/>
          </p:nvPr>
        </p:nvSpPr>
        <p:spPr>
          <a:xfrm>
            <a:off x="1447800" y="1219200"/>
            <a:ext cx="7498080" cy="5181600"/>
          </a:xfrm>
        </p:spPr>
        <p:txBody>
          <a:bodyPr>
            <a:normAutofit/>
          </a:bodyPr>
          <a:lstStyle/>
          <a:p>
            <a:pPr marL="82296" indent="0">
              <a:buNone/>
            </a:pPr>
            <a:r>
              <a:rPr lang="en-GB" sz="2000" dirty="0"/>
              <a:t>A Net Promoter Score of -45.30% indicates that there are significantly more detractors (customers who are not satisfied and may even actively discourage others from using the product or service) than promoters (customers who are satisfied and likely to recommend the product or service). This suggests that there may be issues or dissatisfaction among the customer base that need to be addressed in order to improve overall satisfaction and loyalty</a:t>
            </a:r>
            <a:r>
              <a:rPr lang="en-GB" sz="2000" dirty="0" smtClean="0"/>
              <a:t>.</a:t>
            </a:r>
          </a:p>
          <a:p>
            <a:pPr marL="82296" indent="0">
              <a:buNone/>
            </a:pPr>
            <a:endParaRPr lang="en-GB" sz="2000" dirty="0" smtClean="0"/>
          </a:p>
          <a:p>
            <a:pPr marL="82296" indent="0">
              <a:buNone/>
            </a:pPr>
            <a:r>
              <a:rPr lang="en-GB" sz="2000" dirty="0" smtClean="0"/>
              <a:t>A CSA  </a:t>
            </a:r>
            <a:r>
              <a:rPr lang="en-GB" sz="2000" dirty="0"/>
              <a:t>suggests that 40.50% of the surveyed customers are satisfied with the product or service being assessed. This score indicates a moderate level of satisfaction but leaves room for improvement</a:t>
            </a:r>
            <a:r>
              <a:rPr lang="en-GB" sz="2400" dirty="0"/>
              <a:t>.</a:t>
            </a:r>
          </a:p>
        </p:txBody>
      </p:sp>
    </p:spTree>
    <p:extLst>
      <p:ext uri="{BB962C8B-B14F-4D97-AF65-F5344CB8AC3E}">
        <p14:creationId xmlns:p14="http://schemas.microsoft.com/office/powerpoint/2010/main" val="384994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8001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78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1173162"/>
          </a:xfrm>
        </p:spPr>
        <p:txBody>
          <a:bodyPr>
            <a:noAutofit/>
          </a:bodyPr>
          <a:lstStyle/>
          <a:p>
            <a:r>
              <a:rPr lang="en-GB" sz="3600" u="sng" dirty="0" smtClean="0"/>
              <a:t>Dashboard on Customer Satisfaction Analysis:</a:t>
            </a:r>
            <a:endParaRPr lang="en-US" sz="3600" u="sng"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713524"/>
            <a:ext cx="7848600" cy="453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043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u="sng" dirty="0" smtClean="0"/>
              <a:t>Use of DAX Measure for Dashboard in Power BI:</a:t>
            </a:r>
            <a:endParaRPr lang="en-US" sz="3600" u="sng" dirty="0"/>
          </a:p>
        </p:txBody>
      </p:sp>
      <p:sp>
        <p:nvSpPr>
          <p:cNvPr id="3" name="Content Placeholder 2"/>
          <p:cNvSpPr>
            <a:spLocks noGrp="1"/>
          </p:cNvSpPr>
          <p:nvPr>
            <p:ph idx="1"/>
          </p:nvPr>
        </p:nvSpPr>
        <p:spPr/>
        <p:txBody>
          <a:bodyPr>
            <a:normAutofit/>
          </a:bodyPr>
          <a:lstStyle/>
          <a:p>
            <a:r>
              <a:rPr lang="en-GB" sz="1600" dirty="0"/>
              <a:t>Satisfied Customers = CALCULATE(    COUNTROWS('</a:t>
            </a:r>
            <a:r>
              <a:rPr lang="en-GB" sz="1600" dirty="0" err="1"/>
              <a:t>customer_feedback_data</a:t>
            </a:r>
            <a:r>
              <a:rPr lang="en-GB" sz="1600" dirty="0"/>
              <a:t>'),    '</a:t>
            </a:r>
            <a:r>
              <a:rPr lang="en-GB" sz="1600" dirty="0" err="1"/>
              <a:t>customer_feedback_data</a:t>
            </a:r>
            <a:r>
              <a:rPr lang="en-GB" sz="1600" dirty="0"/>
              <a:t>'[</a:t>
            </a:r>
            <a:r>
              <a:rPr lang="en-GB" sz="1600" dirty="0" err="1"/>
              <a:t>Satisfaction_Rating</a:t>
            </a:r>
            <a:r>
              <a:rPr lang="en-GB" sz="1600" dirty="0"/>
              <a:t>] &gt;= 4</a:t>
            </a:r>
            <a:r>
              <a:rPr lang="en-GB" sz="1600" dirty="0" smtClean="0"/>
              <a:t>)</a:t>
            </a:r>
          </a:p>
          <a:p>
            <a:r>
              <a:rPr lang="en-US" sz="1600" dirty="0"/>
              <a:t>Total Responses = COUNTROWS('</a:t>
            </a:r>
            <a:r>
              <a:rPr lang="en-US" sz="1600" dirty="0" err="1"/>
              <a:t>customer_feedback_data</a:t>
            </a:r>
            <a:r>
              <a:rPr lang="en-US" sz="1600" dirty="0" smtClean="0"/>
              <a:t>')</a:t>
            </a:r>
          </a:p>
          <a:p>
            <a:r>
              <a:rPr lang="en-GB" sz="1600" dirty="0"/>
              <a:t>CSAT% = DIVIDE([Satisfied Customers], [Total Responses]) * </a:t>
            </a:r>
            <a:r>
              <a:rPr lang="en-GB" sz="1600" dirty="0" smtClean="0"/>
              <a:t>100</a:t>
            </a:r>
          </a:p>
          <a:p>
            <a:r>
              <a:rPr lang="en-GB" sz="1600" dirty="0"/>
              <a:t>Detractor Count = CALCULATE(COUNTROWS('</a:t>
            </a:r>
            <a:r>
              <a:rPr lang="en-GB" sz="1600" dirty="0" err="1"/>
              <a:t>customer_feedback_data</a:t>
            </a:r>
            <a:r>
              <a:rPr lang="en-GB" sz="1600" dirty="0"/>
              <a:t>'), '</a:t>
            </a:r>
            <a:r>
              <a:rPr lang="en-GB" sz="1600" dirty="0" err="1"/>
              <a:t>customer_feedback_data</a:t>
            </a:r>
            <a:r>
              <a:rPr lang="en-GB" sz="1600" dirty="0"/>
              <a:t>'[NPS] &lt;= 6</a:t>
            </a:r>
            <a:r>
              <a:rPr lang="en-GB" sz="1600" dirty="0" smtClean="0"/>
              <a:t>)</a:t>
            </a:r>
          </a:p>
          <a:p>
            <a:r>
              <a:rPr lang="en-US" sz="1600" dirty="0"/>
              <a:t>Passive Count = CALCULATE(    COUNTROWS('</a:t>
            </a:r>
            <a:r>
              <a:rPr lang="en-US" sz="1600" dirty="0" err="1"/>
              <a:t>customer_feedback_data</a:t>
            </a:r>
            <a:r>
              <a:rPr lang="en-US" sz="1600" dirty="0"/>
              <a:t>'),    '</a:t>
            </a:r>
            <a:r>
              <a:rPr lang="en-US" sz="1600" dirty="0" err="1"/>
              <a:t>customer_feedback_data</a:t>
            </a:r>
            <a:r>
              <a:rPr lang="en-US" sz="1600" dirty="0"/>
              <a:t>'[NPS] &gt;= 7 &amp;&amp; '</a:t>
            </a:r>
            <a:r>
              <a:rPr lang="en-US" sz="1600" dirty="0" err="1"/>
              <a:t>customer_feedback_data</a:t>
            </a:r>
            <a:r>
              <a:rPr lang="en-US" sz="1600" dirty="0"/>
              <a:t>'[NPS] &lt;= 8</a:t>
            </a:r>
            <a:r>
              <a:rPr lang="en-US" sz="1600" dirty="0" smtClean="0"/>
              <a:t>)</a:t>
            </a:r>
          </a:p>
          <a:p>
            <a:r>
              <a:rPr lang="en-GB" sz="1600" dirty="0"/>
              <a:t>Promoter Count = CALCULATE(COUNTROWS('</a:t>
            </a:r>
            <a:r>
              <a:rPr lang="en-GB" sz="1600" dirty="0" err="1"/>
              <a:t>customer_feedback_data</a:t>
            </a:r>
            <a:r>
              <a:rPr lang="en-GB" sz="1600" dirty="0"/>
              <a:t>'), '</a:t>
            </a:r>
            <a:r>
              <a:rPr lang="en-GB" sz="1600" dirty="0" err="1"/>
              <a:t>customer_feedback_data</a:t>
            </a:r>
            <a:r>
              <a:rPr lang="en-GB" sz="1600" dirty="0"/>
              <a:t>'[NPS] &gt;= 9</a:t>
            </a:r>
            <a:r>
              <a:rPr lang="en-GB" sz="1600" dirty="0" smtClean="0"/>
              <a:t>)</a:t>
            </a:r>
          </a:p>
          <a:p>
            <a:r>
              <a:rPr lang="en-US" sz="1600" dirty="0"/>
              <a:t>Total Count = COUNTROWS(</a:t>
            </a:r>
            <a:r>
              <a:rPr lang="en-US" sz="1600" dirty="0" smtClean="0"/>
              <a:t>'</a:t>
            </a:r>
            <a:r>
              <a:rPr lang="en-US" sz="1600" dirty="0" err="1" smtClean="0"/>
              <a:t>customer_feedback_data</a:t>
            </a:r>
            <a:r>
              <a:rPr lang="en-US" sz="1600" dirty="0" smtClean="0"/>
              <a:t>‘)</a:t>
            </a:r>
          </a:p>
          <a:p>
            <a:r>
              <a:rPr lang="en-GB" sz="1600" dirty="0"/>
              <a:t>NPS% = DIVIDE([Promoter Count] - [Detractor Count], [Total Count]) * 100</a:t>
            </a:r>
            <a:endParaRPr lang="en-US" sz="1600" dirty="0" smtClean="0"/>
          </a:p>
          <a:p>
            <a:endParaRPr lang="en-US" sz="1600" dirty="0"/>
          </a:p>
        </p:txBody>
      </p:sp>
    </p:spTree>
    <p:extLst>
      <p:ext uri="{BB962C8B-B14F-4D97-AF65-F5344CB8AC3E}">
        <p14:creationId xmlns:p14="http://schemas.microsoft.com/office/powerpoint/2010/main" val="39376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
            </a:r>
            <a:br>
              <a:rPr lang="en-US" dirty="0">
                <a:effectLst/>
              </a:rPr>
            </a:br>
            <a:r>
              <a:rPr lang="en-US" sz="4000" u="sng" dirty="0">
                <a:effectLst>
                  <a:outerShdw blurRad="38100" dist="38100" dir="2700000" algn="tl">
                    <a:srgbClr val="000000">
                      <a:alpha val="43137"/>
                    </a:srgbClr>
                  </a:outerShdw>
                </a:effectLst>
              </a:rPr>
              <a:t>Satisfaction Rating Distribution:</a:t>
            </a:r>
            <a:r>
              <a:rPr lang="en-US" dirty="0">
                <a:effectLst/>
              </a:rPr>
              <a:t/>
            </a:r>
            <a:br>
              <a:rPr lang="en-US" dirty="0">
                <a:effectLst/>
              </a:rPr>
            </a:br>
            <a:endParaRPr lang="en-US" dirty="0"/>
          </a:p>
        </p:txBody>
      </p:sp>
      <p:sp>
        <p:nvSpPr>
          <p:cNvPr id="3" name="Content Placeholder 2"/>
          <p:cNvSpPr>
            <a:spLocks noGrp="1"/>
          </p:cNvSpPr>
          <p:nvPr>
            <p:ph idx="1"/>
          </p:nvPr>
        </p:nvSpPr>
        <p:spPr/>
        <p:txBody>
          <a:bodyPr/>
          <a:lstStyle/>
          <a:p>
            <a:pPr marL="82296" indent="0">
              <a:buNone/>
            </a:pPr>
            <a:r>
              <a:rPr lang="en-GB" dirty="0">
                <a:solidFill>
                  <a:srgbClr val="C00000"/>
                </a:solidFill>
              </a:rPr>
              <a:t>Column Chart</a:t>
            </a:r>
            <a:r>
              <a:rPr lang="en-GB" dirty="0"/>
              <a:t>: Represent the count or percentage of feedback for each satisfaction rating.</a:t>
            </a:r>
          </a:p>
          <a:p>
            <a:pPr marL="82296"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88853"/>
            <a:ext cx="5774410" cy="3459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871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359898"/>
            <a:ext cx="7543800" cy="935502"/>
          </a:xfrm>
        </p:spPr>
        <p:txBody>
          <a:bodyPr>
            <a:normAutofit/>
          </a:bodyPr>
          <a:lstStyle/>
          <a:p>
            <a:r>
              <a:rPr lang="en-US" sz="3600" u="sng" dirty="0">
                <a:effectLst>
                  <a:outerShdw blurRad="38100" dist="38100" dir="2700000" algn="tl">
                    <a:srgbClr val="000000">
                      <a:alpha val="43137"/>
                    </a:srgbClr>
                  </a:outerShdw>
                </a:effectLst>
              </a:rPr>
              <a:t>Trend </a:t>
            </a:r>
            <a:r>
              <a:rPr lang="en-US" sz="3600" u="sng" dirty="0" smtClean="0">
                <a:effectLst>
                  <a:outerShdw blurRad="38100" dist="38100" dir="2700000" algn="tl">
                    <a:srgbClr val="000000">
                      <a:alpha val="43137"/>
                    </a:srgbClr>
                  </a:outerShdw>
                </a:effectLst>
              </a:rPr>
              <a:t>Analysis:</a:t>
            </a:r>
            <a:endParaRPr lang="en-US" sz="3600"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1828800"/>
            <a:ext cx="7467600" cy="4114800"/>
          </a:xfrm>
        </p:spPr>
        <p:txBody>
          <a:bodyPr/>
          <a:lstStyle/>
          <a:p>
            <a:r>
              <a:rPr lang="en-GB" dirty="0">
                <a:solidFill>
                  <a:srgbClr val="C00000"/>
                </a:solidFill>
              </a:rPr>
              <a:t>Line Chart</a:t>
            </a:r>
            <a:r>
              <a:rPr lang="en-GB" dirty="0"/>
              <a:t>: </a:t>
            </a:r>
            <a:r>
              <a:rPr lang="en-GB" dirty="0" smtClean="0"/>
              <a:t> </a:t>
            </a:r>
            <a:r>
              <a:rPr lang="en-GB" dirty="0" err="1" smtClean="0"/>
              <a:t>Analyze</a:t>
            </a:r>
            <a:r>
              <a:rPr lang="en-GB" dirty="0" smtClean="0"/>
              <a:t> </a:t>
            </a:r>
            <a:r>
              <a:rPr lang="en-GB" dirty="0"/>
              <a:t>the trend of satisfaction ratings over time</a:t>
            </a:r>
            <a:r>
              <a:rPr lang="en-GB" dirty="0" smtClean="0"/>
              <a:t>.</a:t>
            </a:r>
          </a:p>
          <a:p>
            <a:endParaRPr lang="en-GB" b="1"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9" y="2787084"/>
            <a:ext cx="5622121" cy="315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488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59898"/>
            <a:ext cx="7467600" cy="783102"/>
          </a:xfrm>
        </p:spPr>
        <p:txBody>
          <a:bodyPr>
            <a:normAutofit/>
          </a:bodyPr>
          <a:lstStyle/>
          <a:p>
            <a:r>
              <a:rPr lang="en-US" sz="3600" u="sng" dirty="0" smtClean="0">
                <a:effectLst>
                  <a:outerShdw blurRad="38100" dist="38100" dir="2700000" algn="tl">
                    <a:srgbClr val="000000">
                      <a:alpha val="43137"/>
                    </a:srgbClr>
                  </a:outerShdw>
                </a:effectLst>
              </a:rPr>
              <a:t>Comparison:</a:t>
            </a:r>
            <a:endParaRPr lang="en-US" sz="3600" u="sng"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432560" y="1850064"/>
            <a:ext cx="7406640" cy="3788736"/>
          </a:xfrm>
        </p:spPr>
        <p:txBody>
          <a:bodyPr/>
          <a:lstStyle/>
          <a:p>
            <a:r>
              <a:rPr lang="en-GB" dirty="0">
                <a:solidFill>
                  <a:srgbClr val="C00000"/>
                </a:solidFill>
              </a:rPr>
              <a:t>Bar Chart</a:t>
            </a:r>
            <a:r>
              <a:rPr lang="en-GB" dirty="0"/>
              <a:t>: Compare average satisfaction ratings across different products, regions, or demographic segments</a:t>
            </a:r>
            <a:r>
              <a:rPr lang="en-GB" dirty="0" smtClean="0"/>
              <a:t>.</a:t>
            </a:r>
          </a:p>
          <a:p>
            <a:endParaRPr lang="en-GB"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200400"/>
            <a:ext cx="5410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08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04800"/>
            <a:ext cx="7482840" cy="2362200"/>
          </a:xfrm>
        </p:spPr>
        <p:txBody>
          <a:bodyPr>
            <a:normAutofit/>
          </a:bodyPr>
          <a:lstStyle/>
          <a:p>
            <a:r>
              <a:rPr lang="en-US" sz="3600" u="sng" dirty="0">
                <a:effectLst>
                  <a:outerShdw blurRad="38100" dist="38100" dir="2700000" algn="tl">
                    <a:srgbClr val="000000">
                      <a:alpha val="43137"/>
                    </a:srgbClr>
                  </a:outerShdw>
                </a:effectLst>
              </a:rPr>
              <a:t>Segmentation Analysis:</a:t>
            </a:r>
            <a:r>
              <a:rPr lang="en-US" dirty="0">
                <a:effectLst/>
              </a:rPr>
              <a:t/>
            </a:r>
            <a:br>
              <a:rPr lang="en-US" dirty="0">
                <a:effectLst/>
              </a:rPr>
            </a:br>
            <a:r>
              <a:rPr lang="en-US" dirty="0">
                <a:effectLst/>
              </a:rPr>
              <a:t/>
            </a:r>
            <a:br>
              <a:rPr lang="en-US" dirty="0">
                <a:effectLst/>
              </a:rPr>
            </a:br>
            <a:endParaRPr lang="en-US" dirty="0"/>
          </a:p>
        </p:txBody>
      </p:sp>
      <p:sp>
        <p:nvSpPr>
          <p:cNvPr id="3" name="Subtitle 2"/>
          <p:cNvSpPr>
            <a:spLocks noGrp="1"/>
          </p:cNvSpPr>
          <p:nvPr>
            <p:ph type="subTitle" idx="1"/>
          </p:nvPr>
        </p:nvSpPr>
        <p:spPr>
          <a:xfrm>
            <a:off x="1432560" y="1850064"/>
            <a:ext cx="7406640" cy="4245936"/>
          </a:xfrm>
        </p:spPr>
        <p:txBody>
          <a:bodyPr/>
          <a:lstStyle/>
          <a:p>
            <a:r>
              <a:rPr lang="en-GB" dirty="0" err="1" smtClean="0">
                <a:solidFill>
                  <a:srgbClr val="C00000"/>
                </a:solidFill>
              </a:rPr>
              <a:t>Treemap</a:t>
            </a:r>
            <a:r>
              <a:rPr lang="en-GB" dirty="0" smtClean="0"/>
              <a:t>: </a:t>
            </a:r>
            <a:r>
              <a:rPr lang="en-GB" dirty="0"/>
              <a:t>Segment customers based on satisfaction ratings and other variables like product or region.</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124200"/>
            <a:ext cx="5181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44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14400"/>
            <a:ext cx="7635240" cy="1524000"/>
          </a:xfrm>
        </p:spPr>
        <p:txBody>
          <a:bodyPr>
            <a:normAutofit fontScale="90000"/>
          </a:bodyPr>
          <a:lstStyle/>
          <a:p>
            <a:r>
              <a:rPr lang="en-US" u="sng" dirty="0">
                <a:effectLst>
                  <a:outerShdw blurRad="38100" dist="38100" dir="2700000" algn="tl">
                    <a:srgbClr val="000000">
                      <a:alpha val="43137"/>
                    </a:srgbClr>
                  </a:outerShdw>
                </a:effectLst>
              </a:rPr>
              <a:t>Customer Feedback Analysis:</a:t>
            </a:r>
            <a:r>
              <a:rPr lang="en-US" dirty="0">
                <a:effectLst/>
              </a:rPr>
              <a:t/>
            </a:r>
            <a:br>
              <a:rPr lang="en-US" dirty="0">
                <a:effectLst/>
              </a:rPr>
            </a:br>
            <a:r>
              <a:rPr lang="en-US" dirty="0">
                <a:effectLst/>
              </a:rPr>
              <a:t/>
            </a:r>
            <a:br>
              <a:rPr lang="en-US" dirty="0">
                <a:effectLst/>
              </a:rPr>
            </a:br>
            <a:endParaRPr lang="en-US" dirty="0"/>
          </a:p>
        </p:txBody>
      </p:sp>
      <p:sp>
        <p:nvSpPr>
          <p:cNvPr id="3" name="Subtitle 2"/>
          <p:cNvSpPr>
            <a:spLocks noGrp="1"/>
          </p:cNvSpPr>
          <p:nvPr>
            <p:ph type="subTitle" idx="1"/>
          </p:nvPr>
        </p:nvSpPr>
        <p:spPr>
          <a:xfrm>
            <a:off x="1432560" y="1850064"/>
            <a:ext cx="7406640" cy="3941136"/>
          </a:xfrm>
        </p:spPr>
        <p:txBody>
          <a:bodyPr/>
          <a:lstStyle/>
          <a:p>
            <a:r>
              <a:rPr lang="en-GB" dirty="0">
                <a:solidFill>
                  <a:srgbClr val="C00000"/>
                </a:solidFill>
              </a:rPr>
              <a:t>Word Cloud</a:t>
            </a:r>
            <a:r>
              <a:rPr lang="en-GB" dirty="0"/>
              <a:t>: Highlight commonly occurring words or phrases in customer </a:t>
            </a:r>
            <a:r>
              <a:rPr lang="en-GB" dirty="0" smtClean="0"/>
              <a:t>feedback.</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63214"/>
            <a:ext cx="4495800" cy="330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03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57200"/>
            <a:ext cx="7543800" cy="914400"/>
          </a:xfrm>
        </p:spPr>
        <p:txBody>
          <a:bodyPr>
            <a:normAutofit/>
          </a:bodyPr>
          <a:lstStyle/>
          <a:p>
            <a:r>
              <a:rPr lang="en-US" sz="3600" u="sng" dirty="0">
                <a:effectLst>
                  <a:outerShdw blurRad="38100" dist="38100" dir="2700000" algn="tl">
                    <a:srgbClr val="000000">
                      <a:alpha val="43137"/>
                    </a:srgbClr>
                  </a:outerShdw>
                </a:effectLst>
              </a:rPr>
              <a:t>Correlation Analysis:</a:t>
            </a:r>
          </a:p>
        </p:txBody>
      </p:sp>
      <p:sp>
        <p:nvSpPr>
          <p:cNvPr id="3" name="Subtitle 2"/>
          <p:cNvSpPr>
            <a:spLocks noGrp="1"/>
          </p:cNvSpPr>
          <p:nvPr>
            <p:ph type="subTitle" idx="1"/>
          </p:nvPr>
        </p:nvSpPr>
        <p:spPr>
          <a:xfrm>
            <a:off x="1371600" y="1828800"/>
            <a:ext cx="7406640" cy="4398336"/>
          </a:xfrm>
        </p:spPr>
        <p:txBody>
          <a:bodyPr/>
          <a:lstStyle/>
          <a:p>
            <a:r>
              <a:rPr lang="en-GB" dirty="0">
                <a:solidFill>
                  <a:srgbClr val="C00000"/>
                </a:solidFill>
              </a:rPr>
              <a:t>Scatter Plot Matrix</a:t>
            </a:r>
            <a:r>
              <a:rPr lang="en-GB" dirty="0"/>
              <a:t>: Explore correlations between satisfaction ratings and other variables simultaneously</a:t>
            </a:r>
            <a:r>
              <a:rPr lang="en-GB" dirty="0" smtClean="0"/>
              <a:t>.</a:t>
            </a:r>
          </a:p>
          <a:p>
            <a:endParaRPr lang="en-GB"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39083"/>
            <a:ext cx="5105400" cy="3361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449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138</TotalTime>
  <Words>593</Words>
  <Application>Microsoft Office PowerPoint</Application>
  <PresentationFormat>On-screen Show (4:3)</PresentationFormat>
  <Paragraphs>53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Capstone project -1</vt:lpstr>
      <vt:lpstr>Dashboard on Customer Satisfaction Analysis:</vt:lpstr>
      <vt:lpstr>Use of DAX Measure for Dashboard in Power BI:</vt:lpstr>
      <vt:lpstr> Satisfaction Rating Distribution: </vt:lpstr>
      <vt:lpstr>Trend Analysis:</vt:lpstr>
      <vt:lpstr>Comparison:</vt:lpstr>
      <vt:lpstr>Segmentation Analysis:  </vt:lpstr>
      <vt:lpstr>Customer Feedback Analysis:  </vt:lpstr>
      <vt:lpstr>Correlation Analysis:</vt:lpstr>
      <vt:lpstr>Gauges:</vt:lpstr>
      <vt:lpstr>What is CSAT?</vt:lpstr>
      <vt:lpstr>How Is CSAT Measured? </vt:lpstr>
      <vt:lpstr>Calculating CSAT: </vt:lpstr>
      <vt:lpstr>What is NPS?</vt:lpstr>
      <vt:lpstr>How to calculate NPS? </vt:lpstr>
      <vt:lpstr>Promoter, Detractor and Passive Count:</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SATISFACTION ANALYSIS</dc:title>
  <dc:creator>pc</dc:creator>
  <cp:lastModifiedBy>pc</cp:lastModifiedBy>
  <cp:revision>14</cp:revision>
  <dcterms:created xsi:type="dcterms:W3CDTF">2024-04-06T19:59:12Z</dcterms:created>
  <dcterms:modified xsi:type="dcterms:W3CDTF">2024-04-07T05:47:23Z</dcterms:modified>
</cp:coreProperties>
</file>