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8F38B-9023-4029-BD17-333B010C15D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0C589F-85E1-474F-BBFC-86A6E542C4A6}">
      <dgm:prSet/>
      <dgm:spPr/>
      <dgm:t>
        <a:bodyPr/>
        <a:lstStyle/>
        <a:p>
          <a:r>
            <a:rPr lang="en-US" dirty="0"/>
            <a:t>Project: students </a:t>
          </a:r>
          <a:r>
            <a:rPr lang="en-US"/>
            <a:t>performance insights </a:t>
          </a:r>
          <a:endParaRPr lang="en-US" dirty="0"/>
        </a:p>
      </dgm:t>
    </dgm:pt>
    <dgm:pt modelId="{5A60BCF9-D997-4617-A7BB-018A26B9FC7F}" type="parTrans" cxnId="{071C14FA-D3E4-422F-831F-520DBCB100A2}">
      <dgm:prSet/>
      <dgm:spPr/>
      <dgm:t>
        <a:bodyPr/>
        <a:lstStyle/>
        <a:p>
          <a:endParaRPr lang="en-US"/>
        </a:p>
      </dgm:t>
    </dgm:pt>
    <dgm:pt modelId="{A283D35C-397D-425D-ADA2-CB096ED03534}" type="sibTrans" cxnId="{071C14FA-D3E4-422F-831F-520DBCB100A2}">
      <dgm:prSet/>
      <dgm:spPr/>
      <dgm:t>
        <a:bodyPr/>
        <a:lstStyle/>
        <a:p>
          <a:endParaRPr lang="en-US"/>
        </a:p>
      </dgm:t>
    </dgm:pt>
    <dgm:pt modelId="{CDBFD330-4071-4449-9CCB-20FAB6F45512}">
      <dgm:prSet/>
      <dgm:spPr/>
      <dgm:t>
        <a:bodyPr/>
        <a:lstStyle/>
        <a:p>
          <a:r>
            <a:rPr lang="en-US" dirty="0"/>
            <a:t>By: Mohamed Sayed negm El-din Abdel Gawad</a:t>
          </a:r>
        </a:p>
      </dgm:t>
    </dgm:pt>
    <dgm:pt modelId="{104765A5-64AA-4A6D-878C-76138CDE64FA}" type="parTrans" cxnId="{4D7B571A-1D0C-410C-BB32-5A501CE99E71}">
      <dgm:prSet/>
      <dgm:spPr/>
      <dgm:t>
        <a:bodyPr/>
        <a:lstStyle/>
        <a:p>
          <a:endParaRPr lang="en-US"/>
        </a:p>
      </dgm:t>
    </dgm:pt>
    <dgm:pt modelId="{D2A7DAED-1684-4D43-AC4A-1506D309815E}" type="sibTrans" cxnId="{4D7B571A-1D0C-410C-BB32-5A501CE99E71}">
      <dgm:prSet/>
      <dgm:spPr/>
      <dgm:t>
        <a:bodyPr/>
        <a:lstStyle/>
        <a:p>
          <a:endParaRPr lang="en-US"/>
        </a:p>
      </dgm:t>
    </dgm:pt>
    <dgm:pt modelId="{FDFEF19C-0EC7-4F43-8705-C65A835707F2}">
      <dgm:prSet/>
      <dgm:spPr/>
      <dgm:t>
        <a:bodyPr/>
        <a:lstStyle/>
        <a:p>
          <a:r>
            <a:rPr lang="en-US"/>
            <a:t>Goal: Predict academic outcomes using machine learning</a:t>
          </a:r>
        </a:p>
      </dgm:t>
    </dgm:pt>
    <dgm:pt modelId="{78B057A4-8B17-4C81-8E69-E14CA0C074E9}" type="parTrans" cxnId="{96CEF864-8FC6-4398-9D2E-ACE8DB04E8CC}">
      <dgm:prSet/>
      <dgm:spPr/>
      <dgm:t>
        <a:bodyPr/>
        <a:lstStyle/>
        <a:p>
          <a:endParaRPr lang="en-US"/>
        </a:p>
      </dgm:t>
    </dgm:pt>
    <dgm:pt modelId="{D1B4D0AB-3C9D-4779-A763-7DEA815BFB55}" type="sibTrans" cxnId="{96CEF864-8FC6-4398-9D2E-ACE8DB04E8CC}">
      <dgm:prSet/>
      <dgm:spPr/>
      <dgm:t>
        <a:bodyPr/>
        <a:lstStyle/>
        <a:p>
          <a:endParaRPr lang="en-US"/>
        </a:p>
      </dgm:t>
    </dgm:pt>
    <dgm:pt modelId="{D7C6EF4D-ED38-4BF4-9319-FEF6741711A1}" type="pres">
      <dgm:prSet presAssocID="{CA18F38B-9023-4029-BD17-333B010C15DC}" presName="vert0" presStyleCnt="0">
        <dgm:presLayoutVars>
          <dgm:dir/>
          <dgm:animOne val="branch"/>
          <dgm:animLvl val="lvl"/>
        </dgm:presLayoutVars>
      </dgm:prSet>
      <dgm:spPr/>
    </dgm:pt>
    <dgm:pt modelId="{E67AD4AA-BEB8-47C3-B30E-2AFECF8482E7}" type="pres">
      <dgm:prSet presAssocID="{DF0C589F-85E1-474F-BBFC-86A6E542C4A6}" presName="thickLine" presStyleLbl="alignNode1" presStyleIdx="0" presStyleCnt="3"/>
      <dgm:spPr/>
    </dgm:pt>
    <dgm:pt modelId="{DE7DB94E-4E43-43EE-ADB6-CF30E5D4832F}" type="pres">
      <dgm:prSet presAssocID="{DF0C589F-85E1-474F-BBFC-86A6E542C4A6}" presName="horz1" presStyleCnt="0"/>
      <dgm:spPr/>
    </dgm:pt>
    <dgm:pt modelId="{9AB431FF-0F13-4AB3-B31B-5D86E8365F3C}" type="pres">
      <dgm:prSet presAssocID="{DF0C589F-85E1-474F-BBFC-86A6E542C4A6}" presName="tx1" presStyleLbl="revTx" presStyleIdx="0" presStyleCnt="3"/>
      <dgm:spPr/>
    </dgm:pt>
    <dgm:pt modelId="{4C7C6790-A350-4DA3-A4CD-16B7B1929A7A}" type="pres">
      <dgm:prSet presAssocID="{DF0C589F-85E1-474F-BBFC-86A6E542C4A6}" presName="vert1" presStyleCnt="0"/>
      <dgm:spPr/>
    </dgm:pt>
    <dgm:pt modelId="{3B1C74DE-EB69-4A1E-87BE-C5E690E19208}" type="pres">
      <dgm:prSet presAssocID="{CDBFD330-4071-4449-9CCB-20FAB6F45512}" presName="thickLine" presStyleLbl="alignNode1" presStyleIdx="1" presStyleCnt="3"/>
      <dgm:spPr/>
    </dgm:pt>
    <dgm:pt modelId="{5F01E661-DA2D-4DC3-9A93-2E8E3BFAA7C0}" type="pres">
      <dgm:prSet presAssocID="{CDBFD330-4071-4449-9CCB-20FAB6F45512}" presName="horz1" presStyleCnt="0"/>
      <dgm:spPr/>
    </dgm:pt>
    <dgm:pt modelId="{39EDC4BC-A851-41DF-83D0-43F7AA5C9ED4}" type="pres">
      <dgm:prSet presAssocID="{CDBFD330-4071-4449-9CCB-20FAB6F45512}" presName="tx1" presStyleLbl="revTx" presStyleIdx="1" presStyleCnt="3"/>
      <dgm:spPr/>
    </dgm:pt>
    <dgm:pt modelId="{9B1B330C-682B-43C9-990E-A73C0CC0CAB2}" type="pres">
      <dgm:prSet presAssocID="{CDBFD330-4071-4449-9CCB-20FAB6F45512}" presName="vert1" presStyleCnt="0"/>
      <dgm:spPr/>
    </dgm:pt>
    <dgm:pt modelId="{0D1B63BA-4542-4812-9828-E9D7BAADFCD3}" type="pres">
      <dgm:prSet presAssocID="{FDFEF19C-0EC7-4F43-8705-C65A835707F2}" presName="thickLine" presStyleLbl="alignNode1" presStyleIdx="2" presStyleCnt="3"/>
      <dgm:spPr/>
    </dgm:pt>
    <dgm:pt modelId="{8B179574-7DC5-435A-86B8-D609FB9C217B}" type="pres">
      <dgm:prSet presAssocID="{FDFEF19C-0EC7-4F43-8705-C65A835707F2}" presName="horz1" presStyleCnt="0"/>
      <dgm:spPr/>
    </dgm:pt>
    <dgm:pt modelId="{647AC0BD-AEBB-491B-9718-64A729A09342}" type="pres">
      <dgm:prSet presAssocID="{FDFEF19C-0EC7-4F43-8705-C65A835707F2}" presName="tx1" presStyleLbl="revTx" presStyleIdx="2" presStyleCnt="3"/>
      <dgm:spPr/>
    </dgm:pt>
    <dgm:pt modelId="{3E99CA70-60A8-4CFF-9446-B76620F7BBCA}" type="pres">
      <dgm:prSet presAssocID="{FDFEF19C-0EC7-4F43-8705-C65A835707F2}" presName="vert1" presStyleCnt="0"/>
      <dgm:spPr/>
    </dgm:pt>
  </dgm:ptLst>
  <dgm:cxnLst>
    <dgm:cxn modelId="{3D0C6110-7981-4FE9-9424-4CDABB9F6E0F}" type="presOf" srcId="{CDBFD330-4071-4449-9CCB-20FAB6F45512}" destId="{39EDC4BC-A851-41DF-83D0-43F7AA5C9ED4}" srcOrd="0" destOrd="0" presId="urn:microsoft.com/office/officeart/2008/layout/LinedList"/>
    <dgm:cxn modelId="{4D7B571A-1D0C-410C-BB32-5A501CE99E71}" srcId="{CA18F38B-9023-4029-BD17-333B010C15DC}" destId="{CDBFD330-4071-4449-9CCB-20FAB6F45512}" srcOrd="1" destOrd="0" parTransId="{104765A5-64AA-4A6D-878C-76138CDE64FA}" sibTransId="{D2A7DAED-1684-4D43-AC4A-1506D309815E}"/>
    <dgm:cxn modelId="{96CEF864-8FC6-4398-9D2E-ACE8DB04E8CC}" srcId="{CA18F38B-9023-4029-BD17-333B010C15DC}" destId="{FDFEF19C-0EC7-4F43-8705-C65A835707F2}" srcOrd="2" destOrd="0" parTransId="{78B057A4-8B17-4C81-8E69-E14CA0C074E9}" sibTransId="{D1B4D0AB-3C9D-4779-A763-7DEA815BFB55}"/>
    <dgm:cxn modelId="{27B2056B-DA4D-4373-AD3E-C548FAC18E7D}" type="presOf" srcId="{CA18F38B-9023-4029-BD17-333B010C15DC}" destId="{D7C6EF4D-ED38-4BF4-9319-FEF6741711A1}" srcOrd="0" destOrd="0" presId="urn:microsoft.com/office/officeart/2008/layout/LinedList"/>
    <dgm:cxn modelId="{DE619EB9-C726-4102-93C9-FAF808DEF734}" type="presOf" srcId="{FDFEF19C-0EC7-4F43-8705-C65A835707F2}" destId="{647AC0BD-AEBB-491B-9718-64A729A09342}" srcOrd="0" destOrd="0" presId="urn:microsoft.com/office/officeart/2008/layout/LinedList"/>
    <dgm:cxn modelId="{7DD533C3-F63A-4433-8CE8-6DDD652953A7}" type="presOf" srcId="{DF0C589F-85E1-474F-BBFC-86A6E542C4A6}" destId="{9AB431FF-0F13-4AB3-B31B-5D86E8365F3C}" srcOrd="0" destOrd="0" presId="urn:microsoft.com/office/officeart/2008/layout/LinedList"/>
    <dgm:cxn modelId="{071C14FA-D3E4-422F-831F-520DBCB100A2}" srcId="{CA18F38B-9023-4029-BD17-333B010C15DC}" destId="{DF0C589F-85E1-474F-BBFC-86A6E542C4A6}" srcOrd="0" destOrd="0" parTransId="{5A60BCF9-D997-4617-A7BB-018A26B9FC7F}" sibTransId="{A283D35C-397D-425D-ADA2-CB096ED03534}"/>
    <dgm:cxn modelId="{F8075C93-5CDE-4A08-9DB1-3D7311CFAF30}" type="presParOf" srcId="{D7C6EF4D-ED38-4BF4-9319-FEF6741711A1}" destId="{E67AD4AA-BEB8-47C3-B30E-2AFECF8482E7}" srcOrd="0" destOrd="0" presId="urn:microsoft.com/office/officeart/2008/layout/LinedList"/>
    <dgm:cxn modelId="{23325077-7758-4BDC-A305-57E982A58A7D}" type="presParOf" srcId="{D7C6EF4D-ED38-4BF4-9319-FEF6741711A1}" destId="{DE7DB94E-4E43-43EE-ADB6-CF30E5D4832F}" srcOrd="1" destOrd="0" presId="urn:microsoft.com/office/officeart/2008/layout/LinedList"/>
    <dgm:cxn modelId="{A8C543A8-9FDE-4C4D-9735-1FADE58679B2}" type="presParOf" srcId="{DE7DB94E-4E43-43EE-ADB6-CF30E5D4832F}" destId="{9AB431FF-0F13-4AB3-B31B-5D86E8365F3C}" srcOrd="0" destOrd="0" presId="urn:microsoft.com/office/officeart/2008/layout/LinedList"/>
    <dgm:cxn modelId="{402A6F72-638B-4D95-A889-AD7007A18C47}" type="presParOf" srcId="{DE7DB94E-4E43-43EE-ADB6-CF30E5D4832F}" destId="{4C7C6790-A350-4DA3-A4CD-16B7B1929A7A}" srcOrd="1" destOrd="0" presId="urn:microsoft.com/office/officeart/2008/layout/LinedList"/>
    <dgm:cxn modelId="{B1C7CF7F-C51C-49C2-8D06-135545B6BAAB}" type="presParOf" srcId="{D7C6EF4D-ED38-4BF4-9319-FEF6741711A1}" destId="{3B1C74DE-EB69-4A1E-87BE-C5E690E19208}" srcOrd="2" destOrd="0" presId="urn:microsoft.com/office/officeart/2008/layout/LinedList"/>
    <dgm:cxn modelId="{9BFCC8AB-E649-4EEC-972E-D34E6D22231E}" type="presParOf" srcId="{D7C6EF4D-ED38-4BF4-9319-FEF6741711A1}" destId="{5F01E661-DA2D-4DC3-9A93-2E8E3BFAA7C0}" srcOrd="3" destOrd="0" presId="urn:microsoft.com/office/officeart/2008/layout/LinedList"/>
    <dgm:cxn modelId="{136360ED-7D9E-4472-864A-F64D1027B919}" type="presParOf" srcId="{5F01E661-DA2D-4DC3-9A93-2E8E3BFAA7C0}" destId="{39EDC4BC-A851-41DF-83D0-43F7AA5C9ED4}" srcOrd="0" destOrd="0" presId="urn:microsoft.com/office/officeart/2008/layout/LinedList"/>
    <dgm:cxn modelId="{D42ABA8B-E0C5-4720-8BD2-53E439238CC4}" type="presParOf" srcId="{5F01E661-DA2D-4DC3-9A93-2E8E3BFAA7C0}" destId="{9B1B330C-682B-43C9-990E-A73C0CC0CAB2}" srcOrd="1" destOrd="0" presId="urn:microsoft.com/office/officeart/2008/layout/LinedList"/>
    <dgm:cxn modelId="{2EB234BF-7342-43E9-95A3-7177129EF4D8}" type="presParOf" srcId="{D7C6EF4D-ED38-4BF4-9319-FEF6741711A1}" destId="{0D1B63BA-4542-4812-9828-E9D7BAADFCD3}" srcOrd="4" destOrd="0" presId="urn:microsoft.com/office/officeart/2008/layout/LinedList"/>
    <dgm:cxn modelId="{BD22D49A-7AF1-4366-9B3E-2D09D9B7B318}" type="presParOf" srcId="{D7C6EF4D-ED38-4BF4-9319-FEF6741711A1}" destId="{8B179574-7DC5-435A-86B8-D609FB9C217B}" srcOrd="5" destOrd="0" presId="urn:microsoft.com/office/officeart/2008/layout/LinedList"/>
    <dgm:cxn modelId="{924B734D-B029-4E18-8511-E516942E67AD}" type="presParOf" srcId="{8B179574-7DC5-435A-86B8-D609FB9C217B}" destId="{647AC0BD-AEBB-491B-9718-64A729A09342}" srcOrd="0" destOrd="0" presId="urn:microsoft.com/office/officeart/2008/layout/LinedList"/>
    <dgm:cxn modelId="{0F0C5C0D-B3F5-43C3-B353-47CFD49DB1CF}" type="presParOf" srcId="{8B179574-7DC5-435A-86B8-D609FB9C217B}" destId="{3E99CA70-60A8-4CFF-9446-B76620F7BB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8C296-9D39-43B2-8514-31FBE46119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F5CD1D-48B5-4246-A022-84D252298BB2}">
      <dgm:prSet/>
      <dgm:spPr/>
      <dgm:t>
        <a:bodyPr/>
        <a:lstStyle/>
        <a:p>
          <a:r>
            <a:rPr lang="en-US"/>
            <a:t>• Use Random Forest for binary pass prediction.</a:t>
          </a:r>
        </a:p>
      </dgm:t>
    </dgm:pt>
    <dgm:pt modelId="{9C32B7E1-B314-4852-A12C-9ACA5DCFD650}" type="parTrans" cxnId="{7A911CCA-5282-45C3-8735-D9D33425A632}">
      <dgm:prSet/>
      <dgm:spPr/>
      <dgm:t>
        <a:bodyPr/>
        <a:lstStyle/>
        <a:p>
          <a:endParaRPr lang="en-US"/>
        </a:p>
      </dgm:t>
    </dgm:pt>
    <dgm:pt modelId="{7C3EA19F-7E65-45EC-87F8-3CDE48104514}" type="sibTrans" cxnId="{7A911CCA-5282-45C3-8735-D9D33425A632}">
      <dgm:prSet/>
      <dgm:spPr/>
      <dgm:t>
        <a:bodyPr/>
        <a:lstStyle/>
        <a:p>
          <a:endParaRPr lang="en-US"/>
        </a:p>
      </dgm:t>
    </dgm:pt>
    <dgm:pt modelId="{7AF1D928-423A-4C9D-B272-3B3EFBAF5A25}">
      <dgm:prSet/>
      <dgm:spPr/>
      <dgm:t>
        <a:bodyPr/>
        <a:lstStyle/>
        <a:p>
          <a:r>
            <a:rPr lang="en-US"/>
            <a:t>• Exclude G1/G2 for early risk identification.</a:t>
          </a:r>
        </a:p>
      </dgm:t>
    </dgm:pt>
    <dgm:pt modelId="{4A75A41D-4BB1-4DC7-80FE-68190A98A344}" type="parTrans" cxnId="{F60AFD76-D270-476A-A9B6-B2757B581279}">
      <dgm:prSet/>
      <dgm:spPr/>
      <dgm:t>
        <a:bodyPr/>
        <a:lstStyle/>
        <a:p>
          <a:endParaRPr lang="en-US"/>
        </a:p>
      </dgm:t>
    </dgm:pt>
    <dgm:pt modelId="{8CAB223D-B0CF-426F-98CE-398ED4A07738}" type="sibTrans" cxnId="{F60AFD76-D270-476A-A9B6-B2757B581279}">
      <dgm:prSet/>
      <dgm:spPr/>
      <dgm:t>
        <a:bodyPr/>
        <a:lstStyle/>
        <a:p>
          <a:endParaRPr lang="en-US"/>
        </a:p>
      </dgm:t>
    </dgm:pt>
    <dgm:pt modelId="{DBD489F4-BC71-4E27-83C8-BA661A94B7C1}">
      <dgm:prSet/>
      <dgm:spPr/>
      <dgm:t>
        <a:bodyPr/>
        <a:lstStyle/>
        <a:p>
          <a:r>
            <a:rPr lang="en-US"/>
            <a:t>• Target interventions for students with high         	absences/failures. </a:t>
          </a:r>
        </a:p>
      </dgm:t>
    </dgm:pt>
    <dgm:pt modelId="{CF2BA049-796D-4180-947B-0FEF0B811620}" type="parTrans" cxnId="{4BA0C5C6-2884-478D-B0B5-261164C26C5E}">
      <dgm:prSet/>
      <dgm:spPr/>
      <dgm:t>
        <a:bodyPr/>
        <a:lstStyle/>
        <a:p>
          <a:endParaRPr lang="en-US"/>
        </a:p>
      </dgm:t>
    </dgm:pt>
    <dgm:pt modelId="{E1ECD808-6BB0-475F-8DFA-36DD78EB068A}" type="sibTrans" cxnId="{4BA0C5C6-2884-478D-B0B5-261164C26C5E}">
      <dgm:prSet/>
      <dgm:spPr/>
      <dgm:t>
        <a:bodyPr/>
        <a:lstStyle/>
        <a:p>
          <a:endParaRPr lang="en-US"/>
        </a:p>
      </dgm:t>
    </dgm:pt>
    <dgm:pt modelId="{1EFB2139-98C4-4AB4-8E7C-47E23F979C89}">
      <dgm:prSet/>
      <dgm:spPr/>
      <dgm:t>
        <a:bodyPr/>
        <a:lstStyle/>
        <a:p>
          <a:r>
            <a:rPr lang="en-US"/>
            <a:t>• Expand school/family support programs.</a:t>
          </a:r>
        </a:p>
      </dgm:t>
    </dgm:pt>
    <dgm:pt modelId="{F44BF1A2-9697-4926-99A2-53AD10A6E26F}" type="parTrans" cxnId="{7AA57FF7-1495-437E-9111-B5D3AFE01E29}">
      <dgm:prSet/>
      <dgm:spPr/>
      <dgm:t>
        <a:bodyPr/>
        <a:lstStyle/>
        <a:p>
          <a:endParaRPr lang="en-US"/>
        </a:p>
      </dgm:t>
    </dgm:pt>
    <dgm:pt modelId="{352BF999-3F5D-4A1B-B192-4FABDD77E73E}" type="sibTrans" cxnId="{7AA57FF7-1495-437E-9111-B5D3AFE01E29}">
      <dgm:prSet/>
      <dgm:spPr/>
      <dgm:t>
        <a:bodyPr/>
        <a:lstStyle/>
        <a:p>
          <a:endParaRPr lang="en-US"/>
        </a:p>
      </dgm:t>
    </dgm:pt>
    <dgm:pt modelId="{B41753FE-9913-40D3-B831-E76BBEE9663C}" type="pres">
      <dgm:prSet presAssocID="{D3C8C296-9D39-43B2-8514-31FBE46119B6}" presName="linear" presStyleCnt="0">
        <dgm:presLayoutVars>
          <dgm:animLvl val="lvl"/>
          <dgm:resizeHandles val="exact"/>
        </dgm:presLayoutVars>
      </dgm:prSet>
      <dgm:spPr/>
    </dgm:pt>
    <dgm:pt modelId="{5398A223-B4E0-4016-B49D-5141D9F4C23E}" type="pres">
      <dgm:prSet presAssocID="{F0F5CD1D-48B5-4246-A022-84D252298B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57A1CC-1923-4E45-BE4A-A587EF471471}" type="pres">
      <dgm:prSet presAssocID="{7C3EA19F-7E65-45EC-87F8-3CDE48104514}" presName="spacer" presStyleCnt="0"/>
      <dgm:spPr/>
    </dgm:pt>
    <dgm:pt modelId="{8961D834-41C8-4116-B663-73106848ECFC}" type="pres">
      <dgm:prSet presAssocID="{7AF1D928-423A-4C9D-B272-3B3EFBAF5A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0D5482-DACF-4F8D-8336-D6A64EF09326}" type="pres">
      <dgm:prSet presAssocID="{8CAB223D-B0CF-426F-98CE-398ED4A07738}" presName="spacer" presStyleCnt="0"/>
      <dgm:spPr/>
    </dgm:pt>
    <dgm:pt modelId="{D218518E-FAC1-49D8-A925-0D0A96338011}" type="pres">
      <dgm:prSet presAssocID="{DBD489F4-BC71-4E27-83C8-BA661A94B7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EC816F-2921-46AE-86DE-9DCEFE9FE10C}" type="pres">
      <dgm:prSet presAssocID="{E1ECD808-6BB0-475F-8DFA-36DD78EB068A}" presName="spacer" presStyleCnt="0"/>
      <dgm:spPr/>
    </dgm:pt>
    <dgm:pt modelId="{802A26CD-CE22-4C41-AD00-3D56A89EFFF7}" type="pres">
      <dgm:prSet presAssocID="{1EFB2139-98C4-4AB4-8E7C-47E23F979C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0AFD76-D270-476A-A9B6-B2757B581279}" srcId="{D3C8C296-9D39-43B2-8514-31FBE46119B6}" destId="{7AF1D928-423A-4C9D-B272-3B3EFBAF5A25}" srcOrd="1" destOrd="0" parTransId="{4A75A41D-4BB1-4DC7-80FE-68190A98A344}" sibTransId="{8CAB223D-B0CF-426F-98CE-398ED4A07738}"/>
    <dgm:cxn modelId="{696A9581-80A5-4933-91CF-CA9651AECDA3}" type="presOf" srcId="{DBD489F4-BC71-4E27-83C8-BA661A94B7C1}" destId="{D218518E-FAC1-49D8-A925-0D0A96338011}" srcOrd="0" destOrd="0" presId="urn:microsoft.com/office/officeart/2005/8/layout/vList2"/>
    <dgm:cxn modelId="{E74F4E9F-AAD3-44A1-B6AF-5B33FEC1BD4C}" type="presOf" srcId="{D3C8C296-9D39-43B2-8514-31FBE46119B6}" destId="{B41753FE-9913-40D3-B831-E76BBEE9663C}" srcOrd="0" destOrd="0" presId="urn:microsoft.com/office/officeart/2005/8/layout/vList2"/>
    <dgm:cxn modelId="{713F4BA4-066B-4FBC-AD45-BFA80C36CD96}" type="presOf" srcId="{7AF1D928-423A-4C9D-B272-3B3EFBAF5A25}" destId="{8961D834-41C8-4116-B663-73106848ECFC}" srcOrd="0" destOrd="0" presId="urn:microsoft.com/office/officeart/2005/8/layout/vList2"/>
    <dgm:cxn modelId="{62AA19A5-AA51-4280-9AD4-8EE600D39F14}" type="presOf" srcId="{1EFB2139-98C4-4AB4-8E7C-47E23F979C89}" destId="{802A26CD-CE22-4C41-AD00-3D56A89EFFF7}" srcOrd="0" destOrd="0" presId="urn:microsoft.com/office/officeart/2005/8/layout/vList2"/>
    <dgm:cxn modelId="{4BA0C5C6-2884-478D-B0B5-261164C26C5E}" srcId="{D3C8C296-9D39-43B2-8514-31FBE46119B6}" destId="{DBD489F4-BC71-4E27-83C8-BA661A94B7C1}" srcOrd="2" destOrd="0" parTransId="{CF2BA049-796D-4180-947B-0FEF0B811620}" sibTransId="{E1ECD808-6BB0-475F-8DFA-36DD78EB068A}"/>
    <dgm:cxn modelId="{7A911CCA-5282-45C3-8735-D9D33425A632}" srcId="{D3C8C296-9D39-43B2-8514-31FBE46119B6}" destId="{F0F5CD1D-48B5-4246-A022-84D252298BB2}" srcOrd="0" destOrd="0" parTransId="{9C32B7E1-B314-4852-A12C-9ACA5DCFD650}" sibTransId="{7C3EA19F-7E65-45EC-87F8-3CDE48104514}"/>
    <dgm:cxn modelId="{42BC7EE4-2022-4C41-AFD1-4D941A7D221B}" type="presOf" srcId="{F0F5CD1D-48B5-4246-A022-84D252298BB2}" destId="{5398A223-B4E0-4016-B49D-5141D9F4C23E}" srcOrd="0" destOrd="0" presId="urn:microsoft.com/office/officeart/2005/8/layout/vList2"/>
    <dgm:cxn modelId="{7AA57FF7-1495-437E-9111-B5D3AFE01E29}" srcId="{D3C8C296-9D39-43B2-8514-31FBE46119B6}" destId="{1EFB2139-98C4-4AB4-8E7C-47E23F979C89}" srcOrd="3" destOrd="0" parTransId="{F44BF1A2-9697-4926-99A2-53AD10A6E26F}" sibTransId="{352BF999-3F5D-4A1B-B192-4FABDD77E73E}"/>
    <dgm:cxn modelId="{D56019C2-066E-4D8F-A5EE-5C14627E920A}" type="presParOf" srcId="{B41753FE-9913-40D3-B831-E76BBEE9663C}" destId="{5398A223-B4E0-4016-B49D-5141D9F4C23E}" srcOrd="0" destOrd="0" presId="urn:microsoft.com/office/officeart/2005/8/layout/vList2"/>
    <dgm:cxn modelId="{A244F29B-40DA-4989-A211-AF1B2F4F2AF2}" type="presParOf" srcId="{B41753FE-9913-40D3-B831-E76BBEE9663C}" destId="{0757A1CC-1923-4E45-BE4A-A587EF471471}" srcOrd="1" destOrd="0" presId="urn:microsoft.com/office/officeart/2005/8/layout/vList2"/>
    <dgm:cxn modelId="{F8051C92-812F-4249-8B01-E9996D4D2619}" type="presParOf" srcId="{B41753FE-9913-40D3-B831-E76BBEE9663C}" destId="{8961D834-41C8-4116-B663-73106848ECFC}" srcOrd="2" destOrd="0" presId="urn:microsoft.com/office/officeart/2005/8/layout/vList2"/>
    <dgm:cxn modelId="{41E7C8B4-4FB8-412D-AFCF-2EE68989F17E}" type="presParOf" srcId="{B41753FE-9913-40D3-B831-E76BBEE9663C}" destId="{550D5482-DACF-4F8D-8336-D6A64EF09326}" srcOrd="3" destOrd="0" presId="urn:microsoft.com/office/officeart/2005/8/layout/vList2"/>
    <dgm:cxn modelId="{F59A3A93-C616-4893-B4D8-BE1B0C398EE5}" type="presParOf" srcId="{B41753FE-9913-40D3-B831-E76BBEE9663C}" destId="{D218518E-FAC1-49D8-A925-0D0A96338011}" srcOrd="4" destOrd="0" presId="urn:microsoft.com/office/officeart/2005/8/layout/vList2"/>
    <dgm:cxn modelId="{EE443DEF-B7C9-44DE-8848-3F7CB44C45A9}" type="presParOf" srcId="{B41753FE-9913-40D3-B831-E76BBEE9663C}" destId="{68EC816F-2921-46AE-86DE-9DCEFE9FE10C}" srcOrd="5" destOrd="0" presId="urn:microsoft.com/office/officeart/2005/8/layout/vList2"/>
    <dgm:cxn modelId="{1F9EA9ED-8C5C-446E-9095-4DEA8406FB57}" type="presParOf" srcId="{B41753FE-9913-40D3-B831-E76BBEE9663C}" destId="{802A26CD-CE22-4C41-AD00-3D56A89EFF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D4AA-BEB8-47C3-B30E-2AFECF8482E7}">
      <dsp:nvSpPr>
        <dsp:cNvPr id="0" name=""/>
        <dsp:cNvSpPr/>
      </dsp:nvSpPr>
      <dsp:spPr>
        <a:xfrm>
          <a:off x="0" y="2663"/>
          <a:ext cx="54652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B431FF-0F13-4AB3-B31B-5D86E8365F3C}">
      <dsp:nvSpPr>
        <dsp:cNvPr id="0" name=""/>
        <dsp:cNvSpPr/>
      </dsp:nvSpPr>
      <dsp:spPr>
        <a:xfrm>
          <a:off x="0" y="2663"/>
          <a:ext cx="5465211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Project: students </a:t>
          </a:r>
          <a:r>
            <a:rPr lang="en-US" sz="3600" kern="1200"/>
            <a:t>performance insights </a:t>
          </a:r>
          <a:endParaRPr lang="en-US" sz="3600" kern="1200" dirty="0"/>
        </a:p>
      </dsp:txBody>
      <dsp:txXfrm>
        <a:off x="0" y="2663"/>
        <a:ext cx="5465211" cy="1816197"/>
      </dsp:txXfrm>
    </dsp:sp>
    <dsp:sp modelId="{3B1C74DE-EB69-4A1E-87BE-C5E690E19208}">
      <dsp:nvSpPr>
        <dsp:cNvPr id="0" name=""/>
        <dsp:cNvSpPr/>
      </dsp:nvSpPr>
      <dsp:spPr>
        <a:xfrm>
          <a:off x="0" y="1818861"/>
          <a:ext cx="546521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DC4BC-A851-41DF-83D0-43F7AA5C9ED4}">
      <dsp:nvSpPr>
        <dsp:cNvPr id="0" name=""/>
        <dsp:cNvSpPr/>
      </dsp:nvSpPr>
      <dsp:spPr>
        <a:xfrm>
          <a:off x="0" y="1818861"/>
          <a:ext cx="5465211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By: Mohamed Sayed negm El-din Abdel Gawad</a:t>
          </a:r>
        </a:p>
      </dsp:txBody>
      <dsp:txXfrm>
        <a:off x="0" y="1818861"/>
        <a:ext cx="5465211" cy="1816197"/>
      </dsp:txXfrm>
    </dsp:sp>
    <dsp:sp modelId="{0D1B63BA-4542-4812-9828-E9D7BAADFCD3}">
      <dsp:nvSpPr>
        <dsp:cNvPr id="0" name=""/>
        <dsp:cNvSpPr/>
      </dsp:nvSpPr>
      <dsp:spPr>
        <a:xfrm>
          <a:off x="0" y="3635058"/>
          <a:ext cx="546521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AC0BD-AEBB-491B-9718-64A729A09342}">
      <dsp:nvSpPr>
        <dsp:cNvPr id="0" name=""/>
        <dsp:cNvSpPr/>
      </dsp:nvSpPr>
      <dsp:spPr>
        <a:xfrm>
          <a:off x="0" y="3635058"/>
          <a:ext cx="5465211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Goal: Predict academic outcomes using machine learning</a:t>
          </a:r>
        </a:p>
      </dsp:txBody>
      <dsp:txXfrm>
        <a:off x="0" y="3635058"/>
        <a:ext cx="5465211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8A223-B4E0-4016-B49D-5141D9F4C23E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Use Random Forest for binary pass prediction.</a:t>
          </a:r>
        </a:p>
      </dsp:txBody>
      <dsp:txXfrm>
        <a:off x="52359" y="53542"/>
        <a:ext cx="8124882" cy="967861"/>
      </dsp:txXfrm>
    </dsp:sp>
    <dsp:sp modelId="{8961D834-41C8-4116-B663-73106848ECFC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Exclude G1/G2 for early risk identification.</a:t>
          </a:r>
        </a:p>
      </dsp:txBody>
      <dsp:txXfrm>
        <a:off x="52359" y="1203881"/>
        <a:ext cx="8124882" cy="967861"/>
      </dsp:txXfrm>
    </dsp:sp>
    <dsp:sp modelId="{D218518E-FAC1-49D8-A925-0D0A96338011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Target interventions for students with high         	absences/failures. </a:t>
          </a:r>
        </a:p>
      </dsp:txBody>
      <dsp:txXfrm>
        <a:off x="52359" y="2354220"/>
        <a:ext cx="8124882" cy="967861"/>
      </dsp:txXfrm>
    </dsp:sp>
    <dsp:sp modelId="{802A26CD-CE22-4C41-AD00-3D56A89EFFF7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Expand school/family support programs.</a:t>
          </a:r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D7759-3481-1D57-ED4A-77038CF7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597692"/>
              </p:ext>
            </p:extLst>
          </p:nvPr>
        </p:nvGraphicFramePr>
        <p:xfrm>
          <a:off x="3678788" y="750440"/>
          <a:ext cx="5465211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0" y="633619"/>
            <a:ext cx="339068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4AB1A-6057-D85F-95D7-068907FD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8408"/>
            <a:ext cx="2791206" cy="1106424"/>
          </a:xfrm>
        </p:spPr>
        <p:txBody>
          <a:bodyPr>
            <a:normAutofit/>
          </a:bodyPr>
          <a:lstStyle/>
          <a:p>
            <a:r>
              <a:rPr lang="en-US" sz="2400"/>
              <a:t>Confusion matrix for each algorithm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276239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1D1E-C5B4-D056-07BB-882D90B3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8296"/>
            <a:ext cx="2791206" cy="3502152"/>
          </a:xfrm>
        </p:spPr>
        <p:txBody>
          <a:bodyPr>
            <a:normAutofit/>
          </a:bodyPr>
          <a:lstStyle/>
          <a:p>
            <a:r>
              <a:rPr lang="en-US" sz="1500"/>
              <a:t>Logistic Regression</a:t>
            </a:r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Decision Tree</a:t>
            </a:r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Random Forest</a:t>
            </a:r>
          </a:p>
          <a:p>
            <a:endParaRPr lang="en-US" sz="1500"/>
          </a:p>
          <a:p>
            <a:r>
              <a:rPr lang="en-US" sz="1500"/>
              <a:t>SVM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2147D-026E-98C3-E664-CDA04470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64" y="866238"/>
            <a:ext cx="2663349" cy="280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C26C1-DECF-C946-50EF-D8E796C8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83" y="867704"/>
            <a:ext cx="2530699" cy="280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46571C-BA8B-88FD-B6EB-960BF7DA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26" y="3670751"/>
            <a:ext cx="2619889" cy="2801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82F63-2E0B-0E13-C4F5-CDB714472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434" y="3669286"/>
            <a:ext cx="2701565" cy="28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33734-3959-81E1-69BC-AB45C4B4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Models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CDC3-835F-7A2D-5447-68A3F6AF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1. High Absences = Failure Strongly Increased Risk </a:t>
            </a:r>
            <a:r>
              <a:rPr lang="en-US" sz="1200"/>
              <a:t>Students with high absences and two or more past failures have much higher odds of falling the final exam Action: Prioritize these students for attendance Interventions and early tutoring programs.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2. Low Study time = Lower Grades</a:t>
            </a:r>
            <a:r>
              <a:rPr lang="en-US" sz="1200"/>
              <a:t> Students reporting low study time consistently score lower on G3. Action: Implement study skills workshops and encourage structured study schedules.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</a:t>
            </a:r>
            <a:r>
              <a:rPr lang="en-US" sz="1200" b="1"/>
              <a:t>3. School Support (schools up) </a:t>
            </a:r>
            <a:r>
              <a:rPr lang="en-US" sz="1200"/>
              <a:t>Improves Outcomes Students receiving school support show higher average grades. Action: Expand access to school support resources, especially for at-risk students.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4. Family Support (famsup</a:t>
            </a:r>
            <a:r>
              <a:rPr lang="en-US" sz="120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Boosts Grade Average Family support is correlated with higher grade averages Action: Engage families through regular communication and offer family-based academic support sessions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5. Low Attendance Ratio = Lower Pass Rate </a:t>
            </a:r>
            <a:r>
              <a:rPr lang="en-US" sz="1200"/>
              <a:t>Students in the lowest attendance quartile have the lowest pass rates. Action: Monitor attendance closely and Intervene early when patterns of absenteeism emerge.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6. Alcohol Consumption (Dalc/Walc</a:t>
            </a:r>
            <a:r>
              <a:rPr lang="en-US" sz="1200"/>
              <a:t>) Linked to Lower Performance Higher daily/weeldy alcohol consumption is associated with lower grades. Action: Provide health education and counseling on substance use.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7. Social Activities (go out) Have Mixed Effects </a:t>
            </a:r>
            <a:r>
              <a:rPr lang="en-US" sz="1200"/>
              <a:t>Moderate social activity is not harmful, but excessive going out correlates with lower grades. </a:t>
            </a:r>
          </a:p>
        </p:txBody>
      </p:sp>
    </p:spTree>
    <p:extLst>
      <p:ext uri="{BB962C8B-B14F-4D97-AF65-F5344CB8AC3E}">
        <p14:creationId xmlns:p14="http://schemas.microsoft.com/office/powerpoint/2010/main" val="68000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0F78-1A1C-2185-11FA-488574CA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&amp; decisions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95381-EE86-E090-D072-ABB15A3B7D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3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CD2C3-F26B-1D6B-91C6-5B0E7B5F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Removing the outliers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8880-90D8-61EF-F5BA-93F9B188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>
            <a:normAutofit/>
          </a:bodyPr>
          <a:lstStyle/>
          <a:p>
            <a:r>
              <a:rPr lang="en-US" sz="1700"/>
              <a:t>First problem we faced is the outlier rows that will affect the model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A6B4-C218-9837-AA41-6C52259B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68" y="717012"/>
            <a:ext cx="247801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0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D04FE-1ABA-C741-2B41-ACB0C84F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F627-D84F-5A52-EB2E-32668668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Adding more features that help us getting the model more accurate like:</a:t>
            </a:r>
          </a:p>
          <a:p>
            <a:r>
              <a:rPr lang="en-US" sz="1700" dirty="0"/>
              <a:t>Attendance ratio</a:t>
            </a:r>
          </a:p>
          <a:p>
            <a:r>
              <a:rPr lang="en-US" sz="1700" dirty="0"/>
              <a:t>Avg grades</a:t>
            </a:r>
          </a:p>
          <a:p>
            <a:r>
              <a:rPr lang="en-US" sz="1700" dirty="0"/>
              <a:t>Pass/fail</a:t>
            </a:r>
          </a:p>
          <a:p>
            <a:r>
              <a:rPr lang="en-US" sz="1700" dirty="0"/>
              <a:t>Risk tier(low, medium, high)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00243-E37D-8943-E667-049A856C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3290725"/>
            <a:ext cx="3591379" cy="154429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B2B7F-2F13-B6A1-E9EC-5B7D45CD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3600"/>
              <a:t>Visualization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2B00-AA1B-3FB1-FCD0-5D6CD9B9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Histogram for 3 numeric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Age distribution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Number of absence and count for each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Grades distribution for (G3) class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161D2-8886-DBD8-BE03-27DBCD06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" y="2514600"/>
            <a:ext cx="89318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6FBC3-49BE-6DED-E7F0-54CD31E8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 for understanding the affection of study time over finals grades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A46FB-CC76-A7AF-1450-FD279AA5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597047"/>
            <a:ext cx="5085525" cy="3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7DFFF-B261-7DE9-0FCE-7BD7BB84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scatter plot showing the relation between absence and exams final grades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2C52E-96C3-ED85-647C-91CFD44D0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597047"/>
            <a:ext cx="5085525" cy="3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85C58-1978-9940-44FA-5BC1E4F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finally Correlation heatmap shows the relation between numeric features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4C254-8F67-5F82-FD12-6C2DE486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440" y="304800"/>
            <a:ext cx="6258559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2F24-E7BA-1C42-4C1D-AD2548FB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r>
              <a:rPr lang="en-US" sz="3500"/>
              <a:t>Building k-means clustering model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9EAB-B0C5-6C3E-FAC3-3FD9EF10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After processing and visualization, it’s time to build our models</a:t>
            </a:r>
          </a:p>
          <a:p>
            <a:pPr marL="0" indent="0">
              <a:buNone/>
            </a:pPr>
            <a:r>
              <a:rPr lang="en-US" sz="1700" dirty="0"/>
              <a:t>First: k-mean model for clustering students based on their absence and study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Using elbow method to select optimal number of cluster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Applying k-mean algorithm and visualize the result</a:t>
            </a:r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</p:txBody>
      </p:sp>
      <p:pic>
        <p:nvPicPr>
          <p:cNvPr id="7" name="Picture 6" descr="A graph with different colored dots and numbers&#10;&#10;AI-generated content may be incorrect.">
            <a:extLst>
              <a:ext uri="{FF2B5EF4-FFF2-40B4-BE49-F238E27FC236}">
                <a16:creationId xmlns:a16="http://schemas.microsoft.com/office/drawing/2014/main" id="{90F74705-3ED4-E7F1-C44F-F44EEAB0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55" r="23615" b="1"/>
          <a:stretch>
            <a:fillRect/>
          </a:stretch>
        </p:blipFill>
        <p:spPr>
          <a:xfrm>
            <a:off x="4572982" y="482137"/>
            <a:ext cx="4195460" cy="3208991"/>
          </a:xfrm>
          <a:prstGeom prst="rect">
            <a:avLst/>
          </a:prstGeom>
        </p:spPr>
      </p:pic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B9BCCDF-2402-B120-2666-7B43265E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2" r="12360" b="2"/>
          <a:stretch>
            <a:fillRect/>
          </a:stretch>
        </p:blipFill>
        <p:spPr>
          <a:xfrm>
            <a:off x="4495105" y="3691128"/>
            <a:ext cx="4006735" cy="22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0" y="633619"/>
            <a:ext cx="339068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44FCD-0FBB-DA84-ADDA-04A88D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8408"/>
            <a:ext cx="2791206" cy="1106424"/>
          </a:xfrm>
        </p:spPr>
        <p:txBody>
          <a:bodyPr>
            <a:normAutofit/>
          </a:bodyPr>
          <a:lstStyle/>
          <a:p>
            <a:r>
              <a:rPr lang="en-US" sz="2400"/>
              <a:t>Supervised learning algorithm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276239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3D4-206E-9788-B3E8-9D15753C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8296"/>
            <a:ext cx="2791206" cy="3502152"/>
          </a:xfrm>
        </p:spPr>
        <p:txBody>
          <a:bodyPr>
            <a:normAutofit/>
          </a:bodyPr>
          <a:lstStyle/>
          <a:p>
            <a:r>
              <a:rPr lang="en-US" sz="1500" dirty="0"/>
              <a:t>Logistic Regression</a:t>
            </a:r>
          </a:p>
          <a:p>
            <a:r>
              <a:rPr lang="en-US" sz="1500" dirty="0"/>
              <a:t>Decision Tree</a:t>
            </a:r>
          </a:p>
          <a:p>
            <a:r>
              <a:rPr lang="en-US" sz="1500" dirty="0"/>
              <a:t>Random Forest</a:t>
            </a:r>
          </a:p>
          <a:p>
            <a:r>
              <a:rPr lang="en-US" sz="1500" dirty="0"/>
              <a:t>SVM</a:t>
            </a:r>
          </a:p>
          <a:p>
            <a:pPr marL="0" indent="0">
              <a:buNone/>
            </a:pPr>
            <a:r>
              <a:rPr lang="en-US" sz="1500" dirty="0"/>
              <a:t>  </a:t>
            </a:r>
          </a:p>
          <a:p>
            <a:pPr marL="0" indent="0">
              <a:buNone/>
            </a:pPr>
            <a:r>
              <a:rPr lang="en-US" sz="1500" dirty="0"/>
              <a:t>After training the model we have our models accuracy’s and models coefficients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17B00-7112-CA62-E6E5-C5E20E86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50" y="633619"/>
            <a:ext cx="2615344" cy="2795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5B3F4-EA4C-0D58-FA92-A2378C79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94" y="633619"/>
            <a:ext cx="2603705" cy="2795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0FF3-4F88-C274-2D8B-370230CA5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50" y="3429000"/>
            <a:ext cx="2663351" cy="2700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7DBA4-D9C8-959C-4453-47FEA450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302" y="3429000"/>
            <a:ext cx="2603705" cy="27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488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 Overview</vt:lpstr>
      <vt:lpstr>Removing the outliers </vt:lpstr>
      <vt:lpstr>Feature Engineering </vt:lpstr>
      <vt:lpstr>Visualization </vt:lpstr>
      <vt:lpstr>Boxplot for understanding the affection of study time over finals grades</vt:lpstr>
      <vt:lpstr>A scatter plot showing the relation between absence and exams final grades</vt:lpstr>
      <vt:lpstr> And finally Correlation heatmap shows the relation between numeric features </vt:lpstr>
      <vt:lpstr>Building k-means clustering model</vt:lpstr>
      <vt:lpstr>Supervised learning algorithm </vt:lpstr>
      <vt:lpstr>Confusion matrix for each algorithm </vt:lpstr>
      <vt:lpstr>Models insights</vt:lpstr>
      <vt:lpstr>Recommendations &amp; decisions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mohamed negm</dc:creator>
  <cp:keywords/>
  <dc:description>generated using python-pptx</dc:description>
  <cp:lastModifiedBy>محمد سيد نجم الدين عبدالجواد</cp:lastModifiedBy>
  <cp:revision>3</cp:revision>
  <dcterms:created xsi:type="dcterms:W3CDTF">2013-01-27T09:14:16Z</dcterms:created>
  <dcterms:modified xsi:type="dcterms:W3CDTF">2025-09-03T20:54:11Z</dcterms:modified>
  <cp:category/>
</cp:coreProperties>
</file>