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DD6E4-7816-4B61-8E82-FBA043C49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923076-52E5-4018-82C9-42BA64B0F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5D6804-F35C-4825-9751-F5D61EE3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C5E7-2B0A-41D8-BCBE-0AED52F34C38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22F49F-229A-4CBD-9CBB-5C27C84A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90DEDB-3856-43AD-87EC-3B24FD8A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34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2F118-C93B-4749-BF3F-CF19C12B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FDEF80-2780-4F80-8C73-09ADFC9E2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E75CA6-E158-407E-8FE0-D60409BE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C5E7-2B0A-41D8-BCBE-0AED52F34C38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7A67DF-E8A7-4745-9077-C229E108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52B35D-9292-4E82-8039-E3354CA3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49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369F6A-5325-4529-9A71-094AE9305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B4B60B-F36F-4A68-9688-299869574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FE9358-9BD8-48AA-A9E3-D7099063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C5E7-2B0A-41D8-BCBE-0AED52F34C38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B13DFA-F94D-4188-9DE5-8D203253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2EFD92-B981-4A09-8C65-029B332F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91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0A867-FC09-4DF7-AB43-E8416528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B0AA0C-47DA-4149-9421-C35CB23CA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C6592B-2F77-4D07-B4DE-B01B0F20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C5E7-2B0A-41D8-BCBE-0AED52F34C38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07CD22-0D70-42E7-9C5F-E397BE69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195880-6CFE-4BCE-ACEC-70D74D42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66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73447-AC51-480B-8E0E-F974E4AD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9A1C16-AF0F-4E1B-B408-F0168197D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EC565E-1074-4910-BEB8-266AD1BE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C5E7-2B0A-41D8-BCBE-0AED52F34C38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1FF88C-68E1-45CC-A532-E46E54B1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DC21F8-7A65-4E0D-A483-2DF15FCF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05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BB025-2918-4A76-B591-9A1F2197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D96410-587B-4FA9-8EDC-6309A031D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C7E112-F203-48FF-B5D5-F3922DCA0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B83974-97BA-4D11-B1C0-9D80C8DD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C5E7-2B0A-41D8-BCBE-0AED52F34C38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3E7059-2C68-4BD9-B8D4-B7C4617A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BD1E2A-304F-4124-8A98-89ABF791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36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57F8C-4DF0-47E3-B1E4-E0F1B341B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F2BEAD-A4BB-4032-B3C3-E258B7B40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4862F7-357C-4CBD-9FC2-783049650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4EA4EB-4794-4485-AA28-F013A9A1F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B88B47-EA08-4E29-8B25-87CEFD9EF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3B7B76-0BCA-4392-B1C4-F2AD7ADA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C5E7-2B0A-41D8-BCBE-0AED52F34C38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44E79A6-BA9D-4E67-B1AF-A83AB0A6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391ECB-5F15-42D8-AB94-978BFA91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99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C058B-2C9D-4D65-A958-B4758788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2CA5FC-249E-4CD5-9CFC-4A3AFE6C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C5E7-2B0A-41D8-BCBE-0AED52F34C38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ACA320-236C-4B8C-8C67-B1EAEB59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7F857A-FE4D-4EA9-AA57-29942CE6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45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A34C800-1D8B-4C60-BD21-9260E625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C5E7-2B0A-41D8-BCBE-0AED52F34C38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E51171-3A1D-47FA-9517-12883972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BC1BC6-78A2-4F0E-92C1-B0385C9C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90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1BDAE-BAC1-45FE-92AA-7D58657D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8E3016-E529-41A6-9122-236EF045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8F9E8A-FC7E-45B8-83CF-FF860A0BA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0762B0-C119-4FB2-94B5-831AE013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C5E7-2B0A-41D8-BCBE-0AED52F34C38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E46914-B9FA-47AB-98B5-2C0D7633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034A7C-300B-4103-B524-C65FAF3D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34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2743C-6ADA-422D-947F-25C419D58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A331507-DA59-4F95-80BA-8583F5122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65D0CA-112F-4000-93A2-42D4DA930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94053B-AF4C-4798-A564-3F8F438B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C5E7-2B0A-41D8-BCBE-0AED52F34C38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3AC4A5-9043-4A8C-B881-C6D1B513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1B6A3B-3F85-4BF5-918C-3565DEEB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92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5CEF06-F9B0-4C0C-96FC-278594A0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1905AA-065B-4004-81B6-4D2FA4E97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5AEBF9-72D8-4FF7-8329-F541B7D14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0C5E7-2B0A-41D8-BCBE-0AED52F34C38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9CFD8C-A346-4CD3-B655-39FF57711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FEA84-19D0-4768-98DA-C7EA85185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77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click.html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ousedown.html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keypress.html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keydown.html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focus.html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scroll.html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firstlast.html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eq.html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animate.html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animacao.html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Query – Wikipédia, a enciclopédia livre">
            <a:extLst>
              <a:ext uri="{FF2B5EF4-FFF2-40B4-BE49-F238E27FC236}">
                <a16:creationId xmlns:a16="http://schemas.microsoft.com/office/drawing/2014/main" id="{9138CE8B-7FE1-46E0-A62B-946609ECD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62013"/>
            <a:ext cx="11430000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7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00DE170-8D3A-4437-A4E1-5A740F23D4D7}"/>
              </a:ext>
            </a:extLst>
          </p:cNvPr>
          <p:cNvSpPr/>
          <p:nvPr/>
        </p:nvSpPr>
        <p:spPr>
          <a:xfrm>
            <a:off x="1082351" y="1312660"/>
            <a:ext cx="10739535" cy="1139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>
              <a:spcBef>
                <a:spcPts val="810"/>
              </a:spcBef>
              <a:spcAft>
                <a:spcPts val="0"/>
              </a:spcAft>
            </a:pPr>
            <a:r>
              <a:rPr lang="pt-PT" sz="2400" b="1" i="1" kern="0" spc="60" dirty="0">
                <a:solidFill>
                  <a:srgbClr val="C00000"/>
                </a:solidFill>
                <a:latin typeface="Calibri Light" panose="020F0302020204030204" pitchFamily="34" charset="0"/>
                <a:ea typeface="Calibri Light" panose="020F0302020204030204" pitchFamily="34" charset="0"/>
              </a:rPr>
              <a:t>click</a:t>
            </a:r>
            <a:r>
              <a:rPr lang="pt-PT" sz="2400" b="1" i="1" kern="0" dirty="0">
                <a:solidFill>
                  <a:srgbClr val="C00000"/>
                </a:solidFill>
                <a:latin typeface="Calibri Light" panose="020F0302020204030204" pitchFamily="34" charset="0"/>
                <a:ea typeface="Calibri Light" panose="020F0302020204030204" pitchFamily="34" charset="0"/>
              </a:rPr>
              <a:t> </a:t>
            </a:r>
            <a:endParaRPr lang="pt-BR" sz="2400" b="1" i="1" kern="0" dirty="0">
              <a:latin typeface="Calibri Light" panose="020F0302020204030204" pitchFamily="34" charset="0"/>
              <a:ea typeface="Calibri Light" panose="020F0302020204030204" pitchFamily="34" charset="0"/>
            </a:endParaRPr>
          </a:p>
          <a:p>
            <a:pPr marL="152400" marR="250825" algn="just">
              <a:lnSpc>
                <a:spcPct val="107000"/>
              </a:lnSpc>
              <a:spcBef>
                <a:spcPts val="725"/>
              </a:spcBef>
              <a:spcAft>
                <a:spcPts val="0"/>
              </a:spcAft>
            </a:pP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Evento disparado quando se aplica um clique com o botão do mouse sobre o elemento, no exemplo ao clicar na div</a:t>
            </a:r>
            <a:r>
              <a:rPr lang="pt-PT" spc="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com</a:t>
            </a:r>
            <a:r>
              <a:rPr lang="pt-PT" spc="-10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pt-PT" spc="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botão</a:t>
            </a:r>
            <a:r>
              <a:rPr lang="pt-PT" spc="-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esquerdo</a:t>
            </a:r>
            <a:r>
              <a:rPr lang="pt-PT" spc="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pt-PT" spc="-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mouse</a:t>
            </a:r>
            <a:r>
              <a:rPr lang="pt-PT" spc="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será</a:t>
            </a:r>
            <a:r>
              <a:rPr lang="pt-PT" spc="-10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mostrado</a:t>
            </a:r>
            <a:r>
              <a:rPr lang="pt-PT" spc="-1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uma</a:t>
            </a:r>
            <a:r>
              <a:rPr lang="pt-PT" spc="-2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caixa de</a:t>
            </a:r>
            <a:r>
              <a:rPr lang="pt-PT" spc="-10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pt-PT" spc="-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pt-PT" spc="-10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tipo</a:t>
            </a:r>
            <a:r>
              <a:rPr lang="pt-PT" spc="-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alert.</a:t>
            </a:r>
            <a:endParaRPr lang="pt-BR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B0A6CE6-9A69-4972-B064-CE9F9DD636A8}"/>
              </a:ext>
            </a:extLst>
          </p:cNvPr>
          <p:cNvSpPr/>
          <p:nvPr/>
        </p:nvSpPr>
        <p:spPr>
          <a:xfrm>
            <a:off x="1082351" y="287538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27990">
              <a:spcAft>
                <a:spcPts val="0"/>
              </a:spcAft>
            </a:pP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&lt;div</a:t>
            </a:r>
            <a:r>
              <a:rPr lang="pt-PT" b="1" spc="-30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id="alvo"&gt;</a:t>
            </a:r>
          </a:p>
          <a:p>
            <a:pPr marL="427990">
              <a:spcAft>
                <a:spcPts val="0"/>
              </a:spcAft>
            </a:pPr>
            <a:endParaRPr lang="pt-BR" b="1" dirty="0"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788035">
              <a:spcBef>
                <a:spcPts val="5"/>
              </a:spcBef>
              <a:spcAft>
                <a:spcPts val="0"/>
              </a:spcAft>
            </a:pP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Clique</a:t>
            </a:r>
            <a:r>
              <a:rPr lang="pt-PT" b="1" spc="-20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aqui</a:t>
            </a:r>
          </a:p>
          <a:p>
            <a:pPr marL="788035">
              <a:spcBef>
                <a:spcPts val="5"/>
              </a:spcBef>
              <a:spcAft>
                <a:spcPts val="0"/>
              </a:spcAft>
            </a:pPr>
            <a:endParaRPr lang="pt-BR" b="1" dirty="0"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427990">
              <a:spcAft>
                <a:spcPts val="0"/>
              </a:spcAft>
            </a:pP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&lt;/div&gt;</a:t>
            </a:r>
            <a:endParaRPr lang="pt-BR" b="1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C13C665-272E-40FE-863C-398408FF55B7}"/>
              </a:ext>
            </a:extLst>
          </p:cNvPr>
          <p:cNvSpPr/>
          <p:nvPr/>
        </p:nvSpPr>
        <p:spPr>
          <a:xfrm>
            <a:off x="4316961" y="4776091"/>
            <a:ext cx="8696131" cy="1211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9350" marR="3559175" indent="-361315">
              <a:lnSpc>
                <a:spcPct val="101000"/>
              </a:lnSpc>
              <a:spcAft>
                <a:spcPts val="0"/>
              </a:spcAft>
            </a:pP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$( "#alvo" ).click(function(){</a:t>
            </a:r>
            <a:r>
              <a:rPr lang="pt-PT" b="1" spc="5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alert("Usuário</a:t>
            </a:r>
            <a:r>
              <a:rPr lang="pt-PT" b="1" spc="-15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clicou</a:t>
            </a:r>
            <a:r>
              <a:rPr lang="pt-PT" b="1" spc="-20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no</a:t>
            </a:r>
            <a:r>
              <a:rPr lang="pt-PT" b="1" spc="-20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texto"</a:t>
            </a:r>
            <a:r>
              <a:rPr lang="pt-PT" b="1" spc="-20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);</a:t>
            </a:r>
          </a:p>
          <a:p>
            <a:pPr marL="1149350" marR="3559175" indent="-361315">
              <a:lnSpc>
                <a:spcPct val="101000"/>
              </a:lnSpc>
              <a:spcAft>
                <a:spcPts val="0"/>
              </a:spcAft>
            </a:pP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});</a:t>
            </a:r>
            <a:endParaRPr lang="pt-BR" b="1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5" name="Retângulo 4">
            <a:hlinkClick r:id="rId2" action="ppaction://hlinkfile"/>
            <a:extLst>
              <a:ext uri="{FF2B5EF4-FFF2-40B4-BE49-F238E27FC236}">
                <a16:creationId xmlns:a16="http://schemas.microsoft.com/office/drawing/2014/main" id="{583EE00D-21CC-4EA1-9345-607D5317332F}"/>
              </a:ext>
            </a:extLst>
          </p:cNvPr>
          <p:cNvSpPr/>
          <p:nvPr/>
        </p:nvSpPr>
        <p:spPr>
          <a:xfrm>
            <a:off x="10383252" y="5987448"/>
            <a:ext cx="1311442" cy="428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484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30D0F16-49C3-46AC-8555-D78059734E03}"/>
              </a:ext>
            </a:extLst>
          </p:cNvPr>
          <p:cNvSpPr/>
          <p:nvPr/>
        </p:nvSpPr>
        <p:spPr>
          <a:xfrm>
            <a:off x="513184" y="1220252"/>
            <a:ext cx="10739535" cy="3393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>
              <a:spcBef>
                <a:spcPts val="450"/>
              </a:spcBef>
              <a:spcAft>
                <a:spcPts val="0"/>
              </a:spcAft>
            </a:pPr>
            <a:r>
              <a:rPr lang="pt-PT" sz="2400" b="1" i="1" kern="0" spc="55" dirty="0">
                <a:solidFill>
                  <a:srgbClr val="C00000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mousedown</a:t>
            </a:r>
            <a:r>
              <a:rPr lang="pt-PT" sz="2400" b="1" i="1" kern="0" spc="100" dirty="0">
                <a:solidFill>
                  <a:srgbClr val="C00000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400" b="1" i="1" kern="0" spc="70" dirty="0">
                <a:solidFill>
                  <a:srgbClr val="C00000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e</a:t>
            </a:r>
            <a:r>
              <a:rPr lang="pt-PT" sz="2400" b="1" i="1" kern="0" spc="105" dirty="0">
                <a:solidFill>
                  <a:srgbClr val="C00000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400" b="1" i="1" kern="0" spc="55" dirty="0">
                <a:solidFill>
                  <a:srgbClr val="C00000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mouseup</a:t>
            </a:r>
            <a:r>
              <a:rPr lang="pt-PT" sz="2400" b="1" i="1" kern="0" dirty="0">
                <a:solidFill>
                  <a:srgbClr val="C00000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endParaRPr lang="pt-BR" sz="2400" b="1" i="1" kern="0" dirty="0"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152400" marR="250825" algn="just">
              <a:lnSpc>
                <a:spcPct val="107000"/>
              </a:lnSpc>
              <a:spcBef>
                <a:spcPts val="715"/>
              </a:spcBef>
              <a:spcAft>
                <a:spcPts val="0"/>
              </a:spcAft>
            </a:pPr>
            <a:r>
              <a:rPr lang="pt-PT" sz="2400" spc="-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O</a:t>
            </a:r>
            <a:r>
              <a:rPr lang="pt-PT" sz="2400" spc="-6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spc="-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evento</a:t>
            </a:r>
            <a:r>
              <a:rPr lang="pt-PT" sz="2400" spc="-6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spc="-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mousedown</a:t>
            </a:r>
            <a:r>
              <a:rPr lang="pt-PT" sz="2400" spc="-5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spc="-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é</a:t>
            </a:r>
            <a:r>
              <a:rPr lang="pt-PT" sz="2400" spc="-5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spc="-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disparado</a:t>
            </a:r>
            <a:r>
              <a:rPr lang="pt-PT" sz="2400" spc="-5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quando</a:t>
            </a:r>
            <a:r>
              <a:rPr lang="pt-PT" sz="2400" spc="-5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o</a:t>
            </a:r>
            <a:r>
              <a:rPr lang="pt-PT" sz="2400" spc="-5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botão</a:t>
            </a:r>
            <a:r>
              <a:rPr lang="pt-PT" sz="2400" spc="-4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do</a:t>
            </a:r>
            <a:r>
              <a:rPr lang="pt-PT" sz="2400" spc="-5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mouse</a:t>
            </a:r>
            <a:r>
              <a:rPr lang="pt-PT" sz="2400" spc="-5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está</a:t>
            </a:r>
            <a:r>
              <a:rPr lang="pt-PT" sz="2400" spc="-6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pressionado</a:t>
            </a:r>
            <a:r>
              <a:rPr lang="pt-PT" sz="2400" spc="-5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pt-PT" sz="2400" spc="-6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mouseup</a:t>
            </a:r>
            <a:r>
              <a:rPr lang="pt-PT" sz="2400" spc="-6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é</a:t>
            </a:r>
            <a:r>
              <a:rPr lang="pt-PT" sz="2400" spc="-5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disparado</a:t>
            </a:r>
            <a:r>
              <a:rPr lang="pt-PT" sz="2400" spc="-5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quando</a:t>
            </a:r>
            <a:r>
              <a:rPr lang="pt-PT" sz="2400" spc="-5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o</a:t>
            </a:r>
            <a:r>
              <a:rPr lang="pt-PT" sz="2400" spc="-5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botão</a:t>
            </a:r>
            <a:r>
              <a:rPr lang="pt-PT" sz="2400" spc="-24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do mouse é liberado do pressionamento, ou seja, mousedown é quando o botão vai para baixo e mouseup quando o</a:t>
            </a:r>
            <a:r>
              <a:rPr lang="pt-PT" sz="2400" spc="-23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botão vai</a:t>
            </a:r>
            <a:r>
              <a:rPr lang="pt-PT" sz="2400" spc="-1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para</a:t>
            </a:r>
            <a:r>
              <a:rPr lang="pt-PT" sz="2400" spc="-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cima.</a:t>
            </a:r>
            <a:endParaRPr lang="pt-BR" sz="2400" dirty="0"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marL="152400" marR="250825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No código de exemplo ao pressionar o botão sobre o texto vemos a mensagem “Botão do mouse para BAIXO” e ao</a:t>
            </a:r>
            <a:r>
              <a:rPr lang="pt-PT" sz="2400" spc="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soltar</a:t>
            </a:r>
            <a:r>
              <a:rPr lang="pt-PT" sz="2400" spc="-1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o</a:t>
            </a:r>
            <a:r>
              <a:rPr lang="pt-PT" sz="2400" spc="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botão</a:t>
            </a:r>
            <a:r>
              <a:rPr lang="pt-PT" sz="2400" spc="-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vemos a</a:t>
            </a:r>
            <a:r>
              <a:rPr lang="pt-PT" sz="2400" spc="-1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mensagem</a:t>
            </a:r>
            <a:r>
              <a:rPr lang="pt-PT" sz="2400" spc="-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“Botão</a:t>
            </a:r>
            <a:r>
              <a:rPr lang="pt-PT" sz="2400" spc="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do</a:t>
            </a:r>
            <a:r>
              <a:rPr lang="pt-PT" sz="2400" spc="-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mouse</a:t>
            </a:r>
            <a:r>
              <a:rPr lang="pt-PT" sz="2400" spc="-1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para CIMA”.</a:t>
            </a:r>
            <a:endParaRPr lang="pt-BR" sz="2400" dirty="0"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942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74B04C0-2201-421B-A1AA-78651453C59D}"/>
              </a:ext>
            </a:extLst>
          </p:cNvPr>
          <p:cNvSpPr/>
          <p:nvPr/>
        </p:nvSpPr>
        <p:spPr>
          <a:xfrm>
            <a:off x="1359159" y="124529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">
              <a:spcBef>
                <a:spcPts val="5"/>
              </a:spcBef>
              <a:spcAft>
                <a:spcPts val="0"/>
              </a:spcAft>
            </a:pPr>
            <a:r>
              <a:rPr lang="pt-PT" b="1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&lt;body&gt;</a:t>
            </a:r>
            <a:endParaRPr lang="pt-BR" b="1" dirty="0"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marL="68580">
              <a:spcAft>
                <a:spcPts val="0"/>
              </a:spcAft>
            </a:pPr>
            <a:r>
              <a:rPr lang="pt-PT" b="1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pt-BR" b="1" dirty="0"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marL="427990">
              <a:spcAft>
                <a:spcPts val="0"/>
              </a:spcAft>
            </a:pPr>
            <a:r>
              <a:rPr lang="pt-PT" b="1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&lt;p</a:t>
            </a:r>
            <a:r>
              <a:rPr lang="pt-PT" b="1" spc="-1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b="1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id="txt1"&gt;Pressione</a:t>
            </a:r>
            <a:r>
              <a:rPr lang="pt-PT" b="1" spc="-1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b="1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pt-PT" b="1" spc="-1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b="1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solte</a:t>
            </a:r>
            <a:r>
              <a:rPr lang="pt-PT" b="1" spc="-1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b="1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o</a:t>
            </a:r>
            <a:r>
              <a:rPr lang="pt-PT" b="1" spc="-1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b="1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botão</a:t>
            </a:r>
            <a:r>
              <a:rPr lang="pt-PT" b="1" spc="-1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b="1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do</a:t>
            </a:r>
            <a:r>
              <a:rPr lang="pt-PT" b="1" spc="-1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b="1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mouse</a:t>
            </a:r>
            <a:r>
              <a:rPr lang="pt-PT" b="1" spc="-1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b="1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sobre</a:t>
            </a:r>
            <a:r>
              <a:rPr lang="pt-PT" b="1" spc="-1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b="1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este</a:t>
            </a:r>
            <a:r>
              <a:rPr lang="pt-PT" b="1" spc="-1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b="1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texto&lt;/p&gt;</a:t>
            </a:r>
            <a:endParaRPr lang="pt-BR" b="1" dirty="0"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marL="427990">
              <a:spcAft>
                <a:spcPts val="0"/>
              </a:spcAft>
            </a:pPr>
            <a:r>
              <a:rPr lang="pt-PT" b="1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&lt;p</a:t>
            </a:r>
            <a:r>
              <a:rPr lang="pt-PT" b="1" spc="-3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b="1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id="txt2"&gt;&lt;/p&gt;</a:t>
            </a:r>
            <a:endParaRPr lang="pt-BR" b="1" dirty="0"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11D816A-F398-4A2E-A563-74C60101BA71}"/>
              </a:ext>
            </a:extLst>
          </p:cNvPr>
          <p:cNvSpPr/>
          <p:nvPr/>
        </p:nvSpPr>
        <p:spPr>
          <a:xfrm>
            <a:off x="4407159" y="3119715"/>
            <a:ext cx="74582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035">
              <a:spcBef>
                <a:spcPts val="5"/>
              </a:spcBef>
              <a:spcAft>
                <a:spcPts val="0"/>
              </a:spcAft>
            </a:pP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$("#txt1").mousedown(function(){</a:t>
            </a:r>
            <a:endParaRPr lang="pt-BR" b="1" dirty="0"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1149350">
              <a:spcAft>
                <a:spcPts val="0"/>
              </a:spcAft>
            </a:pP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$("#txt2").text("Botão</a:t>
            </a:r>
            <a:r>
              <a:rPr lang="pt-PT" b="1" spc="-25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do</a:t>
            </a:r>
            <a:r>
              <a:rPr lang="pt-PT" b="1" spc="-25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mouse</a:t>
            </a:r>
            <a:r>
              <a:rPr lang="pt-PT" b="1" spc="-25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para</a:t>
            </a:r>
            <a:r>
              <a:rPr lang="pt-PT" b="1" spc="-25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BAIXO");</a:t>
            </a:r>
            <a:endParaRPr lang="pt-BR" b="1" dirty="0"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788035">
              <a:spcBef>
                <a:spcPts val="5"/>
              </a:spcBef>
              <a:spcAft>
                <a:spcPts val="0"/>
              </a:spcAft>
            </a:pP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})</a:t>
            </a:r>
            <a:endParaRPr lang="pt-BR" b="1" dirty="0"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788035">
              <a:spcAft>
                <a:spcPts val="0"/>
              </a:spcAft>
            </a:pP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.mouseup(function(){</a:t>
            </a:r>
            <a:endParaRPr lang="pt-BR" b="1" dirty="0"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1149350">
              <a:spcBef>
                <a:spcPts val="5"/>
              </a:spcBef>
              <a:spcAft>
                <a:spcPts val="0"/>
              </a:spcAft>
            </a:pP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$("#txt2").text("Botão</a:t>
            </a:r>
            <a:r>
              <a:rPr lang="pt-PT" b="1" spc="-25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do</a:t>
            </a:r>
            <a:r>
              <a:rPr lang="pt-PT" b="1" spc="-20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mouse</a:t>
            </a:r>
            <a:r>
              <a:rPr lang="pt-PT" b="1" spc="-25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para</a:t>
            </a:r>
            <a:r>
              <a:rPr lang="pt-PT" b="1" spc="-20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CIMA");</a:t>
            </a:r>
            <a:endParaRPr lang="pt-BR" b="1" dirty="0"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68580" marR="5812155" algn="r">
              <a:spcAft>
                <a:spcPts val="0"/>
              </a:spcAft>
            </a:pP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});</a:t>
            </a:r>
            <a:endParaRPr lang="pt-BR" b="1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4" name="Retângulo 3">
            <a:hlinkClick r:id="rId2" action="ppaction://hlinkfile"/>
            <a:extLst>
              <a:ext uri="{FF2B5EF4-FFF2-40B4-BE49-F238E27FC236}">
                <a16:creationId xmlns:a16="http://schemas.microsoft.com/office/drawing/2014/main" id="{046D6D40-9F0D-4580-86FF-445018975BF4}"/>
              </a:ext>
            </a:extLst>
          </p:cNvPr>
          <p:cNvSpPr/>
          <p:nvPr/>
        </p:nvSpPr>
        <p:spPr>
          <a:xfrm>
            <a:off x="8001000" y="5859379"/>
            <a:ext cx="2129589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876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F859A32-3124-47EC-8641-3163E68D1B0A}"/>
              </a:ext>
            </a:extLst>
          </p:cNvPr>
          <p:cNvSpPr/>
          <p:nvPr/>
        </p:nvSpPr>
        <p:spPr>
          <a:xfrm>
            <a:off x="849085" y="1376866"/>
            <a:ext cx="10161037" cy="1710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>
              <a:spcBef>
                <a:spcPts val="450"/>
              </a:spcBef>
              <a:spcAft>
                <a:spcPts val="0"/>
              </a:spcAft>
            </a:pPr>
            <a:r>
              <a:rPr lang="pt-PT" sz="2400" b="1" i="1" kern="0" spc="55" dirty="0"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mouseenter</a:t>
            </a:r>
            <a:r>
              <a:rPr lang="pt-PT" sz="2400" b="1" i="1" kern="0" spc="110" dirty="0"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400" b="1" i="1" kern="0" spc="55" dirty="0"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e</a:t>
            </a:r>
            <a:r>
              <a:rPr lang="pt-PT" sz="2400" b="1" i="1" kern="0" spc="110" dirty="0"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400" b="1" i="1" kern="0" spc="60" dirty="0"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mouseleave</a:t>
            </a:r>
            <a:r>
              <a:rPr lang="pt-PT" sz="2400" b="1" i="1" kern="0" dirty="0"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endParaRPr lang="pt-BR" sz="2400" b="1" i="1" kern="0" dirty="0"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152400" marR="287655">
              <a:lnSpc>
                <a:spcPct val="107000"/>
              </a:lnSpc>
              <a:spcBef>
                <a:spcPts val="725"/>
              </a:spcBef>
              <a:spcAft>
                <a:spcPts val="0"/>
              </a:spcAft>
            </a:pP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O evento mouseenter é disparado quando se posiciona o cursor do mouse sobre o elemento e o evento mouseleave</a:t>
            </a:r>
            <a:r>
              <a:rPr lang="pt-PT" sz="2400" spc="-23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é disparado</a:t>
            </a:r>
            <a:r>
              <a:rPr lang="pt-PT" sz="2400" spc="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quando</a:t>
            </a:r>
            <a:r>
              <a:rPr lang="pt-PT" sz="2400" spc="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o</a:t>
            </a:r>
            <a:r>
              <a:rPr lang="pt-PT" sz="2400" spc="-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mouse</a:t>
            </a:r>
            <a:r>
              <a:rPr lang="pt-PT" sz="2400" spc="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sai de</a:t>
            </a:r>
            <a:r>
              <a:rPr lang="pt-PT" sz="2400" spc="-1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cima do</a:t>
            </a:r>
            <a:r>
              <a:rPr lang="pt-PT" sz="2400" spc="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elemento.</a:t>
            </a:r>
            <a:endParaRPr lang="pt-BR" sz="2400" dirty="0"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957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8524F38-81B5-4572-B870-B629C50B5BCC}"/>
              </a:ext>
            </a:extLst>
          </p:cNvPr>
          <p:cNvSpPr/>
          <p:nvPr/>
        </p:nvSpPr>
        <p:spPr>
          <a:xfrm>
            <a:off x="817983" y="1587200"/>
            <a:ext cx="8251371" cy="828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>
              <a:spcBef>
                <a:spcPts val="460"/>
              </a:spcBef>
              <a:spcAft>
                <a:spcPts val="0"/>
              </a:spcAft>
            </a:pPr>
            <a:r>
              <a:rPr lang="pt-PT" sz="2400" b="1" i="1" kern="0" spc="60" dirty="0">
                <a:solidFill>
                  <a:srgbClr val="C00000"/>
                </a:solidFill>
                <a:latin typeface="Calibri Light" panose="020F0302020204030204" pitchFamily="34" charset="0"/>
                <a:ea typeface="Calibri Light" panose="020F0302020204030204" pitchFamily="34" charset="0"/>
              </a:rPr>
              <a:t>keypress</a:t>
            </a:r>
            <a:r>
              <a:rPr lang="pt-PT" sz="2400" b="1" i="1" kern="0" dirty="0">
                <a:solidFill>
                  <a:srgbClr val="C00000"/>
                </a:solidFill>
                <a:latin typeface="Calibri Light" panose="020F0302020204030204" pitchFamily="34" charset="0"/>
                <a:ea typeface="Calibri Light" panose="020F0302020204030204" pitchFamily="34" charset="0"/>
              </a:rPr>
              <a:t> </a:t>
            </a:r>
            <a:endParaRPr lang="pt-BR" sz="2400" b="1" i="1" kern="0" dirty="0">
              <a:latin typeface="Calibri Light" panose="020F0302020204030204" pitchFamily="34" charset="0"/>
              <a:ea typeface="Calibri Light" panose="020F0302020204030204" pitchFamily="34" charset="0"/>
            </a:endParaRPr>
          </a:p>
          <a:p>
            <a:pPr marL="152400">
              <a:spcBef>
                <a:spcPts val="725"/>
              </a:spcBef>
              <a:spcAft>
                <a:spcPts val="0"/>
              </a:spcAft>
            </a:pP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Evento</a:t>
            </a:r>
            <a:r>
              <a:rPr lang="pt-PT" spc="-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disparado</a:t>
            </a:r>
            <a:r>
              <a:rPr lang="pt-PT" spc="-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quando</a:t>
            </a:r>
            <a:r>
              <a:rPr lang="pt-PT" spc="-10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pressionamos</a:t>
            </a:r>
            <a:r>
              <a:rPr lang="pt-PT" spc="-10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uma</a:t>
            </a:r>
            <a:r>
              <a:rPr lang="pt-PT" spc="-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tecla</a:t>
            </a:r>
            <a:r>
              <a:rPr lang="pt-PT" spc="-10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pt-PT" spc="-1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teclado.</a:t>
            </a:r>
            <a:endParaRPr lang="pt-BR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4384FD0-419E-4C5B-9FCB-9C8500881EFE}"/>
              </a:ext>
            </a:extLst>
          </p:cNvPr>
          <p:cNvSpPr/>
          <p:nvPr/>
        </p:nvSpPr>
        <p:spPr>
          <a:xfrm>
            <a:off x="435428" y="280923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27990">
              <a:spcAft>
                <a:spcPts val="0"/>
              </a:spcAft>
            </a:pP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&lt;form&gt;</a:t>
            </a:r>
            <a:endParaRPr lang="pt-BR" b="1" dirty="0"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788035">
              <a:spcBef>
                <a:spcPts val="5"/>
              </a:spcBef>
              <a:spcAft>
                <a:spcPts val="0"/>
              </a:spcAft>
            </a:pP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&lt;label&gt;Digite</a:t>
            </a:r>
            <a:r>
              <a:rPr lang="pt-PT" b="1" spc="-30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um</a:t>
            </a:r>
            <a:r>
              <a:rPr lang="pt-PT" b="1" spc="-30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texto</a:t>
            </a:r>
            <a:r>
              <a:rPr lang="pt-PT" b="1" spc="-30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aqui:&lt;/label&gt;&lt;br/&gt;</a:t>
            </a:r>
            <a:endParaRPr lang="pt-BR" b="1" dirty="0"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788035">
              <a:spcAft>
                <a:spcPts val="0"/>
              </a:spcAft>
            </a:pP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&lt;input</a:t>
            </a:r>
            <a:r>
              <a:rPr lang="pt-PT" b="1" spc="-30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type="text"</a:t>
            </a:r>
            <a:r>
              <a:rPr lang="pt-PT" b="1" spc="-25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id="txt"&gt;</a:t>
            </a:r>
            <a:endParaRPr lang="pt-BR" b="1" dirty="0"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427990">
              <a:spcBef>
                <a:spcPts val="10"/>
              </a:spcBef>
              <a:spcAft>
                <a:spcPts val="0"/>
              </a:spcAft>
            </a:pP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&lt;/form&gt;</a:t>
            </a:r>
            <a:endParaRPr lang="pt-BR" b="1" dirty="0"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427990">
              <a:spcAft>
                <a:spcPts val="0"/>
              </a:spcAft>
            </a:pP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&lt;p&gt;&lt;/p&gt;</a:t>
            </a:r>
            <a:endParaRPr lang="pt-BR" b="1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AC82544-F412-4AFE-8C5E-921838BBFAB8}"/>
              </a:ext>
            </a:extLst>
          </p:cNvPr>
          <p:cNvSpPr/>
          <p:nvPr/>
        </p:nvSpPr>
        <p:spPr>
          <a:xfrm>
            <a:off x="5250024" y="460224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788035">
              <a:spcAft>
                <a:spcPts val="0"/>
              </a:spcAft>
            </a:pP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$("#txt").keypress(function(){</a:t>
            </a:r>
            <a:endParaRPr lang="pt-BR" b="1" dirty="0"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1149350">
              <a:spcBef>
                <a:spcPts val="5"/>
              </a:spcBef>
              <a:spcAft>
                <a:spcPts val="0"/>
              </a:spcAft>
            </a:pP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$("p").text($("#txt").val());</a:t>
            </a:r>
            <a:endParaRPr lang="pt-BR" b="1" dirty="0"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68580" marR="5812155" algn="r">
              <a:spcAft>
                <a:spcPts val="0"/>
              </a:spcAft>
            </a:pP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});</a:t>
            </a:r>
            <a:endParaRPr lang="pt-BR" b="1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5" name="Retângulo 4">
            <a:hlinkClick r:id="rId2" action="ppaction://hlinkfile"/>
            <a:extLst>
              <a:ext uri="{FF2B5EF4-FFF2-40B4-BE49-F238E27FC236}">
                <a16:creationId xmlns:a16="http://schemas.microsoft.com/office/drawing/2014/main" id="{09FD51C4-5B04-42D6-8E29-ACDFB1F9BE60}"/>
              </a:ext>
            </a:extLst>
          </p:cNvPr>
          <p:cNvSpPr/>
          <p:nvPr/>
        </p:nvSpPr>
        <p:spPr>
          <a:xfrm>
            <a:off x="10467474" y="5991726"/>
            <a:ext cx="1371600" cy="57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650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5E76F4-921D-41EB-8218-73D31AB389A0}"/>
              </a:ext>
            </a:extLst>
          </p:cNvPr>
          <p:cNvSpPr/>
          <p:nvPr/>
        </p:nvSpPr>
        <p:spPr>
          <a:xfrm>
            <a:off x="771330" y="1162261"/>
            <a:ext cx="10957249" cy="1315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>
              <a:spcBef>
                <a:spcPts val="650"/>
              </a:spcBef>
              <a:spcAft>
                <a:spcPts val="0"/>
              </a:spcAft>
            </a:pPr>
            <a:r>
              <a:rPr lang="pt-PT" sz="2400" b="1" i="1" kern="0" spc="55" dirty="0">
                <a:solidFill>
                  <a:srgbClr val="C00000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keydown</a:t>
            </a:r>
            <a:r>
              <a:rPr lang="pt-PT" sz="2400" b="1" i="1" kern="0" spc="85" dirty="0">
                <a:solidFill>
                  <a:srgbClr val="C00000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400" b="1" i="1" kern="0" spc="55" dirty="0">
                <a:solidFill>
                  <a:srgbClr val="C00000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e</a:t>
            </a:r>
            <a:r>
              <a:rPr lang="pt-PT" sz="2400" b="1" i="1" kern="0" spc="90" dirty="0">
                <a:solidFill>
                  <a:srgbClr val="C00000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400" b="1" i="1" kern="0" spc="60" dirty="0">
                <a:solidFill>
                  <a:srgbClr val="C00000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keyup</a:t>
            </a:r>
            <a:r>
              <a:rPr lang="pt-PT" sz="2400" b="1" i="1" kern="0" dirty="0">
                <a:solidFill>
                  <a:srgbClr val="C00000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endParaRPr lang="pt-BR" sz="2400" b="1" i="1" kern="0" dirty="0"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152400">
              <a:lnSpc>
                <a:spcPct val="107000"/>
              </a:lnSpc>
              <a:spcBef>
                <a:spcPts val="725"/>
              </a:spcBef>
              <a:spcAft>
                <a:spcPts val="0"/>
              </a:spcAft>
            </a:pP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O</a:t>
            </a:r>
            <a:r>
              <a:rPr lang="pt-PT" sz="2400" spc="11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evento</a:t>
            </a:r>
            <a:r>
              <a:rPr lang="pt-PT" sz="2400" spc="11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keydown</a:t>
            </a:r>
            <a:r>
              <a:rPr lang="pt-PT" sz="2400" spc="1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é</a:t>
            </a:r>
            <a:r>
              <a:rPr lang="pt-PT" sz="2400" spc="11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disparado</a:t>
            </a:r>
            <a:r>
              <a:rPr lang="pt-PT" sz="2400" spc="12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quando</a:t>
            </a:r>
            <a:r>
              <a:rPr lang="pt-PT" sz="2400" spc="9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o</a:t>
            </a:r>
            <a:r>
              <a:rPr lang="pt-PT" sz="2400" spc="11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tecla</a:t>
            </a:r>
            <a:r>
              <a:rPr lang="pt-PT" sz="2400" spc="10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do</a:t>
            </a:r>
            <a:r>
              <a:rPr lang="pt-PT" sz="2400" spc="11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teclado</a:t>
            </a:r>
            <a:r>
              <a:rPr lang="pt-PT" sz="2400" spc="10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está</a:t>
            </a:r>
            <a:r>
              <a:rPr lang="pt-PT" sz="2400" spc="12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pressionada</a:t>
            </a:r>
            <a:r>
              <a:rPr lang="pt-PT" sz="2400" spc="1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(para</a:t>
            </a:r>
            <a:r>
              <a:rPr lang="pt-PT" sz="2400" spc="11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baixo)</a:t>
            </a:r>
            <a:r>
              <a:rPr lang="pt-PT" sz="2400" spc="11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pt-PT" sz="2400" spc="10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keyup</a:t>
            </a:r>
            <a:r>
              <a:rPr lang="pt-PT" sz="2400" spc="11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quando</a:t>
            </a:r>
            <a:r>
              <a:rPr lang="pt-PT" sz="2400" spc="12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a</a:t>
            </a:r>
            <a:r>
              <a:rPr lang="pt-PT" sz="2400" spc="10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tecla</a:t>
            </a:r>
            <a:r>
              <a:rPr lang="pt-PT" sz="2400" spc="-23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pressionada</a:t>
            </a:r>
            <a:r>
              <a:rPr lang="pt-PT" sz="2400" spc="-1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é</a:t>
            </a:r>
            <a:r>
              <a:rPr lang="pt-PT" sz="2400" spc="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liberada</a:t>
            </a:r>
            <a:r>
              <a:rPr lang="pt-PT" sz="2400" spc="-1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(para cima).</a:t>
            </a:r>
            <a:endParaRPr lang="pt-BR" sz="2400" dirty="0"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0A81A73-5E07-46F0-B46C-99DE7C5C2E09}"/>
              </a:ext>
            </a:extLst>
          </p:cNvPr>
          <p:cNvSpPr/>
          <p:nvPr/>
        </p:nvSpPr>
        <p:spPr>
          <a:xfrm>
            <a:off x="360783" y="295867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27990">
              <a:spcAft>
                <a:spcPts val="0"/>
              </a:spcAft>
            </a:pP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&lt;form&gt;</a:t>
            </a:r>
            <a:endParaRPr lang="pt-BR" b="1" dirty="0"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788035">
              <a:spcBef>
                <a:spcPts val="5"/>
              </a:spcBef>
              <a:spcAft>
                <a:spcPts val="0"/>
              </a:spcAft>
            </a:pP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&lt;label&gt;Digite</a:t>
            </a:r>
            <a:r>
              <a:rPr lang="pt-PT" b="1" spc="-30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um</a:t>
            </a:r>
            <a:r>
              <a:rPr lang="pt-PT" b="1" spc="-30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texto</a:t>
            </a:r>
            <a:r>
              <a:rPr lang="pt-PT" b="1" spc="-30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aqui:&lt;/label&gt;&lt;br/&gt;</a:t>
            </a:r>
            <a:endParaRPr lang="pt-BR" b="1" dirty="0"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788035">
              <a:spcAft>
                <a:spcPts val="0"/>
              </a:spcAft>
            </a:pP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&lt;input</a:t>
            </a:r>
            <a:r>
              <a:rPr lang="pt-PT" b="1" spc="-30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type="text"</a:t>
            </a:r>
            <a:r>
              <a:rPr lang="pt-PT" b="1" spc="-25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id="txt"&gt;</a:t>
            </a:r>
            <a:endParaRPr lang="pt-BR" b="1" dirty="0"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427990">
              <a:spcBef>
                <a:spcPts val="10"/>
              </a:spcBef>
              <a:spcAft>
                <a:spcPts val="0"/>
              </a:spcAft>
            </a:pP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&lt;/form&gt;</a:t>
            </a:r>
            <a:endParaRPr lang="pt-BR" b="1" dirty="0"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427990">
              <a:spcAft>
                <a:spcPts val="0"/>
              </a:spcAft>
            </a:pP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&lt;p</a:t>
            </a:r>
            <a:r>
              <a:rPr lang="pt-PT" b="1" spc="-40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id="p1"&gt;&lt;/p&gt;</a:t>
            </a:r>
            <a:endParaRPr lang="pt-BR" b="1" dirty="0"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427990">
              <a:spcBef>
                <a:spcPts val="5"/>
              </a:spcBef>
              <a:spcAft>
                <a:spcPts val="0"/>
              </a:spcAft>
            </a:pP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&lt;p</a:t>
            </a:r>
            <a:r>
              <a:rPr lang="pt-PT" b="1" spc="-40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id="p2"&gt;&lt;/p&gt;</a:t>
            </a:r>
            <a:endParaRPr lang="pt-BR" b="1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2D4C4C8-29E7-43F5-AFFA-DD3DD3FE3024}"/>
              </a:ext>
            </a:extLst>
          </p:cNvPr>
          <p:cNvSpPr/>
          <p:nvPr/>
        </p:nvSpPr>
        <p:spPr>
          <a:xfrm>
            <a:off x="5539273" y="326126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788035">
              <a:spcAft>
                <a:spcPts val="0"/>
              </a:spcAft>
            </a:pP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$("#txt").keyup(function(){</a:t>
            </a:r>
            <a:endParaRPr lang="pt-BR" b="1" dirty="0"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1149350">
              <a:spcBef>
                <a:spcPts val="5"/>
              </a:spcBef>
              <a:spcAft>
                <a:spcPts val="0"/>
              </a:spcAft>
            </a:pP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$("#p1").text($("#txt").val());</a:t>
            </a:r>
            <a:endParaRPr lang="pt-BR" b="1" dirty="0"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1149350">
              <a:spcAft>
                <a:spcPts val="0"/>
              </a:spcAft>
            </a:pP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$("#p2").text("");</a:t>
            </a:r>
            <a:endParaRPr lang="pt-BR" b="1" dirty="0"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788035">
              <a:spcBef>
                <a:spcPts val="5"/>
              </a:spcBef>
              <a:spcAft>
                <a:spcPts val="0"/>
              </a:spcAft>
            </a:pP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})</a:t>
            </a:r>
            <a:endParaRPr lang="pt-BR" b="1" dirty="0"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788035">
              <a:spcAft>
                <a:spcPts val="0"/>
              </a:spcAft>
            </a:pP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.keydown(function(){</a:t>
            </a:r>
            <a:endParaRPr lang="pt-BR" b="1" dirty="0"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1149350">
              <a:spcBef>
                <a:spcPts val="10"/>
              </a:spcBef>
              <a:spcAft>
                <a:spcPts val="0"/>
              </a:spcAft>
            </a:pP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$("#p2").text("tecla</a:t>
            </a:r>
            <a:r>
              <a:rPr lang="pt-PT" b="1" spc="-60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pressionada");</a:t>
            </a:r>
            <a:endParaRPr lang="pt-BR" b="1" dirty="0"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68580" marR="5812155" algn="r">
              <a:spcAft>
                <a:spcPts val="0"/>
              </a:spcAft>
            </a:pP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});</a:t>
            </a:r>
            <a:endParaRPr lang="pt-BR" b="1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5" name="Retângulo 4">
            <a:hlinkClick r:id="rId2" action="ppaction://hlinkfile"/>
            <a:extLst>
              <a:ext uri="{FF2B5EF4-FFF2-40B4-BE49-F238E27FC236}">
                <a16:creationId xmlns:a16="http://schemas.microsoft.com/office/drawing/2014/main" id="{C99FEDD8-AA02-4F65-B403-223D6D81405A}"/>
              </a:ext>
            </a:extLst>
          </p:cNvPr>
          <p:cNvSpPr/>
          <p:nvPr/>
        </p:nvSpPr>
        <p:spPr>
          <a:xfrm>
            <a:off x="2851484" y="6208295"/>
            <a:ext cx="1371600" cy="493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933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439C85E-5E6D-4D90-ABE1-17BF8E2C5055}"/>
              </a:ext>
            </a:extLst>
          </p:cNvPr>
          <p:cNvSpPr/>
          <p:nvPr/>
        </p:nvSpPr>
        <p:spPr>
          <a:xfrm>
            <a:off x="354562" y="1125836"/>
            <a:ext cx="11131421" cy="1834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>
              <a:spcBef>
                <a:spcPts val="445"/>
              </a:spcBef>
              <a:spcAft>
                <a:spcPts val="0"/>
              </a:spcAft>
            </a:pPr>
            <a:r>
              <a:rPr lang="pt-PT" sz="2400" b="1" i="1" kern="0" spc="60" dirty="0">
                <a:solidFill>
                  <a:srgbClr val="C00000"/>
                </a:solidFill>
                <a:latin typeface="Calibri Light" panose="020F0302020204030204" pitchFamily="34" charset="0"/>
                <a:ea typeface="Calibri Light" panose="020F0302020204030204" pitchFamily="34" charset="0"/>
              </a:rPr>
              <a:t>focus</a:t>
            </a:r>
            <a:r>
              <a:rPr lang="pt-PT" sz="2400" b="1" i="1" kern="0" spc="80" dirty="0">
                <a:solidFill>
                  <a:srgbClr val="C00000"/>
                </a:solidFill>
                <a:latin typeface="Calibri Light" panose="020F0302020204030204" pitchFamily="34" charset="0"/>
                <a:ea typeface="Calibri Light" panose="020F0302020204030204" pitchFamily="34" charset="0"/>
              </a:rPr>
              <a:t> </a:t>
            </a:r>
            <a:r>
              <a:rPr lang="pt-PT" sz="2400" b="1" i="1" kern="0" spc="55" dirty="0">
                <a:solidFill>
                  <a:srgbClr val="C00000"/>
                </a:solidFill>
                <a:latin typeface="Calibri Light" panose="020F0302020204030204" pitchFamily="34" charset="0"/>
                <a:ea typeface="Calibri Light" panose="020F0302020204030204" pitchFamily="34" charset="0"/>
              </a:rPr>
              <a:t>e</a:t>
            </a:r>
            <a:r>
              <a:rPr lang="pt-PT" sz="2400" b="1" i="1" kern="0" spc="80" dirty="0">
                <a:solidFill>
                  <a:srgbClr val="C00000"/>
                </a:solidFill>
                <a:latin typeface="Calibri Light" panose="020F0302020204030204" pitchFamily="34" charset="0"/>
                <a:ea typeface="Calibri Light" panose="020F0302020204030204" pitchFamily="34" charset="0"/>
              </a:rPr>
              <a:t> </a:t>
            </a:r>
            <a:r>
              <a:rPr lang="pt-PT" sz="2400" b="1" i="1" kern="0" spc="60" dirty="0">
                <a:solidFill>
                  <a:srgbClr val="C00000"/>
                </a:solidFill>
                <a:latin typeface="Calibri Light" panose="020F0302020204030204" pitchFamily="34" charset="0"/>
                <a:ea typeface="Calibri Light" panose="020F0302020204030204" pitchFamily="34" charset="0"/>
              </a:rPr>
              <a:t>blur</a:t>
            </a:r>
            <a:r>
              <a:rPr lang="pt-PT" sz="2400" b="1" i="1" kern="0" dirty="0">
                <a:solidFill>
                  <a:srgbClr val="C00000"/>
                </a:solidFill>
                <a:latin typeface="Calibri Light" panose="020F0302020204030204" pitchFamily="34" charset="0"/>
                <a:ea typeface="Calibri Light" panose="020F0302020204030204" pitchFamily="34" charset="0"/>
              </a:rPr>
              <a:t> </a:t>
            </a:r>
            <a:endParaRPr lang="pt-BR" sz="2400" b="1" i="1" kern="0" dirty="0">
              <a:latin typeface="Calibri Light" panose="020F0302020204030204" pitchFamily="34" charset="0"/>
              <a:ea typeface="Calibri Light" panose="020F0302020204030204" pitchFamily="34" charset="0"/>
            </a:endParaRPr>
          </a:p>
          <a:p>
            <a:pPr marL="152400" marR="819150">
              <a:lnSpc>
                <a:spcPct val="107000"/>
              </a:lnSpc>
              <a:spcBef>
                <a:spcPts val="715"/>
              </a:spcBef>
              <a:spcAft>
                <a:spcPts val="0"/>
              </a:spcAft>
            </a:pP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O evento focus é disparado quando um elemento de formulário está selecionado (em foco) e o evento blur</a:t>
            </a:r>
            <a:r>
              <a:rPr lang="pt-PT" spc="-23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disparado no</a:t>
            </a:r>
            <a:r>
              <a:rPr lang="pt-PT" spc="-10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momento que</a:t>
            </a:r>
            <a:r>
              <a:rPr lang="pt-PT" spc="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pt-PT" spc="-10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elemento</a:t>
            </a:r>
            <a:r>
              <a:rPr lang="pt-PT" spc="-10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do formulário deixa</a:t>
            </a:r>
            <a:r>
              <a:rPr lang="pt-PT" spc="-1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pt-PT" spc="-10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estar</a:t>
            </a:r>
            <a:r>
              <a:rPr lang="pt-PT" spc="-20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selecionado.</a:t>
            </a:r>
            <a:endParaRPr lang="pt-BR" dirty="0"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152400" marR="419735">
              <a:lnSpc>
                <a:spcPct val="107000"/>
              </a:lnSpc>
              <a:spcBef>
                <a:spcPts val="795"/>
              </a:spcBef>
              <a:spcAft>
                <a:spcPts val="0"/>
              </a:spcAft>
            </a:pP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 código de exemplo definimos os eventos focus e blur para o input do tipo text, quando o cursor está dentro da</a:t>
            </a:r>
            <a:r>
              <a:rPr lang="pt-PT" spc="-23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caixa</a:t>
            </a:r>
            <a:r>
              <a:rPr lang="pt-PT" spc="-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pt-PT" spc="-10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pt-PT" spc="-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(focus)</a:t>
            </a:r>
            <a:r>
              <a:rPr lang="pt-PT" spc="-10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pt-PT" spc="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quando</a:t>
            </a:r>
            <a:r>
              <a:rPr lang="pt-PT" spc="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pt-PT" spc="-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pt-PT" spc="-1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deixa</a:t>
            </a:r>
            <a:r>
              <a:rPr lang="pt-PT" spc="-1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 caixa</a:t>
            </a:r>
            <a:r>
              <a:rPr lang="pt-PT" spc="-10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pt-PT" spc="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pt-PT" spc="-10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(blur).</a:t>
            </a:r>
            <a:endParaRPr lang="pt-BR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B75D21C-6E30-4CE7-B113-A1A6ADD75559}"/>
              </a:ext>
            </a:extLst>
          </p:cNvPr>
          <p:cNvSpPr/>
          <p:nvPr/>
        </p:nvSpPr>
        <p:spPr>
          <a:xfrm>
            <a:off x="892628" y="34290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latin typeface="Consolas" panose="020B0609020204030204" pitchFamily="49" charset="0"/>
              </a:rPr>
              <a:t>&lt;</a:t>
            </a:r>
            <a:r>
              <a:rPr lang="pt-BR" b="1" dirty="0" err="1">
                <a:latin typeface="Consolas" panose="020B0609020204030204" pitchFamily="49" charset="0"/>
              </a:rPr>
              <a:t>label</a:t>
            </a:r>
            <a:r>
              <a:rPr lang="pt-BR" b="1" dirty="0">
                <a:latin typeface="Consolas" panose="020B0609020204030204" pitchFamily="49" charset="0"/>
              </a:rPr>
              <a:t>&gt;Digite seu nome:&lt;/</a:t>
            </a:r>
            <a:r>
              <a:rPr lang="pt-BR" b="1" dirty="0" err="1">
                <a:latin typeface="Consolas" panose="020B0609020204030204" pitchFamily="49" charset="0"/>
              </a:rPr>
              <a:t>label</a:t>
            </a:r>
            <a:r>
              <a:rPr lang="pt-BR" b="1" dirty="0">
                <a:latin typeface="Consolas" panose="020B0609020204030204" pitchFamily="49" charset="0"/>
              </a:rPr>
              <a:t>&gt;&lt;</a:t>
            </a:r>
            <a:r>
              <a:rPr lang="pt-BR" b="1" dirty="0" err="1">
                <a:latin typeface="Consolas" panose="020B0609020204030204" pitchFamily="49" charset="0"/>
              </a:rPr>
              <a:t>br</a:t>
            </a:r>
            <a:r>
              <a:rPr lang="pt-BR" b="1" dirty="0">
                <a:latin typeface="Consolas" panose="020B0609020204030204" pitchFamily="49" charset="0"/>
              </a:rPr>
              <a:t>&gt;</a:t>
            </a:r>
          </a:p>
          <a:p>
            <a:r>
              <a:rPr lang="pt-BR" b="1" dirty="0">
                <a:latin typeface="Consolas" panose="020B0609020204030204" pitchFamily="49" charset="0"/>
              </a:rPr>
              <a:t>&lt;input </a:t>
            </a:r>
            <a:r>
              <a:rPr lang="pt-BR" b="1" dirty="0" err="1">
                <a:latin typeface="Consolas" panose="020B0609020204030204" pitchFamily="49" charset="0"/>
              </a:rPr>
              <a:t>type</a:t>
            </a:r>
            <a:r>
              <a:rPr lang="pt-BR" b="1" dirty="0">
                <a:latin typeface="Consolas" panose="020B0609020204030204" pitchFamily="49" charset="0"/>
              </a:rPr>
              <a:t>="</a:t>
            </a:r>
            <a:r>
              <a:rPr lang="pt-BR" b="1" dirty="0" err="1">
                <a:latin typeface="Consolas" panose="020B0609020204030204" pitchFamily="49" charset="0"/>
              </a:rPr>
              <a:t>text</a:t>
            </a:r>
            <a:r>
              <a:rPr lang="pt-BR" b="1" dirty="0">
                <a:latin typeface="Consolas" panose="020B0609020204030204" pitchFamily="49" charset="0"/>
              </a:rPr>
              <a:t>" id="</a:t>
            </a:r>
            <a:r>
              <a:rPr lang="pt-BR" b="1" dirty="0" err="1">
                <a:latin typeface="Consolas" panose="020B0609020204030204" pitchFamily="49" charset="0"/>
              </a:rPr>
              <a:t>txt_nome</a:t>
            </a:r>
            <a:r>
              <a:rPr lang="pt-BR" b="1" dirty="0">
                <a:latin typeface="Consolas" panose="020B0609020204030204" pitchFamily="49" charset="0"/>
              </a:rPr>
              <a:t>"&gt;</a:t>
            </a:r>
          </a:p>
          <a:p>
            <a:r>
              <a:rPr lang="pt-BR" b="1" dirty="0">
                <a:latin typeface="Consolas" panose="020B0609020204030204" pitchFamily="49" charset="0"/>
              </a:rPr>
              <a:t>&lt;p&gt;&lt;/p&gt;</a:t>
            </a:r>
            <a:endParaRPr lang="pt-BR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002D5D3-A2B7-4F0B-846C-1ED8527EE5CC}"/>
              </a:ext>
            </a:extLst>
          </p:cNvPr>
          <p:cNvSpPr/>
          <p:nvPr/>
        </p:nvSpPr>
        <p:spPr>
          <a:xfrm>
            <a:off x="5920272" y="3059668"/>
            <a:ext cx="65018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Consolas" panose="020B0609020204030204" pitchFamily="49" charset="0"/>
              </a:rPr>
              <a:t>$(</a:t>
            </a:r>
            <a:r>
              <a:rPr lang="pt-BR" b="1" dirty="0" err="1">
                <a:latin typeface="Consolas" panose="020B0609020204030204" pitchFamily="49" charset="0"/>
              </a:rPr>
              <a:t>document</a:t>
            </a:r>
            <a:r>
              <a:rPr lang="pt-BR" b="1" dirty="0">
                <a:latin typeface="Consolas" panose="020B0609020204030204" pitchFamily="49" charset="0"/>
              </a:rPr>
              <a:t>).</a:t>
            </a:r>
            <a:r>
              <a:rPr lang="pt-BR" b="1" dirty="0" err="1">
                <a:latin typeface="Consolas" panose="020B0609020204030204" pitchFamily="49" charset="0"/>
              </a:rPr>
              <a:t>ready</a:t>
            </a:r>
            <a:r>
              <a:rPr lang="pt-BR" b="1" dirty="0">
                <a:latin typeface="Consolas" panose="020B0609020204030204" pitchFamily="49" charset="0"/>
              </a:rPr>
              <a:t>(</a:t>
            </a:r>
            <a:r>
              <a:rPr lang="pt-BR" b="1" dirty="0" err="1">
                <a:latin typeface="Consolas" panose="020B0609020204030204" pitchFamily="49" charset="0"/>
              </a:rPr>
              <a:t>function</a:t>
            </a:r>
            <a:r>
              <a:rPr lang="pt-BR" b="1" dirty="0">
                <a:latin typeface="Consolas" panose="020B0609020204030204" pitchFamily="49" charset="0"/>
              </a:rPr>
              <a:t>(){</a:t>
            </a:r>
          </a:p>
          <a:p>
            <a:r>
              <a:rPr lang="pt-BR" b="1" dirty="0">
                <a:latin typeface="Consolas" panose="020B0609020204030204" pitchFamily="49" charset="0"/>
              </a:rPr>
              <a:t>$("</a:t>
            </a:r>
            <a:r>
              <a:rPr lang="pt-BR" b="1" dirty="0" err="1">
                <a:latin typeface="Consolas" panose="020B0609020204030204" pitchFamily="49" charset="0"/>
              </a:rPr>
              <a:t>input:text</a:t>
            </a:r>
            <a:r>
              <a:rPr lang="pt-BR" b="1" dirty="0">
                <a:latin typeface="Consolas" panose="020B0609020204030204" pitchFamily="49" charset="0"/>
              </a:rPr>
              <a:t>").</a:t>
            </a:r>
            <a:r>
              <a:rPr lang="pt-BR" b="1" dirty="0" err="1">
                <a:latin typeface="Consolas" panose="020B0609020204030204" pitchFamily="49" charset="0"/>
              </a:rPr>
              <a:t>focus</a:t>
            </a:r>
            <a:r>
              <a:rPr lang="pt-BR" b="1" dirty="0">
                <a:latin typeface="Consolas" panose="020B0609020204030204" pitchFamily="49" charset="0"/>
              </a:rPr>
              <a:t>(</a:t>
            </a:r>
            <a:r>
              <a:rPr lang="pt-BR" b="1" dirty="0" err="1">
                <a:latin typeface="Consolas" panose="020B0609020204030204" pitchFamily="49" charset="0"/>
              </a:rPr>
              <a:t>function</a:t>
            </a:r>
            <a:r>
              <a:rPr lang="pt-BR" b="1" dirty="0">
                <a:latin typeface="Consolas" panose="020B0609020204030204" pitchFamily="49" charset="0"/>
              </a:rPr>
              <a:t>(){</a:t>
            </a:r>
          </a:p>
          <a:p>
            <a:r>
              <a:rPr lang="pt-BR" b="1" dirty="0">
                <a:latin typeface="Consolas" panose="020B0609020204030204" pitchFamily="49" charset="0"/>
              </a:rPr>
              <a:t>$("p").</a:t>
            </a:r>
            <a:r>
              <a:rPr lang="pt-BR" b="1" dirty="0" err="1">
                <a:latin typeface="Consolas" panose="020B0609020204030204" pitchFamily="49" charset="0"/>
              </a:rPr>
              <a:t>text</a:t>
            </a:r>
            <a:r>
              <a:rPr lang="pt-BR" b="1" dirty="0">
                <a:latin typeface="Consolas" panose="020B0609020204030204" pitchFamily="49" charset="0"/>
              </a:rPr>
              <a:t>("Cursor está dentro da caixa de texto");</a:t>
            </a:r>
          </a:p>
          <a:p>
            <a:r>
              <a:rPr lang="pt-BR" b="1" dirty="0">
                <a:latin typeface="Consolas" panose="020B0609020204030204" pitchFamily="49" charset="0"/>
              </a:rPr>
              <a:t>})</a:t>
            </a:r>
          </a:p>
          <a:p>
            <a:r>
              <a:rPr lang="pt-BR" b="1" dirty="0">
                <a:latin typeface="Consolas" panose="020B0609020204030204" pitchFamily="49" charset="0"/>
              </a:rPr>
              <a:t>.</a:t>
            </a:r>
            <a:r>
              <a:rPr lang="pt-BR" b="1" dirty="0" err="1">
                <a:latin typeface="Consolas" panose="020B0609020204030204" pitchFamily="49" charset="0"/>
              </a:rPr>
              <a:t>blur</a:t>
            </a:r>
            <a:r>
              <a:rPr lang="pt-BR" b="1" dirty="0">
                <a:latin typeface="Consolas" panose="020B0609020204030204" pitchFamily="49" charset="0"/>
              </a:rPr>
              <a:t>(</a:t>
            </a:r>
            <a:r>
              <a:rPr lang="pt-BR" b="1" dirty="0" err="1">
                <a:latin typeface="Consolas" panose="020B0609020204030204" pitchFamily="49" charset="0"/>
              </a:rPr>
              <a:t>function</a:t>
            </a:r>
            <a:r>
              <a:rPr lang="pt-BR" b="1" dirty="0">
                <a:latin typeface="Consolas" panose="020B0609020204030204" pitchFamily="49" charset="0"/>
              </a:rPr>
              <a:t>(){</a:t>
            </a:r>
          </a:p>
          <a:p>
            <a:r>
              <a:rPr lang="pt-BR" b="1" dirty="0">
                <a:latin typeface="Consolas" panose="020B0609020204030204" pitchFamily="49" charset="0"/>
              </a:rPr>
              <a:t>$("p").</a:t>
            </a:r>
            <a:r>
              <a:rPr lang="pt-BR" b="1" dirty="0" err="1">
                <a:latin typeface="Consolas" panose="020B0609020204030204" pitchFamily="49" charset="0"/>
              </a:rPr>
              <a:t>text</a:t>
            </a:r>
            <a:r>
              <a:rPr lang="pt-BR" b="1" dirty="0">
                <a:latin typeface="Consolas" panose="020B0609020204030204" pitchFamily="49" charset="0"/>
              </a:rPr>
              <a:t>("Cursor deixou a caixa de texto");</a:t>
            </a:r>
          </a:p>
          <a:p>
            <a:r>
              <a:rPr lang="pt-BR" b="1" dirty="0">
                <a:latin typeface="Consolas" panose="020B0609020204030204" pitchFamily="49" charset="0"/>
              </a:rPr>
              <a:t>});</a:t>
            </a:r>
          </a:p>
          <a:p>
            <a:r>
              <a:rPr lang="pt-BR" b="1" dirty="0">
                <a:latin typeface="Consolas" panose="020B0609020204030204" pitchFamily="49" charset="0"/>
              </a:rPr>
              <a:t>});</a:t>
            </a:r>
            <a:endParaRPr lang="pt-BR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ângulo 4">
            <a:hlinkClick r:id="rId2" action="ppaction://hlinkfile"/>
            <a:extLst>
              <a:ext uri="{FF2B5EF4-FFF2-40B4-BE49-F238E27FC236}">
                <a16:creationId xmlns:a16="http://schemas.microsoft.com/office/drawing/2014/main" id="{461C122C-1E85-4862-B9C7-D4894849D486}"/>
              </a:ext>
            </a:extLst>
          </p:cNvPr>
          <p:cNvSpPr/>
          <p:nvPr/>
        </p:nvSpPr>
        <p:spPr>
          <a:xfrm>
            <a:off x="1179095" y="5883442"/>
            <a:ext cx="1118937" cy="40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500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5DCBE4D-30E8-4DA3-B82C-49B09191FF65}"/>
              </a:ext>
            </a:extLst>
          </p:cNvPr>
          <p:cNvSpPr/>
          <p:nvPr/>
        </p:nvSpPr>
        <p:spPr>
          <a:xfrm>
            <a:off x="603379" y="1112799"/>
            <a:ext cx="10565364" cy="920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>
              <a:spcBef>
                <a:spcPts val="455"/>
              </a:spcBef>
              <a:spcAft>
                <a:spcPts val="0"/>
              </a:spcAft>
            </a:pPr>
            <a:r>
              <a:rPr lang="pt-PT" sz="2400" b="1" i="1" kern="0" spc="60" dirty="0">
                <a:solidFill>
                  <a:srgbClr val="C00000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scroll</a:t>
            </a:r>
            <a:r>
              <a:rPr lang="pt-PT" sz="2400" b="1" i="1" kern="0" dirty="0">
                <a:solidFill>
                  <a:srgbClr val="C00000"/>
                </a:solidFill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endParaRPr lang="pt-BR" sz="2400" b="1" i="1" kern="0" dirty="0"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152400">
              <a:spcBef>
                <a:spcPts val="725"/>
              </a:spcBef>
              <a:spcAft>
                <a:spcPts val="0"/>
              </a:spcAft>
            </a:pP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Evento</a:t>
            </a:r>
            <a:r>
              <a:rPr lang="pt-PT" sz="2400" spc="-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disparado</a:t>
            </a:r>
            <a:r>
              <a:rPr lang="pt-PT" sz="2400" spc="-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quando</a:t>
            </a:r>
            <a:r>
              <a:rPr lang="pt-PT" sz="2400" spc="-1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o</a:t>
            </a:r>
            <a:r>
              <a:rPr lang="pt-PT" sz="2400" spc="-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elemento tem</a:t>
            </a:r>
            <a:r>
              <a:rPr lang="pt-PT" sz="2400" spc="-1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seu</a:t>
            </a:r>
            <a:r>
              <a:rPr lang="pt-PT" sz="2400" spc="-1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conteúdo</a:t>
            </a:r>
            <a:r>
              <a:rPr lang="pt-PT" sz="2400" spc="-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rolado.</a:t>
            </a:r>
            <a:endParaRPr lang="pt-BR" sz="2400" dirty="0"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FF0C9BC-7317-40C1-8AFD-5ED6385F1482}"/>
              </a:ext>
            </a:extLst>
          </p:cNvPr>
          <p:cNvSpPr/>
          <p:nvPr/>
        </p:nvSpPr>
        <p:spPr>
          <a:xfrm>
            <a:off x="519404" y="2228152"/>
            <a:ext cx="5442858" cy="3849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035" marR="1710690">
              <a:spcAft>
                <a:spcPts val="0"/>
              </a:spcAft>
            </a:pP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&lt;div id=“border”&gt;</a:t>
            </a:r>
          </a:p>
          <a:p>
            <a:pPr marL="788035" marR="1710690">
              <a:spcAft>
                <a:spcPts val="0"/>
              </a:spcAft>
            </a:pP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Apostila</a:t>
            </a:r>
            <a:r>
              <a:rPr lang="pt-PT" b="1" spc="-15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de</a:t>
            </a:r>
            <a:r>
              <a:rPr lang="pt-PT" b="1" spc="-15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jQuery,</a:t>
            </a:r>
            <a:r>
              <a:rPr lang="pt-PT" b="1" spc="-10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material</a:t>
            </a:r>
            <a:r>
              <a:rPr lang="pt-PT" b="1" spc="-15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exclusivo</a:t>
            </a:r>
            <a:r>
              <a:rPr lang="pt-PT" b="1" spc="-15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do</a:t>
            </a:r>
            <a:r>
              <a:rPr lang="pt-PT" b="1" spc="-5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Canal</a:t>
            </a:r>
            <a:r>
              <a:rPr lang="pt-PT" b="1" spc="-15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Fessor</a:t>
            </a:r>
            <a:r>
              <a:rPr lang="pt-PT" b="1" spc="-10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Bruno.&lt;br&gt;</a:t>
            </a:r>
            <a:endParaRPr lang="pt-BR" b="1" dirty="0"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788035" marR="485775">
              <a:spcAft>
                <a:spcPts val="0"/>
              </a:spcAft>
            </a:pP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Assine</a:t>
            </a:r>
            <a:r>
              <a:rPr lang="pt-PT" b="1" spc="-25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nosso</a:t>
            </a:r>
            <a:r>
              <a:rPr lang="pt-PT" b="1" spc="-20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canal</a:t>
            </a:r>
            <a:r>
              <a:rPr lang="pt-PT" b="1" spc="-20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no</a:t>
            </a:r>
            <a:r>
              <a:rPr lang="pt-PT" b="1" spc="-20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youtube</a:t>
            </a:r>
            <a:r>
              <a:rPr lang="pt-PT" b="1" spc="-25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youtube.com/canalfessorbruno</a:t>
            </a:r>
            <a:r>
              <a:rPr lang="pt-PT" b="1" spc="-20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e</a:t>
            </a:r>
            <a:r>
              <a:rPr lang="pt-PT" b="1" spc="-20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curta</a:t>
            </a:r>
            <a:r>
              <a:rPr lang="pt-PT" b="1" spc="-20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nossos</a:t>
            </a:r>
            <a:r>
              <a:rPr lang="pt-PT" b="1" spc="-25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vídeos.&lt;br&gt;</a:t>
            </a:r>
            <a:r>
              <a:rPr lang="pt-PT" b="1" spc="-465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Acesse</a:t>
            </a:r>
            <a:r>
              <a:rPr lang="pt-PT" b="1" spc="-10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também</a:t>
            </a:r>
            <a:r>
              <a:rPr lang="pt-PT" b="1" spc="-10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nosso</a:t>
            </a:r>
            <a:r>
              <a:rPr lang="pt-PT" b="1" spc="-5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site</a:t>
            </a:r>
            <a:r>
              <a:rPr lang="pt-PT" b="1" spc="-10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e</a:t>
            </a:r>
            <a:r>
              <a:rPr lang="pt-PT" b="1" spc="-5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baixe</a:t>
            </a:r>
            <a:r>
              <a:rPr lang="pt-PT" b="1" spc="-10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nosso</a:t>
            </a:r>
            <a:r>
              <a:rPr lang="pt-PT" b="1" spc="-5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material</a:t>
            </a:r>
            <a:r>
              <a:rPr lang="pt-PT" b="1" spc="-10" dirty="0"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exclusivo.</a:t>
            </a:r>
            <a:endParaRPr lang="pt-BR" b="1" dirty="0"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427990">
              <a:spcBef>
                <a:spcPts val="10"/>
              </a:spcBef>
              <a:spcAft>
                <a:spcPts val="0"/>
              </a:spcAft>
            </a:pP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&lt;/div&gt;</a:t>
            </a:r>
          </a:p>
          <a:p>
            <a:pPr marL="427990">
              <a:spcBef>
                <a:spcPts val="10"/>
              </a:spcBef>
              <a:spcAft>
                <a:spcPts val="0"/>
              </a:spcAft>
            </a:pPr>
            <a:endParaRPr lang="pt-BR" b="1" dirty="0"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427990">
              <a:lnSpc>
                <a:spcPts val="905"/>
              </a:lnSpc>
              <a:spcAft>
                <a:spcPts val="0"/>
              </a:spcAft>
            </a:pPr>
            <a:r>
              <a:rPr lang="pt-PT" b="1" dirty="0">
                <a:latin typeface="Courier New" panose="02070309020205020404" pitchFamily="49" charset="0"/>
                <a:ea typeface="Courier New" panose="02070309020205020404" pitchFamily="49" charset="0"/>
              </a:rPr>
              <a:t>&lt;p&gt;0&lt;/p&gt;</a:t>
            </a:r>
            <a:endParaRPr lang="pt-BR" b="1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53A802-88DD-47E9-B45E-EB465AEE7D5C}"/>
              </a:ext>
            </a:extLst>
          </p:cNvPr>
          <p:cNvSpPr/>
          <p:nvPr/>
        </p:nvSpPr>
        <p:spPr>
          <a:xfrm>
            <a:off x="7013511" y="2033564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788035">
              <a:spcAft>
                <a:spcPts val="0"/>
              </a:spcAft>
            </a:pPr>
            <a:r>
              <a:rPr lang="pt-PT" sz="2000" b="1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var</a:t>
            </a:r>
            <a:r>
              <a:rPr lang="pt-PT" sz="2000" b="1" spc="-2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000" b="1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num=0;</a:t>
            </a:r>
            <a:endParaRPr lang="pt-BR" sz="2000" b="1" dirty="0"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marL="788035">
              <a:spcBef>
                <a:spcPts val="5"/>
              </a:spcBef>
              <a:spcAft>
                <a:spcPts val="0"/>
              </a:spcAft>
            </a:pPr>
            <a:r>
              <a:rPr lang="pt-PT" sz="2000" b="1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$(document).ready(function(){</a:t>
            </a:r>
            <a:endParaRPr lang="pt-BR" sz="2000" b="1" dirty="0"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marL="1149350">
              <a:spcAft>
                <a:spcPts val="0"/>
              </a:spcAft>
            </a:pPr>
            <a:r>
              <a:rPr lang="pt-PT" sz="2000" b="1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$("div").scroll(function(){</a:t>
            </a:r>
            <a:endParaRPr lang="pt-BR" sz="2000" b="1" dirty="0"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marL="1508760">
              <a:spcBef>
                <a:spcPts val="5"/>
              </a:spcBef>
              <a:spcAft>
                <a:spcPts val="0"/>
              </a:spcAft>
            </a:pPr>
            <a:r>
              <a:rPr lang="pt-PT" sz="2000" b="1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$("p").text(num+=1);</a:t>
            </a:r>
            <a:endParaRPr lang="pt-BR" sz="2000" b="1" dirty="0"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marL="1149350">
              <a:spcAft>
                <a:spcPts val="0"/>
              </a:spcAft>
            </a:pPr>
            <a:r>
              <a:rPr lang="pt-PT" sz="2000" b="1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});</a:t>
            </a:r>
            <a:endParaRPr lang="pt-BR" sz="2000" b="1" dirty="0"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marL="68580" marR="5812155" algn="r">
              <a:spcBef>
                <a:spcPts val="10"/>
              </a:spcBef>
              <a:spcAft>
                <a:spcPts val="0"/>
              </a:spcAft>
            </a:pPr>
            <a:r>
              <a:rPr lang="pt-PT" sz="2000" b="1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});</a:t>
            </a:r>
            <a:endParaRPr lang="pt-BR" sz="2000" b="1" dirty="0"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4E4341B-7B58-4264-B9C9-68F47515EEBF}"/>
              </a:ext>
            </a:extLst>
          </p:cNvPr>
          <p:cNvSpPr/>
          <p:nvPr/>
        </p:nvSpPr>
        <p:spPr>
          <a:xfrm>
            <a:off x="5287347" y="471653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latin typeface="Consolas" panose="020B0609020204030204" pitchFamily="49" charset="0"/>
              </a:rPr>
              <a:t>#</a:t>
            </a:r>
            <a:r>
              <a:rPr lang="pt-BR" b="1" dirty="0" err="1">
                <a:latin typeface="Consolas" panose="020B0609020204030204" pitchFamily="49" charset="0"/>
              </a:rPr>
              <a:t>border</a:t>
            </a:r>
            <a:r>
              <a:rPr lang="pt-BR" b="1" dirty="0">
                <a:latin typeface="Consolas" panose="020B0609020204030204" pitchFamily="49" charset="0"/>
              </a:rPr>
              <a:t>{</a:t>
            </a:r>
          </a:p>
          <a:p>
            <a:r>
              <a:rPr lang="pt-BR" b="1" dirty="0">
                <a:latin typeface="Consolas" panose="020B0609020204030204" pitchFamily="49" charset="0"/>
              </a:rPr>
              <a:t>    border:1px </a:t>
            </a:r>
            <a:r>
              <a:rPr lang="pt-BR" b="1" dirty="0" err="1">
                <a:latin typeface="Consolas" panose="020B0609020204030204" pitchFamily="49" charset="0"/>
              </a:rPr>
              <a:t>solid</a:t>
            </a:r>
            <a:r>
              <a:rPr lang="pt-BR" b="1" dirty="0">
                <a:latin typeface="Consolas" panose="020B0609020204030204" pitchFamily="49" charset="0"/>
              </a:rPr>
              <a:t> #000;</a:t>
            </a:r>
          </a:p>
          <a:p>
            <a:r>
              <a:rPr lang="pt-BR" b="1" dirty="0">
                <a:latin typeface="Consolas" panose="020B0609020204030204" pitchFamily="49" charset="0"/>
              </a:rPr>
              <a:t>    width:300px;</a:t>
            </a:r>
          </a:p>
          <a:p>
            <a:r>
              <a:rPr lang="pt-BR" b="1" dirty="0">
                <a:latin typeface="Consolas" panose="020B0609020204030204" pitchFamily="49" charset="0"/>
              </a:rPr>
              <a:t>    height:100px;</a:t>
            </a:r>
          </a:p>
          <a:p>
            <a:r>
              <a:rPr lang="pt-BR" b="1" dirty="0">
                <a:latin typeface="Consolas" panose="020B0609020204030204" pitchFamily="49" charset="0"/>
              </a:rPr>
              <a:t>    </a:t>
            </a:r>
            <a:r>
              <a:rPr lang="pt-BR" b="1" dirty="0" err="1">
                <a:latin typeface="Consolas" panose="020B0609020204030204" pitchFamily="49" charset="0"/>
              </a:rPr>
              <a:t>overflow:scroll</a:t>
            </a:r>
            <a:endParaRPr lang="pt-BR" b="1" dirty="0">
              <a:latin typeface="Consolas" panose="020B0609020204030204" pitchFamily="49" charset="0"/>
            </a:endParaRPr>
          </a:p>
          <a:p>
            <a:r>
              <a:rPr lang="pt-BR" b="1" dirty="0">
                <a:latin typeface="Consolas" panose="020B0609020204030204" pitchFamily="49" charset="0"/>
              </a:rPr>
              <a:t>}</a:t>
            </a:r>
            <a:endParaRPr lang="pt-BR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tângulo 5">
            <a:hlinkClick r:id="rId2" action="ppaction://hlinkfile"/>
            <a:extLst>
              <a:ext uri="{FF2B5EF4-FFF2-40B4-BE49-F238E27FC236}">
                <a16:creationId xmlns:a16="http://schemas.microsoft.com/office/drawing/2014/main" id="{750E4015-09F2-4A80-BE62-E55DC2D40A6D}"/>
              </a:ext>
            </a:extLst>
          </p:cNvPr>
          <p:cNvSpPr/>
          <p:nvPr/>
        </p:nvSpPr>
        <p:spPr>
          <a:xfrm>
            <a:off x="9625263" y="5847347"/>
            <a:ext cx="1543480" cy="48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168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4A07ABE-1EF2-44FC-B8B7-E4ECC50999BF}"/>
              </a:ext>
            </a:extLst>
          </p:cNvPr>
          <p:cNvSpPr/>
          <p:nvPr/>
        </p:nvSpPr>
        <p:spPr>
          <a:xfrm>
            <a:off x="699796" y="1022302"/>
            <a:ext cx="10944808" cy="1315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>
              <a:spcBef>
                <a:spcPts val="650"/>
              </a:spcBef>
              <a:spcAft>
                <a:spcPts val="0"/>
              </a:spcAft>
            </a:pPr>
            <a:r>
              <a:rPr lang="pt-PT" sz="2400" b="1" i="1" kern="0" spc="65" dirty="0"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first()</a:t>
            </a:r>
            <a:r>
              <a:rPr lang="pt-PT" sz="2400" b="1" i="1" kern="0" spc="85" dirty="0"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400" b="1" i="1" kern="0" spc="55" dirty="0"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e</a:t>
            </a:r>
            <a:r>
              <a:rPr lang="pt-PT" sz="2400" b="1" i="1" kern="0" spc="85" dirty="0"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400" b="1" i="1" kern="0" spc="60" dirty="0"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last()</a:t>
            </a:r>
            <a:r>
              <a:rPr lang="pt-PT" sz="2400" b="1" i="1" kern="0" dirty="0"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endParaRPr lang="pt-BR" sz="2400" b="1" i="1" kern="0" dirty="0"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152400" marR="636905">
              <a:lnSpc>
                <a:spcPct val="107000"/>
              </a:lnSpc>
              <a:spcBef>
                <a:spcPts val="725"/>
              </a:spcBef>
              <a:spcAft>
                <a:spcPts val="0"/>
              </a:spcAft>
            </a:pP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O método first retorna o primeiro elemento de um grupo de elementos especificado e o métoro last retorna o</a:t>
            </a:r>
            <a:r>
              <a:rPr lang="pt-PT" sz="2400" spc="-23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último.</a:t>
            </a:r>
            <a:endParaRPr lang="pt-BR" sz="2400" dirty="0"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868FB59-C4BA-46BB-9996-C06A31637D69}"/>
              </a:ext>
            </a:extLst>
          </p:cNvPr>
          <p:cNvSpPr/>
          <p:nvPr/>
        </p:nvSpPr>
        <p:spPr>
          <a:xfrm>
            <a:off x="1107233" y="281163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&lt;div&gt;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&lt;p&gt;Front End&lt;/p&gt;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&lt;p&gt;Meu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endParaRPr lang="en-US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34328B9-DFE7-4729-9384-4B41241ED773}"/>
              </a:ext>
            </a:extLst>
          </p:cNvPr>
          <p:cNvSpPr/>
          <p:nvPr/>
        </p:nvSpPr>
        <p:spPr>
          <a:xfrm>
            <a:off x="3508309" y="4081372"/>
            <a:ext cx="80336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Consolas" panose="020B0609020204030204" pitchFamily="49" charset="0"/>
              </a:rPr>
              <a:t>$(</a:t>
            </a:r>
            <a:r>
              <a:rPr lang="pt-BR" b="1" dirty="0" err="1">
                <a:latin typeface="Consolas" panose="020B0609020204030204" pitchFamily="49" charset="0"/>
              </a:rPr>
              <a:t>document</a:t>
            </a:r>
            <a:r>
              <a:rPr lang="pt-BR" b="1" dirty="0">
                <a:latin typeface="Consolas" panose="020B0609020204030204" pitchFamily="49" charset="0"/>
              </a:rPr>
              <a:t>).</a:t>
            </a:r>
            <a:r>
              <a:rPr lang="pt-BR" b="1" dirty="0" err="1">
                <a:latin typeface="Consolas" panose="020B0609020204030204" pitchFamily="49" charset="0"/>
              </a:rPr>
              <a:t>ready</a:t>
            </a:r>
            <a:r>
              <a:rPr lang="pt-BR" b="1" dirty="0">
                <a:latin typeface="Consolas" panose="020B0609020204030204" pitchFamily="49" charset="0"/>
              </a:rPr>
              <a:t>(</a:t>
            </a:r>
            <a:r>
              <a:rPr lang="pt-BR" b="1" dirty="0" err="1">
                <a:latin typeface="Consolas" panose="020B0609020204030204" pitchFamily="49" charset="0"/>
              </a:rPr>
              <a:t>function</a:t>
            </a:r>
            <a:r>
              <a:rPr lang="pt-BR" b="1" dirty="0">
                <a:latin typeface="Consolas" panose="020B0609020204030204" pitchFamily="49" charset="0"/>
              </a:rPr>
              <a:t>(){</a:t>
            </a:r>
          </a:p>
          <a:p>
            <a:r>
              <a:rPr lang="pt-BR" b="1" dirty="0">
                <a:latin typeface="Consolas" panose="020B0609020204030204" pitchFamily="49" charset="0"/>
              </a:rPr>
              <a:t>    $("</a:t>
            </a:r>
            <a:r>
              <a:rPr lang="pt-BR" b="1" dirty="0" err="1">
                <a:latin typeface="Consolas" panose="020B0609020204030204" pitchFamily="49" charset="0"/>
              </a:rPr>
              <a:t>div</a:t>
            </a:r>
            <a:r>
              <a:rPr lang="pt-BR" b="1" dirty="0">
                <a:latin typeface="Consolas" panose="020B0609020204030204" pitchFamily="49" charset="0"/>
              </a:rPr>
              <a:t> p").</a:t>
            </a:r>
            <a:r>
              <a:rPr lang="pt-BR" b="1" dirty="0" err="1">
                <a:latin typeface="Consolas" panose="020B0609020204030204" pitchFamily="49" charset="0"/>
              </a:rPr>
              <a:t>first</a:t>
            </a:r>
            <a:r>
              <a:rPr lang="pt-BR" b="1" dirty="0">
                <a:latin typeface="Consolas" panose="020B0609020204030204" pitchFamily="49" charset="0"/>
              </a:rPr>
              <a:t>().</a:t>
            </a:r>
            <a:r>
              <a:rPr lang="pt-BR" b="1" dirty="0" err="1">
                <a:latin typeface="Consolas" panose="020B0609020204030204" pitchFamily="49" charset="0"/>
              </a:rPr>
              <a:t>css</a:t>
            </a:r>
            <a:r>
              <a:rPr lang="pt-BR" b="1" dirty="0">
                <a:latin typeface="Consolas" panose="020B0609020204030204" pitchFamily="49" charset="0"/>
              </a:rPr>
              <a:t>({"border":"1px </a:t>
            </a:r>
            <a:r>
              <a:rPr lang="pt-BR" b="1" dirty="0" err="1">
                <a:latin typeface="Consolas" panose="020B0609020204030204" pitchFamily="49" charset="0"/>
              </a:rPr>
              <a:t>solid</a:t>
            </a:r>
            <a:r>
              <a:rPr lang="pt-BR" b="1" dirty="0">
                <a:latin typeface="Consolas" panose="020B0609020204030204" pitchFamily="49" charset="0"/>
              </a:rPr>
              <a:t> #f00","background-color":"#</a:t>
            </a:r>
            <a:r>
              <a:rPr lang="pt-BR" b="1" dirty="0" err="1">
                <a:latin typeface="Consolas" panose="020B0609020204030204" pitchFamily="49" charset="0"/>
              </a:rPr>
              <a:t>ffa</a:t>
            </a:r>
            <a:r>
              <a:rPr lang="pt-BR" b="1" dirty="0">
                <a:latin typeface="Consolas" panose="020B0609020204030204" pitchFamily="49" charset="0"/>
              </a:rPr>
              <a:t>"});</a:t>
            </a:r>
          </a:p>
          <a:p>
            <a:r>
              <a:rPr lang="pt-BR" b="1" dirty="0">
                <a:latin typeface="Consolas" panose="020B0609020204030204" pitchFamily="49" charset="0"/>
              </a:rPr>
              <a:t>    $("</a:t>
            </a:r>
            <a:r>
              <a:rPr lang="pt-BR" b="1" dirty="0" err="1">
                <a:latin typeface="Consolas" panose="020B0609020204030204" pitchFamily="49" charset="0"/>
              </a:rPr>
              <a:t>div</a:t>
            </a:r>
            <a:r>
              <a:rPr lang="pt-BR" b="1" dirty="0">
                <a:latin typeface="Consolas" panose="020B0609020204030204" pitchFamily="49" charset="0"/>
              </a:rPr>
              <a:t> p").</a:t>
            </a:r>
            <a:r>
              <a:rPr lang="pt-BR" b="1" dirty="0" err="1">
                <a:latin typeface="Consolas" panose="020B0609020204030204" pitchFamily="49" charset="0"/>
              </a:rPr>
              <a:t>last</a:t>
            </a:r>
            <a:r>
              <a:rPr lang="pt-BR" b="1" dirty="0">
                <a:latin typeface="Consolas" panose="020B0609020204030204" pitchFamily="49" charset="0"/>
              </a:rPr>
              <a:t>().</a:t>
            </a:r>
            <a:r>
              <a:rPr lang="pt-BR" b="1" dirty="0" err="1">
                <a:latin typeface="Consolas" panose="020B0609020204030204" pitchFamily="49" charset="0"/>
              </a:rPr>
              <a:t>css</a:t>
            </a:r>
            <a:r>
              <a:rPr lang="pt-BR" b="1" dirty="0">
                <a:latin typeface="Consolas" panose="020B0609020204030204" pitchFamily="49" charset="0"/>
              </a:rPr>
              <a:t>({"border":"1px </a:t>
            </a:r>
            <a:r>
              <a:rPr lang="pt-BR" b="1" dirty="0" err="1">
                <a:latin typeface="Consolas" panose="020B0609020204030204" pitchFamily="49" charset="0"/>
              </a:rPr>
              <a:t>solid</a:t>
            </a:r>
            <a:r>
              <a:rPr lang="pt-BR" b="1" dirty="0">
                <a:latin typeface="Consolas" panose="020B0609020204030204" pitchFamily="49" charset="0"/>
              </a:rPr>
              <a:t> #f00","background-color":"#</a:t>
            </a:r>
            <a:r>
              <a:rPr lang="pt-BR" b="1" dirty="0" err="1">
                <a:latin typeface="Consolas" panose="020B0609020204030204" pitchFamily="49" charset="0"/>
              </a:rPr>
              <a:t>afa</a:t>
            </a:r>
            <a:r>
              <a:rPr lang="pt-BR" b="1" dirty="0">
                <a:latin typeface="Consolas" panose="020B0609020204030204" pitchFamily="49" charset="0"/>
              </a:rPr>
              <a:t>"});</a:t>
            </a:r>
          </a:p>
          <a:p>
            <a:r>
              <a:rPr lang="pt-BR" b="1" dirty="0">
                <a:latin typeface="Consolas" panose="020B0609020204030204" pitchFamily="49" charset="0"/>
              </a:rPr>
              <a:t>    });</a:t>
            </a:r>
            <a:endParaRPr lang="pt-BR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ângulo 4">
            <a:hlinkClick r:id="rId2" action="ppaction://hlinkfile"/>
            <a:extLst>
              <a:ext uri="{FF2B5EF4-FFF2-40B4-BE49-F238E27FC236}">
                <a16:creationId xmlns:a16="http://schemas.microsoft.com/office/drawing/2014/main" id="{0DF2E7DB-97E5-42FC-BBCD-405A4FF2CE53}"/>
              </a:ext>
            </a:extLst>
          </p:cNvPr>
          <p:cNvSpPr/>
          <p:nvPr/>
        </p:nvSpPr>
        <p:spPr>
          <a:xfrm>
            <a:off x="10527632" y="6015789"/>
            <a:ext cx="79408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68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367D9EE-963F-4FA9-974E-849712EB5618}"/>
              </a:ext>
            </a:extLst>
          </p:cNvPr>
          <p:cNvSpPr/>
          <p:nvPr/>
        </p:nvSpPr>
        <p:spPr>
          <a:xfrm>
            <a:off x="391886" y="856567"/>
            <a:ext cx="10608906" cy="1710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>
              <a:spcBef>
                <a:spcPts val="220"/>
              </a:spcBef>
              <a:spcAft>
                <a:spcPts val="0"/>
              </a:spcAft>
            </a:pPr>
            <a:r>
              <a:rPr lang="pt-PT" sz="2400" b="1" i="1" kern="0" spc="60" dirty="0"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eq()</a:t>
            </a:r>
            <a:r>
              <a:rPr lang="pt-PT" sz="2400" b="1" i="1" kern="0" dirty="0"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 </a:t>
            </a:r>
            <a:endParaRPr lang="pt-BR" sz="2400" b="1" i="1" kern="0" dirty="0"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152400" marR="386080">
              <a:lnSpc>
                <a:spcPct val="107000"/>
              </a:lnSpc>
              <a:spcBef>
                <a:spcPts val="725"/>
              </a:spcBef>
              <a:spcAft>
                <a:spcPts val="0"/>
              </a:spcAft>
            </a:pP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O método eq retorna o elemento equivalente à posição indicada como parâmetro, vamos alterar o código anterior</a:t>
            </a:r>
            <a:r>
              <a:rPr lang="pt-PT" sz="2400" spc="-23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para usar a função eq, não podemos esquecer que o primeiro elemento é o zero, o segundo elemento é o um e</a:t>
            </a:r>
            <a:r>
              <a:rPr lang="pt-PT" sz="2400" spc="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assim por</a:t>
            </a:r>
            <a:r>
              <a:rPr lang="pt-PT" sz="2400" spc="-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diante.</a:t>
            </a:r>
            <a:endParaRPr lang="pt-BR" sz="2400" dirty="0"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BCB3708-F867-42A4-9770-3F15C12B8235}"/>
              </a:ext>
            </a:extLst>
          </p:cNvPr>
          <p:cNvSpPr/>
          <p:nvPr/>
        </p:nvSpPr>
        <p:spPr>
          <a:xfrm>
            <a:off x="1041918" y="313820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&lt;p&gt;Front End&lt;/p&gt;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b="1" dirty="0" err="1">
                <a:latin typeface="Consolas" panose="020B0609020204030204" pitchFamily="49" charset="0"/>
              </a:rPr>
              <a:t>JQuery</a:t>
            </a:r>
            <a:r>
              <a:rPr lang="en-US" b="1" dirty="0">
                <a:latin typeface="Consolas" panose="020B0609020204030204" pitchFamily="49" charset="0"/>
              </a:rPr>
              <a:t>&lt;/p&gt;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&lt;p&gt;Meu </a:t>
            </a:r>
            <a:r>
              <a:rPr lang="en-US" b="1" dirty="0" err="1">
                <a:latin typeface="Consolas" panose="020B0609020204030204" pitchFamily="49" charset="0"/>
              </a:rPr>
              <a:t>nome</a:t>
            </a:r>
            <a:r>
              <a:rPr lang="en-US" b="1" dirty="0">
                <a:latin typeface="Consolas" panose="020B0609020204030204" pitchFamily="49" charset="0"/>
              </a:rPr>
              <a:t>&lt;/p&gt;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&lt;/div&gt;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AF01C6F-2A9E-4261-89B7-3600036A084C}"/>
              </a:ext>
            </a:extLst>
          </p:cNvPr>
          <p:cNvSpPr/>
          <p:nvPr/>
        </p:nvSpPr>
        <p:spPr>
          <a:xfrm>
            <a:off x="4572001" y="4296344"/>
            <a:ext cx="73509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$("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p").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(1).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({"border":"1px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solid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#f00","background-color":"#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aaf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"});</a:t>
            </a: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pt-BR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>
            <a:hlinkClick r:id="rId2" action="ppaction://hlinkfile"/>
            <a:extLst>
              <a:ext uri="{FF2B5EF4-FFF2-40B4-BE49-F238E27FC236}">
                <a16:creationId xmlns:a16="http://schemas.microsoft.com/office/drawing/2014/main" id="{40FCFB00-9238-4BDA-9CB0-075F2D8FEA60}"/>
              </a:ext>
            </a:extLst>
          </p:cNvPr>
          <p:cNvSpPr/>
          <p:nvPr/>
        </p:nvSpPr>
        <p:spPr>
          <a:xfrm>
            <a:off x="10467474" y="6328611"/>
            <a:ext cx="854242" cy="336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24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B341E5F-1CE4-43DA-862B-0BCC71323F3A}"/>
              </a:ext>
            </a:extLst>
          </p:cNvPr>
          <p:cNvSpPr/>
          <p:nvPr/>
        </p:nvSpPr>
        <p:spPr>
          <a:xfrm>
            <a:off x="796954" y="1162892"/>
            <a:ext cx="1093924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 </a:t>
            </a: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biblioteca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bastante interessante com o objetivo de facilitar o uso em determinados recursos 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torna mais simples a criação de animações, efeitos, manipulação de eventos, seleção de elementos. Os principais objetivos de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redução de código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utilização de plug-ins prontos de diversos desenvolvedores encontrados na web, resolver alguns problemas de incompatibilidade entre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browseres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princípio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parece algo complicado de se usar, mas aos poucos vamos nos acostumando com a sintaxe e tudo vai se tornando simples. Você consegue informações adicionais oficiais sobre a linguagem no site https://jquery.com/ Então vamos ao trabalho aprender a usar a biblioteca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mais usada no mundo. </a:t>
            </a:r>
          </a:p>
        </p:txBody>
      </p:sp>
    </p:spTree>
    <p:extLst>
      <p:ext uri="{BB962C8B-B14F-4D97-AF65-F5344CB8AC3E}">
        <p14:creationId xmlns:p14="http://schemas.microsoft.com/office/powerpoint/2010/main" val="3256960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DC48AB6-1DC0-464C-9606-E6C61D971C92}"/>
              </a:ext>
            </a:extLst>
          </p:cNvPr>
          <p:cNvSpPr/>
          <p:nvPr/>
        </p:nvSpPr>
        <p:spPr>
          <a:xfrm>
            <a:off x="491412" y="854350"/>
            <a:ext cx="11489094" cy="1905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>
              <a:spcBef>
                <a:spcPts val="445"/>
              </a:spcBef>
              <a:spcAft>
                <a:spcPts val="0"/>
              </a:spcAft>
            </a:pPr>
            <a:r>
              <a:rPr lang="pt-PT" sz="2400" b="1" i="1" kern="0" spc="60" dirty="0">
                <a:solidFill>
                  <a:srgbClr val="C00000"/>
                </a:solidFill>
                <a:latin typeface="Calibri Light" panose="020F0302020204030204" pitchFamily="34" charset="0"/>
                <a:ea typeface="Calibri Light" panose="020F0302020204030204" pitchFamily="34" charset="0"/>
              </a:rPr>
              <a:t>animate</a:t>
            </a:r>
            <a:r>
              <a:rPr lang="pt-PT" sz="2400" b="1" i="1" kern="0" dirty="0">
                <a:solidFill>
                  <a:srgbClr val="C00000"/>
                </a:solidFill>
                <a:latin typeface="Calibri Light" panose="020F0302020204030204" pitchFamily="34" charset="0"/>
                <a:ea typeface="Calibri Light" panose="020F0302020204030204" pitchFamily="34" charset="0"/>
              </a:rPr>
              <a:t> </a:t>
            </a:r>
            <a:endParaRPr lang="pt-BR" sz="2400" b="1" i="1" kern="0" dirty="0">
              <a:latin typeface="Calibri Light" panose="020F0302020204030204" pitchFamily="34" charset="0"/>
              <a:ea typeface="Calibri Light" panose="020F0302020204030204" pitchFamily="34" charset="0"/>
            </a:endParaRPr>
          </a:p>
          <a:p>
            <a:pPr marL="152400">
              <a:lnSpc>
                <a:spcPct val="107000"/>
              </a:lnSpc>
              <a:spcBef>
                <a:spcPts val="715"/>
              </a:spcBef>
              <a:spcAft>
                <a:spcPts val="0"/>
              </a:spcAft>
            </a:pP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pt-PT" spc="5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efeito</a:t>
            </a:r>
            <a:r>
              <a:rPr lang="pt-PT" spc="60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animate</a:t>
            </a:r>
            <a:r>
              <a:rPr lang="pt-PT" spc="5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usa</a:t>
            </a:r>
            <a:r>
              <a:rPr lang="pt-PT" spc="5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PT" spc="5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propriedades</a:t>
            </a:r>
            <a:r>
              <a:rPr lang="pt-PT" spc="60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pt-PT" spc="50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para</a:t>
            </a:r>
            <a:r>
              <a:rPr lang="pt-PT" spc="50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gerar</a:t>
            </a:r>
            <a:r>
              <a:rPr lang="pt-PT" spc="4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pt-PT" spc="5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animações,</a:t>
            </a:r>
            <a:r>
              <a:rPr lang="pt-PT" spc="60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desta</a:t>
            </a:r>
            <a:r>
              <a:rPr lang="pt-PT" spc="60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forma</a:t>
            </a:r>
            <a:r>
              <a:rPr lang="pt-PT" spc="40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temos</a:t>
            </a:r>
            <a:r>
              <a:rPr lang="pt-PT" spc="5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um</a:t>
            </a:r>
            <a:r>
              <a:rPr lang="pt-PT" spc="60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número</a:t>
            </a:r>
            <a:r>
              <a:rPr lang="pt-PT" spc="60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bem</a:t>
            </a:r>
            <a:r>
              <a:rPr lang="pt-PT" spc="60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grande</a:t>
            </a:r>
            <a:r>
              <a:rPr lang="pt-PT" spc="60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pt-PT" spc="-23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possibilidades.</a:t>
            </a:r>
          </a:p>
          <a:p>
            <a:pPr marL="152400">
              <a:lnSpc>
                <a:spcPct val="107000"/>
              </a:lnSpc>
              <a:spcBef>
                <a:spcPts val="715"/>
              </a:spcBef>
            </a:pP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PT" spc="-10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sintaxe</a:t>
            </a:r>
            <a:r>
              <a:rPr lang="pt-PT" spc="-10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padrão do</a:t>
            </a:r>
            <a:r>
              <a:rPr lang="pt-PT" spc="-1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método é</a:t>
            </a:r>
            <a:r>
              <a:rPr lang="pt-PT" spc="-1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PT" spc="-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seguinte:</a:t>
            </a:r>
            <a:endParaRPr lang="pt-BR" dirty="0"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152400">
              <a:lnSpc>
                <a:spcPct val="107000"/>
              </a:lnSpc>
              <a:spcBef>
                <a:spcPts val="715"/>
              </a:spcBef>
              <a:spcAft>
                <a:spcPts val="0"/>
              </a:spcAft>
            </a:pPr>
            <a:endParaRPr lang="pt-BR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7BCEE18F-2DE6-4E68-B56F-E6F5631AB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368" y="2594524"/>
            <a:ext cx="7038878" cy="834476"/>
          </a:xfrm>
          <a:prstGeom prst="rect">
            <a:avLst/>
          </a:prstGeom>
          <a:noFill/>
          <a:ln w="6096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5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$(seletor).animate({estilos CSS},velocidade,callback)</a:t>
            </a:r>
            <a:endParaRPr kumimoji="0" lang="pt-BR" altLang="pt-BR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BCF3E34-8FCF-44A4-9FE5-CDC1207E5F35}"/>
              </a:ext>
            </a:extLst>
          </p:cNvPr>
          <p:cNvSpPr/>
          <p:nvPr/>
        </p:nvSpPr>
        <p:spPr>
          <a:xfrm>
            <a:off x="1026367" y="3882821"/>
            <a:ext cx="10842171" cy="1072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>
              <a:spcBef>
                <a:spcPts val="435"/>
              </a:spcBef>
              <a:spcAft>
                <a:spcPts val="0"/>
              </a:spcAft>
            </a:pP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Lembrando</a:t>
            </a:r>
            <a:r>
              <a:rPr lang="pt-PT" spc="-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que</a:t>
            </a:r>
            <a:r>
              <a:rPr lang="pt-PT" spc="-1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velocidade</a:t>
            </a:r>
            <a:r>
              <a:rPr lang="pt-PT" spc="-1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pt-PT" spc="-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callback podem</a:t>
            </a:r>
            <a:r>
              <a:rPr lang="pt-PT" spc="-1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ser</a:t>
            </a:r>
            <a:r>
              <a:rPr lang="pt-PT" spc="-20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ocultados.</a:t>
            </a:r>
            <a:endParaRPr lang="pt-BR" dirty="0"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152400">
              <a:lnSpc>
                <a:spcPct val="107000"/>
              </a:lnSpc>
              <a:spcBef>
                <a:spcPts val="905"/>
              </a:spcBef>
              <a:spcAft>
                <a:spcPts val="0"/>
              </a:spcAft>
            </a:pP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Vamos</a:t>
            </a:r>
            <a:r>
              <a:rPr lang="pt-PT" spc="90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PT" spc="8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nosso</a:t>
            </a:r>
            <a:r>
              <a:rPr lang="pt-PT" spc="10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primeiro</a:t>
            </a:r>
            <a:r>
              <a:rPr lang="pt-PT" spc="90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exemplo,</a:t>
            </a:r>
            <a:r>
              <a:rPr lang="pt-PT" spc="8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temos</a:t>
            </a:r>
            <a:r>
              <a:rPr lang="pt-PT" spc="9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um</a:t>
            </a:r>
            <a:r>
              <a:rPr lang="pt-PT" spc="100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quadrado</a:t>
            </a:r>
            <a:r>
              <a:rPr lang="pt-PT" spc="10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que</a:t>
            </a:r>
            <a:r>
              <a:rPr lang="pt-PT" spc="100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aumenta</a:t>
            </a:r>
            <a:r>
              <a:rPr lang="pt-PT" spc="100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pt-PT" spc="90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diminui</a:t>
            </a:r>
            <a:r>
              <a:rPr lang="pt-PT" spc="8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pt-PT" spc="100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tamanho</a:t>
            </a:r>
            <a:r>
              <a:rPr lang="pt-PT" spc="10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conforme</a:t>
            </a:r>
            <a:r>
              <a:rPr lang="pt-PT" spc="90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pt-PT" spc="90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clique</a:t>
            </a:r>
            <a:r>
              <a:rPr lang="pt-PT" spc="9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pt-PT" spc="-230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botão correspondente.</a:t>
            </a:r>
            <a:endParaRPr lang="pt-BR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870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3531B42-1C15-4E7F-8DBB-EE61B072DA50}"/>
              </a:ext>
            </a:extLst>
          </p:cNvPr>
          <p:cNvSpPr/>
          <p:nvPr/>
        </p:nvSpPr>
        <p:spPr>
          <a:xfrm>
            <a:off x="528735" y="99070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latin typeface="Consolas" panose="020B0609020204030204" pitchFamily="49" charset="0"/>
              </a:rPr>
              <a:t>&lt;</a:t>
            </a:r>
            <a:r>
              <a:rPr lang="pt-BR" b="1" dirty="0" err="1">
                <a:latin typeface="Consolas" panose="020B0609020204030204" pitchFamily="49" charset="0"/>
              </a:rPr>
              <a:t>button</a:t>
            </a:r>
            <a:r>
              <a:rPr lang="pt-BR" b="1" dirty="0">
                <a:latin typeface="Consolas" panose="020B0609020204030204" pitchFamily="49" charset="0"/>
              </a:rPr>
              <a:t> id="bt1"&gt;Aumentar&lt;/</a:t>
            </a:r>
            <a:r>
              <a:rPr lang="pt-BR" b="1" dirty="0" err="1">
                <a:latin typeface="Consolas" panose="020B0609020204030204" pitchFamily="49" charset="0"/>
              </a:rPr>
              <a:t>button</a:t>
            </a:r>
            <a:r>
              <a:rPr lang="pt-BR" b="1" dirty="0">
                <a:latin typeface="Consolas" panose="020B0609020204030204" pitchFamily="49" charset="0"/>
              </a:rPr>
              <a:t>&gt;</a:t>
            </a:r>
          </a:p>
          <a:p>
            <a:r>
              <a:rPr lang="pt-BR" b="1" dirty="0">
                <a:latin typeface="Consolas" panose="020B0609020204030204" pitchFamily="49" charset="0"/>
              </a:rPr>
              <a:t>&lt;</a:t>
            </a:r>
            <a:r>
              <a:rPr lang="pt-BR" b="1" dirty="0" err="1">
                <a:latin typeface="Consolas" panose="020B0609020204030204" pitchFamily="49" charset="0"/>
              </a:rPr>
              <a:t>button</a:t>
            </a:r>
            <a:r>
              <a:rPr lang="pt-BR" b="1" dirty="0">
                <a:latin typeface="Consolas" panose="020B0609020204030204" pitchFamily="49" charset="0"/>
              </a:rPr>
              <a:t> id="bt2"&gt;Diminuir&lt;/</a:t>
            </a:r>
            <a:r>
              <a:rPr lang="pt-BR" b="1" dirty="0" err="1">
                <a:latin typeface="Consolas" panose="020B0609020204030204" pitchFamily="49" charset="0"/>
              </a:rPr>
              <a:t>button</a:t>
            </a:r>
            <a:r>
              <a:rPr lang="pt-BR" b="1" dirty="0">
                <a:latin typeface="Consolas" panose="020B0609020204030204" pitchFamily="49" charset="0"/>
              </a:rPr>
              <a:t>&gt;</a:t>
            </a:r>
          </a:p>
          <a:p>
            <a:r>
              <a:rPr lang="pt-BR" b="1" dirty="0">
                <a:latin typeface="Consolas" panose="020B0609020204030204" pitchFamily="49" charset="0"/>
              </a:rPr>
              <a:t>&lt;</a:t>
            </a:r>
            <a:r>
              <a:rPr lang="pt-BR" b="1" dirty="0" err="1">
                <a:latin typeface="Consolas" panose="020B0609020204030204" pitchFamily="49" charset="0"/>
              </a:rPr>
              <a:t>br</a:t>
            </a:r>
            <a:r>
              <a:rPr lang="pt-BR" b="1" dirty="0">
                <a:latin typeface="Consolas" panose="020B0609020204030204" pitchFamily="49" charset="0"/>
              </a:rPr>
              <a:t>&gt;&lt;</a:t>
            </a:r>
            <a:r>
              <a:rPr lang="pt-BR" b="1" dirty="0" err="1">
                <a:latin typeface="Consolas" panose="020B0609020204030204" pitchFamily="49" charset="0"/>
              </a:rPr>
              <a:t>br</a:t>
            </a:r>
            <a:r>
              <a:rPr lang="pt-BR" b="1" dirty="0">
                <a:latin typeface="Consolas" panose="020B0609020204030204" pitchFamily="49" charset="0"/>
              </a:rPr>
              <a:t>&gt;</a:t>
            </a:r>
          </a:p>
          <a:p>
            <a:r>
              <a:rPr lang="pt-BR" b="1" dirty="0">
                <a:latin typeface="Consolas" panose="020B0609020204030204" pitchFamily="49" charset="0"/>
              </a:rPr>
              <a:t>&lt;</a:t>
            </a:r>
            <a:r>
              <a:rPr lang="pt-BR" b="1" dirty="0" err="1">
                <a:latin typeface="Consolas" panose="020B0609020204030204" pitchFamily="49" charset="0"/>
              </a:rPr>
              <a:t>div</a:t>
            </a:r>
            <a:r>
              <a:rPr lang="pt-BR" b="1" dirty="0">
                <a:latin typeface="Consolas" panose="020B0609020204030204" pitchFamily="49" charset="0"/>
              </a:rPr>
              <a:t> id="caixa"&gt;&lt;/</a:t>
            </a:r>
            <a:r>
              <a:rPr lang="pt-BR" b="1" dirty="0" err="1">
                <a:latin typeface="Consolas" panose="020B0609020204030204" pitchFamily="49" charset="0"/>
              </a:rPr>
              <a:t>div</a:t>
            </a:r>
            <a:r>
              <a:rPr lang="pt-BR" b="1" dirty="0">
                <a:latin typeface="Consolas" panose="020B0609020204030204" pitchFamily="49" charset="0"/>
              </a:rPr>
              <a:t>&gt;</a:t>
            </a:r>
            <a:endParaRPr lang="pt-BR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DFA6E75-983F-425E-A8D2-BB2E2CC6B51E}"/>
              </a:ext>
            </a:extLst>
          </p:cNvPr>
          <p:cNvSpPr/>
          <p:nvPr/>
        </p:nvSpPr>
        <p:spPr>
          <a:xfrm>
            <a:off x="332792" y="300497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latin typeface="Consolas" panose="020B0609020204030204" pitchFamily="49" charset="0"/>
              </a:rPr>
              <a:t>$(</a:t>
            </a:r>
            <a:r>
              <a:rPr lang="pt-BR" b="1" dirty="0" err="1">
                <a:latin typeface="Consolas" panose="020B0609020204030204" pitchFamily="49" charset="0"/>
              </a:rPr>
              <a:t>document</a:t>
            </a:r>
            <a:r>
              <a:rPr lang="pt-BR" b="1" dirty="0">
                <a:latin typeface="Consolas" panose="020B0609020204030204" pitchFamily="49" charset="0"/>
              </a:rPr>
              <a:t>).</a:t>
            </a:r>
            <a:r>
              <a:rPr lang="pt-BR" b="1" dirty="0" err="1">
                <a:latin typeface="Consolas" panose="020B0609020204030204" pitchFamily="49" charset="0"/>
              </a:rPr>
              <a:t>ready</a:t>
            </a:r>
            <a:r>
              <a:rPr lang="pt-BR" b="1" dirty="0">
                <a:latin typeface="Consolas" panose="020B0609020204030204" pitchFamily="49" charset="0"/>
              </a:rPr>
              <a:t>(</a:t>
            </a:r>
            <a:r>
              <a:rPr lang="pt-BR" b="1" dirty="0" err="1">
                <a:latin typeface="Consolas" panose="020B0609020204030204" pitchFamily="49" charset="0"/>
              </a:rPr>
              <a:t>function</a:t>
            </a:r>
            <a:r>
              <a:rPr lang="pt-BR" b="1" dirty="0">
                <a:latin typeface="Consolas" panose="020B0609020204030204" pitchFamily="49" charset="0"/>
              </a:rPr>
              <a:t>(){</a:t>
            </a:r>
          </a:p>
          <a:p>
            <a:r>
              <a:rPr lang="pt-BR" b="1" dirty="0">
                <a:latin typeface="Consolas" panose="020B0609020204030204" pitchFamily="49" charset="0"/>
              </a:rPr>
              <a:t>$("#bt1").click(</a:t>
            </a:r>
            <a:r>
              <a:rPr lang="pt-BR" b="1" dirty="0" err="1">
                <a:latin typeface="Consolas" panose="020B0609020204030204" pitchFamily="49" charset="0"/>
              </a:rPr>
              <a:t>function</a:t>
            </a:r>
            <a:r>
              <a:rPr lang="pt-BR" b="1" dirty="0">
                <a:latin typeface="Consolas" panose="020B0609020204030204" pitchFamily="49" charset="0"/>
              </a:rPr>
              <a:t>(){</a:t>
            </a:r>
          </a:p>
          <a:p>
            <a:r>
              <a:rPr lang="pt-BR" b="1" dirty="0">
                <a:latin typeface="Consolas" panose="020B0609020204030204" pitchFamily="49" charset="0"/>
              </a:rPr>
              <a:t>$("#caixa").</a:t>
            </a:r>
            <a:r>
              <a:rPr lang="pt-BR" b="1" dirty="0" err="1">
                <a:latin typeface="Consolas" panose="020B0609020204030204" pitchFamily="49" charset="0"/>
              </a:rPr>
              <a:t>animate</a:t>
            </a:r>
            <a:r>
              <a:rPr lang="pt-BR" b="1" dirty="0">
                <a:latin typeface="Consolas" panose="020B0609020204030204" pitchFamily="49" charset="0"/>
              </a:rPr>
              <a:t>({width:"400px"})</a:t>
            </a:r>
          </a:p>
          <a:p>
            <a:r>
              <a:rPr lang="pt-BR" b="1" dirty="0">
                <a:latin typeface="Consolas" panose="020B0609020204030204" pitchFamily="49" charset="0"/>
              </a:rPr>
              <a:t>.</a:t>
            </a:r>
            <a:r>
              <a:rPr lang="pt-BR" b="1" dirty="0" err="1">
                <a:latin typeface="Consolas" panose="020B0609020204030204" pitchFamily="49" charset="0"/>
              </a:rPr>
              <a:t>animate</a:t>
            </a:r>
            <a:r>
              <a:rPr lang="pt-BR" b="1" dirty="0">
                <a:latin typeface="Consolas" panose="020B0609020204030204" pitchFamily="49" charset="0"/>
              </a:rPr>
              <a:t>({</a:t>
            </a:r>
            <a:r>
              <a:rPr lang="pt-BR" b="1" dirty="0" err="1">
                <a:latin typeface="Consolas" panose="020B0609020204030204" pitchFamily="49" charset="0"/>
              </a:rPr>
              <a:t>height</a:t>
            </a:r>
            <a:r>
              <a:rPr lang="pt-BR" b="1" dirty="0">
                <a:latin typeface="Consolas" panose="020B0609020204030204" pitchFamily="49" charset="0"/>
              </a:rPr>
              <a:t>: "400px"});</a:t>
            </a:r>
          </a:p>
          <a:p>
            <a:r>
              <a:rPr lang="pt-BR" b="1" dirty="0">
                <a:latin typeface="Consolas" panose="020B0609020204030204" pitchFamily="49" charset="0"/>
              </a:rPr>
              <a:t>});</a:t>
            </a:r>
          </a:p>
          <a:p>
            <a:r>
              <a:rPr lang="pt-BR" b="1" dirty="0">
                <a:latin typeface="Consolas" panose="020B0609020204030204" pitchFamily="49" charset="0"/>
              </a:rPr>
              <a:t>$("#bt2").click(</a:t>
            </a:r>
            <a:r>
              <a:rPr lang="pt-BR" b="1" dirty="0" err="1">
                <a:latin typeface="Consolas" panose="020B0609020204030204" pitchFamily="49" charset="0"/>
              </a:rPr>
              <a:t>function</a:t>
            </a:r>
            <a:r>
              <a:rPr lang="pt-BR" b="1" dirty="0">
                <a:latin typeface="Consolas" panose="020B0609020204030204" pitchFamily="49" charset="0"/>
              </a:rPr>
              <a:t>(){</a:t>
            </a:r>
          </a:p>
          <a:p>
            <a:r>
              <a:rPr lang="pt-BR" b="1" dirty="0">
                <a:latin typeface="Consolas" panose="020B0609020204030204" pitchFamily="49" charset="0"/>
              </a:rPr>
              <a:t>$("#caixa").</a:t>
            </a:r>
            <a:r>
              <a:rPr lang="pt-BR" b="1" dirty="0" err="1">
                <a:latin typeface="Consolas" panose="020B0609020204030204" pitchFamily="49" charset="0"/>
              </a:rPr>
              <a:t>animate</a:t>
            </a:r>
            <a:r>
              <a:rPr lang="pt-BR" b="1" dirty="0">
                <a:latin typeface="Consolas" panose="020B0609020204030204" pitchFamily="49" charset="0"/>
              </a:rPr>
              <a:t>({width:"100px"})</a:t>
            </a:r>
          </a:p>
          <a:p>
            <a:r>
              <a:rPr lang="pt-BR" b="1" dirty="0">
                <a:latin typeface="Consolas" panose="020B0609020204030204" pitchFamily="49" charset="0"/>
              </a:rPr>
              <a:t>.</a:t>
            </a:r>
            <a:r>
              <a:rPr lang="pt-BR" b="1" dirty="0" err="1">
                <a:latin typeface="Consolas" panose="020B0609020204030204" pitchFamily="49" charset="0"/>
              </a:rPr>
              <a:t>animate</a:t>
            </a:r>
            <a:r>
              <a:rPr lang="pt-BR" b="1" dirty="0">
                <a:latin typeface="Consolas" panose="020B0609020204030204" pitchFamily="49" charset="0"/>
              </a:rPr>
              <a:t>({height:"100px"});</a:t>
            </a:r>
          </a:p>
          <a:p>
            <a:r>
              <a:rPr lang="pt-BR" b="1" dirty="0">
                <a:latin typeface="Consolas" panose="020B0609020204030204" pitchFamily="49" charset="0"/>
              </a:rPr>
              <a:t>});</a:t>
            </a:r>
          </a:p>
          <a:p>
            <a:r>
              <a:rPr lang="pt-BR" b="1" dirty="0">
                <a:latin typeface="Consolas" panose="020B0609020204030204" pitchFamily="49" charset="0"/>
              </a:rPr>
              <a:t>});</a:t>
            </a:r>
            <a:endParaRPr lang="pt-BR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D84942B-F554-44FF-A70D-2978A8499D38}"/>
              </a:ext>
            </a:extLst>
          </p:cNvPr>
          <p:cNvSpPr/>
          <p:nvPr/>
        </p:nvSpPr>
        <p:spPr>
          <a:xfrm>
            <a:off x="6304384" y="2744860"/>
            <a:ext cx="6096000" cy="16619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b="1" dirty="0">
                <a:latin typeface="Consolas" panose="020B0609020204030204" pitchFamily="49" charset="0"/>
              </a:rPr>
              <a:t>#caixa{background:#f00;</a:t>
            </a:r>
          </a:p>
          <a:p>
            <a:r>
              <a:rPr lang="pt-BR" sz="2800" b="1" dirty="0">
                <a:latin typeface="Consolas" panose="020B0609020204030204" pitchFamily="49" charset="0"/>
              </a:rPr>
              <a:t>     height:100px;</a:t>
            </a:r>
          </a:p>
          <a:p>
            <a:r>
              <a:rPr lang="pt-BR" sz="2800" b="1" dirty="0">
                <a:latin typeface="Consolas" panose="020B0609020204030204" pitchFamily="49" charset="0"/>
              </a:rPr>
              <a:t>      width:100px;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  <a:endParaRPr lang="pt-B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ângulo 4">
            <a:hlinkClick r:id="rId2" action="ppaction://hlinkfile"/>
            <a:extLst>
              <a:ext uri="{FF2B5EF4-FFF2-40B4-BE49-F238E27FC236}">
                <a16:creationId xmlns:a16="http://schemas.microsoft.com/office/drawing/2014/main" id="{A288E7AD-4523-40EF-BA10-49CBC4BA4D6C}"/>
              </a:ext>
            </a:extLst>
          </p:cNvPr>
          <p:cNvSpPr/>
          <p:nvPr/>
        </p:nvSpPr>
        <p:spPr>
          <a:xfrm>
            <a:off x="9637295" y="6244389"/>
            <a:ext cx="1191126" cy="360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063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2C47EA1-2E8B-47D9-A591-3695A3505675}"/>
              </a:ext>
            </a:extLst>
          </p:cNvPr>
          <p:cNvSpPr/>
          <p:nvPr/>
        </p:nvSpPr>
        <p:spPr>
          <a:xfrm>
            <a:off x="566058" y="1489454"/>
            <a:ext cx="11349134" cy="2998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>
              <a:spcBef>
                <a:spcPts val="885"/>
              </a:spcBef>
              <a:spcAft>
                <a:spcPts val="0"/>
              </a:spcAft>
            </a:pPr>
            <a:r>
              <a:rPr lang="pt-PT" sz="2400" b="1" spc="45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Fila</a:t>
            </a:r>
            <a:r>
              <a:rPr lang="pt-PT" sz="2400" b="1" spc="195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4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</a:t>
            </a:r>
            <a:r>
              <a:rPr lang="pt-PT" sz="2400" b="1" spc="185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400" b="1" spc="5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animação</a:t>
            </a:r>
            <a:endParaRPr lang="pt-BR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400">
              <a:lnSpc>
                <a:spcPct val="107000"/>
              </a:lnSpc>
              <a:spcBef>
                <a:spcPts val="710"/>
              </a:spcBef>
              <a:spcAft>
                <a:spcPts val="0"/>
              </a:spcAft>
            </a:pP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Podemos</a:t>
            </a:r>
            <a:r>
              <a:rPr lang="pt-PT" sz="2400" spc="13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aplicar</a:t>
            </a:r>
            <a:r>
              <a:rPr lang="pt-PT" sz="2400" spc="13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mais</a:t>
            </a:r>
            <a:r>
              <a:rPr lang="pt-PT" sz="2400" spc="13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de</a:t>
            </a:r>
            <a:r>
              <a:rPr lang="pt-PT" sz="2400" spc="14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um</a:t>
            </a:r>
            <a:r>
              <a:rPr lang="pt-PT" sz="2400" spc="15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efeito</a:t>
            </a:r>
            <a:r>
              <a:rPr lang="pt-PT" sz="2400" spc="15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de</a:t>
            </a:r>
            <a:r>
              <a:rPr lang="pt-PT" sz="2400" spc="15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animação</a:t>
            </a:r>
            <a:r>
              <a:rPr lang="pt-PT" sz="2400" spc="15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ao</a:t>
            </a:r>
            <a:r>
              <a:rPr lang="pt-PT" sz="2400" spc="14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elemento,</a:t>
            </a:r>
            <a:r>
              <a:rPr lang="pt-PT" sz="2400" spc="13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a</a:t>
            </a:r>
            <a:r>
              <a:rPr lang="pt-PT" sz="2400" spc="13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este</a:t>
            </a:r>
            <a:r>
              <a:rPr lang="pt-PT" sz="2400" spc="15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procedimento</a:t>
            </a:r>
            <a:r>
              <a:rPr lang="pt-PT" sz="2400" spc="15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podemos</a:t>
            </a:r>
            <a:r>
              <a:rPr lang="pt-PT" sz="2400" spc="14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chamar</a:t>
            </a:r>
            <a:r>
              <a:rPr lang="pt-PT" sz="2400" spc="13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de</a:t>
            </a:r>
            <a:r>
              <a:rPr lang="pt-PT" sz="2400" spc="15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fila</a:t>
            </a:r>
            <a:r>
              <a:rPr lang="pt-PT" sz="2400" spc="14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de</a:t>
            </a:r>
            <a:r>
              <a:rPr lang="pt-PT" sz="2400" spc="-23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animação,</a:t>
            </a:r>
            <a:r>
              <a:rPr lang="pt-PT" sz="2400" spc="-1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vou</a:t>
            </a:r>
            <a:r>
              <a:rPr lang="pt-PT" sz="2400" spc="-1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mostrar como</a:t>
            </a:r>
            <a:r>
              <a:rPr lang="pt-PT" sz="2400" spc="-1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podemos construir</a:t>
            </a:r>
            <a:r>
              <a:rPr lang="pt-PT" sz="2400" spc="-1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 controlar</a:t>
            </a:r>
            <a:r>
              <a:rPr lang="pt-PT" sz="2400" spc="-1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uma fila</a:t>
            </a:r>
            <a:r>
              <a:rPr lang="pt-PT" sz="2400" spc="-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de</a:t>
            </a:r>
            <a:r>
              <a:rPr lang="pt-PT" sz="2400" spc="2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animação.</a:t>
            </a:r>
          </a:p>
          <a:p>
            <a:pPr marL="152400">
              <a:lnSpc>
                <a:spcPct val="107000"/>
              </a:lnSpc>
              <a:spcBef>
                <a:spcPts val="710"/>
              </a:spcBef>
            </a:pP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código a seguir possui uma fila com seis efeitos de animação aplicados ao elemento com id “#caixa”.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>
              <a:lnSpc>
                <a:spcPct val="107000"/>
              </a:lnSpc>
              <a:spcBef>
                <a:spcPts val="710"/>
              </a:spcBef>
              <a:spcAft>
                <a:spcPts val="0"/>
              </a:spcAft>
            </a:pPr>
            <a:endParaRPr lang="pt-BR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728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F967E7E-36D4-459F-8BEB-9FE28DAC8BE7}"/>
              </a:ext>
            </a:extLst>
          </p:cNvPr>
          <p:cNvSpPr/>
          <p:nvPr/>
        </p:nvSpPr>
        <p:spPr>
          <a:xfrm>
            <a:off x="967274" y="141058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pt-BR" b="1" dirty="0">
                <a:latin typeface="Consolas" panose="020B0609020204030204" pitchFamily="49" charset="0"/>
              </a:rPr>
            </a:br>
            <a:r>
              <a:rPr lang="pt-BR" b="1" dirty="0">
                <a:latin typeface="Consolas" panose="020B0609020204030204" pitchFamily="49" charset="0"/>
              </a:rPr>
              <a:t>&lt;</a:t>
            </a:r>
            <a:r>
              <a:rPr lang="pt-BR" b="1" dirty="0" err="1">
                <a:latin typeface="Consolas" panose="020B0609020204030204" pitchFamily="49" charset="0"/>
              </a:rPr>
              <a:t>button</a:t>
            </a:r>
            <a:r>
              <a:rPr lang="pt-BR" b="1" dirty="0">
                <a:latin typeface="Consolas" panose="020B0609020204030204" pitchFamily="49" charset="0"/>
              </a:rPr>
              <a:t> id="bt1"&gt;Animar&lt;/</a:t>
            </a:r>
            <a:r>
              <a:rPr lang="pt-BR" b="1" dirty="0" err="1">
                <a:latin typeface="Consolas" panose="020B0609020204030204" pitchFamily="49" charset="0"/>
              </a:rPr>
              <a:t>button</a:t>
            </a:r>
            <a:r>
              <a:rPr lang="pt-BR" b="1" dirty="0">
                <a:latin typeface="Consolas" panose="020B0609020204030204" pitchFamily="49" charset="0"/>
              </a:rPr>
              <a:t>&gt;</a:t>
            </a:r>
          </a:p>
          <a:p>
            <a:r>
              <a:rPr lang="pt-BR" b="1" dirty="0">
                <a:latin typeface="Consolas" panose="020B0609020204030204" pitchFamily="49" charset="0"/>
              </a:rPr>
              <a:t>&lt;</a:t>
            </a:r>
            <a:r>
              <a:rPr lang="pt-BR" b="1" dirty="0" err="1">
                <a:latin typeface="Consolas" panose="020B0609020204030204" pitchFamily="49" charset="0"/>
              </a:rPr>
              <a:t>br</a:t>
            </a:r>
            <a:r>
              <a:rPr lang="pt-BR" b="1" dirty="0">
                <a:latin typeface="Consolas" panose="020B0609020204030204" pitchFamily="49" charset="0"/>
              </a:rPr>
              <a:t>&gt;&lt;</a:t>
            </a:r>
            <a:r>
              <a:rPr lang="pt-BR" b="1" dirty="0" err="1">
                <a:latin typeface="Consolas" panose="020B0609020204030204" pitchFamily="49" charset="0"/>
              </a:rPr>
              <a:t>br</a:t>
            </a:r>
            <a:r>
              <a:rPr lang="pt-BR" b="1" dirty="0">
                <a:latin typeface="Consolas" panose="020B0609020204030204" pitchFamily="49" charset="0"/>
              </a:rPr>
              <a:t>&gt;</a:t>
            </a:r>
          </a:p>
          <a:p>
            <a:r>
              <a:rPr lang="pt-BR" b="1" dirty="0">
                <a:latin typeface="Consolas" panose="020B0609020204030204" pitchFamily="49" charset="0"/>
              </a:rPr>
              <a:t>&lt;</a:t>
            </a:r>
            <a:r>
              <a:rPr lang="pt-BR" b="1" dirty="0" err="1">
                <a:latin typeface="Consolas" panose="020B0609020204030204" pitchFamily="49" charset="0"/>
              </a:rPr>
              <a:t>div</a:t>
            </a:r>
            <a:r>
              <a:rPr lang="pt-BR" b="1" dirty="0">
                <a:latin typeface="Consolas" panose="020B0609020204030204" pitchFamily="49" charset="0"/>
              </a:rPr>
              <a:t> id="caixa"&gt;&lt;/</a:t>
            </a:r>
            <a:r>
              <a:rPr lang="pt-BR" b="1" dirty="0" err="1">
                <a:latin typeface="Consolas" panose="020B0609020204030204" pitchFamily="49" charset="0"/>
              </a:rPr>
              <a:t>div</a:t>
            </a:r>
            <a:r>
              <a:rPr lang="pt-BR" b="1" dirty="0">
                <a:latin typeface="Consolas" panose="020B0609020204030204" pitchFamily="49" charset="0"/>
              </a:rPr>
              <a:t>&gt;</a:t>
            </a:r>
            <a:endParaRPr lang="pt-BR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EAEB92F-F30A-48E5-A3B5-BCBCD23A41FC}"/>
              </a:ext>
            </a:extLst>
          </p:cNvPr>
          <p:cNvSpPr/>
          <p:nvPr/>
        </p:nvSpPr>
        <p:spPr>
          <a:xfrm>
            <a:off x="5781870" y="304676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pt-BR" b="1" dirty="0">
                <a:latin typeface="Consolas" panose="020B0609020204030204" pitchFamily="49" charset="0"/>
              </a:rPr>
            </a:br>
            <a:r>
              <a:rPr lang="pt-BR" b="1" dirty="0">
                <a:latin typeface="Consolas" panose="020B0609020204030204" pitchFamily="49" charset="0"/>
              </a:rPr>
              <a:t>#caixa{ background:#f00;</a:t>
            </a:r>
          </a:p>
          <a:p>
            <a:r>
              <a:rPr lang="pt-BR" b="1" dirty="0">
                <a:latin typeface="Consolas" panose="020B0609020204030204" pitchFamily="49" charset="0"/>
              </a:rPr>
              <a:t>height:100px; width:100px;</a:t>
            </a:r>
          </a:p>
          <a:p>
            <a:r>
              <a:rPr lang="pt-BR" b="1" dirty="0">
                <a:latin typeface="Consolas" panose="020B0609020204030204" pitchFamily="49" charset="0"/>
              </a:rPr>
              <a:t>}</a:t>
            </a:r>
            <a:endParaRPr lang="pt-BR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2ED2814-FC7E-4E50-AA3A-5572801BE2EB}"/>
              </a:ext>
            </a:extLst>
          </p:cNvPr>
          <p:cNvSpPr txBox="1"/>
          <p:nvPr/>
        </p:nvSpPr>
        <p:spPr>
          <a:xfrm>
            <a:off x="7543800" y="1410583"/>
            <a:ext cx="167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css</a:t>
            </a:r>
            <a:endParaRPr lang="pt-BR" dirty="0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AE6F7263-96D9-49CB-B5AC-6A4EAB6FD910}"/>
              </a:ext>
            </a:extLst>
          </p:cNvPr>
          <p:cNvCxnSpPr>
            <a:cxnSpLocks/>
          </p:cNvCxnSpPr>
          <p:nvPr/>
        </p:nvCxnSpPr>
        <p:spPr>
          <a:xfrm flipH="1">
            <a:off x="6819266" y="1804008"/>
            <a:ext cx="968542" cy="136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254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51C5D84-3ECD-4765-930A-EBD7F02AE9A7}"/>
              </a:ext>
            </a:extLst>
          </p:cNvPr>
          <p:cNvSpPr/>
          <p:nvPr/>
        </p:nvSpPr>
        <p:spPr>
          <a:xfrm>
            <a:off x="1875453" y="1045029"/>
            <a:ext cx="72685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Consolas" panose="020B0609020204030204" pitchFamily="49" charset="0"/>
              </a:rPr>
              <a:t>$(</a:t>
            </a:r>
            <a:r>
              <a:rPr lang="pt-BR" sz="2400" b="1" dirty="0" err="1">
                <a:latin typeface="Consolas" panose="020B0609020204030204" pitchFamily="49" charset="0"/>
              </a:rPr>
              <a:t>document</a:t>
            </a:r>
            <a:r>
              <a:rPr lang="pt-BR" sz="2400" b="1" dirty="0">
                <a:latin typeface="Consolas" panose="020B0609020204030204" pitchFamily="49" charset="0"/>
              </a:rPr>
              <a:t>).</a:t>
            </a:r>
            <a:r>
              <a:rPr lang="pt-BR" sz="2400" b="1" dirty="0" err="1">
                <a:latin typeface="Consolas" panose="020B0609020204030204" pitchFamily="49" charset="0"/>
              </a:rPr>
              <a:t>ready</a:t>
            </a:r>
            <a:r>
              <a:rPr lang="pt-BR" sz="2400" b="1" dirty="0">
                <a:latin typeface="Consolas" panose="020B0609020204030204" pitchFamily="49" charset="0"/>
              </a:rPr>
              <a:t>(</a:t>
            </a:r>
            <a:r>
              <a:rPr lang="pt-BR" sz="2400" b="1" dirty="0" err="1">
                <a:latin typeface="Consolas" panose="020B0609020204030204" pitchFamily="49" charset="0"/>
              </a:rPr>
              <a:t>function</a:t>
            </a:r>
            <a:r>
              <a:rPr lang="pt-BR" sz="2400" b="1" dirty="0">
                <a:latin typeface="Consolas" panose="020B0609020204030204" pitchFamily="49" charset="0"/>
              </a:rPr>
              <a:t>(){</a:t>
            </a:r>
          </a:p>
          <a:p>
            <a:r>
              <a:rPr lang="pt-BR" sz="2400" b="1" dirty="0">
                <a:latin typeface="Consolas" panose="020B0609020204030204" pitchFamily="49" charset="0"/>
              </a:rPr>
              <a:t>    $("#bt1").click(</a:t>
            </a:r>
            <a:r>
              <a:rPr lang="pt-BR" sz="2400" b="1" dirty="0" err="1">
                <a:latin typeface="Consolas" panose="020B0609020204030204" pitchFamily="49" charset="0"/>
              </a:rPr>
              <a:t>function</a:t>
            </a:r>
            <a:r>
              <a:rPr lang="pt-BR" sz="2400" b="1" dirty="0">
                <a:latin typeface="Consolas" panose="020B0609020204030204" pitchFamily="49" charset="0"/>
              </a:rPr>
              <a:t>(){</a:t>
            </a:r>
          </a:p>
          <a:p>
            <a:r>
              <a:rPr lang="pt-BR" sz="2400" b="1" dirty="0">
                <a:latin typeface="Consolas" panose="020B0609020204030204" pitchFamily="49" charset="0"/>
              </a:rPr>
              <a:t>$("#caixa").</a:t>
            </a:r>
            <a:r>
              <a:rPr lang="pt-BR" sz="2400" b="1" dirty="0" err="1">
                <a:latin typeface="Consolas" panose="020B0609020204030204" pitchFamily="49" charset="0"/>
              </a:rPr>
              <a:t>animate</a:t>
            </a:r>
            <a:r>
              <a:rPr lang="pt-BR" sz="2400" b="1" dirty="0">
                <a:latin typeface="Consolas" panose="020B0609020204030204" pitchFamily="49" charset="0"/>
              </a:rPr>
              <a:t>({width:"400px"})</a:t>
            </a:r>
          </a:p>
          <a:p>
            <a:r>
              <a:rPr lang="pt-BR" sz="2400" b="1" dirty="0">
                <a:latin typeface="Consolas" panose="020B0609020204030204" pitchFamily="49" charset="0"/>
              </a:rPr>
              <a:t>.</a:t>
            </a:r>
            <a:r>
              <a:rPr lang="pt-BR" sz="2400" b="1" dirty="0" err="1">
                <a:latin typeface="Consolas" panose="020B0609020204030204" pitchFamily="49" charset="0"/>
              </a:rPr>
              <a:t>animate</a:t>
            </a:r>
            <a:r>
              <a:rPr lang="pt-BR" sz="2400" b="1" dirty="0">
                <a:latin typeface="Consolas" panose="020B0609020204030204" pitchFamily="49" charset="0"/>
              </a:rPr>
              <a:t>({height:"400px"})</a:t>
            </a:r>
          </a:p>
          <a:p>
            <a:r>
              <a:rPr lang="pt-BR" sz="2400" b="1" dirty="0">
                <a:latin typeface="Consolas" panose="020B0609020204030204" pitchFamily="49" charset="0"/>
              </a:rPr>
              <a:t>.</a:t>
            </a:r>
            <a:r>
              <a:rPr lang="pt-BR" sz="2400" b="1" dirty="0" err="1">
                <a:latin typeface="Consolas" panose="020B0609020204030204" pitchFamily="49" charset="0"/>
              </a:rPr>
              <a:t>animate</a:t>
            </a:r>
            <a:r>
              <a:rPr lang="pt-BR" sz="2400" b="1" dirty="0">
                <a:latin typeface="Consolas" panose="020B0609020204030204" pitchFamily="49" charset="0"/>
              </a:rPr>
              <a:t>({opacity:"0.3"})</a:t>
            </a:r>
          </a:p>
          <a:p>
            <a:r>
              <a:rPr lang="pt-BR" sz="2400" b="1" dirty="0">
                <a:latin typeface="Consolas" panose="020B0609020204030204" pitchFamily="49" charset="0"/>
              </a:rPr>
              <a:t>.</a:t>
            </a:r>
            <a:r>
              <a:rPr lang="pt-BR" sz="2400" b="1" dirty="0" err="1">
                <a:latin typeface="Consolas" panose="020B0609020204030204" pitchFamily="49" charset="0"/>
              </a:rPr>
              <a:t>animate</a:t>
            </a:r>
            <a:r>
              <a:rPr lang="pt-BR" sz="2400" b="1" dirty="0">
                <a:latin typeface="Consolas" panose="020B0609020204030204" pitchFamily="49" charset="0"/>
              </a:rPr>
              <a:t>({opacity:"1"})</a:t>
            </a:r>
          </a:p>
          <a:p>
            <a:r>
              <a:rPr lang="pt-BR" sz="2400" b="1" dirty="0">
                <a:latin typeface="Consolas" panose="020B0609020204030204" pitchFamily="49" charset="0"/>
              </a:rPr>
              <a:t>.</a:t>
            </a:r>
            <a:r>
              <a:rPr lang="pt-BR" sz="2400" b="1" dirty="0" err="1">
                <a:latin typeface="Consolas" panose="020B0609020204030204" pitchFamily="49" charset="0"/>
              </a:rPr>
              <a:t>animate</a:t>
            </a:r>
            <a:r>
              <a:rPr lang="pt-BR" sz="2400" b="1" dirty="0">
                <a:latin typeface="Consolas" panose="020B0609020204030204" pitchFamily="49" charset="0"/>
              </a:rPr>
              <a:t>({height:"100px"})</a:t>
            </a:r>
          </a:p>
          <a:p>
            <a:r>
              <a:rPr lang="pt-BR" sz="2400" b="1" dirty="0">
                <a:latin typeface="Consolas" panose="020B0609020204030204" pitchFamily="49" charset="0"/>
              </a:rPr>
              <a:t>.</a:t>
            </a:r>
            <a:r>
              <a:rPr lang="pt-BR" sz="2400" b="1" dirty="0" err="1">
                <a:latin typeface="Consolas" panose="020B0609020204030204" pitchFamily="49" charset="0"/>
              </a:rPr>
              <a:t>animate</a:t>
            </a:r>
            <a:r>
              <a:rPr lang="pt-BR" sz="2400" b="1" dirty="0">
                <a:latin typeface="Consolas" panose="020B0609020204030204" pitchFamily="49" charset="0"/>
              </a:rPr>
              <a:t>({width:"100px"});</a:t>
            </a:r>
          </a:p>
          <a:p>
            <a:r>
              <a:rPr lang="pt-BR" sz="2400" b="1" dirty="0">
                <a:latin typeface="Consolas" panose="020B0609020204030204" pitchFamily="49" charset="0"/>
              </a:rPr>
              <a:t>});</a:t>
            </a:r>
          </a:p>
          <a:p>
            <a:r>
              <a:rPr lang="pt-BR" sz="2400" b="1" dirty="0">
                <a:latin typeface="Consolas" panose="020B0609020204030204" pitchFamily="49" charset="0"/>
              </a:rPr>
              <a:t>});</a:t>
            </a:r>
            <a:endParaRPr lang="pt-BR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tângulo 2">
            <a:hlinkClick r:id="rId2" action="ppaction://hlinkfile"/>
            <a:extLst>
              <a:ext uri="{FF2B5EF4-FFF2-40B4-BE49-F238E27FC236}">
                <a16:creationId xmlns:a16="http://schemas.microsoft.com/office/drawing/2014/main" id="{F3E23640-034C-4FA0-AA7D-1D150F0FB85A}"/>
              </a:ext>
            </a:extLst>
          </p:cNvPr>
          <p:cNvSpPr/>
          <p:nvPr/>
        </p:nvSpPr>
        <p:spPr>
          <a:xfrm>
            <a:off x="9709484" y="6280484"/>
            <a:ext cx="1540042" cy="397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535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8A0D01B-A61F-431F-9998-BB5270EBB042}"/>
              </a:ext>
            </a:extLst>
          </p:cNvPr>
          <p:cNvSpPr txBox="1"/>
          <p:nvPr/>
        </p:nvSpPr>
        <p:spPr>
          <a:xfrm>
            <a:off x="662474" y="1212980"/>
            <a:ext cx="106368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Atividade </a:t>
            </a: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crie uma página em HTML,  utilizando a biblioteca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javascritp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pt-BR" dirty="0"/>
              <a:t>  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B2C069F-8DC3-4B5B-87E2-EE164A27499D}"/>
              </a:ext>
            </a:extLst>
          </p:cNvPr>
          <p:cNvSpPr txBox="1"/>
          <p:nvPr/>
        </p:nvSpPr>
        <p:spPr>
          <a:xfrm>
            <a:off x="923731" y="2463282"/>
            <a:ext cx="10133045" cy="3331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5551257-7523-458E-907E-CD93526279EF}"/>
              </a:ext>
            </a:extLst>
          </p:cNvPr>
          <p:cNvSpPr txBox="1"/>
          <p:nvPr/>
        </p:nvSpPr>
        <p:spPr>
          <a:xfrm>
            <a:off x="2794519" y="3120028"/>
            <a:ext cx="63728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Seu nome na cor vermelha</a:t>
            </a:r>
          </a:p>
          <a:p>
            <a:pPr algn="ctr"/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 na cor azul tamanho 30px</a:t>
            </a:r>
          </a:p>
          <a:p>
            <a:pPr algn="ctr"/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Celular na cor verde no centro  tamanho 40px</a:t>
            </a:r>
          </a:p>
          <a:p>
            <a:pPr algn="ctr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150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BB80249-BC0A-494A-8139-1E7332CB640B}"/>
              </a:ext>
            </a:extLst>
          </p:cNvPr>
          <p:cNvSpPr/>
          <p:nvPr/>
        </p:nvSpPr>
        <p:spPr>
          <a:xfrm>
            <a:off x="841696" y="1050532"/>
            <a:ext cx="1046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Acesse o site https://jquery.com/ e clique no botão laranja “Download </a:t>
            </a:r>
            <a:r>
              <a:rPr lang="pt-BR" dirty="0" err="1"/>
              <a:t>jQuery</a:t>
            </a:r>
            <a:endParaRPr lang="pt-BR" dirty="0"/>
          </a:p>
        </p:txBody>
      </p:sp>
      <p:pic>
        <p:nvPicPr>
          <p:cNvPr id="3" name="image4.jpeg">
            <a:extLst>
              <a:ext uri="{FF2B5EF4-FFF2-40B4-BE49-F238E27FC236}">
                <a16:creationId xmlns:a16="http://schemas.microsoft.com/office/drawing/2014/main" id="{80308522-F873-4F4B-BB13-13070EEFE09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4908" y="1624234"/>
            <a:ext cx="6591300" cy="475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5.jpeg">
            <a:extLst>
              <a:ext uri="{FF2B5EF4-FFF2-40B4-BE49-F238E27FC236}">
                <a16:creationId xmlns:a16="http://schemas.microsoft.com/office/drawing/2014/main" id="{98446158-2A9C-4EA4-ABB0-A3A79CD3DC3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1951" y="695904"/>
            <a:ext cx="6648097" cy="546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35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1F77072-A186-4EE9-8C0A-C44195EB2D2C}"/>
              </a:ext>
            </a:extLst>
          </p:cNvPr>
          <p:cNvSpPr/>
          <p:nvPr/>
        </p:nvSpPr>
        <p:spPr>
          <a:xfrm>
            <a:off x="643156" y="1277069"/>
            <a:ext cx="10905688" cy="3227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marR="249555" algn="just">
              <a:lnSpc>
                <a:spcPct val="107000"/>
              </a:lnSpc>
              <a:spcBef>
                <a:spcPts val="280"/>
              </a:spcBef>
              <a:spcAft>
                <a:spcPts val="0"/>
              </a:spcAft>
            </a:pP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Um dos grandes aspectos do jQuery é sua poderosa caoacidade de selecionar os elementos no DOM que serão</a:t>
            </a:r>
            <a:r>
              <a:rPr lang="pt-PT" sz="2400" spc="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manipulados</a:t>
            </a:r>
            <a:r>
              <a:rPr lang="pt-PT" sz="2400" spc="-3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de</a:t>
            </a:r>
            <a:r>
              <a:rPr lang="pt-PT" sz="2400" spc="-2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forma</a:t>
            </a:r>
            <a:r>
              <a:rPr lang="pt-PT" sz="2400" spc="-3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relativamente</a:t>
            </a:r>
            <a:r>
              <a:rPr lang="pt-PT" sz="2400" spc="-1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fácil</a:t>
            </a:r>
            <a:r>
              <a:rPr lang="pt-PT" sz="2400" spc="-3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pt-PT" sz="2400" spc="-1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direta.</a:t>
            </a:r>
            <a:r>
              <a:rPr lang="pt-PT" sz="2400" spc="-3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Basicamente</a:t>
            </a:r>
            <a:r>
              <a:rPr lang="pt-PT" sz="2400" spc="-2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DOM</a:t>
            </a:r>
            <a:r>
              <a:rPr lang="pt-PT" sz="2400" spc="-3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é</a:t>
            </a:r>
            <a:r>
              <a:rPr lang="pt-PT" sz="2400" spc="-2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uma</a:t>
            </a:r>
            <a:r>
              <a:rPr lang="pt-PT" sz="2400" spc="-3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plataforma</a:t>
            </a:r>
            <a:r>
              <a:rPr lang="pt-PT" sz="2400" spc="-2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que</a:t>
            </a:r>
            <a:r>
              <a:rPr lang="pt-PT" sz="2400" spc="-2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representa</a:t>
            </a:r>
            <a:r>
              <a:rPr lang="pt-PT" sz="2400" spc="-3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como</a:t>
            </a:r>
            <a:r>
              <a:rPr lang="pt-PT" sz="2400" spc="-2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as</a:t>
            </a:r>
            <a:r>
              <a:rPr lang="pt-PT" sz="2400" spc="-3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tags</a:t>
            </a:r>
            <a:r>
              <a:rPr lang="pt-PT" sz="2400" spc="-23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em HTML, XHTML e XML são organizadas e lidas pelo browser, estas marcações ou tags são organizadas em uma</a:t>
            </a:r>
            <a:r>
              <a:rPr lang="pt-PT" sz="2400" spc="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“árvore” que manipulamos via API, que é exatamente o que é feito quando usamos javascript para alterar as</a:t>
            </a:r>
            <a:r>
              <a:rPr lang="pt-PT" sz="2400" spc="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funcionalidades de uma página, de forma bem simples pode pode ser compreendico como uma interface entre o</a:t>
            </a:r>
            <a:r>
              <a:rPr lang="pt-PT" sz="2400" spc="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javascript</a:t>
            </a:r>
            <a:r>
              <a:rPr lang="pt-PT" sz="2400" spc="-1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 as páginas web.</a:t>
            </a:r>
            <a:endParaRPr lang="pt-BR" sz="2400" dirty="0"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18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EC204B9-AD97-49DF-A876-1E20DB8EE21D}"/>
              </a:ext>
            </a:extLst>
          </p:cNvPr>
          <p:cNvSpPr/>
          <p:nvPr/>
        </p:nvSpPr>
        <p:spPr>
          <a:xfrm>
            <a:off x="998290" y="1714188"/>
            <a:ext cx="9622172" cy="2859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marR="1762760">
              <a:lnSpc>
                <a:spcPct val="167000"/>
              </a:lnSpc>
              <a:spcBef>
                <a:spcPts val="280"/>
              </a:spcBef>
              <a:spcAft>
                <a:spcPts val="0"/>
              </a:spcAft>
            </a:pP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jQuery tem uma sintaxe bem específica e bem definida, fácil de identificar e se acostumar.</a:t>
            </a:r>
            <a:r>
              <a:rPr lang="pt-PT" spc="-23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Veja</a:t>
            </a:r>
            <a:r>
              <a:rPr lang="pt-PT" spc="-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 sintaxe básica:</a:t>
            </a:r>
            <a:r>
              <a:rPr lang="pt-PT" spc="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b="1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$(seletor).ação()</a:t>
            </a:r>
            <a:endParaRPr lang="pt-BR" dirty="0"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152400">
              <a:lnSpc>
                <a:spcPts val="1330"/>
              </a:lnSpc>
              <a:spcAft>
                <a:spcPts val="0"/>
              </a:spcAft>
            </a:pP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Onde:</a:t>
            </a:r>
            <a:endParaRPr lang="pt-BR" dirty="0"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152400">
              <a:spcBef>
                <a:spcPts val="905"/>
              </a:spcBef>
              <a:spcAft>
                <a:spcPts val="0"/>
              </a:spcAft>
            </a:pPr>
            <a:r>
              <a:rPr lang="pt-PT" b="1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PT" spc="-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endParaRPr lang="pt-BR" dirty="0"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152400">
              <a:spcBef>
                <a:spcPts val="110"/>
              </a:spcBef>
              <a:spcAft>
                <a:spcPts val="0"/>
              </a:spcAft>
            </a:pPr>
            <a:r>
              <a:rPr lang="pt-PT" b="1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seletor</a:t>
            </a:r>
            <a:r>
              <a:rPr lang="pt-PT" b="1" spc="-10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PT" spc="-10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Elemento</a:t>
            </a:r>
            <a:r>
              <a:rPr lang="pt-PT" spc="-10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que</a:t>
            </a:r>
            <a:r>
              <a:rPr lang="pt-PT" spc="-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será</a:t>
            </a:r>
            <a:r>
              <a:rPr lang="pt-PT" spc="-10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manipulado</a:t>
            </a:r>
            <a:endParaRPr lang="pt-BR" dirty="0"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152400">
              <a:spcBef>
                <a:spcPts val="105"/>
              </a:spcBef>
              <a:spcAft>
                <a:spcPts val="0"/>
              </a:spcAft>
            </a:pPr>
            <a:r>
              <a:rPr lang="pt-PT" b="1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ação</a:t>
            </a:r>
            <a:r>
              <a:rPr lang="pt-PT" b="1" spc="-10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PT" spc="-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Uma</a:t>
            </a:r>
            <a:r>
              <a:rPr lang="pt-PT" spc="-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ação</a:t>
            </a:r>
            <a:r>
              <a:rPr lang="pt-PT" spc="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PT" spc="-1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ser</a:t>
            </a:r>
            <a:r>
              <a:rPr lang="pt-PT" spc="-20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executada</a:t>
            </a:r>
            <a:r>
              <a:rPr lang="pt-PT" spc="-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com</a:t>
            </a:r>
            <a:r>
              <a:rPr lang="pt-PT" spc="-10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pt-PT" spc="-10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elemento</a:t>
            </a:r>
            <a:r>
              <a:rPr lang="pt-PT" spc="-10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(Evento,</a:t>
            </a:r>
            <a:r>
              <a:rPr lang="pt-PT" spc="-1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Função)</a:t>
            </a:r>
            <a:endParaRPr lang="pt-BR" dirty="0"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152400" marR="252730" algn="just">
              <a:lnSpc>
                <a:spcPct val="107000"/>
              </a:lnSpc>
              <a:spcBef>
                <a:spcPts val="905"/>
              </a:spcBef>
              <a:spcAft>
                <a:spcPts val="0"/>
              </a:spcAft>
            </a:pP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É muito simples a forma de selecionar os elementos pelo jQuery, podemos selecionar tags HTML, propriedades CSS e</a:t>
            </a:r>
            <a:r>
              <a:rPr lang="pt-PT" spc="-23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elementos</a:t>
            </a:r>
            <a:r>
              <a:rPr lang="pt-PT" spc="-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específicos através</a:t>
            </a:r>
            <a:r>
              <a:rPr lang="pt-PT" spc="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pt-PT" spc="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ID,</a:t>
            </a:r>
            <a:r>
              <a:rPr lang="pt-PT" spc="-10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observe</a:t>
            </a:r>
            <a:r>
              <a:rPr lang="pt-PT" spc="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PT" spc="-20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tabela</a:t>
            </a:r>
            <a:r>
              <a:rPr lang="pt-PT" spc="-2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a seguir.</a:t>
            </a:r>
            <a:endParaRPr lang="pt-BR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960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641AA310-013C-4808-8FC6-52C2DB3DE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683037"/>
              </p:ext>
            </p:extLst>
          </p:nvPr>
        </p:nvGraphicFramePr>
        <p:xfrm>
          <a:off x="1166070" y="1300294"/>
          <a:ext cx="9984012" cy="410213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620241">
                  <a:extLst>
                    <a:ext uri="{9D8B030D-6E8A-4147-A177-3AD203B41FA5}">
                      <a16:colId xmlns:a16="http://schemas.microsoft.com/office/drawing/2014/main" val="2853371792"/>
                    </a:ext>
                  </a:extLst>
                </a:gridCol>
                <a:gridCol w="2571191">
                  <a:extLst>
                    <a:ext uri="{9D8B030D-6E8A-4147-A177-3AD203B41FA5}">
                      <a16:colId xmlns:a16="http://schemas.microsoft.com/office/drawing/2014/main" val="1191565970"/>
                    </a:ext>
                  </a:extLst>
                </a:gridCol>
                <a:gridCol w="2728728">
                  <a:extLst>
                    <a:ext uri="{9D8B030D-6E8A-4147-A177-3AD203B41FA5}">
                      <a16:colId xmlns:a16="http://schemas.microsoft.com/office/drawing/2014/main" val="946125020"/>
                    </a:ext>
                  </a:extLst>
                </a:gridCol>
                <a:gridCol w="3063852">
                  <a:extLst>
                    <a:ext uri="{9D8B030D-6E8A-4147-A177-3AD203B41FA5}">
                      <a16:colId xmlns:a16="http://schemas.microsoft.com/office/drawing/2014/main" val="1919355873"/>
                    </a:ext>
                  </a:extLst>
                </a:gridCol>
              </a:tblGrid>
              <a:tr h="392326">
                <a:tc>
                  <a:txBody>
                    <a:bodyPr/>
                    <a:lstStyle/>
                    <a:p>
                      <a:pPr marL="93345" marR="88900" algn="ctr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Tipo</a:t>
                      </a:r>
                      <a:r>
                        <a:rPr lang="pt-PT" sz="1100" spc="-10">
                          <a:effectLst/>
                        </a:rPr>
                        <a:t> </a:t>
                      </a:r>
                      <a:r>
                        <a:rPr lang="pt-PT" sz="1100">
                          <a:effectLst/>
                        </a:rPr>
                        <a:t>de</a:t>
                      </a:r>
                      <a:r>
                        <a:rPr lang="pt-PT" sz="1100" spc="-10">
                          <a:effectLst/>
                        </a:rPr>
                        <a:t> </a:t>
                      </a:r>
                      <a:r>
                        <a:rPr lang="pt-PT" sz="1100">
                          <a:effectLst/>
                        </a:rPr>
                        <a:t>seletor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88265" marR="83185" algn="ctr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CSS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48895" algn="ctr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jQuery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727710" marR="718820" algn="ctr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Descrição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733878"/>
                  </a:ext>
                </a:extLst>
              </a:tr>
              <a:tr h="780292">
                <a:tc>
                  <a:txBody>
                    <a:bodyPr/>
                    <a:lstStyle/>
                    <a:p>
                      <a:pPr marL="93345" marR="85725" algn="ctr">
                        <a:lnSpc>
                          <a:spcPts val="1240"/>
                        </a:lnSpc>
                        <a:spcBef>
                          <a:spcPts val="655"/>
                        </a:spcBef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bg1"/>
                          </a:solidFill>
                          <a:effectLst/>
                        </a:rPr>
                        <a:t>&lt;tag&gt;</a:t>
                      </a:r>
                      <a:endParaRPr lang="pt-BR" sz="11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2550" algn="ctr">
                        <a:lnSpc>
                          <a:spcPts val="1240"/>
                        </a:lnSpc>
                        <a:spcBef>
                          <a:spcPts val="740"/>
                        </a:spcBef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bg1"/>
                          </a:solidFill>
                          <a:effectLst/>
                        </a:rPr>
                        <a:t>p{</a:t>
                      </a:r>
                      <a:r>
                        <a:rPr lang="pt-PT" sz="1100" b="1" spc="-5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100" b="1">
                          <a:solidFill>
                            <a:schemeClr val="bg1"/>
                          </a:solidFill>
                          <a:effectLst/>
                        </a:rPr>
                        <a:t>}</a:t>
                      </a:r>
                      <a:endParaRPr lang="pt-BR" sz="11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55245" marR="49530" algn="ctr">
                        <a:lnSpc>
                          <a:spcPts val="1240"/>
                        </a:lnSpc>
                        <a:spcBef>
                          <a:spcPts val="740"/>
                        </a:spcBef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bg1"/>
                          </a:solidFill>
                          <a:effectLst/>
                        </a:rPr>
                        <a:t>$(‘p’)</a:t>
                      </a:r>
                      <a:endParaRPr lang="pt-BR" sz="11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25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Seleciona</a:t>
                      </a:r>
                      <a:r>
                        <a:rPr lang="pt-PT" sz="1100" spc="-20">
                          <a:effectLst/>
                        </a:rPr>
                        <a:t> </a:t>
                      </a:r>
                      <a:r>
                        <a:rPr lang="pt-PT" sz="1100">
                          <a:effectLst/>
                        </a:rPr>
                        <a:t>todas</a:t>
                      </a:r>
                      <a:r>
                        <a:rPr lang="pt-PT" sz="1100" spc="-5">
                          <a:effectLst/>
                        </a:rPr>
                        <a:t> </a:t>
                      </a:r>
                      <a:r>
                        <a:rPr lang="pt-PT" sz="1100">
                          <a:effectLst/>
                        </a:rPr>
                        <a:t>as</a:t>
                      </a:r>
                      <a:r>
                        <a:rPr lang="pt-PT" sz="1100" spc="-15">
                          <a:effectLst/>
                        </a:rPr>
                        <a:t> </a:t>
                      </a:r>
                      <a:r>
                        <a:rPr lang="pt-PT" sz="1100">
                          <a:effectLst/>
                        </a:rPr>
                        <a:t>tags</a:t>
                      </a:r>
                      <a:r>
                        <a:rPr lang="pt-PT" sz="1100" spc="-5">
                          <a:effectLst/>
                        </a:rPr>
                        <a:t> </a:t>
                      </a:r>
                      <a:r>
                        <a:rPr lang="pt-PT" sz="1100">
                          <a:effectLst/>
                        </a:rPr>
                        <a:t>&lt;p&gt;</a:t>
                      </a:r>
                      <a:r>
                        <a:rPr lang="pt-PT" sz="1100" spc="-15">
                          <a:effectLst/>
                        </a:rPr>
                        <a:t> </a:t>
                      </a:r>
                      <a:r>
                        <a:rPr lang="pt-PT" sz="1100">
                          <a:effectLst/>
                        </a:rPr>
                        <a:t>do</a:t>
                      </a:r>
                      <a:endParaRPr lang="pt-BR" sz="1100">
                        <a:effectLst/>
                      </a:endParaRPr>
                    </a:p>
                    <a:p>
                      <a:pPr marL="69215">
                        <a:lnSpc>
                          <a:spcPts val="126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documento.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391860"/>
                  </a:ext>
                </a:extLst>
              </a:tr>
              <a:tr h="1423997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pt-PT" sz="105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1100" b="1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93345" marR="86360" algn="ctr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endParaRPr lang="pt-BR" sz="11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pt-PT" sz="115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1100" b="1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88900" marR="83185" algn="ctr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>
                          <a:solidFill>
                            <a:schemeClr val="bg1"/>
                          </a:solidFill>
                          <a:effectLst/>
                        </a:rPr>
                        <a:t>#id_do_elemento{</a:t>
                      </a:r>
                      <a:r>
                        <a:rPr lang="pt-PT" sz="1100" b="1" spc="-3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100" b="1">
                          <a:solidFill>
                            <a:schemeClr val="bg1"/>
                          </a:solidFill>
                          <a:effectLst/>
                        </a:rPr>
                        <a:t>}</a:t>
                      </a:r>
                      <a:endParaRPr lang="pt-BR" sz="11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pt-PT" sz="1150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11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55245" marR="50165" algn="ctr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 b="1" dirty="0">
                          <a:solidFill>
                            <a:schemeClr val="bg1"/>
                          </a:solidFill>
                          <a:effectLst/>
                        </a:rPr>
                        <a:t>$(‘#id_do_elemento’)</a:t>
                      </a:r>
                      <a:endParaRPr lang="pt-BR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490855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Selecione um elemento</a:t>
                      </a:r>
                      <a:r>
                        <a:rPr lang="pt-PT" sz="1100" spc="5">
                          <a:effectLst/>
                        </a:rPr>
                        <a:t> </a:t>
                      </a:r>
                      <a:r>
                        <a:rPr lang="pt-PT" sz="1100">
                          <a:effectLst/>
                        </a:rPr>
                        <a:t>específico</a:t>
                      </a:r>
                      <a:r>
                        <a:rPr lang="pt-PT" sz="1100" spc="-30">
                          <a:effectLst/>
                        </a:rPr>
                        <a:t> </a:t>
                      </a:r>
                      <a:r>
                        <a:rPr lang="pt-PT" sz="1100">
                          <a:effectLst/>
                        </a:rPr>
                        <a:t>no</a:t>
                      </a:r>
                      <a:r>
                        <a:rPr lang="pt-PT" sz="1100" spc="-25">
                          <a:effectLst/>
                        </a:rPr>
                        <a:t> </a:t>
                      </a:r>
                      <a:r>
                        <a:rPr lang="pt-PT" sz="1100">
                          <a:effectLst/>
                        </a:rPr>
                        <a:t>documento,</a:t>
                      </a:r>
                      <a:endParaRPr lang="pt-BR" sz="1100">
                        <a:effectLst/>
                      </a:endParaRPr>
                    </a:p>
                    <a:p>
                      <a:pPr marL="69215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selecione</a:t>
                      </a:r>
                      <a:r>
                        <a:rPr lang="pt-PT" sz="1100" spc="-10">
                          <a:effectLst/>
                        </a:rPr>
                        <a:t> </a:t>
                      </a:r>
                      <a:r>
                        <a:rPr lang="pt-PT" sz="1100">
                          <a:effectLst/>
                        </a:rPr>
                        <a:t>pelo</a:t>
                      </a:r>
                      <a:r>
                        <a:rPr lang="pt-PT" sz="1100" spc="-5">
                          <a:effectLst/>
                        </a:rPr>
                        <a:t> </a:t>
                      </a:r>
                      <a:r>
                        <a:rPr lang="pt-PT" sz="1100">
                          <a:effectLst/>
                        </a:rPr>
                        <a:t>ID.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147875"/>
                  </a:ext>
                </a:extLst>
              </a:tr>
              <a:tr h="1505515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pt-PT" sz="1050">
                          <a:effectLst/>
                        </a:rPr>
                        <a:t> </a:t>
                      </a:r>
                      <a:endParaRPr lang="pt-BR" sz="1100">
                        <a:effectLst/>
                      </a:endParaRPr>
                    </a:p>
                    <a:p>
                      <a:pPr marL="93345" marR="85725" algn="ctr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Classe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pt-PT" sz="1150">
                          <a:effectLst/>
                        </a:rPr>
                        <a:t> </a:t>
                      </a:r>
                      <a:endParaRPr lang="pt-BR" sz="1100">
                        <a:effectLst/>
                      </a:endParaRPr>
                    </a:p>
                    <a:p>
                      <a:pPr marL="88900" marR="83185" algn="ctr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.nome_da_classe{</a:t>
                      </a:r>
                      <a:r>
                        <a:rPr lang="pt-PT" sz="1100" spc="-30">
                          <a:effectLst/>
                        </a:rPr>
                        <a:t> </a:t>
                      </a:r>
                      <a:r>
                        <a:rPr lang="pt-PT" sz="1100">
                          <a:effectLst/>
                        </a:rPr>
                        <a:t>}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pt-PT" sz="1150">
                          <a:effectLst/>
                        </a:rPr>
                        <a:t> </a:t>
                      </a:r>
                      <a:endParaRPr lang="pt-BR" sz="1100">
                        <a:effectLst/>
                      </a:endParaRPr>
                    </a:p>
                    <a:p>
                      <a:pPr marL="55245" marR="50165" algn="ctr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$(‘.nome_da_classe’)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90170">
                        <a:lnSpc>
                          <a:spcPct val="98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pt-PT" sz="1100" dirty="0">
                          <a:effectLst/>
                        </a:rPr>
                        <a:t>Selecione</a:t>
                      </a:r>
                      <a:r>
                        <a:rPr lang="pt-PT" sz="1100" spc="-15" dirty="0">
                          <a:effectLst/>
                        </a:rPr>
                        <a:t> </a:t>
                      </a:r>
                      <a:r>
                        <a:rPr lang="pt-PT" sz="1100" dirty="0">
                          <a:effectLst/>
                        </a:rPr>
                        <a:t>todos</a:t>
                      </a:r>
                      <a:r>
                        <a:rPr lang="pt-PT" sz="1100" spc="-15" dirty="0">
                          <a:effectLst/>
                        </a:rPr>
                        <a:t> </a:t>
                      </a:r>
                      <a:r>
                        <a:rPr lang="pt-PT" sz="1100" dirty="0">
                          <a:effectLst/>
                        </a:rPr>
                        <a:t>os</a:t>
                      </a:r>
                      <a:r>
                        <a:rPr lang="pt-PT" sz="1100" spc="-15" dirty="0">
                          <a:effectLst/>
                        </a:rPr>
                        <a:t> </a:t>
                      </a:r>
                      <a:r>
                        <a:rPr lang="pt-PT" sz="1100" dirty="0">
                          <a:effectLst/>
                        </a:rPr>
                        <a:t>elementos</a:t>
                      </a:r>
                      <a:r>
                        <a:rPr lang="pt-PT" sz="1100" spc="-20" dirty="0">
                          <a:effectLst/>
                        </a:rPr>
                        <a:t> </a:t>
                      </a:r>
                      <a:r>
                        <a:rPr lang="pt-PT" sz="1100" dirty="0">
                          <a:effectLst/>
                        </a:rPr>
                        <a:t>no</a:t>
                      </a:r>
                      <a:r>
                        <a:rPr lang="pt-PT" sz="1100" spc="-230" dirty="0">
                          <a:effectLst/>
                        </a:rPr>
                        <a:t> </a:t>
                      </a:r>
                      <a:r>
                        <a:rPr lang="pt-PT" sz="1100" dirty="0">
                          <a:effectLst/>
                        </a:rPr>
                        <a:t>documento que usem</a:t>
                      </a:r>
                      <a:r>
                        <a:rPr lang="pt-PT" sz="1100" spc="-15" dirty="0">
                          <a:effectLst/>
                        </a:rPr>
                        <a:t> </a:t>
                      </a:r>
                      <a:r>
                        <a:rPr lang="pt-PT" sz="1100" dirty="0">
                          <a:effectLst/>
                        </a:rPr>
                        <a:t>a</a:t>
                      </a:r>
                      <a:r>
                        <a:rPr lang="pt-PT" sz="1100" spc="-5" dirty="0">
                          <a:effectLst/>
                        </a:rPr>
                        <a:t> </a:t>
                      </a:r>
                      <a:r>
                        <a:rPr lang="pt-PT" sz="1100" dirty="0">
                          <a:effectLst/>
                        </a:rPr>
                        <a:t>classe</a:t>
                      </a:r>
                      <a:endParaRPr lang="pt-BR" sz="1100" dirty="0">
                        <a:effectLst/>
                      </a:endParaRPr>
                    </a:p>
                    <a:p>
                      <a:pPr marL="69215">
                        <a:lnSpc>
                          <a:spcPts val="126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pt-PT" sz="1100" dirty="0">
                          <a:effectLst/>
                        </a:rPr>
                        <a:t>indicada.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037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57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D67EF4E-BAFC-4B86-B173-DD04FFE5C5D1}"/>
              </a:ext>
            </a:extLst>
          </p:cNvPr>
          <p:cNvSpPr/>
          <p:nvPr/>
        </p:nvSpPr>
        <p:spPr>
          <a:xfrm>
            <a:off x="634482" y="1548881"/>
            <a:ext cx="11224726" cy="16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marR="250825" algn="just">
              <a:lnSpc>
                <a:spcPct val="107000"/>
              </a:lnSpc>
              <a:spcBef>
                <a:spcPts val="285"/>
              </a:spcBef>
              <a:spcAft>
                <a:spcPts val="0"/>
              </a:spcAft>
            </a:pP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Parece muito lógico que os comandos serão executados a medida que vão sendo lidos pelo browser, e realmente é,</a:t>
            </a:r>
            <a:r>
              <a:rPr lang="pt-PT" sz="2400" spc="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na</a:t>
            </a:r>
            <a:r>
              <a:rPr lang="pt-PT" sz="2400" spc="-2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prática</a:t>
            </a:r>
            <a:r>
              <a:rPr lang="pt-PT" sz="2400" spc="-3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é</a:t>
            </a:r>
            <a:r>
              <a:rPr lang="pt-PT" sz="2400" spc="-2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assim</a:t>
            </a:r>
            <a:r>
              <a:rPr lang="pt-PT" sz="2400" spc="-2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que</a:t>
            </a:r>
            <a:r>
              <a:rPr lang="pt-PT" sz="2400" spc="-1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funciona,</a:t>
            </a:r>
            <a:r>
              <a:rPr lang="pt-PT" sz="2400" spc="-3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mas</a:t>
            </a:r>
            <a:r>
              <a:rPr lang="pt-PT" sz="2400" spc="-3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devemos</a:t>
            </a:r>
            <a:r>
              <a:rPr lang="pt-PT" sz="2400" spc="-3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observa</a:t>
            </a:r>
            <a:r>
              <a:rPr lang="pt-PT" sz="2400" spc="-1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alguns</a:t>
            </a:r>
            <a:r>
              <a:rPr lang="pt-PT" sz="2400" spc="-2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detalhes</a:t>
            </a:r>
            <a:r>
              <a:rPr lang="pt-PT" sz="2400" spc="-1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importantes</a:t>
            </a:r>
            <a:r>
              <a:rPr lang="pt-PT" sz="2400" spc="-2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que</a:t>
            </a:r>
            <a:r>
              <a:rPr lang="pt-PT" sz="2400" spc="-2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podem</a:t>
            </a:r>
            <a:r>
              <a:rPr lang="pt-PT" sz="2400" spc="-2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nos</a:t>
            </a:r>
            <a:r>
              <a:rPr lang="pt-PT" sz="2400" spc="-3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confundir</a:t>
            </a:r>
            <a:r>
              <a:rPr lang="pt-PT" sz="2400" spc="-2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</a:t>
            </a:r>
            <a:r>
              <a:rPr lang="pt-PT" sz="2400" spc="-1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fazer</a:t>
            </a:r>
            <a:r>
              <a:rPr lang="pt-PT" sz="2400" spc="-23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parecer</a:t>
            </a:r>
            <a:r>
              <a:rPr lang="pt-PT" sz="2400" spc="-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que</a:t>
            </a:r>
            <a:r>
              <a:rPr lang="pt-PT" sz="2400" spc="-1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nosso</a:t>
            </a:r>
            <a:r>
              <a:rPr lang="pt-PT" sz="2400" spc="-1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código</a:t>
            </a:r>
            <a:r>
              <a:rPr lang="pt-PT" sz="2400" spc="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possui</a:t>
            </a:r>
            <a:r>
              <a:rPr lang="pt-PT" sz="2400" spc="-5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algum erro</a:t>
            </a:r>
            <a:r>
              <a:rPr lang="pt-PT" sz="2400" spc="2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por não ter gerado nenhum</a:t>
            </a:r>
            <a:r>
              <a:rPr lang="pt-PT" sz="2400" spc="-1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pt-PT" sz="2400" dirty="0"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resultado.</a:t>
            </a:r>
            <a:endParaRPr lang="pt-BR" sz="2400" dirty="0"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845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A19ECC2-DC08-46A0-9F21-C1F985F6A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093" y="1586203"/>
            <a:ext cx="183586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C56E934-0087-41AF-BD60-3D7807ACF8B5}"/>
              </a:ext>
            </a:extLst>
          </p:cNvPr>
          <p:cNvSpPr/>
          <p:nvPr/>
        </p:nvSpPr>
        <p:spPr>
          <a:xfrm>
            <a:off x="1530219" y="1586203"/>
            <a:ext cx="87801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    &lt;script </a:t>
            </a:r>
            <a:r>
              <a:rPr lang="pt-BR" dirty="0" err="1">
                <a:latin typeface="Consolas" panose="020B0609020204030204" pitchFamily="49" charset="0"/>
              </a:rPr>
              <a:t>src</a:t>
            </a:r>
            <a:r>
              <a:rPr lang="pt-BR" dirty="0">
                <a:latin typeface="Consolas" panose="020B0609020204030204" pitchFamily="49" charset="0"/>
              </a:rPr>
              <a:t>="</a:t>
            </a:r>
            <a:r>
              <a:rPr lang="pt-BR" dirty="0" err="1">
                <a:latin typeface="Consolas" panose="020B0609020204030204" pitchFamily="49" charset="0"/>
              </a:rPr>
              <a:t>javascript</a:t>
            </a:r>
            <a:r>
              <a:rPr lang="pt-BR" dirty="0">
                <a:latin typeface="Consolas" panose="020B0609020204030204" pitchFamily="49" charset="0"/>
              </a:rPr>
              <a:t>/jquery-3.6.0.min.js"&gt;&lt;/script&gt;</a:t>
            </a:r>
          </a:p>
          <a:p>
            <a:r>
              <a:rPr lang="pt-BR" dirty="0">
                <a:latin typeface="Consolas" panose="020B0609020204030204" pitchFamily="49" charset="0"/>
              </a:rPr>
              <a:t>    &lt;script </a:t>
            </a:r>
            <a:r>
              <a:rPr lang="pt-BR" dirty="0" err="1">
                <a:latin typeface="Consolas" panose="020B0609020204030204" pitchFamily="49" charset="0"/>
              </a:rPr>
              <a:t>src</a:t>
            </a:r>
            <a:r>
              <a:rPr lang="pt-BR" dirty="0">
                <a:latin typeface="Consolas" panose="020B0609020204030204" pitchFamily="49" charset="0"/>
              </a:rPr>
              <a:t>="</a:t>
            </a:r>
            <a:r>
              <a:rPr lang="pt-BR" dirty="0" err="1">
                <a:latin typeface="Consolas" panose="020B0609020204030204" pitchFamily="49" charset="0"/>
              </a:rPr>
              <a:t>javascript</a:t>
            </a:r>
            <a:r>
              <a:rPr lang="pt-BR" dirty="0">
                <a:latin typeface="Consolas" panose="020B0609020204030204" pitchFamily="49" charset="0"/>
              </a:rPr>
              <a:t>/2.js"&gt;&lt;/script&gt;</a:t>
            </a:r>
          </a:p>
          <a:p>
            <a:r>
              <a:rPr lang="pt-BR" dirty="0">
                <a:latin typeface="Consolas" panose="020B0609020204030204" pitchFamily="49" charset="0"/>
              </a:rPr>
              <a:t>&lt;/</a:t>
            </a:r>
            <a:r>
              <a:rPr lang="pt-BR" dirty="0" err="1">
                <a:latin typeface="Consolas" panose="020B0609020204030204" pitchFamily="49" charset="0"/>
              </a:rPr>
              <a:t>head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dirty="0" err="1">
                <a:latin typeface="Consolas" panose="020B0609020204030204" pitchFamily="49" charset="0"/>
              </a:rPr>
              <a:t>body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r>
              <a:rPr lang="pt-BR" dirty="0">
                <a:latin typeface="Consolas" panose="020B0609020204030204" pitchFamily="49" charset="0"/>
              </a:rPr>
              <a:t>    &lt;p id="p1"&gt;&lt;/p&gt;</a:t>
            </a:r>
          </a:p>
          <a:p>
            <a:r>
              <a:rPr lang="pt-BR" dirty="0">
                <a:latin typeface="Consolas" panose="020B0609020204030204" pitchFamily="49" charset="0"/>
              </a:rPr>
              <a:t>&lt;/</a:t>
            </a:r>
            <a:r>
              <a:rPr lang="pt-BR" dirty="0" err="1">
                <a:latin typeface="Consolas" panose="020B0609020204030204" pitchFamily="49" charset="0"/>
              </a:rPr>
              <a:t>body</a:t>
            </a:r>
            <a:r>
              <a:rPr lang="pt-BR" dirty="0">
                <a:latin typeface="Consolas" panose="020B0609020204030204" pitchFamily="49" charset="0"/>
              </a:rPr>
              <a:t>&gt;</a:t>
            </a:r>
            <a:endParaRPr lang="pt-B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515F662-04E1-437D-9CBC-6CB347D21A76}"/>
              </a:ext>
            </a:extLst>
          </p:cNvPr>
          <p:cNvSpPr/>
          <p:nvPr/>
        </p:nvSpPr>
        <p:spPr>
          <a:xfrm>
            <a:off x="821093" y="3636220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$("#p1").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("Teste de Texto");</a:t>
            </a:r>
            <a:endParaRPr lang="pt-BR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12F2F15-F0E9-4CED-93B1-7C2CBBE4ADF8}"/>
              </a:ext>
            </a:extLst>
          </p:cNvPr>
          <p:cNvSpPr/>
          <p:nvPr/>
        </p:nvSpPr>
        <p:spPr>
          <a:xfrm>
            <a:off x="4307633" y="4675380"/>
            <a:ext cx="6096000" cy="9662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52400">
              <a:lnSpc>
                <a:spcPct val="166000"/>
              </a:lnSpc>
              <a:spcBef>
                <a:spcPts val="435"/>
              </a:spcBef>
              <a:spcAft>
                <a:spcPts val="0"/>
              </a:spcAft>
            </a:pPr>
            <a:r>
              <a:rPr lang="pt-PT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É um código simples que adiciona um texto ao elemento com id “p1” no caso um elemento &lt;p&gt;.</a:t>
            </a:r>
            <a:r>
              <a:rPr lang="pt-PT" spc="-235" dirty="0">
                <a:latin typeface="Calibri" panose="020F0502020204030204" pitchFamily="34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t-BR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1041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1881</Words>
  <Application>Microsoft Office PowerPoint</Application>
  <PresentationFormat>Widescreen</PresentationFormat>
  <Paragraphs>203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Courier New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Douglas Dos Reis</dc:creator>
  <cp:lastModifiedBy>Douglas Dos Reis</cp:lastModifiedBy>
  <cp:revision>97</cp:revision>
  <dcterms:created xsi:type="dcterms:W3CDTF">2022-04-06T16:27:10Z</dcterms:created>
  <dcterms:modified xsi:type="dcterms:W3CDTF">2022-05-30T18:08:53Z</dcterms:modified>
</cp:coreProperties>
</file>