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46.jpg" ContentType="image/jpg"/>
  <Override PartName="/ppt/media/image47.jpg" ContentType="image/jpg"/>
  <Override PartName="/ppt/media/image48.jpg" ContentType="image/jpg"/>
  <Override PartName="/ppt/media/image49.jpg" ContentType="image/jpg"/>
  <Override PartName="/ppt/media/image50.jpg" ContentType="image/jpg"/>
  <Override PartName="/ppt/media/image51.jpg" ContentType="image/jpg"/>
  <Override PartName="/ppt/media/image52.jpg" ContentType="image/jpg"/>
  <Override PartName="/ppt/media/image53.jpg" ContentType="image/jpg"/>
  <Override PartName="/ppt/media/image59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99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70" r:id="rId69"/>
    <p:sldId id="371" r:id="rId70"/>
    <p:sldId id="372" r:id="rId7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B5299-6993-44E7-9EDA-E883010CD20E}" v="2" dt="2022-05-28T23:59:46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-6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S::urn:spo:anon#5f26856506aef59b16f1eabddf57cfd51d759e58b91459c3141122069315b232::" providerId="AD" clId="Web-{F44B5299-6993-44E7-9EDA-E883010CD20E}"/>
    <pc:docChg chg="modSld">
      <pc:chgData name="Usuário Convidado" userId="S::urn:spo:anon#5f26856506aef59b16f1eabddf57cfd51d759e58b91459c3141122069315b232::" providerId="AD" clId="Web-{F44B5299-6993-44E7-9EDA-E883010CD20E}" dt="2022-05-28T23:59:46.780" v="1"/>
      <pc:docMkLst>
        <pc:docMk/>
      </pc:docMkLst>
      <pc:sldChg chg="addSp delSp">
        <pc:chgData name="Usuário Convidado" userId="S::urn:spo:anon#5f26856506aef59b16f1eabddf57cfd51d759e58b91459c3141122069315b232::" providerId="AD" clId="Web-{F44B5299-6993-44E7-9EDA-E883010CD20E}" dt="2022-05-28T23:59:46.780" v="1"/>
        <pc:sldMkLst>
          <pc:docMk/>
          <pc:sldMk cId="3466922738" sldId="333"/>
        </pc:sldMkLst>
        <pc:picChg chg="add del">
          <ac:chgData name="Usuário Convidado" userId="S::urn:spo:anon#5f26856506aef59b16f1eabddf57cfd51d759e58b91459c3141122069315b232::" providerId="AD" clId="Web-{F44B5299-6993-44E7-9EDA-E883010CD20E}" dt="2022-05-28T23:59:46.780" v="1"/>
          <ac:picMkLst>
            <pc:docMk/>
            <pc:sldMk cId="3466922738" sldId="333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components/categories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72E2AA-5C4D-4830-BBA3-5AF882E04E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243" y="1027171"/>
            <a:ext cx="8915514" cy="70788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2021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54" y="484324"/>
            <a:ext cx="5978313" cy="59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788558" y="675306"/>
            <a:ext cx="90209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b="1" spc="-5" dirty="0">
                <a:cs typeface="Calibr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b="1" spc="-5" dirty="0">
                <a:cs typeface="Calibri"/>
              </a:rPr>
              <a:t> Precisamos agora criar uma pasta para criarmos no projeto angular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b="1" spc="-5" dirty="0">
                <a:cs typeface="Calibri"/>
              </a:rPr>
              <a:t>Digite:</a:t>
            </a:r>
          </a:p>
          <a:p>
            <a:pPr marL="12700">
              <a:spcBef>
                <a:spcPts val="100"/>
              </a:spcBef>
            </a:pPr>
            <a:r>
              <a:rPr lang="pt-BR" sz="2000" dirty="0"/>
              <a:t> </a:t>
            </a:r>
            <a:r>
              <a:rPr lang="pt-BR" sz="2000" b="1" dirty="0"/>
              <a:t>MKDIR</a:t>
            </a:r>
            <a:r>
              <a:rPr lang="pt-BR" sz="2000" dirty="0"/>
              <a:t> ou </a:t>
            </a:r>
            <a:r>
              <a:rPr lang="pt-BR" sz="2000" b="1" dirty="0"/>
              <a:t>MD</a:t>
            </a:r>
          </a:p>
          <a:p>
            <a:pPr marL="12700">
              <a:spcBef>
                <a:spcPts val="100"/>
              </a:spcBef>
            </a:pPr>
            <a:r>
              <a:rPr lang="pt-BR" sz="2000" b="1" dirty="0" err="1"/>
              <a:t>Ex</a:t>
            </a:r>
            <a:r>
              <a:rPr lang="pt-BR" sz="2000" b="1" dirty="0"/>
              <a:t>: </a:t>
            </a:r>
            <a:r>
              <a:rPr lang="pt-BR" sz="2000" b="1" dirty="0" err="1"/>
              <a:t>mkdir</a:t>
            </a:r>
            <a:r>
              <a:rPr lang="pt-BR" sz="2000" b="1" dirty="0"/>
              <a:t> &lt;nome da pasta&gt;</a:t>
            </a:r>
          </a:p>
          <a:p>
            <a:pPr marL="12700">
              <a:spcBef>
                <a:spcPts val="100"/>
              </a:spcBef>
            </a:pPr>
            <a:r>
              <a:rPr lang="pt-BR" sz="2000" b="1" dirty="0" err="1"/>
              <a:t>Md</a:t>
            </a:r>
            <a:r>
              <a:rPr lang="pt-BR" sz="2000" b="1" dirty="0"/>
              <a:t> &lt;nome da pasta&gt;</a:t>
            </a:r>
            <a:endParaRPr lang="pt-BR" sz="2000" b="1" spc="-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b="1" spc="-5" dirty="0">
                <a:cs typeface="Calibri"/>
              </a:rPr>
              <a:t>Acesse</a:t>
            </a:r>
            <a:r>
              <a:rPr lang="pt-BR" sz="2000" b="1" spc="-15" dirty="0">
                <a:cs typeface="Calibri"/>
              </a:rPr>
              <a:t> </a:t>
            </a:r>
            <a:r>
              <a:rPr lang="pt-BR" sz="2000" b="1" dirty="0">
                <a:cs typeface="Calibri"/>
              </a:rPr>
              <a:t>a</a:t>
            </a:r>
            <a:r>
              <a:rPr lang="pt-BR" sz="2000" b="1" spc="-15" dirty="0">
                <a:cs typeface="Calibri"/>
              </a:rPr>
              <a:t> </a:t>
            </a:r>
            <a:r>
              <a:rPr lang="pt-BR" sz="2000" b="1" spc="-10" dirty="0">
                <a:cs typeface="Calibri"/>
              </a:rPr>
              <a:t>pasta </a:t>
            </a:r>
            <a:r>
              <a:rPr lang="pt-BR" sz="2000" b="1" spc="-5" dirty="0">
                <a:cs typeface="Calibri"/>
              </a:rPr>
              <a:t>criada</a:t>
            </a:r>
            <a:r>
              <a:rPr lang="pt-BR" sz="2000" b="1" spc="-15" dirty="0">
                <a:cs typeface="Calibri"/>
              </a:rPr>
              <a:t> </a:t>
            </a:r>
            <a:r>
              <a:rPr lang="pt-BR" sz="2000" spc="-5" dirty="0">
                <a:cs typeface="Calibri"/>
              </a:rPr>
              <a:t>digitando</a:t>
            </a:r>
            <a:r>
              <a:rPr lang="pt-BR" sz="2000" spc="10" dirty="0">
                <a:cs typeface="Calibri"/>
              </a:rPr>
              <a:t> </a:t>
            </a:r>
            <a:r>
              <a:rPr lang="pt-BR" sz="2000" b="1" dirty="0" err="1">
                <a:cs typeface="Calibri"/>
              </a:rPr>
              <a:t>cd</a:t>
            </a:r>
            <a:r>
              <a:rPr lang="pt-BR" sz="2000" b="1" spc="-5" dirty="0">
                <a:cs typeface="Calibri"/>
              </a:rPr>
              <a:t> </a:t>
            </a:r>
            <a:r>
              <a:rPr lang="pt-BR" sz="2000" dirty="0">
                <a:cs typeface="Calibri"/>
              </a:rPr>
              <a:t>e</a:t>
            </a:r>
            <a:r>
              <a:rPr lang="pt-BR" sz="2000" spc="-5" dirty="0">
                <a:cs typeface="Calibri"/>
              </a:rPr>
              <a:t> </a:t>
            </a:r>
            <a:r>
              <a:rPr lang="pt-BR" sz="2000" dirty="0">
                <a:cs typeface="Calibri"/>
              </a:rPr>
              <a:t>o </a:t>
            </a:r>
            <a:r>
              <a:rPr lang="pt-BR" sz="2000" b="1" dirty="0">
                <a:cs typeface="Calibri"/>
              </a:rPr>
              <a:t>nome</a:t>
            </a:r>
            <a:r>
              <a:rPr lang="pt-BR" sz="2000" b="1" spc="-10" dirty="0">
                <a:cs typeface="Calibri"/>
              </a:rPr>
              <a:t> </a:t>
            </a:r>
            <a:r>
              <a:rPr lang="pt-BR" sz="2000" b="1" dirty="0">
                <a:cs typeface="Calibri"/>
              </a:rPr>
              <a:t>da</a:t>
            </a:r>
            <a:r>
              <a:rPr lang="pt-BR" sz="2000" b="1" spc="-5" dirty="0">
                <a:cs typeface="Calibri"/>
              </a:rPr>
              <a:t> </a:t>
            </a:r>
            <a:r>
              <a:rPr lang="pt-BR" sz="2000" b="1" spc="-10" dirty="0">
                <a:cs typeface="Calibri"/>
              </a:rPr>
              <a:t>pasta</a:t>
            </a:r>
            <a:r>
              <a:rPr lang="pt-BR" spc="-10" dirty="0">
                <a:cs typeface="Calibri"/>
              </a:rPr>
              <a:t>.</a:t>
            </a:r>
          </a:p>
          <a:p>
            <a:pPr marL="12700">
              <a:spcBef>
                <a:spcPts val="100"/>
              </a:spcBef>
            </a:pPr>
            <a:r>
              <a:rPr lang="pt-BR" sz="2000" b="1" spc="-5" dirty="0">
                <a:cs typeface="Calibri"/>
              </a:rPr>
              <a:t> depois digite o comando </a:t>
            </a:r>
            <a:r>
              <a:rPr lang="pt-BR" sz="2000" b="1" spc="-5" dirty="0" err="1">
                <a:cs typeface="Calibri"/>
              </a:rPr>
              <a:t>ng</a:t>
            </a:r>
            <a:r>
              <a:rPr lang="pt-BR" sz="2000" b="1" spc="-5" dirty="0">
                <a:cs typeface="Calibri"/>
              </a:rPr>
              <a:t> new &lt;nome&gt;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pc="-1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10" dirty="0">
                <a:cs typeface="Calibr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pc="-1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pc="-1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26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746" y="446314"/>
            <a:ext cx="7274053" cy="58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13"/>
          <p:cNvSpPr txBox="1"/>
          <p:nvPr/>
        </p:nvSpPr>
        <p:spPr>
          <a:xfrm>
            <a:off x="3897086" y="675094"/>
            <a:ext cx="4713513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45" dirty="0">
                <a:latin typeface="Calibri"/>
                <a:cs typeface="Calibri"/>
              </a:rPr>
              <a:t>A</a:t>
            </a:r>
            <a:r>
              <a:rPr sz="3200" b="1" spc="5" dirty="0">
                <a:latin typeface="Calibri"/>
                <a:cs typeface="Calibri"/>
              </a:rPr>
              <a:t>N</a:t>
            </a:r>
            <a:r>
              <a:rPr sz="3200" b="1" spc="-25" dirty="0">
                <a:latin typeface="Calibri"/>
                <a:cs typeface="Calibri"/>
              </a:rPr>
              <a:t>G</a:t>
            </a:r>
            <a:r>
              <a:rPr sz="3200" b="1" spc="15" dirty="0">
                <a:latin typeface="Calibri"/>
                <a:cs typeface="Calibri"/>
              </a:rPr>
              <a:t>U</a:t>
            </a:r>
            <a:r>
              <a:rPr sz="3200" b="1" spc="-5" dirty="0">
                <a:latin typeface="Calibri"/>
                <a:cs typeface="Calibri"/>
              </a:rPr>
              <a:t>L</a:t>
            </a:r>
            <a:r>
              <a:rPr sz="3200" b="1" spc="45" dirty="0">
                <a:latin typeface="Calibri"/>
                <a:cs typeface="Calibri"/>
              </a:rPr>
              <a:t>A</a:t>
            </a:r>
            <a:r>
              <a:rPr sz="3200" b="1" spc="10" dirty="0">
                <a:latin typeface="Calibri"/>
                <a:cs typeface="Calibri"/>
              </a:rPr>
              <a:t>R</a:t>
            </a:r>
            <a:r>
              <a:rPr sz="3200" b="1" spc="-14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</a:t>
            </a:r>
            <a:r>
              <a:rPr sz="3200" b="1" spc="-105" dirty="0">
                <a:latin typeface="Calibri"/>
                <a:cs typeface="Calibri"/>
              </a:rPr>
              <a:t>A</a:t>
            </a:r>
            <a:r>
              <a:rPr sz="3200" b="1" spc="-20" dirty="0">
                <a:latin typeface="Calibri"/>
                <a:cs typeface="Calibri"/>
              </a:rPr>
              <a:t>T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15" dirty="0">
                <a:latin typeface="Calibri"/>
                <a:cs typeface="Calibri"/>
              </a:rPr>
              <a:t>R</a:t>
            </a:r>
            <a:r>
              <a:rPr sz="3200" b="1" spc="20" dirty="0">
                <a:latin typeface="Calibri"/>
                <a:cs typeface="Calibri"/>
              </a:rPr>
              <a:t>I</a:t>
            </a:r>
            <a:r>
              <a:rPr sz="3200" b="1" spc="45" dirty="0">
                <a:latin typeface="Calibri"/>
                <a:cs typeface="Calibri"/>
              </a:rPr>
              <a:t>A</a:t>
            </a:r>
            <a:r>
              <a:rPr sz="3200" b="1" spc="10" dirty="0">
                <a:latin typeface="Calibri"/>
                <a:cs typeface="Calibri"/>
              </a:rPr>
              <a:t>L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34885" y="1326771"/>
            <a:ext cx="7434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241935" algn="l"/>
              </a:tabLst>
            </a:pPr>
            <a:r>
              <a:rPr lang="pt-BR" sz="2000" spc="-15" dirty="0">
                <a:cs typeface="Calibri"/>
              </a:rPr>
              <a:t>Acesse</a:t>
            </a:r>
            <a:r>
              <a:rPr lang="pt-BR" sz="2000" spc="35" dirty="0">
                <a:cs typeface="Calibri"/>
              </a:rPr>
              <a:t> </a:t>
            </a:r>
            <a:r>
              <a:rPr lang="pt-BR" sz="2000" dirty="0">
                <a:cs typeface="Calibri"/>
              </a:rPr>
              <a:t>o</a:t>
            </a:r>
            <a:r>
              <a:rPr lang="pt-BR" sz="2000" spc="-15" dirty="0">
                <a:cs typeface="Calibri"/>
              </a:rPr>
              <a:t> </a:t>
            </a:r>
            <a:r>
              <a:rPr lang="pt-BR" sz="2000" dirty="0">
                <a:cs typeface="Calibri"/>
              </a:rPr>
              <a:t>site</a:t>
            </a:r>
            <a:r>
              <a:rPr lang="pt-BR" sz="2000" spc="-35" dirty="0">
                <a:cs typeface="Calibri"/>
              </a:rPr>
              <a:t> </a:t>
            </a:r>
            <a:r>
              <a:rPr lang="pt-BR" sz="2000" spc="10" dirty="0">
                <a:cs typeface="Calibri"/>
              </a:rPr>
              <a:t>do</a:t>
            </a:r>
            <a:r>
              <a:rPr lang="pt-BR" sz="2000" dirty="0">
                <a:cs typeface="Calibri"/>
              </a:rPr>
              <a:t> </a:t>
            </a:r>
            <a:r>
              <a:rPr lang="pt-BR" sz="2000" b="1" dirty="0">
                <a:cs typeface="Calibri"/>
              </a:rPr>
              <a:t>Angular</a:t>
            </a:r>
            <a:r>
              <a:rPr lang="pt-BR" sz="2000" b="1" spc="-80" dirty="0">
                <a:cs typeface="Calibri"/>
              </a:rPr>
              <a:t> </a:t>
            </a:r>
            <a:r>
              <a:rPr lang="pt-BR" sz="2000" b="1" spc="5" dirty="0">
                <a:cs typeface="Calibri"/>
              </a:rPr>
              <a:t>Material</a:t>
            </a:r>
            <a:r>
              <a:rPr lang="pt-BR" sz="2000" spc="5" dirty="0">
                <a:cs typeface="Calibri"/>
              </a:rPr>
              <a:t>:</a:t>
            </a:r>
            <a:endParaRPr lang="pt-BR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pt-BR" sz="2000" b="1" spc="-10" dirty="0">
                <a:cs typeface="Calibri"/>
                <a:hlinkClick r:id="rId2"/>
              </a:rPr>
              <a:t>https://material.angular.io/components/categories</a:t>
            </a:r>
            <a:r>
              <a:rPr lang="pt-BR" sz="2000" spc="-10" dirty="0"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lang="pt-BR" sz="2000" spc="-1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pt-BR" sz="2000" spc="-10" dirty="0">
                <a:cs typeface="Calibri"/>
              </a:rPr>
              <a:t>Digite no terminal o comando 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lang="pt-BR" sz="2000" spc="-10" dirty="0"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lang="pt-BR" sz="2000" b="1" dirty="0" err="1"/>
              <a:t>npm</a:t>
            </a:r>
            <a:r>
              <a:rPr lang="pt-BR" sz="2000" b="1" dirty="0"/>
              <a:t> </a:t>
            </a:r>
            <a:r>
              <a:rPr lang="pt-BR" sz="2000" b="1" dirty="0" err="1"/>
              <a:t>install</a:t>
            </a:r>
            <a:r>
              <a:rPr lang="pt-BR" sz="2000" b="1" dirty="0"/>
              <a:t> --</a:t>
            </a:r>
            <a:r>
              <a:rPr lang="pt-BR" sz="2000" b="1" dirty="0" err="1"/>
              <a:t>save</a:t>
            </a:r>
            <a:r>
              <a:rPr lang="pt-BR" sz="2000" b="1" dirty="0"/>
              <a:t> @angular/material @angular/</a:t>
            </a:r>
            <a:r>
              <a:rPr lang="pt-BR" sz="2000" b="1" dirty="0" err="1"/>
              <a:t>cdk</a:t>
            </a:r>
            <a:r>
              <a:rPr lang="pt-BR" sz="2000" b="1" dirty="0"/>
              <a:t> </a:t>
            </a:r>
            <a:endParaRPr lang="pt-BR" sz="2000" dirty="0"/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lang="pt-B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96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197429" y="1055914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10" dirty="0">
                <a:cs typeface="Calibri"/>
              </a:rPr>
              <a:t>digite </a:t>
            </a:r>
            <a:r>
              <a:rPr lang="pt-BR" dirty="0">
                <a:cs typeface="Calibri"/>
              </a:rPr>
              <a:t>o </a:t>
            </a:r>
            <a:r>
              <a:rPr lang="pt-BR" spc="5" dirty="0">
                <a:cs typeface="Calibri"/>
              </a:rPr>
              <a:t>seguinte </a:t>
            </a:r>
            <a:r>
              <a:rPr lang="pt-BR" spc="10" dirty="0">
                <a:cs typeface="Calibri"/>
              </a:rPr>
              <a:t>comando: </a:t>
            </a:r>
            <a:r>
              <a:rPr lang="pt-BR" b="1" spc="-5" dirty="0" err="1">
                <a:cs typeface="Calibri"/>
              </a:rPr>
              <a:t>cd</a:t>
            </a:r>
            <a:r>
              <a:rPr lang="pt-BR" b="1" spc="-5" dirty="0">
                <a:cs typeface="Calibri"/>
              </a:rPr>
              <a:t> &lt;</a:t>
            </a:r>
            <a:r>
              <a:rPr lang="pt-BR" b="1" spc="-5" dirty="0" err="1">
                <a:cs typeface="Calibri"/>
              </a:rPr>
              <a:t>none</a:t>
            </a:r>
            <a:r>
              <a:rPr lang="pt-BR" b="1" spc="-5" dirty="0">
                <a:cs typeface="Calibri"/>
              </a:rPr>
              <a:t> da pasta&gt;</a:t>
            </a:r>
            <a:r>
              <a:rPr lang="pt-BR" dirty="0">
                <a:cs typeface="Calibri"/>
              </a:rPr>
              <a:t>.</a:t>
            </a:r>
          </a:p>
          <a:p>
            <a:r>
              <a:rPr lang="pt-BR" dirty="0">
                <a:cs typeface="Calibri"/>
              </a:rPr>
              <a:t> </a:t>
            </a:r>
            <a:r>
              <a:rPr lang="pt-BR" spc="5" dirty="0">
                <a:cs typeface="Calibri"/>
              </a:rPr>
              <a:t> </a:t>
            </a:r>
            <a:r>
              <a:rPr lang="pt-BR" spc="15" dirty="0">
                <a:cs typeface="Calibri"/>
              </a:rPr>
              <a:t>D</a:t>
            </a:r>
            <a:r>
              <a:rPr lang="pt-BR" dirty="0">
                <a:cs typeface="Calibri"/>
              </a:rPr>
              <a:t>e</a:t>
            </a:r>
            <a:r>
              <a:rPr lang="pt-BR" spc="25" dirty="0">
                <a:cs typeface="Calibri"/>
              </a:rPr>
              <a:t>po</a:t>
            </a:r>
            <a:r>
              <a:rPr lang="pt-BR" spc="35" dirty="0">
                <a:cs typeface="Calibri"/>
              </a:rPr>
              <a:t>i</a:t>
            </a:r>
            <a:r>
              <a:rPr lang="pt-BR" spc="-30" dirty="0">
                <a:cs typeface="Calibri"/>
              </a:rPr>
              <a:t>s</a:t>
            </a:r>
            <a:r>
              <a:rPr lang="pt-BR" dirty="0">
                <a:cs typeface="Calibri"/>
              </a:rPr>
              <a:t>,</a:t>
            </a:r>
            <a:r>
              <a:rPr lang="pt-BR" spc="-105" dirty="0">
                <a:cs typeface="Calibri"/>
              </a:rPr>
              <a:t> </a:t>
            </a:r>
            <a:r>
              <a:rPr lang="pt-BR" spc="25" dirty="0">
                <a:cs typeface="Calibri"/>
              </a:rPr>
              <a:t>d</a:t>
            </a:r>
            <a:r>
              <a:rPr lang="pt-BR" spc="35" dirty="0">
                <a:cs typeface="Calibri"/>
              </a:rPr>
              <a:t>i</a:t>
            </a:r>
            <a:r>
              <a:rPr lang="pt-BR" spc="-20" dirty="0">
                <a:cs typeface="Calibri"/>
              </a:rPr>
              <a:t>g</a:t>
            </a:r>
            <a:r>
              <a:rPr lang="pt-BR" spc="35" dirty="0">
                <a:cs typeface="Calibri"/>
              </a:rPr>
              <a:t>i</a:t>
            </a:r>
            <a:r>
              <a:rPr lang="pt-BR" dirty="0">
                <a:cs typeface="Calibri"/>
              </a:rPr>
              <a:t>te:</a:t>
            </a:r>
            <a:r>
              <a:rPr lang="pt-BR" spc="-65" dirty="0">
                <a:cs typeface="Calibri"/>
              </a:rPr>
              <a:t> </a:t>
            </a:r>
            <a:r>
              <a:rPr lang="pt-BR" b="1" spc="5" dirty="0" err="1">
                <a:cs typeface="Calibri"/>
              </a:rPr>
              <a:t>n</a:t>
            </a:r>
            <a:r>
              <a:rPr lang="pt-BR" b="1" dirty="0" err="1">
                <a:cs typeface="Calibri"/>
              </a:rPr>
              <a:t>g</a:t>
            </a:r>
            <a:r>
              <a:rPr lang="pt-BR" b="1" spc="15" dirty="0">
                <a:cs typeface="Calibri"/>
              </a:rPr>
              <a:t> </a:t>
            </a:r>
            <a:r>
              <a:rPr lang="pt-BR" b="1" spc="5" dirty="0" err="1">
                <a:cs typeface="Calibri"/>
              </a:rPr>
              <a:t>ad</a:t>
            </a:r>
            <a:r>
              <a:rPr lang="pt-BR" b="1" dirty="0" err="1">
                <a:cs typeface="Calibri"/>
              </a:rPr>
              <a:t>d</a:t>
            </a:r>
            <a:r>
              <a:rPr lang="pt-BR" b="1" spc="-20" dirty="0">
                <a:cs typeface="Calibri"/>
              </a:rPr>
              <a:t> </a:t>
            </a:r>
            <a:r>
              <a:rPr lang="pt-BR" b="1" spc="30" dirty="0">
                <a:cs typeface="Calibri"/>
              </a:rPr>
              <a:t>@</a:t>
            </a:r>
            <a:r>
              <a:rPr lang="pt-BR" b="1" spc="10" dirty="0">
                <a:cs typeface="Calibri"/>
              </a:rPr>
              <a:t>a</a:t>
            </a:r>
            <a:r>
              <a:rPr lang="pt-BR" b="1" spc="5" dirty="0">
                <a:cs typeface="Calibri"/>
              </a:rPr>
              <a:t>n</a:t>
            </a:r>
            <a:r>
              <a:rPr lang="pt-BR" b="1" spc="-30" dirty="0">
                <a:cs typeface="Calibri"/>
              </a:rPr>
              <a:t>g</a:t>
            </a:r>
            <a:r>
              <a:rPr lang="pt-BR" b="1" spc="5" dirty="0">
                <a:cs typeface="Calibri"/>
              </a:rPr>
              <a:t>ul</a:t>
            </a:r>
            <a:r>
              <a:rPr lang="pt-BR" b="1" spc="10" dirty="0">
                <a:cs typeface="Calibri"/>
              </a:rPr>
              <a:t>a</a:t>
            </a:r>
            <a:r>
              <a:rPr lang="pt-BR" b="1" spc="35" dirty="0">
                <a:cs typeface="Calibri"/>
              </a:rPr>
              <a:t>r</a:t>
            </a:r>
            <a:r>
              <a:rPr lang="pt-BR" b="1" spc="-25" dirty="0">
                <a:cs typeface="Calibri"/>
              </a:rPr>
              <a:t>/</a:t>
            </a:r>
            <a:r>
              <a:rPr lang="pt-BR" b="1" spc="35" dirty="0">
                <a:cs typeface="Calibri"/>
              </a:rPr>
              <a:t>m</a:t>
            </a:r>
            <a:r>
              <a:rPr lang="pt-BR" b="1" spc="10" dirty="0">
                <a:cs typeface="Calibri"/>
              </a:rPr>
              <a:t>a</a:t>
            </a:r>
            <a:r>
              <a:rPr lang="pt-BR" b="1" spc="-25" dirty="0">
                <a:cs typeface="Calibri"/>
              </a:rPr>
              <a:t>t</a:t>
            </a:r>
            <a:r>
              <a:rPr lang="pt-BR" b="1" spc="-5" dirty="0">
                <a:cs typeface="Calibri"/>
              </a:rPr>
              <a:t>e</a:t>
            </a:r>
            <a:r>
              <a:rPr lang="pt-BR" b="1" spc="30" dirty="0">
                <a:cs typeface="Calibri"/>
              </a:rPr>
              <a:t>r</a:t>
            </a:r>
            <a:r>
              <a:rPr lang="pt-BR" b="1" spc="5" dirty="0">
                <a:cs typeface="Calibri"/>
              </a:rPr>
              <a:t>i</a:t>
            </a:r>
            <a:r>
              <a:rPr lang="pt-BR" b="1" spc="10" dirty="0">
                <a:cs typeface="Calibri"/>
              </a:rPr>
              <a:t>al</a:t>
            </a:r>
            <a:r>
              <a:rPr lang="pt-BR" dirty="0">
                <a:cs typeface="Calibri"/>
              </a:rPr>
              <a:t>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837714" y="3873680"/>
            <a:ext cx="4354286" cy="1491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lang="pt-BR" spc="5" dirty="0">
                <a:cs typeface="Calibri"/>
              </a:rPr>
              <a:t>Feito </a:t>
            </a:r>
            <a:r>
              <a:rPr lang="pt-BR" dirty="0">
                <a:cs typeface="Calibri"/>
              </a:rPr>
              <a:t>isso, </a:t>
            </a:r>
            <a:r>
              <a:rPr lang="pt-BR" spc="5" dirty="0">
                <a:cs typeface="Calibri"/>
              </a:rPr>
              <a:t>aperte </a:t>
            </a:r>
            <a:r>
              <a:rPr lang="pt-BR" spc="-5" dirty="0">
                <a:cs typeface="Calibri"/>
              </a:rPr>
              <a:t>“</a:t>
            </a:r>
            <a:r>
              <a:rPr lang="pt-BR" b="1" i="1" spc="-5" dirty="0" err="1">
                <a:cs typeface="Calibri"/>
              </a:rPr>
              <a:t>enter</a:t>
            </a:r>
            <a:r>
              <a:rPr lang="pt-BR" spc="-5" dirty="0">
                <a:cs typeface="Calibri"/>
              </a:rPr>
              <a:t>” </a:t>
            </a:r>
            <a:r>
              <a:rPr lang="pt-BR" dirty="0">
                <a:cs typeface="Calibri"/>
              </a:rPr>
              <a:t>e </a:t>
            </a:r>
            <a:r>
              <a:rPr lang="pt-BR" spc="10" dirty="0">
                <a:cs typeface="Calibri"/>
              </a:rPr>
              <a:t>digite </a:t>
            </a:r>
            <a:r>
              <a:rPr lang="pt-BR" spc="-50" dirty="0">
                <a:cs typeface="Calibri"/>
              </a:rPr>
              <a:t>“</a:t>
            </a:r>
            <a:r>
              <a:rPr lang="pt-BR" b="1" spc="-50" dirty="0">
                <a:cs typeface="Calibri"/>
              </a:rPr>
              <a:t>y</a:t>
            </a:r>
            <a:r>
              <a:rPr lang="pt-BR" spc="-50" dirty="0">
                <a:cs typeface="Calibri"/>
              </a:rPr>
              <a:t>”, </a:t>
            </a:r>
            <a:r>
              <a:rPr lang="pt-BR" spc="10" dirty="0">
                <a:cs typeface="Calibri"/>
              </a:rPr>
              <a:t>de </a:t>
            </a:r>
            <a:r>
              <a:rPr lang="pt-BR" i="1" spc="-15" dirty="0" err="1">
                <a:cs typeface="Calibri"/>
              </a:rPr>
              <a:t>yes</a:t>
            </a:r>
            <a:r>
              <a:rPr lang="pt-BR" spc="-15" dirty="0">
                <a:cs typeface="Calibri"/>
              </a:rPr>
              <a:t>, </a:t>
            </a:r>
            <a:r>
              <a:rPr lang="pt-BR" spc="5" dirty="0">
                <a:cs typeface="Calibri"/>
              </a:rPr>
              <a:t>para </a:t>
            </a:r>
            <a:r>
              <a:rPr lang="pt-BR" spc="15" dirty="0">
                <a:cs typeface="Calibri"/>
              </a:rPr>
              <a:t>as </a:t>
            </a:r>
            <a:r>
              <a:rPr lang="pt-BR" spc="20" dirty="0">
                <a:cs typeface="Calibri"/>
              </a:rPr>
              <a:t>duas </a:t>
            </a:r>
            <a:r>
              <a:rPr lang="pt-BR" spc="25" dirty="0">
                <a:cs typeface="Calibri"/>
              </a:rPr>
              <a:t> </a:t>
            </a:r>
            <a:r>
              <a:rPr lang="pt-BR" spc="5" dirty="0">
                <a:cs typeface="Calibri"/>
              </a:rPr>
              <a:t>perguntas </a:t>
            </a:r>
            <a:r>
              <a:rPr lang="pt-BR" spc="10" dirty="0">
                <a:cs typeface="Calibri"/>
              </a:rPr>
              <a:t>destacadas na </a:t>
            </a:r>
            <a:r>
              <a:rPr lang="pt-BR" dirty="0">
                <a:cs typeface="Calibri"/>
              </a:rPr>
              <a:t>imagem. </a:t>
            </a:r>
            <a:r>
              <a:rPr lang="pt-BR" spc="-5" dirty="0">
                <a:cs typeface="Calibri"/>
              </a:rPr>
              <a:t>Perceba </a:t>
            </a:r>
            <a:r>
              <a:rPr lang="pt-BR" spc="10" dirty="0">
                <a:cs typeface="Calibri"/>
              </a:rPr>
              <a:t>que, </a:t>
            </a:r>
            <a:r>
              <a:rPr lang="pt-BR" spc="20" dirty="0">
                <a:cs typeface="Calibri"/>
              </a:rPr>
              <a:t>após </a:t>
            </a:r>
            <a:r>
              <a:rPr lang="pt-BR" dirty="0">
                <a:cs typeface="Calibri"/>
              </a:rPr>
              <a:t>a </a:t>
            </a:r>
            <a:r>
              <a:rPr lang="pt-BR" spc="5" dirty="0">
                <a:cs typeface="Calibri"/>
              </a:rPr>
              <a:t> </a:t>
            </a:r>
            <a:r>
              <a:rPr lang="pt-BR" spc="35" dirty="0">
                <a:cs typeface="Calibri"/>
              </a:rPr>
              <a:t>i</a:t>
            </a:r>
            <a:r>
              <a:rPr lang="pt-BR" spc="25" dirty="0">
                <a:cs typeface="Calibri"/>
              </a:rPr>
              <a:t>n</a:t>
            </a:r>
            <a:r>
              <a:rPr lang="pt-BR" spc="-30" dirty="0">
                <a:cs typeface="Calibri"/>
              </a:rPr>
              <a:t>s</a:t>
            </a:r>
            <a:r>
              <a:rPr lang="pt-BR" dirty="0">
                <a:cs typeface="Calibri"/>
              </a:rPr>
              <a:t>t</a:t>
            </a:r>
            <a:r>
              <a:rPr lang="pt-BR" spc="35" dirty="0">
                <a:cs typeface="Calibri"/>
              </a:rPr>
              <a:t>ala</a:t>
            </a:r>
            <a:r>
              <a:rPr lang="pt-BR" spc="-10" dirty="0">
                <a:cs typeface="Calibri"/>
              </a:rPr>
              <a:t>ç</a:t>
            </a:r>
            <a:r>
              <a:rPr lang="pt-BR" spc="35" dirty="0">
                <a:cs typeface="Calibri"/>
              </a:rPr>
              <a:t>ã</a:t>
            </a:r>
            <a:r>
              <a:rPr lang="pt-BR" spc="-50" dirty="0">
                <a:cs typeface="Calibri"/>
              </a:rPr>
              <a:t>o</a:t>
            </a:r>
            <a:r>
              <a:rPr lang="pt-BR" dirty="0">
                <a:cs typeface="Calibri"/>
              </a:rPr>
              <a:t>,</a:t>
            </a:r>
            <a:r>
              <a:rPr lang="pt-BR" spc="-175" dirty="0">
                <a:cs typeface="Calibri"/>
              </a:rPr>
              <a:t> </a:t>
            </a:r>
            <a:r>
              <a:rPr lang="pt-BR" spc="25" dirty="0">
                <a:cs typeface="Calibri"/>
              </a:rPr>
              <a:t>u</a:t>
            </a:r>
            <a:r>
              <a:rPr lang="pt-BR" dirty="0">
                <a:cs typeface="Calibri"/>
              </a:rPr>
              <a:t>m</a:t>
            </a:r>
            <a:r>
              <a:rPr lang="pt-BR" spc="-40" dirty="0">
                <a:cs typeface="Calibri"/>
              </a:rPr>
              <a:t> </a:t>
            </a:r>
            <a:r>
              <a:rPr lang="pt-BR" spc="35" dirty="0">
                <a:cs typeface="Calibri"/>
              </a:rPr>
              <a:t>li</a:t>
            </a:r>
            <a:r>
              <a:rPr lang="pt-BR" spc="25" dirty="0">
                <a:cs typeface="Calibri"/>
              </a:rPr>
              <a:t>n</a:t>
            </a:r>
            <a:r>
              <a:rPr lang="pt-BR" dirty="0">
                <a:cs typeface="Calibri"/>
              </a:rPr>
              <a:t>k</a:t>
            </a:r>
            <a:r>
              <a:rPr lang="pt-BR" spc="-100" dirty="0">
                <a:cs typeface="Calibri"/>
              </a:rPr>
              <a:t> </a:t>
            </a:r>
            <a:r>
              <a:rPr lang="pt-BR" dirty="0">
                <a:cs typeface="Calibri"/>
              </a:rPr>
              <a:t>é</a:t>
            </a:r>
            <a:r>
              <a:rPr lang="pt-BR" spc="-25" dirty="0">
                <a:cs typeface="Calibri"/>
              </a:rPr>
              <a:t> </a:t>
            </a:r>
            <a:r>
              <a:rPr lang="pt-BR" spc="25" dirty="0">
                <a:cs typeface="Calibri"/>
              </a:rPr>
              <a:t>d</a:t>
            </a:r>
            <a:r>
              <a:rPr lang="pt-BR" spc="35" dirty="0">
                <a:cs typeface="Calibri"/>
              </a:rPr>
              <a:t>i</a:t>
            </a:r>
            <a:r>
              <a:rPr lang="pt-BR" spc="-30" dirty="0">
                <a:cs typeface="Calibri"/>
              </a:rPr>
              <a:t>s</a:t>
            </a:r>
            <a:r>
              <a:rPr lang="pt-BR" spc="25" dirty="0">
                <a:cs typeface="Calibri"/>
              </a:rPr>
              <a:t>pon</a:t>
            </a:r>
            <a:r>
              <a:rPr lang="pt-BR" spc="35" dirty="0">
                <a:cs typeface="Calibri"/>
              </a:rPr>
              <a:t>i</a:t>
            </a:r>
            <a:r>
              <a:rPr lang="pt-BR" spc="25" dirty="0">
                <a:cs typeface="Calibri"/>
              </a:rPr>
              <a:t>b</a:t>
            </a:r>
            <a:r>
              <a:rPr lang="pt-BR" spc="35" dirty="0">
                <a:cs typeface="Calibri"/>
              </a:rPr>
              <a:t>ili</a:t>
            </a:r>
            <a:r>
              <a:rPr lang="pt-BR" spc="-35" dirty="0">
                <a:cs typeface="Calibri"/>
              </a:rPr>
              <a:t>za</a:t>
            </a:r>
            <a:r>
              <a:rPr lang="pt-BR" spc="25" dirty="0">
                <a:cs typeface="Calibri"/>
              </a:rPr>
              <a:t>do</a:t>
            </a:r>
            <a:r>
              <a:rPr lang="pt-BR" dirty="0">
                <a:cs typeface="Calibri"/>
              </a:rPr>
              <a:t>.</a:t>
            </a:r>
            <a:r>
              <a:rPr lang="pt-BR" spc="-185" dirty="0">
                <a:cs typeface="Calibri"/>
              </a:rPr>
              <a:t> </a:t>
            </a:r>
            <a:r>
              <a:rPr lang="pt-BR" spc="15" dirty="0">
                <a:cs typeface="Calibri"/>
              </a:rPr>
              <a:t>C</a:t>
            </a:r>
            <a:r>
              <a:rPr lang="pt-BR" spc="25" dirty="0">
                <a:cs typeface="Calibri"/>
              </a:rPr>
              <a:t>op</a:t>
            </a:r>
            <a:r>
              <a:rPr lang="pt-BR" spc="35" dirty="0">
                <a:cs typeface="Calibri"/>
              </a:rPr>
              <a:t>i</a:t>
            </a:r>
            <a:r>
              <a:rPr lang="pt-BR" dirty="0">
                <a:cs typeface="Calibri"/>
              </a:rPr>
              <a:t>e</a:t>
            </a:r>
            <a:r>
              <a:rPr lang="pt-BR" spc="-180" dirty="0">
                <a:cs typeface="Calibri"/>
              </a:rPr>
              <a:t> </a:t>
            </a:r>
            <a:r>
              <a:rPr lang="pt-BR" dirty="0">
                <a:cs typeface="Calibri"/>
              </a:rPr>
              <a:t>a </a:t>
            </a:r>
            <a:r>
              <a:rPr lang="pt-BR" b="1" spc="25" dirty="0">
                <a:cs typeface="Calibri"/>
              </a:rPr>
              <a:t>U</a:t>
            </a:r>
            <a:r>
              <a:rPr lang="pt-BR" b="1" spc="35" dirty="0">
                <a:cs typeface="Calibri"/>
              </a:rPr>
              <a:t>R</a:t>
            </a:r>
            <a:r>
              <a:rPr lang="pt-BR" b="1" dirty="0">
                <a:cs typeface="Calibri"/>
              </a:rPr>
              <a:t>L</a:t>
            </a:r>
            <a:r>
              <a:rPr lang="pt-BR" b="1" spc="-45" dirty="0">
                <a:cs typeface="Calibri"/>
              </a:rPr>
              <a:t> </a:t>
            </a:r>
            <a:r>
              <a:rPr lang="pt-BR" dirty="0">
                <a:cs typeface="Calibri"/>
              </a:rPr>
              <a:t>e</a:t>
            </a:r>
            <a:r>
              <a:rPr lang="pt-BR" spc="50" dirty="0">
                <a:cs typeface="Calibri"/>
              </a:rPr>
              <a:t> </a:t>
            </a:r>
            <a:r>
              <a:rPr lang="pt-BR" spc="-15" dirty="0">
                <a:cs typeface="Calibri"/>
              </a:rPr>
              <a:t>c</a:t>
            </a:r>
            <a:r>
              <a:rPr lang="pt-BR" spc="20" dirty="0">
                <a:cs typeface="Calibri"/>
              </a:rPr>
              <a:t>o</a:t>
            </a:r>
            <a:r>
              <a:rPr lang="pt-BR" spc="35" dirty="0">
                <a:cs typeface="Calibri"/>
              </a:rPr>
              <a:t>l</a:t>
            </a:r>
            <a:r>
              <a:rPr lang="pt-BR" spc="10" dirty="0">
                <a:cs typeface="Calibri"/>
              </a:rPr>
              <a:t>e</a:t>
            </a:r>
            <a:r>
              <a:rPr lang="pt-BR" spc="-30" dirty="0">
                <a:cs typeface="Calibri"/>
              </a:rPr>
              <a:t>-</a:t>
            </a:r>
            <a:r>
              <a:rPr lang="pt-BR" dirty="0">
                <a:cs typeface="Calibri"/>
              </a:rPr>
              <a:t>a</a:t>
            </a:r>
            <a:r>
              <a:rPr lang="pt-BR" spc="-75" dirty="0">
                <a:cs typeface="Calibri"/>
              </a:rPr>
              <a:t> </a:t>
            </a:r>
            <a:r>
              <a:rPr lang="pt-BR" dirty="0">
                <a:cs typeface="Calibri"/>
              </a:rPr>
              <a:t>em  </a:t>
            </a:r>
            <a:r>
              <a:rPr lang="pt-BR" spc="-10" dirty="0">
                <a:cs typeface="Calibri"/>
              </a:rPr>
              <a:t>seu</a:t>
            </a:r>
            <a:r>
              <a:rPr lang="pt-BR" spc="-5" dirty="0">
                <a:cs typeface="Calibri"/>
              </a:rPr>
              <a:t> navegador.</a:t>
            </a:r>
            <a:endParaRPr lang="pt-BR" dirty="0">
              <a:cs typeface="Calibri"/>
            </a:endParaRPr>
          </a:p>
        </p:txBody>
      </p:sp>
      <p:grpSp>
        <p:nvGrpSpPr>
          <p:cNvPr id="5" name="object 8"/>
          <p:cNvGrpSpPr/>
          <p:nvPr/>
        </p:nvGrpSpPr>
        <p:grpSpPr>
          <a:xfrm>
            <a:off x="729344" y="1832826"/>
            <a:ext cx="6727370" cy="4208745"/>
            <a:chOff x="0" y="4778375"/>
            <a:chExt cx="7019925" cy="3593465"/>
          </a:xfrm>
        </p:grpSpPr>
        <p:sp>
          <p:nvSpPr>
            <p:cNvPr id="6" name="object 9"/>
            <p:cNvSpPr/>
            <p:nvPr/>
          </p:nvSpPr>
          <p:spPr>
            <a:xfrm>
              <a:off x="0" y="4784725"/>
              <a:ext cx="7019925" cy="3580765"/>
            </a:xfrm>
            <a:custGeom>
              <a:avLst/>
              <a:gdLst/>
              <a:ahLst/>
              <a:cxnLst/>
              <a:rect l="l" t="t" r="r" b="b"/>
              <a:pathLst>
                <a:path w="7019925" h="3580765">
                  <a:moveTo>
                    <a:pt x="0" y="0"/>
                  </a:moveTo>
                  <a:lnTo>
                    <a:pt x="0" y="3580256"/>
                  </a:lnTo>
                  <a:lnTo>
                    <a:pt x="7019924" y="3580256"/>
                  </a:lnTo>
                  <a:lnTo>
                    <a:pt x="70199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/>
            <p:cNvSpPr/>
            <p:nvPr/>
          </p:nvSpPr>
          <p:spPr>
            <a:xfrm>
              <a:off x="0" y="4778374"/>
              <a:ext cx="7019925" cy="3593465"/>
            </a:xfrm>
            <a:custGeom>
              <a:avLst/>
              <a:gdLst/>
              <a:ahLst/>
              <a:cxnLst/>
              <a:rect l="l" t="t" r="r" b="b"/>
              <a:pathLst>
                <a:path w="7019925" h="3593465">
                  <a:moveTo>
                    <a:pt x="7019912" y="3580257"/>
                  </a:moveTo>
                  <a:lnTo>
                    <a:pt x="0" y="3580257"/>
                  </a:lnTo>
                  <a:lnTo>
                    <a:pt x="0" y="3592957"/>
                  </a:lnTo>
                  <a:lnTo>
                    <a:pt x="7019912" y="3592957"/>
                  </a:lnTo>
                  <a:lnTo>
                    <a:pt x="7019912" y="3580257"/>
                  </a:lnTo>
                  <a:close/>
                </a:path>
                <a:path w="7019925" h="3593465">
                  <a:moveTo>
                    <a:pt x="701991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019912" y="12700"/>
                  </a:lnTo>
                  <a:lnTo>
                    <a:pt x="701991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6255892"/>
              <a:ext cx="5067300" cy="1780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76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046514" y="2492828"/>
            <a:ext cx="8915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 O próximo passo vamos acessar o visual </a:t>
            </a:r>
            <a:r>
              <a:rPr lang="pt-BR" sz="3200" b="1" dirty="0" err="1"/>
              <a:t>code</a:t>
            </a:r>
            <a:r>
              <a:rPr lang="pt-BR" sz="3200" b="1" dirty="0"/>
              <a:t> </a:t>
            </a:r>
          </a:p>
          <a:p>
            <a:r>
              <a:rPr lang="pt-BR" sz="3200" b="1" dirty="0"/>
              <a:t>Para isto digite  no terminal o comando: </a:t>
            </a:r>
            <a:r>
              <a:rPr lang="pt-BR" sz="3200" b="1" dirty="0" err="1"/>
              <a:t>code</a:t>
            </a:r>
            <a:r>
              <a:rPr lang="pt-BR" sz="3200" b="1" dirty="0"/>
              <a:t> 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299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86" y="336925"/>
            <a:ext cx="2917371" cy="629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534885" y="5082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cap="all" dirty="0"/>
              <a:t>ESTRUTURA DE PASTAS E ARQUIVOS</a:t>
            </a:r>
          </a:p>
          <a:p>
            <a:r>
              <a:rPr lang="pt-BR" b="1" dirty="0"/>
              <a:t>A estrutura das pastas do Angular</a:t>
            </a:r>
            <a:r>
              <a:rPr lang="pt-BR" dirty="0"/>
              <a:t>, que irão compor o site, sobretudo o Front-</a:t>
            </a:r>
            <a:r>
              <a:rPr lang="pt-BR" dirty="0" err="1"/>
              <a:t>End</a:t>
            </a:r>
            <a:r>
              <a:rPr lang="pt-BR" dirty="0"/>
              <a:t>, localiza-se dentro de </a:t>
            </a:r>
            <a:r>
              <a:rPr lang="pt-BR" b="1" dirty="0" err="1"/>
              <a:t>src</a:t>
            </a:r>
            <a:r>
              <a:rPr lang="pt-BR" dirty="0"/>
              <a:t>, dentro da pasta </a:t>
            </a:r>
            <a:r>
              <a:rPr lang="pt-BR" b="1" dirty="0" err="1"/>
              <a:t>app</a:t>
            </a:r>
            <a:r>
              <a:rPr lang="pt-BR" dirty="0"/>
              <a:t>.</a:t>
            </a:r>
          </a:p>
          <a:p>
            <a:r>
              <a:rPr lang="pt-BR" dirty="0"/>
              <a:t>Ao abrir o projeto no </a:t>
            </a:r>
            <a:r>
              <a:rPr lang="pt-BR" b="1" dirty="0" err="1"/>
              <a:t>VSCode</a:t>
            </a:r>
            <a:r>
              <a:rPr lang="pt-BR" dirty="0"/>
              <a:t>, você terá a seguinte estrutura:</a:t>
            </a:r>
          </a:p>
        </p:txBody>
      </p:sp>
    </p:spTree>
    <p:extLst>
      <p:ext uri="{BB962C8B-B14F-4D97-AF65-F5344CB8AC3E}">
        <p14:creationId xmlns:p14="http://schemas.microsoft.com/office/powerpoint/2010/main" val="6184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081088"/>
            <a:ext cx="9705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26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371600" y="1175657"/>
            <a:ext cx="9067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cap="all" dirty="0"/>
              <a:t>PADRÕES DE DESENVOLVIMENTO</a:t>
            </a:r>
          </a:p>
          <a:p>
            <a:r>
              <a:rPr lang="pt-BR" sz="2800" dirty="0"/>
              <a:t>Para iniciar o desenvolvimento do Angular, é importante compreender sua arquitetura, que é composta de elementos como </a:t>
            </a:r>
            <a:r>
              <a:rPr lang="pt-BR" sz="2800" b="1" i="1" dirty="0"/>
              <a:t>module</a:t>
            </a:r>
            <a:r>
              <a:rPr lang="pt-BR" sz="2800" dirty="0"/>
              <a:t>, </a:t>
            </a:r>
            <a:r>
              <a:rPr lang="pt-BR" sz="2800" b="1" i="1" dirty="0" err="1"/>
              <a:t>component</a:t>
            </a:r>
            <a:r>
              <a:rPr lang="pt-BR" sz="2800" dirty="0"/>
              <a:t>, </a:t>
            </a:r>
            <a:r>
              <a:rPr lang="pt-BR" sz="2800" b="1" i="1" dirty="0" err="1"/>
              <a:t>template</a:t>
            </a:r>
            <a:r>
              <a:rPr lang="pt-BR" sz="2800" dirty="0"/>
              <a:t> e </a:t>
            </a:r>
            <a:r>
              <a:rPr lang="pt-BR" sz="2800" b="1" i="1" dirty="0" err="1"/>
              <a:t>service</a:t>
            </a:r>
            <a:r>
              <a:rPr lang="pt-BR" sz="2800" dirty="0"/>
              <a:t>.</a:t>
            </a:r>
          </a:p>
          <a:p>
            <a:r>
              <a:rPr lang="pt-BR" sz="2800" i="1" dirty="0"/>
              <a:t>Clique nos destaques para conhecer cada um desses elementos</a:t>
            </a:r>
            <a:r>
              <a:rPr lang="pt-BR" sz="28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59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423863"/>
            <a:ext cx="112299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20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24" y="396649"/>
            <a:ext cx="42767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45" y="4145417"/>
            <a:ext cx="87344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32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725561" y="1533832"/>
            <a:ext cx="85688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O Que é Angular?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904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976312"/>
            <a:ext cx="20669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6" y="2964317"/>
            <a:ext cx="23907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976313"/>
            <a:ext cx="88106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771" y="3202441"/>
            <a:ext cx="88106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39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23" y="2444523"/>
            <a:ext cx="22955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48" y="2317110"/>
            <a:ext cx="7319231" cy="204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790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208314" y="468086"/>
            <a:ext cx="10232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componente é formado pelo </a:t>
            </a:r>
            <a:r>
              <a:rPr lang="pt-BR" b="1" i="1" dirty="0" err="1"/>
              <a:t>decorator</a:t>
            </a:r>
            <a:r>
              <a:rPr lang="pt-BR" dirty="0"/>
              <a:t> </a:t>
            </a:r>
            <a:r>
              <a:rPr lang="pt-BR" b="1" dirty="0"/>
              <a:t>@</a:t>
            </a:r>
            <a:r>
              <a:rPr lang="pt-BR" b="1" dirty="0" err="1"/>
              <a:t>Component</a:t>
            </a:r>
            <a:r>
              <a:rPr lang="pt-BR" dirty="0"/>
              <a:t>.</a:t>
            </a:r>
          </a:p>
          <a:p>
            <a:r>
              <a:rPr lang="pt-BR" i="1" dirty="0"/>
              <a:t>Clique nos destaques abaixo para conhecer a sua estrutura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10324" y="1391416"/>
            <a:ext cx="116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Destaques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5" y="1760748"/>
            <a:ext cx="5153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2528272"/>
            <a:ext cx="7077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1875745"/>
            <a:ext cx="4086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3044581"/>
            <a:ext cx="3800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95" y="3497714"/>
            <a:ext cx="3819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32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8" y="393859"/>
            <a:ext cx="10927896" cy="573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14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143000" y="1055914"/>
            <a:ext cx="63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conheça algumas diretivas do Angular.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785938"/>
            <a:ext cx="95154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46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186543" y="620486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CLASSES DE ELEMENTOS GRÁFICOS</a:t>
            </a:r>
          </a:p>
          <a:p>
            <a:r>
              <a:rPr lang="pt-BR" dirty="0"/>
              <a:t>No Angular, os componentes de estilo podem ser desenvolvidos com o CSS3 padrão; além disso, também é possível fazer a implementação dos </a:t>
            </a:r>
            <a:r>
              <a:rPr lang="pt-BR" dirty="0" err="1"/>
              <a:t>pré</a:t>
            </a:r>
            <a:r>
              <a:rPr lang="pt-BR" dirty="0"/>
              <a:t>-processadores LESS e SASS. Dessa forma, a aplicação de seletores permanece.</a:t>
            </a:r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3484"/>
            <a:ext cx="47529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10" y="2293484"/>
            <a:ext cx="7172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48" y="2900363"/>
            <a:ext cx="1971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20" y="3906918"/>
            <a:ext cx="3419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45" y="3287793"/>
            <a:ext cx="716892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03" y="4422627"/>
            <a:ext cx="5629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20" y="5510520"/>
            <a:ext cx="82010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2" y="617368"/>
            <a:ext cx="9760343" cy="501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25286" y="740229"/>
            <a:ext cx="1052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Digite o comando </a:t>
            </a:r>
            <a:r>
              <a:rPr lang="pt-BR" b="1" dirty="0" err="1"/>
              <a:t>ng</a:t>
            </a:r>
            <a:r>
              <a:rPr lang="pt-BR" b="1" dirty="0"/>
              <a:t> serve </a:t>
            </a:r>
            <a:r>
              <a:rPr lang="pt-BR" dirty="0"/>
              <a:t>no Terminal; note que é gerada uma URL.</a:t>
            </a:r>
          </a:p>
        </p:txBody>
      </p:sp>
      <p:pic>
        <p:nvPicPr>
          <p:cNvPr id="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387" y="1805484"/>
            <a:ext cx="7431242" cy="37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object 6"/>
          <p:cNvSpPr txBox="1"/>
          <p:nvPr/>
        </p:nvSpPr>
        <p:spPr>
          <a:xfrm>
            <a:off x="1435100" y="842164"/>
            <a:ext cx="4970780" cy="168465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b="1" spc="-10" dirty="0">
                <a:solidFill>
                  <a:srgbClr val="EC7C30"/>
                </a:solidFill>
                <a:latin typeface="Calibri"/>
                <a:cs typeface="Calibri"/>
              </a:rPr>
              <a:t>Importante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15"/>
              </a:spcBef>
            </a:pPr>
            <a:r>
              <a:rPr sz="1600" dirty="0">
                <a:latin typeface="Calibri"/>
                <a:cs typeface="Calibri"/>
              </a:rPr>
              <a:t>No </a:t>
            </a:r>
            <a:r>
              <a:rPr sz="1600" b="1" dirty="0">
                <a:latin typeface="Calibri"/>
                <a:cs typeface="Calibri"/>
              </a:rPr>
              <a:t>Angular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você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precisa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passar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os comandos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ng </a:t>
            </a:r>
            <a:r>
              <a:rPr sz="1600" b="1" spc="-5" dirty="0">
                <a:latin typeface="Calibri"/>
                <a:cs typeface="Calibri"/>
              </a:rPr>
              <a:t>serve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obrigatoriamente.</a:t>
            </a:r>
            <a:r>
              <a:rPr sz="1600" spc="-5" dirty="0">
                <a:latin typeface="Calibri"/>
                <a:cs typeface="Calibri"/>
              </a:rPr>
              <a:t> Dessa </a:t>
            </a:r>
            <a:r>
              <a:rPr sz="1600" spc="-10" dirty="0">
                <a:latin typeface="Calibri"/>
                <a:cs typeface="Calibri"/>
              </a:rPr>
              <a:t>forma,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subirá</a:t>
            </a:r>
            <a:r>
              <a:rPr sz="1600" dirty="0">
                <a:latin typeface="Calibri"/>
                <a:cs typeface="Calibri"/>
              </a:rPr>
              <a:t> 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arquivo,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programador</a:t>
            </a:r>
            <a:r>
              <a:rPr sz="1600" spc="-5" dirty="0">
                <a:latin typeface="Calibri"/>
                <a:cs typeface="Calibri"/>
              </a:rPr>
              <a:t> precisa </a:t>
            </a:r>
            <a:r>
              <a:rPr sz="1600" dirty="0">
                <a:latin typeface="Calibri"/>
                <a:cs typeface="Calibri"/>
              </a:rPr>
              <a:t>acessar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-10" dirty="0">
                <a:latin typeface="Calibri"/>
                <a:cs typeface="Calibri"/>
              </a:rPr>
              <a:t>site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manualmente, ou seja,</a:t>
            </a:r>
            <a:r>
              <a:rPr sz="1600" dirty="0">
                <a:latin typeface="Calibri"/>
                <a:cs typeface="Calibri"/>
              </a:rPr>
              <a:t> é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necessário abrir</a:t>
            </a:r>
            <a:r>
              <a:rPr sz="1600" dirty="0">
                <a:latin typeface="Calibri"/>
                <a:cs typeface="Calibri"/>
              </a:rPr>
              <a:t> 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navegador </a:t>
            </a:r>
            <a:r>
              <a:rPr sz="1600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digitar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-5" dirty="0">
                <a:latin typeface="Calibri"/>
                <a:cs typeface="Calibri"/>
              </a:rPr>
              <a:t>endereço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URL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próprio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terminal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irá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passar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b="1" spc="-5" dirty="0">
                <a:latin typeface="Calibri"/>
                <a:cs typeface="Calibri"/>
              </a:rPr>
              <a:t>http://localhost:333/</a:t>
            </a:r>
            <a:r>
              <a:rPr sz="1600" spc="-5" dirty="0">
                <a:latin typeface="Calibri"/>
                <a:cs typeface="Calibri"/>
              </a:rPr>
              <a:t>).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660063" y="2729266"/>
            <a:ext cx="6107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Caso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deseje,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é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possível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alterar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número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porta,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exemplo,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ng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serve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alibri"/>
                <a:cs typeface="Calibri"/>
              </a:rPr>
              <a:t>--port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808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12"/>
          <p:cNvSpPr txBox="1"/>
          <p:nvPr/>
        </p:nvSpPr>
        <p:spPr>
          <a:xfrm>
            <a:off x="764540" y="3580066"/>
            <a:ext cx="4989830" cy="19284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Dica!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latin typeface="Calibri"/>
                <a:cs typeface="Calibri"/>
              </a:rPr>
              <a:t>Utilizando 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-5" dirty="0">
                <a:latin typeface="Calibri"/>
                <a:cs typeface="Calibri"/>
              </a:rPr>
              <a:t>comando </a:t>
            </a:r>
            <a:r>
              <a:rPr sz="1600" b="1" dirty="0">
                <a:latin typeface="Calibri"/>
                <a:cs typeface="Calibri"/>
              </a:rPr>
              <a:t>--port </a:t>
            </a:r>
            <a:r>
              <a:rPr sz="1600" spc="-5" dirty="0">
                <a:latin typeface="Calibri"/>
                <a:cs typeface="Calibri"/>
              </a:rPr>
              <a:t>(2 </a:t>
            </a:r>
            <a:r>
              <a:rPr sz="1600" spc="-10" dirty="0">
                <a:latin typeface="Calibri"/>
                <a:cs typeface="Calibri"/>
              </a:rPr>
              <a:t>traços </a:t>
            </a:r>
            <a:r>
              <a:rPr sz="1600" dirty="0">
                <a:latin typeface="Calibri"/>
                <a:cs typeface="Calibri"/>
              </a:rPr>
              <a:t>+ </a:t>
            </a:r>
            <a:r>
              <a:rPr sz="1600" spc="-5" dirty="0">
                <a:latin typeface="Calibri"/>
                <a:cs typeface="Calibri"/>
              </a:rPr>
              <a:t>port), </a:t>
            </a:r>
            <a:r>
              <a:rPr sz="1600" spc="-10" dirty="0">
                <a:latin typeface="Calibri"/>
                <a:cs typeface="Calibri"/>
              </a:rPr>
              <a:t>você </a:t>
            </a:r>
            <a:r>
              <a:rPr sz="1600" spc="-15" dirty="0">
                <a:latin typeface="Calibri"/>
                <a:cs typeface="Calibri"/>
              </a:rPr>
              <a:t>estará </a:t>
            </a:r>
            <a:r>
              <a:rPr sz="1600" spc="-10" dirty="0">
                <a:latin typeface="Calibri"/>
                <a:cs typeface="Calibri"/>
              </a:rPr>
              <a:t> configurando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endereço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localhost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Dessa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forma,</a:t>
            </a:r>
            <a:r>
              <a:rPr sz="1600" dirty="0">
                <a:latin typeface="Calibri"/>
                <a:cs typeface="Calibri"/>
              </a:rPr>
              <a:t> em </a:t>
            </a:r>
            <a:r>
              <a:rPr sz="1600" spc="-15" dirty="0">
                <a:latin typeface="Calibri"/>
                <a:cs typeface="Calibri"/>
              </a:rPr>
              <a:t>vez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abrir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http://localhost:4200,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link </a:t>
            </a:r>
            <a:r>
              <a:rPr sz="1600" b="1" spc="-5" dirty="0">
                <a:latin typeface="Calibri"/>
                <a:cs typeface="Calibri"/>
              </a:rPr>
              <a:t>http://localhost:808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será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gerado.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Certos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servidores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podem </a:t>
            </a:r>
            <a:r>
              <a:rPr sz="1600" spc="-10" dirty="0">
                <a:latin typeface="Calibri"/>
                <a:cs typeface="Calibri"/>
              </a:rPr>
              <a:t>estar </a:t>
            </a:r>
            <a:r>
              <a:rPr sz="1600" spc="-5" dirty="0">
                <a:latin typeface="Calibri"/>
                <a:cs typeface="Calibri"/>
              </a:rPr>
              <a:t> usando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porta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4200,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então,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programador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configurar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novo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número.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088571" y="66856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2052320">
              <a:lnSpc>
                <a:spcPct val="100000"/>
              </a:lnSpc>
            </a:pPr>
            <a:r>
              <a:rPr lang="pt-BR" dirty="0">
                <a:cs typeface="Calibri"/>
              </a:rPr>
              <a:t>O </a:t>
            </a:r>
            <a:r>
              <a:rPr lang="pt-BR" spc="-5" dirty="0">
                <a:cs typeface="Calibri"/>
              </a:rPr>
              <a:t>comando </a:t>
            </a:r>
            <a:r>
              <a:rPr lang="pt-BR" b="1" dirty="0" err="1">
                <a:cs typeface="Calibri"/>
              </a:rPr>
              <a:t>ng</a:t>
            </a:r>
            <a:r>
              <a:rPr lang="pt-BR" b="1" dirty="0">
                <a:cs typeface="Calibri"/>
              </a:rPr>
              <a:t> </a:t>
            </a:r>
            <a:r>
              <a:rPr lang="pt-BR" b="1" spc="-5" dirty="0">
                <a:cs typeface="Calibri"/>
              </a:rPr>
              <a:t>serve </a:t>
            </a:r>
            <a:r>
              <a:rPr lang="pt-BR" b="1" dirty="0">
                <a:cs typeface="Calibri"/>
              </a:rPr>
              <a:t>-open </a:t>
            </a:r>
            <a:r>
              <a:rPr lang="pt-BR" dirty="0">
                <a:cs typeface="Calibri"/>
              </a:rPr>
              <a:t>ou </a:t>
            </a:r>
            <a:r>
              <a:rPr lang="pt-BR" b="1" dirty="0" err="1">
                <a:cs typeface="Calibri"/>
              </a:rPr>
              <a:t>ng</a:t>
            </a:r>
            <a:r>
              <a:rPr lang="pt-BR" b="1" dirty="0">
                <a:cs typeface="Calibri"/>
              </a:rPr>
              <a:t> </a:t>
            </a:r>
            <a:r>
              <a:rPr lang="pt-BR" b="1" spc="5" dirty="0">
                <a:cs typeface="Calibri"/>
              </a:rPr>
              <a:t> </a:t>
            </a:r>
            <a:r>
              <a:rPr lang="pt-BR" b="1" spc="-5" dirty="0">
                <a:cs typeface="Calibri"/>
              </a:rPr>
              <a:t>serve </a:t>
            </a:r>
            <a:r>
              <a:rPr lang="pt-BR" b="1" dirty="0">
                <a:cs typeface="Calibri"/>
              </a:rPr>
              <a:t>-o </a:t>
            </a:r>
            <a:r>
              <a:rPr lang="pt-BR" spc="-5" dirty="0">
                <a:cs typeface="Calibri"/>
              </a:rPr>
              <a:t>(abreviado) </a:t>
            </a:r>
            <a:r>
              <a:rPr lang="pt-BR" spc="-10" dirty="0">
                <a:cs typeface="Calibri"/>
              </a:rPr>
              <a:t>abre </a:t>
            </a:r>
            <a:r>
              <a:rPr lang="pt-BR" spc="-5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automaticamente </a:t>
            </a:r>
            <a:r>
              <a:rPr lang="pt-BR" dirty="0">
                <a:cs typeface="Calibri"/>
              </a:rPr>
              <a:t>o </a:t>
            </a:r>
            <a:r>
              <a:rPr lang="pt-BR" b="1" spc="-5" dirty="0">
                <a:cs typeface="Calibri"/>
              </a:rPr>
              <a:t>browser</a:t>
            </a:r>
            <a:r>
              <a:rPr lang="pt-BR" spc="-5" dirty="0">
                <a:cs typeface="Calibri"/>
              </a:rPr>
              <a:t>. Caso </a:t>
            </a:r>
            <a:r>
              <a:rPr lang="pt-BR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deseje,</a:t>
            </a:r>
            <a:r>
              <a:rPr lang="pt-BR" spc="-10" dirty="0">
                <a:cs typeface="Calibri"/>
              </a:rPr>
              <a:t> você</a:t>
            </a:r>
            <a:r>
              <a:rPr lang="pt-BR" spc="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pode</a:t>
            </a:r>
            <a:r>
              <a:rPr lang="pt-BR" spc="-1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passar </a:t>
            </a:r>
            <a:r>
              <a:rPr lang="pt-BR" dirty="0">
                <a:cs typeface="Calibri"/>
              </a:rPr>
              <a:t>o</a:t>
            </a:r>
            <a:r>
              <a:rPr lang="pt-BR" spc="-5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comando </a:t>
            </a:r>
            <a:r>
              <a:rPr lang="pt-BR" spc="-5" dirty="0">
                <a:cs typeface="Calibri"/>
              </a:rPr>
              <a:t> </a:t>
            </a:r>
            <a:r>
              <a:rPr lang="pt-BR" b="1" spc="-5" dirty="0" err="1">
                <a:cs typeface="Calibri"/>
              </a:rPr>
              <a:t>ng</a:t>
            </a:r>
            <a:r>
              <a:rPr lang="pt-BR" b="1" spc="-5" dirty="0">
                <a:cs typeface="Calibri"/>
              </a:rPr>
              <a:t> serve </a:t>
            </a:r>
            <a:r>
              <a:rPr lang="pt-BR" b="1" dirty="0">
                <a:cs typeface="Calibri"/>
              </a:rPr>
              <a:t>--</a:t>
            </a:r>
            <a:r>
              <a:rPr lang="pt-BR" b="1" dirty="0" err="1">
                <a:cs typeface="Calibri"/>
              </a:rPr>
              <a:t>port</a:t>
            </a:r>
            <a:r>
              <a:rPr lang="pt-BR" b="1" dirty="0">
                <a:cs typeface="Calibri"/>
              </a:rPr>
              <a:t> </a:t>
            </a:r>
            <a:r>
              <a:rPr lang="pt-BR" b="1" spc="-5" dirty="0">
                <a:cs typeface="Calibri"/>
              </a:rPr>
              <a:t>333 </a:t>
            </a:r>
            <a:r>
              <a:rPr lang="pt-BR" b="1" dirty="0">
                <a:cs typeface="Calibri"/>
              </a:rPr>
              <a:t>-o </a:t>
            </a:r>
            <a:r>
              <a:rPr lang="pt-BR" spc="-5" dirty="0">
                <a:cs typeface="Calibri"/>
              </a:rPr>
              <a:t>ou </a:t>
            </a:r>
            <a:r>
              <a:rPr lang="pt-BR" b="1" dirty="0" err="1">
                <a:cs typeface="Calibri"/>
              </a:rPr>
              <a:t>ng</a:t>
            </a:r>
            <a:r>
              <a:rPr lang="pt-BR" b="1" dirty="0">
                <a:cs typeface="Calibri"/>
              </a:rPr>
              <a:t> </a:t>
            </a:r>
            <a:r>
              <a:rPr lang="pt-BR" b="1" spc="-5" dirty="0">
                <a:cs typeface="Calibri"/>
              </a:rPr>
              <a:t>serve </a:t>
            </a:r>
            <a:r>
              <a:rPr lang="pt-BR" b="1" dirty="0">
                <a:cs typeface="Calibri"/>
              </a:rPr>
              <a:t>-- </a:t>
            </a:r>
            <a:r>
              <a:rPr lang="pt-BR" b="1" spc="5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port</a:t>
            </a:r>
            <a:r>
              <a:rPr lang="pt-BR" b="1" dirty="0">
                <a:cs typeface="Calibri"/>
              </a:rPr>
              <a:t> </a:t>
            </a:r>
            <a:r>
              <a:rPr lang="pt-BR" b="1" spc="-5" dirty="0">
                <a:cs typeface="Calibri"/>
              </a:rPr>
              <a:t>333 </a:t>
            </a:r>
            <a:r>
              <a:rPr lang="pt-BR" b="1" dirty="0">
                <a:cs typeface="Calibri"/>
              </a:rPr>
              <a:t>-open</a:t>
            </a:r>
            <a:r>
              <a:rPr lang="pt-BR" dirty="0">
                <a:cs typeface="Calibri"/>
              </a:rPr>
              <a:t>. </a:t>
            </a:r>
            <a:r>
              <a:rPr lang="pt-BR" spc="-5" dirty="0">
                <a:cs typeface="Calibri"/>
              </a:rPr>
              <a:t>Dessa </a:t>
            </a:r>
            <a:r>
              <a:rPr lang="pt-BR" spc="-10" dirty="0">
                <a:cs typeface="Calibri"/>
              </a:rPr>
              <a:t>forma, você </a:t>
            </a:r>
            <a:r>
              <a:rPr lang="pt-BR" spc="-5" dirty="0">
                <a:cs typeface="Calibri"/>
              </a:rPr>
              <a:t> </a:t>
            </a:r>
            <a:r>
              <a:rPr lang="pt-BR" spc="-15" dirty="0">
                <a:cs typeface="Calibri"/>
              </a:rPr>
              <a:t>está</a:t>
            </a:r>
            <a:r>
              <a:rPr lang="pt-BR" spc="-1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passando</a:t>
            </a:r>
            <a:r>
              <a:rPr lang="pt-BR" spc="-20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três</a:t>
            </a:r>
            <a:r>
              <a:rPr lang="pt-BR" spc="-5" dirty="0">
                <a:cs typeface="Calibri"/>
              </a:rPr>
              <a:t> comandos,</a:t>
            </a:r>
            <a:r>
              <a:rPr lang="pt-BR" spc="-2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sendo:</a:t>
            </a:r>
            <a:endParaRPr lang="pt-BR" dirty="0">
              <a:cs typeface="Calibri"/>
            </a:endParaRPr>
          </a:p>
          <a:p>
            <a:pPr marL="12700" marR="2122805">
              <a:lnSpc>
                <a:spcPct val="100000"/>
              </a:lnSpc>
            </a:pPr>
            <a:r>
              <a:rPr lang="pt-BR" b="1" spc="-5" dirty="0" err="1">
                <a:cs typeface="Calibri"/>
              </a:rPr>
              <a:t>ng</a:t>
            </a:r>
            <a:r>
              <a:rPr lang="pt-BR" b="1" dirty="0">
                <a:cs typeface="Calibri"/>
              </a:rPr>
              <a:t> </a:t>
            </a:r>
            <a:r>
              <a:rPr lang="pt-BR" b="1" spc="-5" dirty="0">
                <a:cs typeface="Calibri"/>
              </a:rPr>
              <a:t>serve</a:t>
            </a:r>
            <a:r>
              <a:rPr lang="pt-BR" spc="-5" dirty="0">
                <a:cs typeface="Calibri"/>
              </a:rPr>
              <a:t>,</a:t>
            </a:r>
            <a:r>
              <a:rPr lang="pt-BR" dirty="0">
                <a:cs typeface="Calibri"/>
              </a:rPr>
              <a:t> </a:t>
            </a:r>
            <a:r>
              <a:rPr lang="pt-BR" spc="-15" dirty="0">
                <a:cs typeface="Calibri"/>
              </a:rPr>
              <a:t>para</a:t>
            </a:r>
            <a:r>
              <a:rPr lang="pt-BR" spc="-1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subir </a:t>
            </a:r>
            <a:r>
              <a:rPr lang="pt-BR" dirty="0">
                <a:cs typeface="Calibri"/>
              </a:rPr>
              <a:t>a </a:t>
            </a:r>
            <a:r>
              <a:rPr lang="pt-BR" spc="-10" dirty="0">
                <a:cs typeface="Calibri"/>
              </a:rPr>
              <a:t>aplicação,</a:t>
            </a:r>
            <a:r>
              <a:rPr lang="pt-BR" spc="-15" dirty="0">
                <a:cs typeface="Calibri"/>
              </a:rPr>
              <a:t> </a:t>
            </a:r>
            <a:r>
              <a:rPr lang="pt-BR" b="1" dirty="0">
                <a:cs typeface="Calibri"/>
              </a:rPr>
              <a:t>-- </a:t>
            </a:r>
            <a:r>
              <a:rPr lang="pt-BR" b="1" spc="5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port</a:t>
            </a:r>
            <a:r>
              <a:rPr lang="pt-BR" dirty="0">
                <a:cs typeface="Calibri"/>
              </a:rPr>
              <a:t>, </a:t>
            </a:r>
            <a:r>
              <a:rPr lang="pt-BR" spc="-15" dirty="0">
                <a:cs typeface="Calibri"/>
              </a:rPr>
              <a:t>para </a:t>
            </a:r>
            <a:r>
              <a:rPr lang="pt-BR" dirty="0">
                <a:cs typeface="Calibri"/>
              </a:rPr>
              <a:t>mudar o </a:t>
            </a:r>
            <a:r>
              <a:rPr lang="pt-BR" spc="-10" dirty="0">
                <a:cs typeface="Calibri"/>
              </a:rPr>
              <a:t>número </a:t>
            </a:r>
            <a:r>
              <a:rPr lang="pt-BR" spc="-5" dirty="0">
                <a:cs typeface="Calibri"/>
              </a:rPr>
              <a:t>da </a:t>
            </a:r>
            <a:r>
              <a:rPr lang="pt-BR" spc="-10" dirty="0">
                <a:cs typeface="Calibri"/>
              </a:rPr>
              <a:t>porta </a:t>
            </a:r>
            <a:r>
              <a:rPr lang="pt-BR" spc="-35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(</a:t>
            </a:r>
            <a:r>
              <a:rPr lang="pt-BR" spc="-5" dirty="0" err="1">
                <a:cs typeface="Calibri"/>
              </a:rPr>
              <a:t>localhost</a:t>
            </a:r>
            <a:r>
              <a:rPr lang="pt-BR" spc="-5" dirty="0">
                <a:cs typeface="Calibri"/>
              </a:rPr>
              <a:t>),</a:t>
            </a:r>
            <a:r>
              <a:rPr lang="pt-BR" spc="-15" dirty="0">
                <a:cs typeface="Calibri"/>
              </a:rPr>
              <a:t> </a:t>
            </a:r>
            <a:r>
              <a:rPr lang="pt-BR" dirty="0">
                <a:cs typeface="Calibri"/>
              </a:rPr>
              <a:t>e </a:t>
            </a:r>
            <a:r>
              <a:rPr lang="pt-BR" b="1" dirty="0">
                <a:cs typeface="Calibri"/>
              </a:rPr>
              <a:t>-open</a:t>
            </a:r>
            <a:r>
              <a:rPr lang="pt-BR" dirty="0">
                <a:cs typeface="Calibri"/>
              </a:rPr>
              <a:t>,</a:t>
            </a:r>
            <a:r>
              <a:rPr lang="pt-BR" spc="-5" dirty="0">
                <a:cs typeface="Calibri"/>
              </a:rPr>
              <a:t> </a:t>
            </a:r>
            <a:r>
              <a:rPr lang="pt-BR" spc="-15" dirty="0">
                <a:cs typeface="Calibri"/>
              </a:rPr>
              <a:t>para</a:t>
            </a:r>
            <a:r>
              <a:rPr lang="pt-BR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abrir </a:t>
            </a:r>
            <a:r>
              <a:rPr lang="pt-BR" dirty="0">
                <a:cs typeface="Calibri"/>
              </a:rPr>
              <a:t>o </a:t>
            </a:r>
            <a:r>
              <a:rPr lang="pt-BR" spc="5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navegador</a:t>
            </a:r>
            <a:r>
              <a:rPr lang="pt-BR" spc="-20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automaticamente</a:t>
            </a:r>
            <a:endParaRPr lang="pt-BR" dirty="0"/>
          </a:p>
        </p:txBody>
      </p:sp>
      <p:pic>
        <p:nvPicPr>
          <p:cNvPr id="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3811" y="668561"/>
            <a:ext cx="5383531" cy="26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725561" y="1364319"/>
            <a:ext cx="101321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/>
              <a:t>As Vantagens do </a:t>
            </a:r>
            <a:r>
              <a:rPr lang="pt-BR" sz="6000" b="1" dirty="0" err="1"/>
              <a:t>AngularJS</a:t>
            </a:r>
            <a:endParaRPr lang="pt-BR" sz="6000" b="1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25561" y="2656981"/>
            <a:ext cx="7447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Combinação de Dados Bidirecional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Diretivas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Estrutura do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Ambiente de Testes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Compatibilidade com Desktop e </a:t>
            </a:r>
            <a:r>
              <a:rPr lang="pt-BR" sz="3200" b="1" i="1" dirty="0"/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Futuro Promissor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18599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066799" y="453303"/>
            <a:ext cx="8958943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990">
              <a:lnSpc>
                <a:spcPct val="100000"/>
              </a:lnSpc>
            </a:pPr>
            <a:r>
              <a:rPr lang="pt-BR" sz="2000" b="1" spc="-5" dirty="0">
                <a:solidFill>
                  <a:srgbClr val="FFC000"/>
                </a:solidFill>
                <a:cs typeface="Calibri"/>
              </a:rPr>
              <a:t>Dica!</a:t>
            </a:r>
            <a:endParaRPr lang="pt-BR" sz="2000" dirty="0">
              <a:cs typeface="Calibri"/>
            </a:endParaRPr>
          </a:p>
          <a:p>
            <a:pPr marL="173990" marR="5080">
              <a:lnSpc>
                <a:spcPct val="100000"/>
              </a:lnSpc>
              <a:spcBef>
                <a:spcPts val="615"/>
              </a:spcBef>
            </a:pPr>
            <a:r>
              <a:rPr lang="pt-BR" spc="-5" dirty="0">
                <a:cs typeface="Calibri"/>
              </a:rPr>
              <a:t>Se deseja</a:t>
            </a:r>
            <a:r>
              <a:rPr lang="pt-BR" spc="10" dirty="0">
                <a:cs typeface="Calibri"/>
              </a:rPr>
              <a:t> </a:t>
            </a:r>
            <a:r>
              <a:rPr lang="pt-BR" b="1" dirty="0">
                <a:cs typeface="Calibri"/>
              </a:rPr>
              <a:t>limpar</a:t>
            </a:r>
            <a:r>
              <a:rPr lang="pt-BR" b="1" spc="-10" dirty="0">
                <a:cs typeface="Calibri"/>
              </a:rPr>
              <a:t> </a:t>
            </a:r>
            <a:r>
              <a:rPr lang="pt-BR" b="1" dirty="0">
                <a:cs typeface="Calibri"/>
              </a:rPr>
              <a:t>seu </a:t>
            </a:r>
            <a:r>
              <a:rPr lang="pt-BR" b="1" spc="-10" dirty="0">
                <a:cs typeface="Calibri"/>
              </a:rPr>
              <a:t>terminal</a:t>
            </a:r>
            <a:r>
              <a:rPr lang="pt-BR" spc="-10" dirty="0">
                <a:cs typeface="Calibri"/>
              </a:rPr>
              <a:t>,</a:t>
            </a:r>
            <a:r>
              <a:rPr lang="pt-BR" spc="-1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seja</a:t>
            </a:r>
            <a:r>
              <a:rPr lang="pt-BR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do </a:t>
            </a:r>
            <a:r>
              <a:rPr lang="pt-BR" spc="-5" dirty="0" err="1">
                <a:cs typeface="Calibri"/>
              </a:rPr>
              <a:t>VSCode</a:t>
            </a:r>
            <a:r>
              <a:rPr lang="pt-BR" spc="-5" dirty="0">
                <a:cs typeface="Calibri"/>
              </a:rPr>
              <a:t>,</a:t>
            </a:r>
            <a:r>
              <a:rPr lang="pt-BR" spc="1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seja</a:t>
            </a:r>
            <a:r>
              <a:rPr lang="pt-BR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do</a:t>
            </a:r>
            <a:r>
              <a:rPr lang="pt-BR" spc="-1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CMD </a:t>
            </a:r>
            <a:r>
              <a:rPr lang="pt-BR" spc="-34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(</a:t>
            </a:r>
            <a:r>
              <a:rPr lang="pt-BR" i="1" spc="-5" dirty="0" err="1">
                <a:cs typeface="Calibri"/>
              </a:rPr>
              <a:t>command</a:t>
            </a:r>
            <a:r>
              <a:rPr lang="pt-BR" i="1" spc="-10" dirty="0">
                <a:cs typeface="Calibri"/>
              </a:rPr>
              <a:t> </a:t>
            </a:r>
            <a:r>
              <a:rPr lang="pt-BR" i="1" spc="-5" dirty="0" err="1">
                <a:cs typeface="Calibri"/>
              </a:rPr>
              <a:t>prompt</a:t>
            </a:r>
            <a:r>
              <a:rPr lang="pt-BR" spc="-5" dirty="0">
                <a:cs typeface="Calibri"/>
              </a:rPr>
              <a:t>),</a:t>
            </a:r>
            <a:r>
              <a:rPr lang="pt-BR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você</a:t>
            </a:r>
            <a:r>
              <a:rPr lang="pt-BR" spc="-5" dirty="0">
                <a:cs typeface="Calibri"/>
              </a:rPr>
              <a:t> pode usar </a:t>
            </a:r>
            <a:r>
              <a:rPr lang="pt-BR" dirty="0">
                <a:cs typeface="Calibri"/>
              </a:rPr>
              <a:t>o</a:t>
            </a:r>
            <a:r>
              <a:rPr lang="pt-BR" spc="-1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comando</a:t>
            </a:r>
            <a:r>
              <a:rPr lang="pt-BR" spc="15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cls</a:t>
            </a:r>
            <a:r>
              <a:rPr lang="pt-BR" dirty="0">
                <a:cs typeface="Calibri"/>
              </a:rPr>
              <a:t>.</a:t>
            </a:r>
          </a:p>
        </p:txBody>
      </p:sp>
      <p:grpSp>
        <p:nvGrpSpPr>
          <p:cNvPr id="4" name="object 9"/>
          <p:cNvGrpSpPr/>
          <p:nvPr/>
        </p:nvGrpSpPr>
        <p:grpSpPr>
          <a:xfrm>
            <a:off x="1827211" y="1862581"/>
            <a:ext cx="7131731" cy="4505562"/>
            <a:chOff x="1402841" y="5538215"/>
            <a:chExt cx="4317492" cy="2956560"/>
          </a:xfrm>
        </p:grpSpPr>
        <p:pic>
          <p:nvPicPr>
            <p:cNvPr id="7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841" y="5538215"/>
              <a:ext cx="4317492" cy="1325879"/>
            </a:xfrm>
            <a:prstGeom prst="rect">
              <a:avLst/>
            </a:prstGeom>
          </p:spPr>
        </p:pic>
        <p:pic>
          <p:nvPicPr>
            <p:cNvPr id="8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841" y="7010399"/>
              <a:ext cx="4317492" cy="1484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51114" y="363809"/>
            <a:ext cx="1059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35"/>
              </a:spcBef>
            </a:pPr>
            <a:r>
              <a:rPr lang="pt-BR" spc="-5" dirty="0">
                <a:cs typeface="Calibri"/>
              </a:rPr>
              <a:t>Quando</a:t>
            </a:r>
            <a:r>
              <a:rPr lang="pt-BR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acessamos</a:t>
            </a:r>
            <a:r>
              <a:rPr lang="pt-BR" dirty="0">
                <a:cs typeface="Calibri"/>
              </a:rPr>
              <a:t> o</a:t>
            </a:r>
            <a:r>
              <a:rPr lang="pt-BR" spc="5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site</a:t>
            </a:r>
            <a:r>
              <a:rPr lang="pt-BR" spc="-5" dirty="0">
                <a:cs typeface="Calibri"/>
              </a:rPr>
              <a:t> do</a:t>
            </a:r>
            <a:r>
              <a:rPr lang="pt-BR" dirty="0">
                <a:cs typeface="Calibri"/>
              </a:rPr>
              <a:t> </a:t>
            </a:r>
            <a:r>
              <a:rPr lang="pt-BR" spc="-10" dirty="0" err="1">
                <a:cs typeface="Calibri"/>
              </a:rPr>
              <a:t>localhost</a:t>
            </a:r>
            <a:r>
              <a:rPr lang="pt-BR" spc="-10" dirty="0">
                <a:cs typeface="Calibri"/>
              </a:rPr>
              <a:t>,</a:t>
            </a:r>
            <a:r>
              <a:rPr lang="pt-BR" spc="-5" dirty="0">
                <a:cs typeface="Calibri"/>
              </a:rPr>
              <a:t> </a:t>
            </a:r>
            <a:r>
              <a:rPr lang="pt-BR" dirty="0">
                <a:cs typeface="Calibri"/>
              </a:rPr>
              <a:t>um</a:t>
            </a:r>
            <a:r>
              <a:rPr lang="pt-BR" spc="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HTML</a:t>
            </a:r>
            <a:r>
              <a:rPr lang="pt-BR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pronto</a:t>
            </a:r>
            <a:r>
              <a:rPr lang="pt-BR" spc="-5" dirty="0">
                <a:cs typeface="Calibri"/>
              </a:rPr>
              <a:t> </a:t>
            </a:r>
            <a:r>
              <a:rPr lang="pt-BR" dirty="0">
                <a:cs typeface="Calibri"/>
              </a:rPr>
              <a:t>é </a:t>
            </a:r>
            <a:r>
              <a:rPr lang="pt-BR" spc="5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disponibilizado. </a:t>
            </a:r>
            <a:r>
              <a:rPr lang="pt-BR" spc="-5" dirty="0">
                <a:cs typeface="Calibri"/>
              </a:rPr>
              <a:t>Esse HTML </a:t>
            </a:r>
            <a:r>
              <a:rPr lang="pt-BR" spc="-15" dirty="0">
                <a:cs typeface="Calibri"/>
              </a:rPr>
              <a:t>está </a:t>
            </a:r>
            <a:r>
              <a:rPr lang="pt-BR" spc="-5" dirty="0">
                <a:cs typeface="Calibri"/>
              </a:rPr>
              <a:t>no </a:t>
            </a:r>
            <a:r>
              <a:rPr lang="pt-BR" spc="-10" dirty="0">
                <a:cs typeface="Calibri"/>
              </a:rPr>
              <a:t>arquivo </a:t>
            </a:r>
            <a:r>
              <a:rPr lang="pt-BR" b="1" spc="-5" dirty="0">
                <a:cs typeface="Calibri"/>
              </a:rPr>
              <a:t>app.component.html</a:t>
            </a:r>
            <a:r>
              <a:rPr lang="pt-BR" spc="-5" dirty="0">
                <a:cs typeface="Calibri"/>
              </a:rPr>
              <a:t>. Note </a:t>
            </a:r>
            <a:r>
              <a:rPr lang="pt-BR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que, na última </a:t>
            </a:r>
            <a:r>
              <a:rPr lang="pt-BR" spc="-10" dirty="0">
                <a:cs typeface="Calibri"/>
              </a:rPr>
              <a:t>linha, </a:t>
            </a:r>
            <a:r>
              <a:rPr lang="pt-BR" spc="-5" dirty="0">
                <a:cs typeface="Calibri"/>
              </a:rPr>
              <a:t>há </a:t>
            </a:r>
            <a:r>
              <a:rPr lang="pt-BR" dirty="0">
                <a:cs typeface="Calibri"/>
              </a:rPr>
              <a:t>a </a:t>
            </a:r>
            <a:r>
              <a:rPr lang="pt-BR" spc="-10" dirty="0" err="1">
                <a:cs typeface="Calibri"/>
              </a:rPr>
              <a:t>tag</a:t>
            </a:r>
            <a:r>
              <a:rPr lang="pt-BR" spc="-10" dirty="0">
                <a:cs typeface="Calibri"/>
              </a:rPr>
              <a:t> </a:t>
            </a:r>
            <a:r>
              <a:rPr lang="pt-BR" b="1" spc="-10" dirty="0">
                <a:cs typeface="Calibri"/>
              </a:rPr>
              <a:t>&lt;</a:t>
            </a:r>
            <a:r>
              <a:rPr lang="pt-BR" b="1" spc="-10" dirty="0" err="1">
                <a:cs typeface="Calibri"/>
              </a:rPr>
              <a:t>router-outlet</a:t>
            </a:r>
            <a:r>
              <a:rPr lang="pt-BR" b="1" spc="-10" dirty="0">
                <a:cs typeface="Calibri"/>
              </a:rPr>
              <a:t>&gt;</a:t>
            </a:r>
            <a:r>
              <a:rPr lang="pt-BR" spc="-10" dirty="0">
                <a:cs typeface="Calibri"/>
              </a:rPr>
              <a:t>, </a:t>
            </a:r>
            <a:r>
              <a:rPr lang="pt-BR" spc="-5" dirty="0">
                <a:cs typeface="Calibri"/>
              </a:rPr>
              <a:t>que </a:t>
            </a:r>
            <a:r>
              <a:rPr lang="pt-BR" dirty="0">
                <a:cs typeface="Calibri"/>
              </a:rPr>
              <a:t>é a </a:t>
            </a:r>
            <a:r>
              <a:rPr lang="pt-BR" b="1" spc="-10" dirty="0" err="1">
                <a:cs typeface="Calibri"/>
              </a:rPr>
              <a:t>tag</a:t>
            </a:r>
            <a:r>
              <a:rPr lang="pt-BR" b="1" spc="-10" dirty="0">
                <a:cs typeface="Calibri"/>
              </a:rPr>
              <a:t> </a:t>
            </a:r>
            <a:r>
              <a:rPr lang="pt-BR" b="1" dirty="0">
                <a:cs typeface="Calibri"/>
              </a:rPr>
              <a:t>principal </a:t>
            </a:r>
            <a:r>
              <a:rPr lang="pt-BR" b="1" spc="-10" dirty="0">
                <a:cs typeface="Calibri"/>
              </a:rPr>
              <a:t>para </a:t>
            </a:r>
            <a:r>
              <a:rPr lang="pt-BR" b="1" spc="-5" dirty="0">
                <a:cs typeface="Calibri"/>
              </a:rPr>
              <a:t> </a:t>
            </a:r>
            <a:r>
              <a:rPr lang="pt-BR" b="1" dirty="0">
                <a:cs typeface="Calibri"/>
              </a:rPr>
              <a:t>abrir os </a:t>
            </a:r>
            <a:r>
              <a:rPr lang="pt-BR" b="1" spc="-10" dirty="0">
                <a:cs typeface="Calibri"/>
              </a:rPr>
              <a:t>componentes </a:t>
            </a:r>
            <a:r>
              <a:rPr lang="pt-BR" b="1" spc="-5" dirty="0">
                <a:cs typeface="Calibri"/>
              </a:rPr>
              <a:t>do </a:t>
            </a:r>
            <a:r>
              <a:rPr lang="pt-BR" b="1" dirty="0">
                <a:cs typeface="Calibri"/>
              </a:rPr>
              <a:t>Angular</a:t>
            </a:r>
            <a:r>
              <a:rPr lang="pt-BR" dirty="0">
                <a:cs typeface="Calibri"/>
              </a:rPr>
              <a:t>, por </a:t>
            </a:r>
            <a:r>
              <a:rPr lang="pt-BR" spc="-10" dirty="0">
                <a:cs typeface="Calibri"/>
              </a:rPr>
              <a:t>isso, </a:t>
            </a:r>
            <a:r>
              <a:rPr lang="pt-BR" spc="-5" dirty="0">
                <a:cs typeface="Calibri"/>
              </a:rPr>
              <a:t>você </a:t>
            </a:r>
            <a:r>
              <a:rPr lang="pt-BR" dirty="0">
                <a:cs typeface="Calibri"/>
              </a:rPr>
              <a:t>pode </a:t>
            </a:r>
            <a:r>
              <a:rPr lang="pt-BR" spc="-10" dirty="0">
                <a:cs typeface="Calibri"/>
              </a:rPr>
              <a:t>apagar </a:t>
            </a:r>
            <a:r>
              <a:rPr lang="pt-BR" dirty="0">
                <a:cs typeface="Calibri"/>
              </a:rPr>
              <a:t>o </a:t>
            </a:r>
            <a:r>
              <a:rPr lang="pt-BR" spc="-15" dirty="0">
                <a:cs typeface="Calibri"/>
              </a:rPr>
              <a:t>código, </a:t>
            </a:r>
            <a:r>
              <a:rPr lang="pt-BR" spc="-10" dirty="0">
                <a:cs typeface="Calibri"/>
              </a:rPr>
              <a:t> </a:t>
            </a:r>
            <a:r>
              <a:rPr lang="pt-BR" spc="-15" dirty="0">
                <a:cs typeface="Calibri"/>
              </a:rPr>
              <a:t>exceto</a:t>
            </a:r>
            <a:r>
              <a:rPr lang="pt-BR" spc="-5" dirty="0">
                <a:cs typeface="Calibri"/>
              </a:rPr>
              <a:t> </a:t>
            </a:r>
            <a:r>
              <a:rPr lang="pt-BR" dirty="0">
                <a:cs typeface="Calibri"/>
              </a:rPr>
              <a:t>essa </a:t>
            </a:r>
            <a:r>
              <a:rPr lang="pt-BR" spc="-5" dirty="0" err="1">
                <a:cs typeface="Calibri"/>
              </a:rPr>
              <a:t>tag</a:t>
            </a:r>
            <a:r>
              <a:rPr lang="pt-BR" spc="-5" dirty="0">
                <a:cs typeface="Calibri"/>
              </a:rPr>
              <a:t>,</a:t>
            </a:r>
            <a:r>
              <a:rPr lang="pt-BR" spc="-1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pois</a:t>
            </a:r>
            <a:r>
              <a:rPr lang="pt-BR" dirty="0">
                <a:cs typeface="Calibri"/>
              </a:rPr>
              <a:t> a</a:t>
            </a:r>
            <a:r>
              <a:rPr lang="pt-BR" spc="-5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utilizaremos.</a:t>
            </a:r>
            <a:r>
              <a:rPr lang="pt-BR" spc="-5" dirty="0">
                <a:cs typeface="Calibri"/>
              </a:rPr>
              <a:t> </a:t>
            </a:r>
            <a:r>
              <a:rPr lang="pt-BR" spc="-25" dirty="0">
                <a:cs typeface="Calibri"/>
              </a:rPr>
              <a:t>Veja</a:t>
            </a:r>
            <a:r>
              <a:rPr lang="pt-BR" spc="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nas</a:t>
            </a:r>
            <a:r>
              <a:rPr lang="pt-BR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duas</a:t>
            </a:r>
            <a:r>
              <a:rPr lang="pt-BR" spc="-1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telas</a:t>
            </a:r>
            <a:r>
              <a:rPr lang="pt-BR" spc="-10" dirty="0">
                <a:cs typeface="Calibri"/>
              </a:rPr>
              <a:t> </a:t>
            </a:r>
            <a:r>
              <a:rPr lang="pt-BR" dirty="0">
                <a:cs typeface="Calibri"/>
              </a:rPr>
              <a:t>a</a:t>
            </a:r>
            <a:r>
              <a:rPr lang="pt-BR" spc="-1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seguir:</a:t>
            </a:r>
            <a:endParaRPr lang="pt-BR" dirty="0">
              <a:cs typeface="Calibri"/>
            </a:endParaRPr>
          </a:p>
        </p:txBody>
      </p:sp>
      <p:pic>
        <p:nvPicPr>
          <p:cNvPr id="4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06" y="2118135"/>
            <a:ext cx="4997415" cy="4047637"/>
          </a:xfrm>
          <a:prstGeom prst="rect">
            <a:avLst/>
          </a:prstGeom>
        </p:spPr>
      </p:pic>
      <p:pic>
        <p:nvPicPr>
          <p:cNvPr id="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0828" y="2118135"/>
            <a:ext cx="6291943" cy="40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849085" y="370897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-5" dirty="0">
                <a:cs typeface="Calibri"/>
              </a:rPr>
              <a:t>Como </a:t>
            </a:r>
            <a:r>
              <a:rPr lang="pt-BR" spc="-15" dirty="0">
                <a:cs typeface="Calibri"/>
              </a:rPr>
              <a:t>padrão,</a:t>
            </a:r>
            <a:r>
              <a:rPr lang="pt-BR" spc="5" dirty="0">
                <a:cs typeface="Calibri"/>
              </a:rPr>
              <a:t> </a:t>
            </a:r>
            <a:r>
              <a:rPr lang="pt-BR" dirty="0">
                <a:cs typeface="Calibri"/>
              </a:rPr>
              <a:t>o</a:t>
            </a:r>
            <a:r>
              <a:rPr lang="pt-BR" spc="-5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arquivo</a:t>
            </a:r>
            <a:r>
              <a:rPr lang="pt-BR" spc="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home.components.html</a:t>
            </a:r>
            <a:r>
              <a:rPr lang="pt-BR" spc="-1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vem </a:t>
            </a:r>
            <a:r>
              <a:rPr lang="pt-BR" spc="-10" dirty="0">
                <a:cs typeface="Calibri"/>
              </a:rPr>
              <a:t>com</a:t>
            </a:r>
            <a:r>
              <a:rPr lang="pt-BR" dirty="0">
                <a:cs typeface="Calibri"/>
              </a:rPr>
              <a:t> o</a:t>
            </a:r>
            <a:r>
              <a:rPr lang="pt-BR" spc="5" dirty="0">
                <a:cs typeface="Calibri"/>
              </a:rPr>
              <a:t> </a:t>
            </a:r>
            <a:r>
              <a:rPr lang="pt-BR" spc="-15" dirty="0">
                <a:cs typeface="Calibri"/>
              </a:rPr>
              <a:t>texto</a:t>
            </a:r>
            <a:r>
              <a:rPr lang="pt-BR" spc="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que</a:t>
            </a:r>
            <a:r>
              <a:rPr lang="pt-BR" dirty="0">
                <a:cs typeface="Calibri"/>
              </a:rPr>
              <a:t> </a:t>
            </a:r>
            <a:r>
              <a:rPr lang="pt-BR" spc="-15" dirty="0">
                <a:cs typeface="Calibri"/>
              </a:rPr>
              <a:t>está </a:t>
            </a:r>
            <a:r>
              <a:rPr lang="pt-BR" spc="-350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destacado</a:t>
            </a:r>
            <a:r>
              <a:rPr lang="pt-BR" spc="-1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na</a:t>
            </a:r>
            <a:r>
              <a:rPr lang="pt-BR" spc="-1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imagem.</a:t>
            </a:r>
            <a:endParaRPr lang="pt-BR" dirty="0"/>
          </a:p>
        </p:txBody>
      </p:sp>
      <p:grpSp>
        <p:nvGrpSpPr>
          <p:cNvPr id="5" name="object 5"/>
          <p:cNvGrpSpPr/>
          <p:nvPr/>
        </p:nvGrpSpPr>
        <p:grpSpPr>
          <a:xfrm>
            <a:off x="1164770" y="1163246"/>
            <a:ext cx="8512629" cy="4715040"/>
            <a:chOff x="849085" y="858446"/>
            <a:chExt cx="5917040" cy="3670011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085" y="858446"/>
              <a:ext cx="5917040" cy="36700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29408" y="1637156"/>
              <a:ext cx="1336675" cy="271780"/>
            </a:xfrm>
            <a:custGeom>
              <a:avLst/>
              <a:gdLst/>
              <a:ahLst/>
              <a:cxnLst/>
              <a:rect l="l" t="t" r="r" b="b"/>
              <a:pathLst>
                <a:path w="1336675" h="271780">
                  <a:moveTo>
                    <a:pt x="644652" y="120396"/>
                  </a:moveTo>
                  <a:lnTo>
                    <a:pt x="1336548" y="120396"/>
                  </a:lnTo>
                  <a:lnTo>
                    <a:pt x="1336548" y="0"/>
                  </a:lnTo>
                  <a:lnTo>
                    <a:pt x="644652" y="0"/>
                  </a:lnTo>
                  <a:lnTo>
                    <a:pt x="644652" y="120396"/>
                  </a:lnTo>
                  <a:close/>
                </a:path>
                <a:path w="1336675" h="271780">
                  <a:moveTo>
                    <a:pt x="0" y="271272"/>
                  </a:moveTo>
                  <a:lnTo>
                    <a:pt x="779526" y="271272"/>
                  </a:lnTo>
                  <a:lnTo>
                    <a:pt x="779526" y="198120"/>
                  </a:lnTo>
                  <a:lnTo>
                    <a:pt x="0" y="198120"/>
                  </a:lnTo>
                  <a:lnTo>
                    <a:pt x="0" y="271272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077685" y="303352"/>
            <a:ext cx="10678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pc="-20" dirty="0">
                <a:cs typeface="Calibri"/>
              </a:rPr>
              <a:t>Para</a:t>
            </a:r>
            <a:r>
              <a:rPr lang="pt-BR" spc="-10" dirty="0">
                <a:cs typeface="Calibri"/>
              </a:rPr>
              <a:t> </a:t>
            </a:r>
            <a:r>
              <a:rPr lang="pt-BR" spc="-15" dirty="0">
                <a:cs typeface="Calibri"/>
              </a:rPr>
              <a:t>testar</a:t>
            </a:r>
            <a:r>
              <a:rPr lang="pt-BR" spc="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sua</a:t>
            </a:r>
            <a:r>
              <a:rPr lang="pt-BR" spc="-15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aplicação,</a:t>
            </a:r>
            <a:r>
              <a:rPr lang="pt-BR" spc="-2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suba</a:t>
            </a:r>
            <a:r>
              <a:rPr lang="pt-BR" spc="-15" dirty="0">
                <a:cs typeface="Calibri"/>
              </a:rPr>
              <a:t> </a:t>
            </a:r>
            <a:r>
              <a:rPr lang="pt-BR" dirty="0">
                <a:cs typeface="Calibri"/>
              </a:rPr>
              <a:t>o </a:t>
            </a:r>
            <a:r>
              <a:rPr lang="pt-BR" spc="-10" dirty="0">
                <a:cs typeface="Calibri"/>
              </a:rPr>
              <a:t>projeto</a:t>
            </a:r>
            <a:r>
              <a:rPr lang="pt-BR" spc="2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no </a:t>
            </a:r>
            <a:r>
              <a:rPr lang="pt-BR" spc="-20" dirty="0">
                <a:cs typeface="Calibri"/>
              </a:rPr>
              <a:t>Terminal </a:t>
            </a:r>
            <a:r>
              <a:rPr lang="pt-BR" spc="-5" dirty="0">
                <a:cs typeface="Calibri"/>
              </a:rPr>
              <a:t>utilizando</a:t>
            </a:r>
            <a:r>
              <a:rPr lang="pt-BR" spc="-10" dirty="0">
                <a:cs typeface="Calibri"/>
              </a:rPr>
              <a:t> </a:t>
            </a:r>
            <a:r>
              <a:rPr lang="pt-BR" dirty="0">
                <a:cs typeface="Calibri"/>
              </a:rPr>
              <a:t>o </a:t>
            </a:r>
            <a:r>
              <a:rPr lang="pt-BR" spc="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comando </a:t>
            </a:r>
            <a:r>
              <a:rPr lang="pt-BR" b="1" dirty="0" err="1">
                <a:cs typeface="Calibri"/>
              </a:rPr>
              <a:t>ng</a:t>
            </a:r>
            <a:r>
              <a:rPr lang="pt-BR" b="1" dirty="0">
                <a:cs typeface="Calibri"/>
              </a:rPr>
              <a:t> </a:t>
            </a:r>
            <a:r>
              <a:rPr lang="pt-BR" b="1" spc="-5" dirty="0">
                <a:cs typeface="Calibri"/>
              </a:rPr>
              <a:t>serve</a:t>
            </a:r>
            <a:r>
              <a:rPr lang="pt-BR" b="1" spc="5" dirty="0">
                <a:cs typeface="Calibri"/>
              </a:rPr>
              <a:t> </a:t>
            </a:r>
            <a:r>
              <a:rPr lang="pt-BR" b="1" dirty="0">
                <a:cs typeface="Calibri"/>
              </a:rPr>
              <a:t>--</a:t>
            </a:r>
            <a:r>
              <a:rPr lang="pt-BR" b="1" dirty="0" err="1">
                <a:cs typeface="Calibri"/>
              </a:rPr>
              <a:t>port</a:t>
            </a:r>
            <a:r>
              <a:rPr lang="pt-BR" b="1" spc="-10" dirty="0">
                <a:cs typeface="Calibri"/>
              </a:rPr>
              <a:t> </a:t>
            </a:r>
            <a:r>
              <a:rPr lang="pt-BR" b="1" spc="-5" dirty="0">
                <a:cs typeface="Calibri"/>
              </a:rPr>
              <a:t>333</a:t>
            </a:r>
            <a:r>
              <a:rPr lang="pt-BR" b="1" spc="5" dirty="0">
                <a:cs typeface="Calibri"/>
              </a:rPr>
              <a:t> </a:t>
            </a:r>
            <a:r>
              <a:rPr lang="pt-BR" b="1" dirty="0">
                <a:cs typeface="Calibri"/>
              </a:rPr>
              <a:t>-o</a:t>
            </a:r>
            <a:r>
              <a:rPr lang="pt-BR" dirty="0">
                <a:cs typeface="Calibri"/>
              </a:rPr>
              <a:t>.</a:t>
            </a:r>
            <a:r>
              <a:rPr lang="pt-BR" spc="-1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Se </a:t>
            </a:r>
            <a:r>
              <a:rPr lang="pt-BR" spc="-10" dirty="0">
                <a:cs typeface="Calibri"/>
              </a:rPr>
              <a:t>estiver</a:t>
            </a:r>
            <a:r>
              <a:rPr lang="pt-BR" spc="10" dirty="0">
                <a:cs typeface="Calibri"/>
              </a:rPr>
              <a:t> </a:t>
            </a:r>
            <a:r>
              <a:rPr lang="pt-BR" dirty="0">
                <a:cs typeface="Calibri"/>
              </a:rPr>
              <a:t>tudo </a:t>
            </a:r>
            <a:r>
              <a:rPr lang="pt-BR" spc="-15" dirty="0">
                <a:cs typeface="Calibri"/>
              </a:rPr>
              <a:t>correto,</a:t>
            </a:r>
            <a:r>
              <a:rPr lang="pt-BR" spc="15" dirty="0">
                <a:cs typeface="Calibri"/>
              </a:rPr>
              <a:t> </a:t>
            </a:r>
            <a:r>
              <a:rPr lang="pt-BR" dirty="0">
                <a:cs typeface="Calibri"/>
              </a:rPr>
              <a:t>o </a:t>
            </a:r>
            <a:r>
              <a:rPr lang="pt-BR" spc="-5" dirty="0">
                <a:cs typeface="Calibri"/>
              </a:rPr>
              <a:t>HTML</a:t>
            </a:r>
            <a:r>
              <a:rPr lang="pt-BR" spc="-10" dirty="0">
                <a:cs typeface="Calibri"/>
              </a:rPr>
              <a:t> </a:t>
            </a:r>
            <a:r>
              <a:rPr lang="pt-BR" spc="-15" dirty="0">
                <a:cs typeface="Calibri"/>
              </a:rPr>
              <a:t>será </a:t>
            </a:r>
            <a:r>
              <a:rPr lang="pt-BR" spc="-35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atualizado</a:t>
            </a:r>
            <a:r>
              <a:rPr lang="pt-BR" spc="-15" dirty="0">
                <a:cs typeface="Calibri"/>
              </a:rPr>
              <a:t> </a:t>
            </a:r>
            <a:r>
              <a:rPr lang="pt-BR" dirty="0">
                <a:cs typeface="Calibri"/>
              </a:rPr>
              <a:t>e o </a:t>
            </a:r>
            <a:r>
              <a:rPr lang="pt-BR" spc="-15" dirty="0">
                <a:cs typeface="Calibri"/>
              </a:rPr>
              <a:t>texto</a:t>
            </a:r>
            <a:r>
              <a:rPr lang="pt-BR" spc="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da</a:t>
            </a:r>
            <a:r>
              <a:rPr lang="pt-BR" spc="-10" dirty="0">
                <a:cs typeface="Calibri"/>
              </a:rPr>
              <a:t> </a:t>
            </a:r>
            <a:r>
              <a:rPr lang="pt-BR" spc="-10" dirty="0" err="1">
                <a:cs typeface="Calibri"/>
              </a:rPr>
              <a:t>tag</a:t>
            </a:r>
            <a:r>
              <a:rPr lang="pt-BR" spc="-5" dirty="0">
                <a:cs typeface="Calibri"/>
              </a:rPr>
              <a:t> da</a:t>
            </a:r>
            <a:r>
              <a:rPr lang="pt-BR" spc="-10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home </a:t>
            </a:r>
            <a:r>
              <a:rPr lang="pt-BR" spc="-15" dirty="0">
                <a:cs typeface="Calibri"/>
              </a:rPr>
              <a:t>será</a:t>
            </a:r>
            <a:r>
              <a:rPr lang="pt-BR" dirty="0">
                <a:cs typeface="Calibri"/>
              </a:rPr>
              <a:t> </a:t>
            </a:r>
            <a:r>
              <a:rPr lang="pt-BR" spc="-10" dirty="0">
                <a:cs typeface="Calibri"/>
              </a:rPr>
              <a:t>mostrado.</a:t>
            </a:r>
            <a:r>
              <a:rPr lang="pt-BR" spc="5" dirty="0">
                <a:cs typeface="Calibri"/>
              </a:rPr>
              <a:t> </a:t>
            </a:r>
            <a:r>
              <a:rPr lang="pt-BR" spc="-5" dirty="0">
                <a:cs typeface="Calibri"/>
              </a:rPr>
              <a:t>Observe:</a:t>
            </a:r>
            <a:endParaRPr lang="pt-BR" dirty="0">
              <a:cs typeface="Calibri"/>
            </a:endParaRPr>
          </a:p>
        </p:txBody>
      </p:sp>
      <p:grpSp>
        <p:nvGrpSpPr>
          <p:cNvPr id="4" name="object 9"/>
          <p:cNvGrpSpPr/>
          <p:nvPr/>
        </p:nvGrpSpPr>
        <p:grpSpPr>
          <a:xfrm>
            <a:off x="1077685" y="1292896"/>
            <a:ext cx="9013372" cy="4803103"/>
            <a:chOff x="984503" y="5570982"/>
            <a:chExt cx="5050790" cy="2719070"/>
          </a:xfrm>
        </p:grpSpPr>
        <p:pic>
          <p:nvPicPr>
            <p:cNvPr id="5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503" y="5570982"/>
              <a:ext cx="5050536" cy="2718816"/>
            </a:xfrm>
            <a:prstGeom prst="rect">
              <a:avLst/>
            </a:prstGeom>
          </p:spPr>
        </p:pic>
        <p:sp>
          <p:nvSpPr>
            <p:cNvPr id="6" name="object 11"/>
            <p:cNvSpPr/>
            <p:nvPr/>
          </p:nvSpPr>
          <p:spPr>
            <a:xfrm>
              <a:off x="2177414" y="5883783"/>
              <a:ext cx="1504315" cy="1306195"/>
            </a:xfrm>
            <a:custGeom>
              <a:avLst/>
              <a:gdLst/>
              <a:ahLst/>
              <a:cxnLst/>
              <a:rect l="l" t="t" r="r" b="b"/>
              <a:pathLst>
                <a:path w="1504314" h="1306195">
                  <a:moveTo>
                    <a:pt x="894588" y="1306067"/>
                  </a:moveTo>
                  <a:lnTo>
                    <a:pt x="1504188" y="1306067"/>
                  </a:lnTo>
                  <a:lnTo>
                    <a:pt x="1504188" y="1222247"/>
                  </a:lnTo>
                  <a:lnTo>
                    <a:pt x="894588" y="1222247"/>
                  </a:lnTo>
                  <a:lnTo>
                    <a:pt x="894588" y="1306067"/>
                  </a:lnTo>
                  <a:close/>
                </a:path>
                <a:path w="1504314" h="1306195">
                  <a:moveTo>
                    <a:pt x="0" y="94487"/>
                  </a:moveTo>
                  <a:lnTo>
                    <a:pt x="779526" y="94487"/>
                  </a:lnTo>
                  <a:lnTo>
                    <a:pt x="779526" y="0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7"/>
          <p:cNvSpPr txBox="1"/>
          <p:nvPr/>
        </p:nvSpPr>
        <p:spPr>
          <a:xfrm>
            <a:off x="1124422" y="500706"/>
            <a:ext cx="30295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libri"/>
                <a:cs typeface="Calibri"/>
              </a:rPr>
              <a:t>Confira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resultado</a:t>
            </a:r>
            <a:r>
              <a:rPr sz="1600" spc="-5" dirty="0">
                <a:latin typeface="Calibri"/>
                <a:cs typeface="Calibri"/>
              </a:rPr>
              <a:t> 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navegador: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2013857" y="1102612"/>
            <a:ext cx="7609114" cy="4296701"/>
            <a:chOff x="0" y="1102613"/>
            <a:chExt cx="7019925" cy="3766820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02613"/>
              <a:ext cx="7019543" cy="3766566"/>
            </a:xfrm>
            <a:prstGeom prst="rect">
              <a:avLst/>
            </a:prstGeom>
          </p:spPr>
        </p:pic>
        <p:pic>
          <p:nvPicPr>
            <p:cNvPr id="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1912619"/>
              <a:ext cx="4886706" cy="2377440"/>
            </a:xfrm>
            <a:prstGeom prst="rect">
              <a:avLst/>
            </a:prstGeom>
          </p:spPr>
        </p:pic>
        <p:sp>
          <p:nvSpPr>
            <p:cNvPr id="7" name="object 6"/>
            <p:cNvSpPr/>
            <p:nvPr/>
          </p:nvSpPr>
          <p:spPr>
            <a:xfrm>
              <a:off x="1062037" y="1907793"/>
              <a:ext cx="4896485" cy="2386965"/>
            </a:xfrm>
            <a:custGeom>
              <a:avLst/>
              <a:gdLst/>
              <a:ahLst/>
              <a:cxnLst/>
              <a:rect l="l" t="t" r="r" b="b"/>
              <a:pathLst>
                <a:path w="4896485" h="2386965">
                  <a:moveTo>
                    <a:pt x="0" y="2386965"/>
                  </a:moveTo>
                  <a:lnTo>
                    <a:pt x="4896231" y="2386965"/>
                  </a:lnTo>
                  <a:lnTo>
                    <a:pt x="4896231" y="0"/>
                  </a:lnTo>
                  <a:lnTo>
                    <a:pt x="0" y="0"/>
                  </a:lnTo>
                  <a:lnTo>
                    <a:pt x="0" y="23869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415143" y="620486"/>
            <a:ext cx="10199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CRIANDO COMPONENTES</a:t>
            </a:r>
          </a:p>
          <a:p>
            <a:r>
              <a:rPr lang="pt-BR" dirty="0"/>
              <a:t>Os componentes em HTML que irão no site, como menu, botões, imagens, textos etc. são criados dentro da </a:t>
            </a:r>
            <a:r>
              <a:rPr lang="pt-BR" b="1" dirty="0"/>
              <a:t>pasta </a:t>
            </a:r>
            <a:r>
              <a:rPr lang="pt-BR" b="1" dirty="0" err="1"/>
              <a:t>app</a:t>
            </a:r>
            <a:r>
              <a:rPr lang="pt-BR" dirty="0"/>
              <a:t>.</a:t>
            </a:r>
          </a:p>
          <a:p>
            <a:r>
              <a:rPr lang="pt-BR" dirty="0"/>
              <a:t>Antes de criar um componente, é preciso criar uma rota (âncora) para ele.</a:t>
            </a:r>
          </a:p>
          <a:p>
            <a:r>
              <a:rPr lang="pt-BR" dirty="0"/>
              <a:t>Para isso, acesse o </a:t>
            </a:r>
            <a:r>
              <a:rPr lang="pt-BR" b="1" dirty="0"/>
              <a:t>arquivo </a:t>
            </a:r>
            <a:r>
              <a:rPr lang="pt-BR" b="1" dirty="0" err="1"/>
              <a:t>app-routing.module.ts</a:t>
            </a:r>
            <a:r>
              <a:rPr lang="pt-BR" dirty="0"/>
              <a:t>. Esse arquivo é utilizado para criar rotas de navegação dentro do seu projeto, por exemplo, acessar uma página interna.</a:t>
            </a:r>
          </a:p>
          <a:p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2449285"/>
            <a:ext cx="4005871" cy="415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639811"/>
            <a:ext cx="9613446" cy="522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922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81743" y="696686"/>
            <a:ext cx="10831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criar um arquivo dentro do seu terminal, automaticamente, os </a:t>
            </a:r>
            <a:r>
              <a:rPr lang="pt-BR" i="1" dirty="0" err="1"/>
              <a:t>imports</a:t>
            </a:r>
            <a:r>
              <a:rPr lang="pt-BR" dirty="0"/>
              <a:t> no arquivo </a:t>
            </a:r>
            <a:r>
              <a:rPr lang="pt-BR" dirty="0" err="1"/>
              <a:t>app.module.ts</a:t>
            </a:r>
            <a:r>
              <a:rPr lang="pt-BR" dirty="0"/>
              <a:t> serão realizados, reconhecendo que os arquivos criados fazem parte da estrutura do Angular.</a:t>
            </a:r>
          </a:p>
          <a:p>
            <a:r>
              <a:rPr lang="pt-BR" dirty="0"/>
              <a:t>Note que, na linha 8, "</a:t>
            </a:r>
            <a:r>
              <a:rPr lang="pt-BR" b="1" dirty="0" err="1"/>
              <a:t>HomeComponent</a:t>
            </a:r>
            <a:r>
              <a:rPr lang="pt-BR" dirty="0"/>
              <a:t>" é o nome do componente criado; se você acessar o seu arquivo </a:t>
            </a:r>
            <a:r>
              <a:rPr lang="pt-BR" dirty="0" err="1"/>
              <a:t>app.module.ts</a:t>
            </a:r>
            <a:r>
              <a:rPr lang="pt-BR" dirty="0"/>
              <a:t>, verá que ele está lá.</a:t>
            </a:r>
          </a:p>
          <a:p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1973102"/>
            <a:ext cx="8894989" cy="470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26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5" name="object 15"/>
          <p:cNvGrpSpPr/>
          <p:nvPr/>
        </p:nvGrpSpPr>
        <p:grpSpPr>
          <a:xfrm>
            <a:off x="1165859" y="1864132"/>
            <a:ext cx="9066711" cy="2953457"/>
            <a:chOff x="1165860" y="4596383"/>
            <a:chExt cx="4688840" cy="1579245"/>
          </a:xfrm>
        </p:grpSpPr>
        <p:pic>
          <p:nvPicPr>
            <p:cNvPr id="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860" y="4596383"/>
              <a:ext cx="4688586" cy="1578864"/>
            </a:xfrm>
            <a:prstGeom prst="rect">
              <a:avLst/>
            </a:prstGeom>
          </p:spPr>
        </p:pic>
        <p:sp>
          <p:nvSpPr>
            <p:cNvPr id="7" name="object 17"/>
            <p:cNvSpPr/>
            <p:nvPr/>
          </p:nvSpPr>
          <p:spPr>
            <a:xfrm>
              <a:off x="3510152" y="4696586"/>
              <a:ext cx="799465" cy="173355"/>
            </a:xfrm>
            <a:custGeom>
              <a:avLst/>
              <a:gdLst/>
              <a:ahLst/>
              <a:cxnLst/>
              <a:rect l="l" t="t" r="r" b="b"/>
              <a:pathLst>
                <a:path w="799464" h="173354">
                  <a:moveTo>
                    <a:pt x="0" y="172974"/>
                  </a:moveTo>
                  <a:lnTo>
                    <a:pt x="799338" y="172974"/>
                  </a:lnTo>
                  <a:lnTo>
                    <a:pt x="799338" y="0"/>
                  </a:lnTo>
                  <a:lnTo>
                    <a:pt x="0" y="0"/>
                  </a:lnTo>
                  <a:lnTo>
                    <a:pt x="0" y="172974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1349829" y="827314"/>
            <a:ext cx="8360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Digite o comando </a:t>
            </a:r>
            <a:r>
              <a:rPr lang="pt-BR" dirty="0" err="1"/>
              <a:t>ng</a:t>
            </a:r>
            <a:r>
              <a:rPr lang="pt-BR" dirty="0"/>
              <a:t>  g c &lt;nome&gt;</a:t>
            </a:r>
          </a:p>
          <a:p>
            <a:r>
              <a:rPr lang="pt-BR" dirty="0"/>
              <a:t> ou </a:t>
            </a:r>
            <a:r>
              <a:rPr lang="pt-BR" b="1" dirty="0" err="1"/>
              <a:t>ng</a:t>
            </a:r>
            <a:r>
              <a:rPr lang="pt-BR" b="1" dirty="0"/>
              <a:t> </a:t>
            </a:r>
            <a:r>
              <a:rPr lang="pt-BR" b="1" dirty="0" err="1"/>
              <a:t>generate</a:t>
            </a:r>
            <a:r>
              <a:rPr lang="pt-BR" b="1" dirty="0"/>
              <a:t> </a:t>
            </a:r>
            <a:r>
              <a:rPr lang="pt-BR" b="1" dirty="0" err="1"/>
              <a:t>component</a:t>
            </a:r>
            <a:r>
              <a:rPr lang="pt-BR" b="1" dirty="0"/>
              <a:t> &lt;nome&gt;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00462" y="1769807"/>
            <a:ext cx="118577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/>
              <a:t>Antes de Aprender Sobre </a:t>
            </a:r>
            <a:r>
              <a:rPr lang="pt-BR" sz="6000" b="1" dirty="0" err="1"/>
              <a:t>AngularJS</a:t>
            </a:r>
            <a:endParaRPr lang="pt-BR" sz="6000" b="1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051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533832" y="1238865"/>
            <a:ext cx="8878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Requisitos para Instalação</a:t>
            </a:r>
          </a:p>
          <a:p>
            <a:endParaRPr lang="pt-BR" sz="3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32" y="2964272"/>
            <a:ext cx="2733675" cy="16668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06" y="2439194"/>
            <a:ext cx="3023420" cy="22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0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926771" y="1099457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Digite na barra de pesquisa  o comando </a:t>
            </a:r>
            <a:r>
              <a:rPr lang="pt-BR" dirty="0" err="1"/>
              <a:t>cmd</a:t>
            </a:r>
            <a:endParaRPr lang="pt-BR" dirty="0"/>
          </a:p>
          <a:p>
            <a:endParaRPr lang="pt-BR" dirty="0"/>
          </a:p>
          <a:p>
            <a:r>
              <a:rPr lang="pt-BR" dirty="0"/>
              <a:t>Após aberto aparecera o </a:t>
            </a:r>
            <a:r>
              <a:rPr lang="pt-BR" dirty="0" err="1"/>
              <a:t>pronpt</a:t>
            </a:r>
            <a:r>
              <a:rPr lang="pt-BR" dirty="0"/>
              <a:t> de comando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742" y="2481832"/>
            <a:ext cx="6492458" cy="216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340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959429" y="1099457"/>
            <a:ext cx="84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spc="-10" dirty="0">
                <a:cs typeface="Calibri"/>
              </a:rPr>
              <a:t>Digite</a:t>
            </a:r>
            <a:r>
              <a:rPr lang="pt-BR" sz="3600" spc="15" dirty="0">
                <a:cs typeface="Calibri"/>
              </a:rPr>
              <a:t> </a:t>
            </a:r>
            <a:r>
              <a:rPr lang="pt-BR" sz="3600" b="1" dirty="0" err="1">
                <a:cs typeface="Calibri"/>
              </a:rPr>
              <a:t>npm</a:t>
            </a:r>
            <a:r>
              <a:rPr lang="pt-BR" sz="3600" b="1" spc="-10" dirty="0">
                <a:cs typeface="Calibri"/>
              </a:rPr>
              <a:t> </a:t>
            </a:r>
            <a:r>
              <a:rPr lang="pt-BR" sz="3600" b="1" spc="-10" dirty="0" err="1">
                <a:cs typeface="Calibri"/>
              </a:rPr>
              <a:t>install</a:t>
            </a:r>
            <a:r>
              <a:rPr lang="pt-BR" sz="3600" b="1" spc="-5" dirty="0">
                <a:cs typeface="Calibri"/>
              </a:rPr>
              <a:t> </a:t>
            </a:r>
            <a:r>
              <a:rPr lang="pt-BR" sz="3600" b="1" dirty="0">
                <a:cs typeface="Calibri"/>
              </a:rPr>
              <a:t>-g</a:t>
            </a:r>
            <a:r>
              <a:rPr lang="pt-BR" sz="3600" b="1" spc="-15" dirty="0">
                <a:cs typeface="Calibri"/>
              </a:rPr>
              <a:t> </a:t>
            </a:r>
            <a:r>
              <a:rPr lang="pt-BR" sz="3600" b="1" spc="-10" dirty="0">
                <a:cs typeface="Calibri"/>
              </a:rPr>
              <a:t>@angular/</a:t>
            </a:r>
            <a:r>
              <a:rPr lang="pt-BR" sz="3600" b="1" spc="-10" dirty="0" err="1">
                <a:cs typeface="Calibri"/>
              </a:rPr>
              <a:t>cli</a:t>
            </a:r>
            <a:r>
              <a:rPr lang="pt-BR" sz="3600" b="1" spc="10" dirty="0">
                <a:cs typeface="Calibri"/>
              </a:rPr>
              <a:t> </a:t>
            </a:r>
            <a:r>
              <a:rPr lang="pt-BR" sz="3600" dirty="0">
                <a:cs typeface="Calibri"/>
              </a:rPr>
              <a:t>e</a:t>
            </a:r>
            <a:r>
              <a:rPr lang="pt-BR" sz="3600" spc="-10" dirty="0">
                <a:cs typeface="Calibri"/>
              </a:rPr>
              <a:t> </a:t>
            </a:r>
            <a:r>
              <a:rPr lang="pt-BR" sz="3600" spc="-5" dirty="0">
                <a:cs typeface="Calibri"/>
              </a:rPr>
              <a:t>aperte</a:t>
            </a:r>
            <a:r>
              <a:rPr lang="pt-BR" sz="3600" spc="10" dirty="0">
                <a:cs typeface="Calibri"/>
              </a:rPr>
              <a:t> </a:t>
            </a:r>
            <a:r>
              <a:rPr lang="pt-BR" sz="3600" spc="-55" dirty="0">
                <a:cs typeface="Calibri"/>
              </a:rPr>
              <a:t>“</a:t>
            </a:r>
            <a:r>
              <a:rPr lang="pt-BR" sz="3600" i="1" spc="-55" dirty="0" err="1">
                <a:cs typeface="Calibri"/>
              </a:rPr>
              <a:t>enter</a:t>
            </a:r>
            <a:r>
              <a:rPr lang="pt-BR" sz="3600" spc="-55" dirty="0">
                <a:cs typeface="Calibri"/>
              </a:rPr>
              <a:t>”. Para a instalação do angular</a:t>
            </a:r>
          </a:p>
          <a:p>
            <a:endParaRPr lang="pt-BR" sz="3600" dirty="0">
              <a:cs typeface="Calibri"/>
            </a:endParaRPr>
          </a:p>
          <a:p>
            <a:endParaRPr lang="pt-BR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2154" y="2521182"/>
            <a:ext cx="8185405" cy="31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98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object 6"/>
          <p:cNvSpPr txBox="1"/>
          <p:nvPr/>
        </p:nvSpPr>
        <p:spPr>
          <a:xfrm>
            <a:off x="1106104" y="579803"/>
            <a:ext cx="840800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Dica!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spc="-20" dirty="0">
                <a:latin typeface="Calibri"/>
                <a:cs typeface="Calibri"/>
              </a:rPr>
              <a:t>Para</a:t>
            </a:r>
            <a:r>
              <a:rPr sz="2400" spc="-5" dirty="0">
                <a:latin typeface="Calibri"/>
                <a:cs typeface="Calibri"/>
              </a:rPr>
              <a:t> verificar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 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NodeJs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está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instalado,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digite: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npm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--version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aperte </a:t>
            </a:r>
            <a:r>
              <a:rPr sz="2400" spc="-45" dirty="0">
                <a:latin typeface="Calibri"/>
                <a:cs typeface="Calibri"/>
              </a:rPr>
              <a:t>“</a:t>
            </a:r>
            <a:r>
              <a:rPr sz="2400" i="1" spc="-45" dirty="0">
                <a:latin typeface="Calibri"/>
                <a:cs typeface="Calibri"/>
              </a:rPr>
              <a:t>enter</a:t>
            </a:r>
            <a:r>
              <a:rPr sz="2400" spc="-45" dirty="0">
                <a:latin typeface="Calibri"/>
                <a:cs typeface="Calibri"/>
              </a:rPr>
              <a:t>”.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Caso não apareça, verifique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versão baixada, </a:t>
            </a:r>
            <a:r>
              <a:rPr sz="2400" spc="-5" dirty="0">
                <a:latin typeface="Calibri"/>
                <a:cs typeface="Calibri"/>
              </a:rPr>
              <a:t>pois pode não </a:t>
            </a:r>
            <a:r>
              <a:rPr sz="2400" spc="-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sido </a:t>
            </a:r>
            <a:r>
              <a:rPr sz="2400" spc="-10" dirty="0">
                <a:latin typeface="Calibri"/>
                <a:cs typeface="Calibri"/>
              </a:rPr>
              <a:t>baixado.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889" y="2868493"/>
            <a:ext cx="6030795" cy="21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9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D8C7E-E570-422B-92C2-D6A5D8F260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7"/>
          <p:cNvSpPr txBox="1"/>
          <p:nvPr/>
        </p:nvSpPr>
        <p:spPr>
          <a:xfrm>
            <a:off x="1511300" y="625239"/>
            <a:ext cx="93091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EC7C30"/>
                </a:solidFill>
                <a:latin typeface="Calibri"/>
                <a:cs typeface="Calibri"/>
              </a:rPr>
              <a:t>Importante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2000" spc="-15" dirty="0">
                <a:latin typeface="Calibri"/>
                <a:cs typeface="Calibri"/>
              </a:rPr>
              <a:t>Atente-se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ao </a:t>
            </a:r>
            <a:r>
              <a:rPr sz="2000" spc="-5" dirty="0">
                <a:latin typeface="Calibri"/>
                <a:cs typeface="Calibri"/>
              </a:rPr>
              <a:t>caminho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onde sua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pasta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está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sendo</a:t>
            </a:r>
            <a:r>
              <a:rPr sz="2000" dirty="0">
                <a:latin typeface="Calibri"/>
                <a:cs typeface="Calibri"/>
              </a:rPr>
              <a:t> criada.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spc="-3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 </a:t>
            </a:r>
            <a:r>
              <a:rPr sz="2000" spc="-15" dirty="0">
                <a:latin typeface="Calibri"/>
                <a:cs typeface="Calibri"/>
              </a:rPr>
              <a:t>exemplo,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criada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dentro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meus </a:t>
            </a:r>
            <a:r>
              <a:rPr sz="2000" spc="-10" dirty="0">
                <a:latin typeface="Calibri"/>
                <a:cs typeface="Calibri"/>
              </a:rPr>
              <a:t>usuários.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Para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acessá-la,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vá até: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disco </a:t>
            </a:r>
            <a:r>
              <a:rPr sz="2000" b="1" spc="-5" dirty="0">
                <a:latin typeface="Calibri"/>
                <a:cs typeface="Calibri"/>
              </a:rPr>
              <a:t>local (C:)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299" y="2322830"/>
            <a:ext cx="8427357" cy="18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1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811</Words>
  <Application>Microsoft Office PowerPoint</Application>
  <PresentationFormat>Widescreen</PresentationFormat>
  <Paragraphs>84</Paragraphs>
  <Slides>70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Usuário do Windows</cp:lastModifiedBy>
  <cp:revision>77</cp:revision>
  <dcterms:created xsi:type="dcterms:W3CDTF">2018-10-25T18:17:28Z</dcterms:created>
  <dcterms:modified xsi:type="dcterms:W3CDTF">2022-05-28T23:59:47Z</dcterms:modified>
</cp:coreProperties>
</file>