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officeDocument/2006/relationships/custom-properties" Target="docProps/custom.xml"/>
</Relationships>

</file>

<file path=docProps\app.xml><?xml version="1.0" encoding="utf-8"?>
<Properties xmlns="http://schemas.openxmlformats.org/officeDocument/2006/extended-properties" xmlns:vt="http://schemas.openxmlformats.org/officeDocument/2006/docPropsVTypes">
  <Application>Microsoft Office PowerPoint</Application>
  <Slides>6</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Unknown Creator</dc:creator>
  <cp:lastModifiedBy>Unknown Creator</cp:lastModifiedBy>
  <dcterms:created xsi:type="dcterms:W3CDTF">2020-03-11T09:22:42Z</dcterms:created>
  <dcterms:modified xsi:type="dcterms:W3CDTF">2020-03-11T09:22:42Z</dcterms:modified>
  <dc:title>Untitled Presentation</dc:title>
  <dc:description/>
  <dc:subject/>
  <cp:keywords/>
  <cp:category/>
</cp:coreProperties>
</file>

<file path=docProps\custom.xml><?xml version="1.0" encoding="utf-8"?>
<Properties xmlns="http://schemas.openxmlformats.org/officeDocument/2006/custom-properties" xmlns:vt="http://schemas.openxmlformats.org/officeDocument/2006/docPropsVTypes"/>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presProps" Target="presProps.xml"/>
  <Relationship Id="rId10" Type="http://schemas.openxmlformats.org/officeDocument/2006/relationships/viewProps" Target="viewProps.xml"/>
  <Relationship Id="rId11" Type="http://schemas.openxmlformats.org/officeDocument/2006/relationships/tableStyles" Target="tableStyles.xml"/>
</Relationship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9144000" cy="6858000" type="screen4x3"/>
  <p:notesSz cx="6858000" cy="9144000"/>
  <p:defaultTextStyle>
    <a:defPPr>
      <a:defRPr lang="fr-FR"/>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272934835" r:id="rId1"/>
  </p:sldLayoutIdLst>
  <p:txStyles>
    <p:titleStyle>
      <a:lvl1pPr algn="ctr">
        <a:defRPr sz="4400" kern="1200">
          <a:solidFill>
            <a:schemeClr val="lt1"/>
          </a:solidFill>
        </a:defRPr>
      </a:lvl1pPr>
      <a:extLst/>
    </p:titleStyle>
    <p:bodyStyle>
      <a:lvl1pPr algn="ctr" indent="-324900">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Capture1.png"/>
  <Relationship Id="rId3" Type="http://schemas.openxmlformats.org/officeDocument/2006/relationships/image" Target="../media/jaco_kala2.jpg"/>
  <Relationship Id="rId4" Type="http://schemas.openxmlformats.org/officeDocument/2006/relationships/image" Target="../media/absa-logo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Capture5.png"/>
  <Relationship Id="rId3" Type="http://schemas.openxmlformats.org/officeDocument/2006/relationships/image" Target="../media/absa-logo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Capture9.png"/>
  <Relationship Id="rId3" Type="http://schemas.openxmlformats.org/officeDocument/2006/relationships/image" Target="../media/absa-logo1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Capture13.png"/>
  <Relationship Id="rId3" Type="http://schemas.openxmlformats.org/officeDocument/2006/relationships/image" Target="../media/absa-logo1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Capture17.png"/>
  <Relationship Id="rId3" Type="http://schemas.openxmlformats.org/officeDocument/2006/relationships/image" Target="../media/absa-logo1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Capture21.png"/>
  <Relationship Id="rId3" Type="http://schemas.openxmlformats.org/officeDocument/2006/relationships/image" Target="../media/absa-logo2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0"/>
          <a:ext cx="9525000" cy="6858000"/>
          <a:chOff x="95250" y="0"/>
          <a:chExt cx="9525000" cy="6858000"/>
        </a:xfrm>
      </p:grpSpPr>
      <p:pic>
        <p:nvPicPr>
          <p:cNvPr id="1" name="PHPPresentation logo" descr="PHPPresentation logo"/>
          <p:cNvPicPr>
            <a:picLocks noChangeAspect="1"/>
          </p:cNvPicPr>
          <p:nvPr/>
        </p:nvPicPr>
        <p:blipFill>
          <a:blip r:embed="rId2"/>
          <a:stretch>
            <a:fillRect/>
          </a:stretch>
        </p:blipFill>
        <p:spPr>
          <a:xfrm>
            <a:off x="9077325" y="0"/>
            <a:ext cx="104775" cy="6858000"/>
          </a:xfrm>
          <a:prstGeom prst="rect">
            <a:avLst/>
          </a:prstGeom>
        </p:spPr>
      </p:pic>
      <p:pic>
        <p:nvPicPr>
          <p:cNvPr id="2" name="PHPPresentation logo" descr="PHPPresentation logo"/>
          <p:cNvPicPr>
            <a:picLocks noChangeAspect="1"/>
          </p:cNvPicPr>
          <p:nvPr/>
        </p:nvPicPr>
        <p:blipFill>
          <a:blip r:embed="rId3"/>
          <a:stretch>
            <a:fillRect/>
          </a:stretch>
        </p:blipFill>
        <p:spPr>
          <a:xfrm>
            <a:off x="1905000" y="190500"/>
            <a:ext cx="3810000" cy="1095375"/>
          </a:xfrm>
          <a:prstGeom prst="rect">
            <a:avLst/>
          </a:prstGeom>
        </p:spPr>
      </p:pic>
      <p:sp>
        <p:nvSpPr>
          <p:cNvPr id="3" name=""/>
          <p:cNvSpPr txBox="1"/>
          <p:nvPr/>
        </p:nvSpPr>
        <p:spPr>
          <a:xfrm>
            <a:off x="95250" y="190500"/>
            <a:ext cx="5715000" cy="190500"/>
          </a:xfrm>
          <a:prstGeom prst="rect">
            <a:avLst/>
          </a:prstGeom>
          <a:noFill/>
        </p:spPr>
        <p:txBody>
          <a:bodyPr rtlCol="0" bIns="45720" lIns="91440" rIns="91440" tIns="45720">
            <a:spAutoFit/>
          </a:bodyPr>
          <a:lstStyle/>
          <a:p>
            <a:pPr algn="l" fontAlgn="base" marL="0" marR="0" indent="0" lvl="0">
              <a:lnSpc>
                <a:spcPct val="100%"/>
              </a:lnSpc>
            </a:pPr>
            <a:r>
              <a:rPr lang="en-US" sz="1600" spc="0" u="none">
                <a:solidFill>
                  <a:srgbClr val="c00000">
                    <a:alpha val="100.00%"/>
                  </a:srgbClr>
                </a:solidFill>
                <a:latin typeface="Arial"/>
              </a:rPr>
              <a:t/>
            </a:r>
          </a:p>
        </p:txBody>
      </p:sp>
      <p:graphicFrame>
        <p:nvGraphicFramePr>
          <p:cNvPr id="4" name="" descr=""/>
          <p:cNvGraphicFramePr>
            <a:graphicFrameLocks noGrp="1"/>
          </p:cNvGraphicFramePr>
          <p:nvPr/>
        </p:nvGraphicFramePr>
        <p:xfrm>
          <a:off x="190500" y="6286500"/>
          <a:ext cx="8715375" cy="0"/>
        </p:xfrm>
        <a:graphic>
          <a:graphicData uri="http://schemas.openxmlformats.org/drawingml/2006/table">
            <a:tbl>
              <a:tblPr firstRow="1" bandRow="1"/>
              <a:tblGrid>
                <a:gridCol w="8715375"/>
              </a:tblGrid>
              <a:tr h="95250">
                <a:tc>
                  <a:txBody>
                    <a:bodyPr wrap="square" rtlCol="0">
                      <a:spAutoFit/>
                    </a:bodyPr>
                    <a:lstStyle/>
                    <a:p>
                      <a:pPr algn="l" fontAlgn="base" marL="47625" marR="0" indent="0" lvl="0">
                        <a:lnSpc>
                          <a:spcPct val="100%"/>
                        </a:lnSpc>
                      </a:pPr>
                      <a:r>
                        <a:rPr lang="en-US" sz="800" spc="0" u="none">
                          <a:solidFill>
                            <a:srgbClr val="000000">
                              <a:alpha val="100.00%"/>
                            </a:srgbClr>
                          </a:solidFill>
                          <a:latin typeface="Arial"/>
                        </a:rPr>
                        <a:t><![CDATA[1  |    |    |  ]]></a:t>
                      </a:r>
                      <a:br/>
                      <a:r>
                        <a:rPr lang="en-US" sz="900" spc="0" u="none">
                          <a:solidFill>
                            <a:srgbClr val="000000">
                              <a:alpha val="100.00%"/>
                            </a:srgbClr>
                          </a:solidFill>
                          <a:latin typeface="Arial"/>
                        </a:rPr>
                        <a:t><![CDATA[SECRET CONFIDENTIAL INTERNAL ONLY]]></a:t>
                      </a:r>
                    </a:p>
                  </a:txBody>
                  <a:tcPr marL="47625" marR="0" marT="9525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bl>
          </a:graphicData>
        </a:graphic>
      </p:graphicFrame>
      <p:pic>
        <p:nvPicPr>
          <p:cNvPr id="5" name="PHPPresentation logo" descr="PHPPresentation logo"/>
          <p:cNvPicPr>
            <a:picLocks noChangeAspect="1"/>
          </p:cNvPicPr>
          <p:nvPr/>
        </p:nvPicPr>
        <p:blipFill>
          <a:blip r:embed="rId4"/>
          <a:stretch>
            <a:fillRect/>
          </a:stretch>
        </p:blipFill>
        <p:spPr>
          <a:xfrm>
            <a:off x="8572500" y="6381750"/>
            <a:ext cx="285750" cy="285750"/>
          </a:xfrm>
          <a:prstGeom prst="rect">
            <a:avLst/>
          </a:prstGeom>
        </p:spPr>
      </p:pic>
      <p:sp>
        <p:nvSpPr>
          <p:cNvPr id="6" name=""/>
          <p:cNvSpPr txBox="1"/>
          <p:nvPr/>
        </p:nvSpPr>
        <p:spPr>
          <a:xfrm>
            <a:off x="95250" y="476250"/>
            <a:ext cx="5715000" cy="190500"/>
          </a:xfrm>
          <a:prstGeom prst="rect">
            <a:avLst/>
          </a:prstGeom>
          <a:noFill/>
        </p:spPr>
        <p:txBody>
          <a:bodyPr rtlCol="0" bIns="45720" lIns="91440" rIns="91440" tIns="45720">
            <a:spAutoFit/>
          </a:bodyPr>
          <a:lstStyle/>
          <a:p>
            <a:pPr algn="l" fontAlgn="base" marL="0" marR="0" indent="0" lvl="0">
              <a:lnSpc>
                <a:spcPct val="100%"/>
              </a:lnSpc>
            </a:pPr>
            <a:r>
              <a:rPr lang="en-US" b="1" sz="1200" spc="0" u="none">
                <a:solidFill>
                  <a:srgbClr val="000000">
                    <a:alpha val="100.00%"/>
                  </a:srgbClr>
                </a:solidFill>
                <a:latin typeface="Arial"/>
              </a:rPr>
              <a:t><![CDATA[Jaco Kala]]></a:t>
            </a:r>
          </a:p>
        </p:txBody>
      </p:sp>
      <p:sp>
        <p:nvSpPr>
          <p:cNvPr id="7" name=""/>
          <p:cNvSpPr txBox="1"/>
          <p:nvPr/>
        </p:nvSpPr>
        <p:spPr>
          <a:xfrm>
            <a:off x="5715000" y="476250"/>
            <a:ext cx="3810000" cy="190500"/>
          </a:xfrm>
          <a:prstGeom prst="rect">
            <a:avLst/>
          </a:prstGeom>
          <a:noFill/>
        </p:spPr>
        <p:txBody>
          <a:bodyPr rtlCol="0" bIns="45720" lIns="91440" rIns="91440" tIns="45720">
            <a:spAutoFit/>
          </a:bodyPr>
          <a:lstStyle/>
          <a:p>
            <a:pPr algn="l" fontAlgn="base" marL="0" marR="0" indent="0" lvl="0">
              <a:lnSpc>
                <a:spcPct val="100%"/>
              </a:lnSpc>
            </a:pPr>
            <a:r>
              <a:rPr lang="en-US" b="1" sz="1200" spc="0" u="none">
                <a:solidFill>
                  <a:srgbClr val="000000">
                    <a:alpha val="100.00%"/>
                  </a:srgbClr>
                </a:solidFill>
                <a:latin typeface="Arial"/>
              </a:rPr>
              <a:t><![CDATA[John]]></a:t>
            </a:r>
          </a:p>
        </p:txBody>
      </p:sp>
      <p:sp>
        <p:nvSpPr>
          <p:cNvPr id="8" name=""/>
          <p:cNvSpPr txBox="1"/>
          <p:nvPr/>
        </p:nvSpPr>
        <p:spPr>
          <a:xfrm>
            <a:off x="8001000" y="476250"/>
            <a:ext cx="952500" cy="190500"/>
          </a:xfrm>
          <a:prstGeom prst="rect">
            <a:avLst/>
          </a:prstGeom>
          <a:noFill/>
        </p:spPr>
        <p:txBody>
          <a:bodyPr rtlCol="0" bIns="45720" lIns="91440" rIns="91440" tIns="45720">
            <a:spAutoFit/>
          </a:bodyPr>
          <a:lstStyle/>
          <a:p>
            <a:pPr algn="r" fontAlgn="base" marL="0" marR="0" indent="0" lvl="0">
              <a:lnSpc>
                <a:spcPct val="100%"/>
              </a:lnSpc>
            </a:pPr>
            <a:r>
              <a:rPr lang="en-US" b="1" sz="1200" spc="0" u="none">
                <a:solidFill>
                  <a:srgbClr val="000000">
                    <a:alpha val="100.00%"/>
                  </a:srgbClr>
                </a:solidFill>
                <a:latin typeface="Arial"/>
              </a:rPr>
              <a:t><![CDATA[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0"/>
          <a:ext cx="9525000" cy="6858000"/>
          <a:chOff x="95250" y="0"/>
          <a:chExt cx="9525000" cy="6858000"/>
        </a:xfrm>
      </p:grpSpPr>
      <p:pic>
        <p:nvPicPr>
          <p:cNvPr id="1" name="PHPPresentation logo" descr="PHPPresentation logo"/>
          <p:cNvPicPr>
            <a:picLocks noChangeAspect="1"/>
          </p:cNvPicPr>
          <p:nvPr/>
        </p:nvPicPr>
        <p:blipFill>
          <a:blip r:embed="rId2"/>
          <a:stretch>
            <a:fillRect/>
          </a:stretch>
        </p:blipFill>
        <p:spPr>
          <a:xfrm>
            <a:off x="9077325" y="0"/>
            <a:ext cx="104775" cy="6858000"/>
          </a:xfrm>
          <a:prstGeom prst="rect">
            <a:avLst/>
          </a:prstGeom>
        </p:spPr>
      </p:pic>
      <p:sp>
        <p:nvSpPr>
          <p:cNvPr id="2" name=""/>
          <p:cNvSpPr txBox="1"/>
          <p:nvPr/>
        </p:nvSpPr>
        <p:spPr>
          <a:xfrm>
            <a:off x="95250" y="190500"/>
            <a:ext cx="5715000" cy="190500"/>
          </a:xfrm>
          <a:prstGeom prst="rect">
            <a:avLst/>
          </a:prstGeom>
          <a:noFill/>
        </p:spPr>
        <p:txBody>
          <a:bodyPr rtlCol="0" bIns="45720" lIns="91440" rIns="91440" tIns="45720">
            <a:spAutoFit/>
          </a:bodyPr>
          <a:lstStyle/>
          <a:p>
            <a:pPr algn="l" fontAlgn="base" marL="0" marR="0" indent="0" lvl="0">
              <a:lnSpc>
                <a:spcPct val="100%"/>
              </a:lnSpc>
            </a:pPr>
            <a:r>
              <a:rPr lang="en-US" sz="1600" spc="0" u="none">
                <a:solidFill>
                  <a:srgbClr val="c00000">
                    <a:alpha val="100.00%"/>
                  </a:srgbClr>
                </a:solidFill>
                <a:latin typeface="Arial"/>
              </a:rPr>
              <a:t/>
            </a:r>
          </a:p>
        </p:txBody>
      </p:sp>
      <p:graphicFrame>
        <p:nvGraphicFramePr>
          <p:cNvPr id="3" name="" descr=""/>
          <p:cNvGraphicFramePr>
            <a:graphicFrameLocks noGrp="1"/>
          </p:cNvGraphicFramePr>
          <p:nvPr/>
        </p:nvGraphicFramePr>
        <p:xfrm>
          <a:off x="190500" y="6286500"/>
          <a:ext cx="8715375" cy="0"/>
        </p:xfrm>
        <a:graphic>
          <a:graphicData uri="http://schemas.openxmlformats.org/drawingml/2006/table">
            <a:tbl>
              <a:tblPr firstRow="1" bandRow="1"/>
              <a:tblGrid>
                <a:gridCol w="8715375"/>
              </a:tblGrid>
              <a:tr h="95250">
                <a:tc>
                  <a:txBody>
                    <a:bodyPr wrap="square" rtlCol="0">
                      <a:spAutoFit/>
                    </a:bodyPr>
                    <a:lstStyle/>
                    <a:p>
                      <a:pPr algn="l" fontAlgn="base" marL="47625" marR="0" indent="0" lvl="0">
                        <a:lnSpc>
                          <a:spcPct val="100%"/>
                        </a:lnSpc>
                      </a:pPr>
                      <a:r>
                        <a:rPr lang="en-US" sz="800" spc="0" u="none">
                          <a:solidFill>
                            <a:srgbClr val="000000">
                              <a:alpha val="100.00%"/>
                            </a:srgbClr>
                          </a:solidFill>
                          <a:latin typeface="Arial"/>
                        </a:rPr>
                        <a:t><![CDATA[2  |    |    |  ]]></a:t>
                      </a:r>
                      <a:br/>
                      <a:r>
                        <a:rPr lang="en-US" sz="900" spc="0" u="none">
                          <a:solidFill>
                            <a:srgbClr val="000000">
                              <a:alpha val="100.00%"/>
                            </a:srgbClr>
                          </a:solidFill>
                          <a:latin typeface="Arial"/>
                        </a:rPr>
                        <a:t><![CDATA[SECRET CONFIDENTIAL INTERNAL ONLY]]></a:t>
                      </a:r>
                    </a:p>
                  </a:txBody>
                  <a:tcPr marL="47625" marR="0" marT="9525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bl>
          </a:graphicData>
        </a:graphic>
      </p:graphicFrame>
      <p:pic>
        <p:nvPicPr>
          <p:cNvPr id="4" name="PHPPresentation logo" descr="PHPPresentation logo"/>
          <p:cNvPicPr>
            <a:picLocks noChangeAspect="1"/>
          </p:cNvPicPr>
          <p:nvPr/>
        </p:nvPicPr>
        <p:blipFill>
          <a:blip r:embed="rId3"/>
          <a:stretch>
            <a:fillRect/>
          </a:stretch>
        </p:blipFill>
        <p:spPr>
          <a:xfrm>
            <a:off x="8572500" y="6381750"/>
            <a:ext cx="285750" cy="285750"/>
          </a:xfrm>
          <a:prstGeom prst="rect">
            <a:avLst/>
          </a:prstGeom>
        </p:spPr>
      </p:pic>
      <p:sp>
        <p:nvSpPr>
          <p:cNvPr id="5" name=""/>
          <p:cNvSpPr txBox="1"/>
          <p:nvPr/>
        </p:nvSpPr>
        <p:spPr>
          <a:xfrm>
            <a:off x="95250" y="476250"/>
            <a:ext cx="5715000" cy="190500"/>
          </a:xfrm>
          <a:prstGeom prst="rect">
            <a:avLst/>
          </a:prstGeom>
          <a:noFill/>
        </p:spPr>
        <p:txBody>
          <a:bodyPr rtlCol="0" bIns="45720" lIns="91440" rIns="91440" tIns="45720">
            <a:spAutoFit/>
          </a:bodyPr>
          <a:lstStyle/>
          <a:p>
            <a:pPr algn="l" fontAlgn="base" marL="0" marR="0" indent="0" lvl="0">
              <a:lnSpc>
                <a:spcPct val="100%"/>
              </a:lnSpc>
            </a:pPr>
            <a:r>
              <a:rPr lang="en-US" b="1" sz="1200" spc="0" u="none">
                <a:solidFill>
                  <a:srgbClr val="000000">
                    <a:alpha val="100.00%"/>
                  </a:srgbClr>
                </a:solidFill>
                <a:latin typeface="Arial"/>
              </a:rPr>
              <a:t><![CDATA[Jaco Kala]]></a:t>
            </a:r>
          </a:p>
        </p:txBody>
      </p:sp>
      <p:sp>
        <p:nvSpPr>
          <p:cNvPr id="6" name=""/>
          <p:cNvSpPr txBox="1"/>
          <p:nvPr/>
        </p:nvSpPr>
        <p:spPr>
          <a:xfrm>
            <a:off x="5715000" y="476250"/>
            <a:ext cx="3810000" cy="190500"/>
          </a:xfrm>
          <a:prstGeom prst="rect">
            <a:avLst/>
          </a:prstGeom>
          <a:noFill/>
        </p:spPr>
        <p:txBody>
          <a:bodyPr rtlCol="0" bIns="45720" lIns="91440" rIns="91440" tIns="45720">
            <a:spAutoFit/>
          </a:bodyPr>
          <a:lstStyle/>
          <a:p>
            <a:pPr algn="l" fontAlgn="base" marL="0" marR="0" indent="0" lvl="0">
              <a:lnSpc>
                <a:spcPct val="100%"/>
              </a:lnSpc>
            </a:pPr>
            <a:r>
              <a:rPr lang="en-US" b="1" sz="1200" spc="0" u="none">
                <a:solidFill>
                  <a:srgbClr val="000000">
                    <a:alpha val="100.00%"/>
                  </a:srgbClr>
                </a:solidFill>
                <a:latin typeface="Arial"/>
              </a:rPr>
              <a:t><![CDATA[John]]></a:t>
            </a:r>
          </a:p>
        </p:txBody>
      </p:sp>
      <p:sp>
        <p:nvSpPr>
          <p:cNvPr id="7" name=""/>
          <p:cNvSpPr txBox="1"/>
          <p:nvPr/>
        </p:nvSpPr>
        <p:spPr>
          <a:xfrm>
            <a:off x="8001000" y="476250"/>
            <a:ext cx="952500" cy="190500"/>
          </a:xfrm>
          <a:prstGeom prst="rect">
            <a:avLst/>
          </a:prstGeom>
          <a:noFill/>
        </p:spPr>
        <p:txBody>
          <a:bodyPr rtlCol="0" bIns="45720" lIns="91440" rIns="91440" tIns="45720">
            <a:spAutoFit/>
          </a:bodyPr>
          <a:lstStyle/>
          <a:p>
            <a:pPr algn="r" fontAlgn="base" marL="0" marR="0" indent="0" lvl="0">
              <a:lnSpc>
                <a:spcPct val="100%"/>
              </a:lnSpc>
            </a:pPr>
            <a:r>
              <a:rPr lang="en-US" b="1" sz="1200" spc="0" u="none">
                <a:solidFill>
                  <a:srgbClr val="000000">
                    <a:alpha val="100.00%"/>
                  </a:srgbClr>
                </a:solidFill>
                <a:latin typeface="Arial"/>
              </a:rPr>
              <a:t><![CDATA[2/6]]></a:t>
            </a:r>
          </a:p>
        </p:txBody>
      </p:sp>
      <p:graphicFrame>
        <p:nvGraphicFramePr>
          <p:cNvPr id="8" name="" descr=""/>
          <p:cNvGraphicFramePr>
            <a:graphicFrameLocks noGrp="1"/>
          </p:cNvGraphicFramePr>
          <p:nvPr/>
        </p:nvGraphicFramePr>
        <p:xfrm>
          <a:off x="190500" y="762000"/>
          <a:ext cx="7620000" cy="0"/>
        </p:xfrm>
        <a:graphic>
          <a:graphicData uri="http://schemas.openxmlformats.org/drawingml/2006/table">
            <a:tbl>
              <a:tblPr firstRow="1" bandRow="1"/>
              <a:tblGrid>
                <a:gridCol w="285750"/>
                <a:gridCol w="1714500"/>
                <a:gridCol w="857250"/>
                <a:gridCol w="857250"/>
                <a:gridCol w="1047750"/>
                <a:gridCol w="476250"/>
                <a:gridCol w="692727"/>
                <a:gridCol w="692727"/>
                <a:gridCol w="692727"/>
                <a:gridCol w="692727"/>
                <a:gridCol w="692727"/>
              </a:tblGrid>
              <a:tr h="95250">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1270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Overview]]></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5">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No.]]></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Customer Name]]></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Relationship]]></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KYC Status]]></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New / Existing]]></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CASA]]></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PEP]]></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Sanctions]]></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 STRS]]></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Litigation]]></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Adv. Media]]></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r>
              <a:tr h="95250">
                <a:tc rowSpan="30">
                  <a:txBody>
                    <a:bodyPr wrap="square" rtlCol="0">
                      <a:spAutoFit/>
                    </a:bodyPr>
                    <a:lstStyle/>
                    <a:p>
                      <a:pPr algn="l" fontAlgn="base" marL="47625" marR="0" indent="0" lvl="0">
                        <a:lnSpc>
                          <a:spcPct val="100%"/>
                        </a:lnSpc>
                      </a:pPr>
                      <a:r>
                        <a:rPr lang="en-US" sz="900" spc="0" u="none">
                          <a:solidFill>
                            <a:srgbClr val="000000">
                              <a:alpha val="100.00%"/>
                            </a:srgbClr>
                          </a:solidFill>
                          <a:latin typeface="Calibri"/>
                        </a:rPr>
                        <a:t><![CDATA[1.1]]></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Jaco Kala]]></a:t>
                      </a:r>
                      <a:br/>
                      <a:r>
                        <a:rPr lang="en-US" sz="900" spc="0" u="none">
                          <a:solidFill>
                            <a:srgbClr val="000000">
                              <a:alpha val="100.00%"/>
                            </a:srgbClr>
                          </a:solidFill>
                          <a:latin typeface="Arial"/>
                        </a:rPr>
                        <a:t><![CDATA[( 012 )]]></a:t>
                      </a:r>
                      <a:br/>
                      <a:r>
                        <a:rPr lang="en-US" sz="900" spc="0" u="none">
                          <a:solidFill>
                            <a:srgbClr val="000000">
                              <a:alpha val="100.00%"/>
                            </a:srgbClr>
                          </a:solidFill>
                          <a:latin typeface="Arial"/>
                        </a:rPr>
                        <a:t><![CDATA[33333333]]></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unknown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RC]]></a:t>
                      </a:r>
                      <a:br/>
                      <a:r>
                        <a:rPr lang="en-US" sz="900" spc="0" u="none">
                          <a:solidFill>
                            <a:srgbClr val="000000">
                              <a:alpha val="100.00%"/>
                            </a:srgbClr>
                          </a:solidFill>
                          <a:latin typeface="Arial"/>
                        </a:rPr>
                        <a:t><![CDATA[( 2020-03-01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Existing]]></a:t>
                      </a:r>
                      <a:br/>
                      <a:r>
                        <a:rPr lang="en-US" sz="900" spc="0" u="none">
                          <a:solidFill>
                            <a:srgbClr val="000000">
                              <a:alpha val="100.00%"/>
                            </a:srgbClr>
                          </a:solidFill>
                          <a:latin typeface="Arial"/>
                        </a:rPr>
                        <a:t><![CDATA[( 2012-01-12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Medium]]></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Test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04775">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Background]]></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1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This client has been an active client since 24th January 1998 and in time has opened various accounts and taken up various loans throughout the years
Client has the following accounts and loans:
Cheque account
Savings
Home Loan
Vehicle Finance
Personal loan
Overdraft
Credit Card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Product Exposure]]></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2">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Product]]></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2">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Turnover ( Current Year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3">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Turnover ( Previous Year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Date Opened]]></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Balance]]></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Limit]]></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r>
              <a:tr h="95250">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cheque  account, Savings account, credit card, overdraft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R40 000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35 0000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1998-01-24]]></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R44000.00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R5000.00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Suspicious Transactional Report (STR)]]></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2">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Date]]></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4">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High Level Reason]]></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4">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Investigation Outcome]]></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r>
              <a:tr h="19050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20-03-10]]></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irregular activities triggered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fraudulent activities picked up on members cheque acccount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10-01-25]]></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More irregular activities traced on clients various accounts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fraudulent activities picked up on clients savings account and credit card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12-02-01]]></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further investigation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transfer of funds to related party accounts on a weekly basis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14-03-01]]></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further investigation - money laundering to offshore accounts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money laundering - transfers done to offshore accounts and to Swiss bank accounts to unknown account holders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15-04-01]]></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further investigation - high withdrawals made on clients accounts on a daily basis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irregular withdrawals made on cheque account on a daily basis at various atm points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16-05-01]]></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further investigation - irregular spending occurred on clients savings account statement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irregular spending on a daily basis purchasing various items - purchasing cars, boats and furniture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17-06-01]]></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further investigation - documents are outstanding on the clients profile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outstanding documents are required on this clients profile  - bank statements for 6 months are not found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18-07-01]]></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further investigation - irregular transactions to and from  high profile clients in various organizations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irregular transactions  traced from clients accounts to  and from various  high profile clients which reflect high amounts on regular occasions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18-12-01]]></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further investigation - high credits on members profile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high credits picked up where client spends large amounts of funds from credit card to vendors and hotels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19-01-01]]></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further investigation - irregular debit orders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high debit orders picked up on clients bank statements which  are traced from local state owned entities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19-04-05]]></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further investigation - large amounts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large amounts traced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19-09-12]]></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further investigation - irregular funds received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irregular funds received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19-12-31]]></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further investigation - irregular transfers made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irregular transfers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20-03-09]]></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complete - investigation done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client is guilty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Transactional Analysis (1 February 2019 until 30 April 2020 - %%%%%%%%%%%%%%%%%%%%%%%%%%%%%$$$$$$$$$$$$$$$$$$$$$$$$$$$$$$$$$$$$$$$$$$$$$$$$$$$$$$$$$$$$$$$$$$$$$$$$$$$$$$$$$$$$$$$$U$%$#%$%@#$@#$@$#@#$@#$@#$@$#@#$@$#@#$@)]]></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Expected Account Activity]]></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8">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cheque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1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client to be reviewed for a period of 1 year, there are $$$ received from offshore accounts and there is irregular spending on all clients accounts. Client is not a buisness client but received a monthly salary from a non profit organziation.
the following has been determined:
A
B
C
D
E
R
G
%%%%%%%%%%%%%%%%%%%%%%%%%%%%%$$$$$$$$$$$$$$$$$$$$$$$$$$$$$$$$$$$$$$$$$$$$$$$$$$$$$$$$$$$$$$$$$$$$$$$$$$$$$$$$$$$$$$$$U$%$#%$%@#$@#$@$#@#$@#$@#$@$#@#$@$#@#$@
%%%%%%%%%%%%%%%%%%%%%%%%%%%%%$$$$$$$$$$$$$$$$$$$$$$$$$$$$$$$$$$$$$$$$$$$$$$$$$$$$$$$$$$$$$$$$$$$$$$$$$$$$$$$$$$$$$$$$U$%$#%$%@#$@#$@$#@#$@#$@#$@$#@#$@$#@#$@
%%%%%%%%%%%%%%%%%%%%%%%%%%%%%$$$$$$$$$$$$$$$$$$$$$$$$$$$$$$$$$$$$$$$$$$$$$$$$$$$$$$$$$$$$$$$$$$$$$$$$$$$$$$$$$$$$$$$$U$%$#%$%@#$@#$@$#@#$@#$@#$@$#@#$@$#@#$@
%%%%%%%%%%%%%%%%%%%%%%%%%%%%%$$$$$$$$$$$$$$$$$$$$$$$$$$$$$$$$$$$$$$$$$$$$$$$$$$$$$$$$$$$$$$$$$$$$$$$$$$$$$$$$$$$$$$$$U$%$#%$%@#$@#$@$#@#$@#$@#$@$#@#$@$#@#$@
%%%%%%%%%%%%%%%%%%%%%%%%%%%%%$$$$$$$$$$$$$$$$$$$$$$$$$$$$$$$$$$$$$$$$$$$$$$$$$$$$$$$$$$$$$$$$$$$$$$$$$$$$$$$$$$$$$$$$U$%$#%$%@#$@#$@$#@#$@#$@#$@$#@#$@$#@#$@
%%%%%%%%%%%%%%%%%%%%%%%%%%%%%$$$$$$$$$$$$$$$$$$$$$$$$$$$$$$$$$$$$$$$$$$$$$$$$$$$$$$$$$$$$$$$$$$$$$$$$$$$$$$$$$$$$$$$$U$%$#%$%@#$@#$@$#@#$@#$@#$@$#@#$@$#@#$@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Adverse Media]]></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Date of EDD]]></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2020-03-07]]></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EDD Rating]]></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Red]]></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1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There are also more $$$%
A
B
C
Please review
1
2
3
%%%%%%%%%%%%%%%%%%%%%%%%%%%%%$$$$$$$$$$$$$$$$$$$$$$$$$$$$$$$$$$$$$$$$$$$$$$$$$$$$$$$$$$$$$$$$$$$$$$$$$$$$$$$$$$$$$$$$U$%$#%$%@#$@#$@$#@#$@#$@#$@$#@#$@$#@#$@
%%%%%%%%%%%%%%%%%%%%%%%%%%%%%$$$$$$$$$$$$$$$$$$$$$$$$$$$$$$$$$$$$$$$$$$$$$$$$$$$$$$$$$$$$$$$$$$$$$$$$$$$$$$$$$$$$$$$$U$%$#%$%@#$@#$@$#@#$@#$@#$@$#@#$@$#@#$@
%%%%%%%%%%%%%%%%%%%%%%%%%%%%%$$$$$$$$$$$$$$$$$$$$$$$$$$$$$$$$$$$$$$$$$$$$$$$$$$$$$$$$$$$$$$$$$$$$$$$$$$$$$$$$$$$$$$$$U$%$#%$%@#$@#$@$#@#$@#$@#$@$#@#$@$#@#$@
%%%%%%%%%%%%%%%%%%%%%%%%%%%%%$$$$$$$$$$$$$$$$$$$$$$$$$$$$$$$$$$$$$$$$$$$$$$$$$$$$$$$$$$$$$$$$$$$$$$$$$$$$$$$$$$$$$$$$U$%$#%$%@#$@#$@$#@#$@#$@#$@$#@#$@$#@#$@
%%%%%%%%%%%%%%%%%%%%%%%%%%%%%$$$$$$$$$$$$$$$$$$$$$$$$$$$$$$$$$$$$$$$$$$$$$$$$$$$$$$$$$$$$$$$$$$$$$$$$$$$$$$$$$$$$$$$$U$%$#%$%@#$@#$@$#@#$@#$@#$@$#@#$@$#@#$@
%%%%%%%%%%%%%%%%%%%%%%%%%%%%%$$$$$$$$$$$$$$$$$$$$$$$$$$$$$$$$$$$$$$$$$$$$$$$$$$$$$$$$$$$$$$$$$$$$$$$$$$$$$$$$$$$$$$$$U$%$#%$%@#$@#$@$#@#$@#$@#$@$#@#$@$#@#$@
%%%%%%%%%%%%%%%%%%%%%%%%%%%%%$$$$$$$$$$$$$$$$$$$$$$$$$$$$$$$$$$$$$$$$$$$$$$$$$$$$$$$$$$$$$$$$$$$$$$$$$$$$$$$$$$$$$$$$U$%$#%$%@#$@#$@$#@#$@#$@#$@$#@#$@$#@#$@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Conclusion]]></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47625" indent="0" lvl="0">
                        <a:lnSpc>
                          <a:spcPct val="100%"/>
                        </a:lnSpc>
                      </a:pPr>
                      <a:r>
                        <a:rPr lang="en-US" b="1" sz="900" spc="0" u="none">
                          <a:solidFill>
                            <a:srgbClr val="FFFFFF">
                              <a:alpha val="100.00%"/>
                            </a:srgbClr>
                          </a:solidFill>
                          <a:latin typeface="Arial"/>
                        </a:rPr>
                        <a:t><![CDATA[Reputational Risk Considerations]]></a:t>
                      </a:r>
                    </a:p>
                  </a:txBody>
                  <a:tcPr marL="47625" marR="47625"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activity.reputational_risk_consideration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Recommendation]]></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activity.recommendation}]]></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0"/>
          <a:ext cx="9525000" cy="6858000"/>
          <a:chOff x="95250" y="0"/>
          <a:chExt cx="9525000" cy="6858000"/>
        </a:xfrm>
      </p:grpSpPr>
      <p:pic>
        <p:nvPicPr>
          <p:cNvPr id="1" name="PHPPresentation logo" descr="PHPPresentation logo"/>
          <p:cNvPicPr>
            <a:picLocks noChangeAspect="1"/>
          </p:cNvPicPr>
          <p:nvPr/>
        </p:nvPicPr>
        <p:blipFill>
          <a:blip r:embed="rId2"/>
          <a:stretch>
            <a:fillRect/>
          </a:stretch>
        </p:blipFill>
        <p:spPr>
          <a:xfrm>
            <a:off x="9077325" y="0"/>
            <a:ext cx="104775" cy="6858000"/>
          </a:xfrm>
          <a:prstGeom prst="rect">
            <a:avLst/>
          </a:prstGeom>
        </p:spPr>
      </p:pic>
      <p:sp>
        <p:nvSpPr>
          <p:cNvPr id="2" name=""/>
          <p:cNvSpPr txBox="1"/>
          <p:nvPr/>
        </p:nvSpPr>
        <p:spPr>
          <a:xfrm>
            <a:off x="95250" y="190500"/>
            <a:ext cx="5715000" cy="190500"/>
          </a:xfrm>
          <a:prstGeom prst="rect">
            <a:avLst/>
          </a:prstGeom>
          <a:noFill/>
        </p:spPr>
        <p:txBody>
          <a:bodyPr rtlCol="0" bIns="45720" lIns="91440" rIns="91440" tIns="45720">
            <a:spAutoFit/>
          </a:bodyPr>
          <a:lstStyle/>
          <a:p>
            <a:pPr algn="l" fontAlgn="base" marL="0" marR="0" indent="0" lvl="0">
              <a:lnSpc>
                <a:spcPct val="100%"/>
              </a:lnSpc>
            </a:pPr>
            <a:r>
              <a:rPr lang="en-US" sz="1600" spc="0" u="none">
                <a:solidFill>
                  <a:srgbClr val="c00000">
                    <a:alpha val="100.00%"/>
                  </a:srgbClr>
                </a:solidFill>
                <a:latin typeface="Arial"/>
              </a:rPr>
              <a:t/>
            </a:r>
          </a:p>
        </p:txBody>
      </p:sp>
      <p:graphicFrame>
        <p:nvGraphicFramePr>
          <p:cNvPr id="3" name="" descr=""/>
          <p:cNvGraphicFramePr>
            <a:graphicFrameLocks noGrp="1"/>
          </p:cNvGraphicFramePr>
          <p:nvPr/>
        </p:nvGraphicFramePr>
        <p:xfrm>
          <a:off x="190500" y="6286500"/>
          <a:ext cx="8715375" cy="0"/>
        </p:xfrm>
        <a:graphic>
          <a:graphicData uri="http://schemas.openxmlformats.org/drawingml/2006/table">
            <a:tbl>
              <a:tblPr firstRow="1" bandRow="1"/>
              <a:tblGrid>
                <a:gridCol w="8715375"/>
              </a:tblGrid>
              <a:tr h="95250">
                <a:tc>
                  <a:txBody>
                    <a:bodyPr wrap="square" rtlCol="0">
                      <a:spAutoFit/>
                    </a:bodyPr>
                    <a:lstStyle/>
                    <a:p>
                      <a:pPr algn="l" fontAlgn="base" marL="47625" marR="0" indent="0" lvl="0">
                        <a:lnSpc>
                          <a:spcPct val="100%"/>
                        </a:lnSpc>
                      </a:pPr>
                      <a:r>
                        <a:rPr lang="en-US" sz="800" spc="0" u="none">
                          <a:solidFill>
                            <a:srgbClr val="000000">
                              <a:alpha val="100.00%"/>
                            </a:srgbClr>
                          </a:solidFill>
                          <a:latin typeface="Arial"/>
                        </a:rPr>
                        <a:t><![CDATA[3 |    |    |  ]]></a:t>
                      </a:r>
                      <a:br/>
                      <a:r>
                        <a:rPr lang="en-US" sz="900" spc="0" u="none">
                          <a:solidFill>
                            <a:srgbClr val="000000">
                              <a:alpha val="100.00%"/>
                            </a:srgbClr>
                          </a:solidFill>
                          <a:latin typeface="Arial"/>
                        </a:rPr>
                        <a:t><![CDATA[SECRET CONFIDENTIAL INTERNAL ONLY]]></a:t>
                      </a:r>
                    </a:p>
                  </a:txBody>
                  <a:tcPr marL="47625" marR="0" marT="9525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bl>
          </a:graphicData>
        </a:graphic>
      </p:graphicFrame>
      <p:pic>
        <p:nvPicPr>
          <p:cNvPr id="4" name="PHPPresentation logo" descr="PHPPresentation logo"/>
          <p:cNvPicPr>
            <a:picLocks noChangeAspect="1"/>
          </p:cNvPicPr>
          <p:nvPr/>
        </p:nvPicPr>
        <p:blipFill>
          <a:blip r:embed="rId3"/>
          <a:stretch>
            <a:fillRect/>
          </a:stretch>
        </p:blipFill>
        <p:spPr>
          <a:xfrm>
            <a:off x="8572500" y="6381750"/>
            <a:ext cx="285750" cy="285750"/>
          </a:xfrm>
          <a:prstGeom prst="rect">
            <a:avLst/>
          </a:prstGeom>
        </p:spPr>
      </p:pic>
      <p:sp>
        <p:nvSpPr>
          <p:cNvPr id="5" name=""/>
          <p:cNvSpPr txBox="1"/>
          <p:nvPr/>
        </p:nvSpPr>
        <p:spPr>
          <a:xfrm>
            <a:off x="95250" y="476250"/>
            <a:ext cx="5715000" cy="190500"/>
          </a:xfrm>
          <a:prstGeom prst="rect">
            <a:avLst/>
          </a:prstGeom>
          <a:noFill/>
        </p:spPr>
        <p:txBody>
          <a:bodyPr rtlCol="0" bIns="45720" lIns="91440" rIns="91440" tIns="45720">
            <a:spAutoFit/>
          </a:bodyPr>
          <a:lstStyle/>
          <a:p>
            <a:pPr algn="l" fontAlgn="base" marL="0" marR="0" indent="0" lvl="0">
              <a:lnSpc>
                <a:spcPct val="100%"/>
              </a:lnSpc>
            </a:pPr>
            <a:r>
              <a:rPr lang="en-US" b="1" sz="1200" spc="0" u="none">
                <a:solidFill>
                  <a:srgbClr val="000000">
                    <a:alpha val="100.00%"/>
                  </a:srgbClr>
                </a:solidFill>
                <a:latin typeface="Arial"/>
              </a:rPr>
              <a:t><![CDATA[Jaco Kala]]></a:t>
            </a:r>
          </a:p>
        </p:txBody>
      </p:sp>
      <p:sp>
        <p:nvSpPr>
          <p:cNvPr id="6" name=""/>
          <p:cNvSpPr txBox="1"/>
          <p:nvPr/>
        </p:nvSpPr>
        <p:spPr>
          <a:xfrm>
            <a:off x="5715000" y="476250"/>
            <a:ext cx="3810000" cy="190500"/>
          </a:xfrm>
          <a:prstGeom prst="rect">
            <a:avLst/>
          </a:prstGeom>
          <a:noFill/>
        </p:spPr>
        <p:txBody>
          <a:bodyPr rtlCol="0" bIns="45720" lIns="91440" rIns="91440" tIns="45720">
            <a:spAutoFit/>
          </a:bodyPr>
          <a:lstStyle/>
          <a:p>
            <a:pPr algn="l" fontAlgn="base" marL="0" marR="0" indent="0" lvl="0">
              <a:lnSpc>
                <a:spcPct val="100%"/>
              </a:lnSpc>
            </a:pPr>
            <a:r>
              <a:rPr lang="en-US" b="1" sz="1200" spc="0" u="none">
                <a:solidFill>
                  <a:srgbClr val="000000">
                    <a:alpha val="100.00%"/>
                  </a:srgbClr>
                </a:solidFill>
                <a:latin typeface="Arial"/>
              </a:rPr>
              <a:t><![CDATA[John]]></a:t>
            </a:r>
          </a:p>
        </p:txBody>
      </p:sp>
      <p:sp>
        <p:nvSpPr>
          <p:cNvPr id="7" name=""/>
          <p:cNvSpPr txBox="1"/>
          <p:nvPr/>
        </p:nvSpPr>
        <p:spPr>
          <a:xfrm>
            <a:off x="8001000" y="476250"/>
            <a:ext cx="952500" cy="190500"/>
          </a:xfrm>
          <a:prstGeom prst="rect">
            <a:avLst/>
          </a:prstGeom>
          <a:noFill/>
        </p:spPr>
        <p:txBody>
          <a:bodyPr rtlCol="0" bIns="45720" lIns="91440" rIns="91440" tIns="45720">
            <a:spAutoFit/>
          </a:bodyPr>
          <a:lstStyle/>
          <a:p>
            <a:pPr algn="r" fontAlgn="base" marL="0" marR="0" indent="0" lvl="0">
              <a:lnSpc>
                <a:spcPct val="100%"/>
              </a:lnSpc>
            </a:pPr>
            <a:r>
              <a:rPr lang="en-US" b="1" sz="1200" spc="0" u="none">
                <a:solidFill>
                  <a:srgbClr val="000000">
                    <a:alpha val="100.00%"/>
                  </a:srgbClr>
                </a:solidFill>
                <a:latin typeface="Arial"/>
              </a:rPr>
              <a:t><![CDATA[3/6]]></a:t>
            </a:r>
          </a:p>
        </p:txBody>
      </p:sp>
      <p:graphicFrame>
        <p:nvGraphicFramePr>
          <p:cNvPr id="8" name="" descr=""/>
          <p:cNvGraphicFramePr>
            <a:graphicFrameLocks noGrp="1"/>
          </p:cNvGraphicFramePr>
          <p:nvPr/>
        </p:nvGraphicFramePr>
        <p:xfrm>
          <a:off x="190500" y="762000"/>
          <a:ext cx="7620000" cy="0"/>
        </p:xfrm>
        <a:graphic>
          <a:graphicData uri="http://schemas.openxmlformats.org/drawingml/2006/table">
            <a:tbl>
              <a:tblPr firstRow="1" bandRow="1"/>
              <a:tblGrid>
                <a:gridCol w="285750"/>
                <a:gridCol w="1714500"/>
                <a:gridCol w="857250"/>
                <a:gridCol w="857250"/>
                <a:gridCol w="1047750"/>
                <a:gridCol w="476250"/>
                <a:gridCol w="692727"/>
                <a:gridCol w="692727"/>
                <a:gridCol w="692727"/>
                <a:gridCol w="692727"/>
                <a:gridCol w="692727"/>
              </a:tblGrid>
              <a:tr h="95250">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1270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Overview]]></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5">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No.]]></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Customer Name]]></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Relationship]]></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KYC Status]]></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New / Existing]]></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CASA]]></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PEP]]></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Sanctions]]></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 STRS]]></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Litigation]]></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Adv. Media]]></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r>
              <a:tr h="190500">
                <a:tc rowSpan="3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1.2]]></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James Tom]]></a:t>
                      </a:r>
                      <a:br/>
                      <a:r>
                        <a:rPr lang="en-US" sz="900" spc="0" u="none">
                          <a:solidFill>
                            <a:srgbClr val="000000">
                              <a:alpha val="100.00%"/>
                            </a:srgbClr>
                          </a:solidFill>
                          <a:latin typeface="Arial"/>
                        </a:rPr>
                        <a:t><![CDATA[( 012 )]]></a:t>
                      </a:r>
                      <a:br/>
                      <a:r>
                        <a:rPr lang="en-US" sz="900" spc="0" u="none">
                          <a:solidFill>
                            <a:srgbClr val="000000">
                              <a:alpha val="100.00%"/>
                            </a:srgbClr>
                          </a:solidFill>
                          <a:latin typeface="Arial"/>
                        </a:rPr>
                        <a:t><![CDATA[3333333333333]]></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unknown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RC]]></a:t>
                      </a:r>
                      <a:br/>
                      <a:r>
                        <a:rPr lang="en-US" sz="900" spc="0" u="none">
                          <a:solidFill>
                            <a:srgbClr val="000000">
                              <a:alpha val="100.00%"/>
                            </a:srgbClr>
                          </a:solidFill>
                          <a:latin typeface="Arial"/>
                        </a:rPr>
                        <a:t><![CDATA[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Existing]]></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Low]]></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04775">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Background]]></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1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This client has been identified as:
Exisiting client
Businessmen
Recipient of funds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Product Exposure]]></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2">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Product]]></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2">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Turnover ( Current Year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3">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Turnover ( Previous Year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Date Opened]]></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Balance]]></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Limit]]></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r>
              <a:tr h="95250">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business cheque account, savings account, credit card, home loan, vehicle finance, overdraft facility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500 000-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400 000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10-03-18]]></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R400 000.00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R100 000.00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Suspicious Transactional Report (STR)]]></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2">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Date]]></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4">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High Level Reason]]></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4">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Investigation Outcome]]></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r>
              <a:tr h="9525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20-03-03]]></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investigation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iNvEsTiGaTiOn iN pRoGrEsS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Transactional Analysis (20.01.2019)]]></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Expected Account Activity]]></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8">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Transaction account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1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
Investigation currently in progress
1
2
3
4
%%%%%%%%%%%%%%%%%%%%%%%%%%%%%$$$$$$$$$$$$$$$$$$$$$$$$$$$$$$$$$$$$$$$$$$$$$$$$$$$$$$$$$$$$$$$$$$$$$$$$$$$$$$$$$$$$$$$$U$%$#%$%@#$@#$@$#@#$@#$@#$@$#@#$@$#@#$@
%%%%%%%%%%%%%%%%%%%%%%%%%%%%%$$$$$$$$$$$$$$$$$$$$$$$$$$$$$$$$$$$$$$$$$$$$$$$$$$$$$$$$$$$$$$$$$$$$$$$$$$$$$$$$$$$$$$$$U$%$#%$%@#$@#$@$#@#$@#$@#$@$#@#$@$#@#$@
%%%%%%%%%%%%%%%%%%%%%%%%%%%%%$$$$$$$$$$$$$$$$$$$$$$$$$$$$$$$$$$$$$$$$$$$$$$$$$$$$$$$$$$$$$$$$$$$$$$$$$$$$$$$$$$$$$$$$U$%$#%$%@#$@#$@$#@#$@#$@#$@$#@#$@$#@#$@
%%%%%%%%%%%%%%%%%%%%%%%%%%%%%$$$$$$$$$$$$$$$$$$$$$$$$$$$$$$$$$$$$$$$$$$$$$$$$$$$$$$$$$$$$$$$$$$$$$$$$$$$$$$$$$$$$$$$$U$%$#%$%@#$@#$@$#@#$@#$@#$@$#@#$@$#@#$@
%%%%%%%%%%%%%%%%%%%%%%%%%%%%%$$$$$$$$$$$$$$$$$$$$$$$$$$$$$$$$$$$$$$$$$$$$$$$$$$$$$$$$$$$$$$$$$$$$$$$$$$$$$$$$$$$$$$$$U$%$#%$%@#$@#$@$#@#$@#$@#$@$#@#$@$#@#$@
%%%%%%%%%%%%%%%%%%%%%%%%%%%%%$$$$$$$$$$$$$$$$$$$$$$$$$$$$$$$$$$$$$$$$$$$$$$$$$$$$$$$$$$$$$$$$$$$$$$$$$$$$$$$$$$$$$$$$U$%$#%$%@#$@#$@$#@#$@#$@#$@$#@#$@$#@#$@
%%%%%%%%%%%%%%%%%%%%%%%%%%%%%$$$$$$$$$$$$$$$$$$$$$$$$$$$$$$$$$$$$$$$$$$$$$$$$$$$$$$$$$$$$$$$$$$$$$$$$$$$$$$$$$$$$$$$$U$%$#%$%@#$@#$@$#@#$@#$@#$@$#@#$@$#@#$@
%%%%%%%%%%%%%%%%%%%%%%%%%%%%%$$$$$$$$$$$$$$$$$$$$$$$$$$$$$$$$$$$$$$$$$$$$$$$$$$$$$$$$$$$$$$$$$$$$$$$$$$$$$$$$$$$$$$$$U$%$#%$%@#$@#$@$#@#$@#$@#$@$#@#$@$#@#$@
%%%%%%%%%%%%%%%%%%%%%%%%%%%%%$$$$$$$$$$$$$$$$$$$$$$$$$$$$$$$$$$$$$$$$$$$$$$$$$$$$$$$$$$$$$$$$$$$$$$$$$$$$$$$$$$$$$$$$U$%$#%$%@#$@#$@$#@#$@#$@#$@$#@#$@$#@#$@
%%%%%%%%%%%%%%%%%%%%%%%%%%%%%$$$$$$$$$$$$$$$$$$$$$$$$$$$$$$$$$$$$$$$$$$$$$$$$$$$$$$$$$$$$$$$$$$$$$$$$$$$$$$$$$$$$$$$$U$%$#%$%@#$@#$@$#@#$@#$@#$@$#@#$@$#@#$@
%%%%%%%%%%%%%%%%%%%%%%%%%%%%%$$$$$$$$$$$$$$$$$$$$$$$$$$$$$$$$$$$$$$$$$$$$$$$$$$$$$$$$$$$$$$$$$$$$$$$$$$$$$$$$$$$$$$$$U$%$#%$%@#$@#$@$#@#$@#$@#$@$#@#$@$#@#$@
%%%%%%%%%%%%%%%%%%%%%%%%%%%%%$$$$$$$$$$$$$$$$$$$$$$$$$$$$$$$$$$$$$$$$$$$$$$$$$$$$$$$$$$$$$$$$$$$$$$$$$$$$$$$$$$$$$$$$U$%$#%$%@#$@#$@$#@#$@#$@#$@$#@#$@$#@#$@
%%%%%%%%%%%%%%%%%%%%%%%%%%%%%$$$$$$$$$$$$$$$$$$$$$$$$$$$$$$$$$$$$$$$$$$$$$$$$$$$$$$$$$$$$$$$$$$$$$$$$$$$$$$$$$$$$$$$$U$%$#%$%@#$@#$@$#@#$@#$@#$@$#@#$@$#@#$@
%%%%%%%%%%%%%%%%%%%%%%%%%%%%%$$$$$$$$$$$$$$$$$$$$$$$$$$$$$$$$$$$$$$$$$$$$$$$$$$$$$$$$$$$$$$$$$$$$$$$$$$$$$$$$$$$$$$$$U$%$#%$%@#$@#$@$#@#$@#$@#$@$#@#$@$#@#$@
%%%%%%%%%%%%%%%%%%%%%%%%%%%%%$$$$$$$$$$$$$$$$$$$$$$$$$$$$$$$$$$$$$$$$$$$$$$$$$$$$$$$$$$$$$$$$$$$$$$$$$$$$$$$$$$$$$$$$U$%$#%$%@#$@#$@$#@#$@#$@#$@$#@#$@$#@#$@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Adverse Media]]></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19050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Date of EDD]]></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2020-03-01]]></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EDD Rating]]></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Red]]></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1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U$%$#%$%@#$@#$@$#@#$@#$@#$@$#@#$@$#@#$@
%%%%%%%%%%%%%%%%%%%%%%%%%%%%%$$$$$$$$$$$$$$$$$$$$$$$$$$$$$$$$$$$$$$$$$$$$$$$$$$$$$$$$$$$$$$$$$$$$$$$$$$$$$$$$$$$$$$$$U$%$#%$%@#$@#$@$#@#$@#$@#$@$#@#$@$#@#$@
%%%%%%%%%%%%%%%%%%%%%%%%%%%%%$$$$$$$$$$$$$$$$$$$$$$$$$$$$$$$$$$$$$$$$$$$$$$$$$$$$$$$$$$$$$$$$$$$$$$$$$$$$$$$$$$$$$$$$U$%$#%$%@#$@#$@$#@#$@#$@#$@$#@#$@$#@#$@
%%%%%%%%%%%%%%%%%%%%%%%%%%%%%$$$$$$$$$$$$$$$$$$$$$$$$$$$$$$$$$$$$$$$$$$$$$$$$$$$$$$$$$$$$$$$$$$$$$$$$$$$$$$$$$$$$$$$$U$%$#%$%@#$@#$@$#@#$@#$@#$@$#@#$@$#@#$@
%%%%%%%%%%%%%%%%%%%%%%%%%%%%%$$$$$$$$$$$$$$$$$$$$$$$$$$$$$$$$$$$$$$$$$$$$$$$$$$$$$$$$$$$$$$$$$$$$$$$$$$$$$$$$$$$$$$$$U$%$#%$%@#$@#$@$#@#$@#$@#$@$#@#$@$#@#$@
%%%%%%%%%%%%%%%%%%%%%%%%%%%%%$$$$$$$$$$$$$$$$$$$$$$$$$$$$$$$$$$$$$$$$$$$$$$$$$$$$$$$$$$$$$$$$$$$$$$$$$$$$$$$$$$$$$$$$U$%$#%$%@#$@#$@$#@#$@#$@#$@$#@#$@$#@#$@
%%%%%%%%%%%%%%%%%%%%%%%%%%%%%$$$$$$$$$$$$$$$$$$$$$$$$$$$$$$$$$$$$$$$$$$$$$$$$$$$$$$$$$$$$$$$$$$$$$$$$$$$$$$$$$$$$$$$$U$%$#%$%@#$@#$@$#@#$@#$@#$@$#@#$@$#@#$@
%%%%%%%%%%%%%%%%%%%%%%%%%%%%%$$$$$$$$$$$$$$$$$$$$$$$$$$$$$$$$$$$$$$$$$$$$$$$$$$$$$$$$$$$$$$$$$$$$$$$$$$$$$$$$$$$$$$$$U$%$#%$%@#$@#$@$#@#$@#$@#$@$#@#$@$#@#$@
%%%%%%%%%%%%%%%%%%%%%%%%%%%%%$$$$$$$$$$$$$$$$$$$$$$$$$$$$$$$$$$$$$$$$$$$$$$$$$$$$$$$$$$$$$$$$$$$$$$$$$$$$$$$$$$$$$$$$U$%$#%$%@#$@#$@$#@#$@#$@#$@$#@#$@$#@#$@
%%%%%%%%%%%%%%%%%%%%%%%%%%%%%$$$$$$$$$$$$$$$$$$$$$$$$$$$$$$$$$$$$$$$$$$$$$$$$$$$$$$$$$$$$$$$$$$$$$$$$$$$$$$$$$$$$$$$$U$%$#%$%@#$@#$@$#@#$@#$@#$@$#@#$@$#@#$@
%%%%%%%%%%%%%%%%%%%%%%%%%%%%%$$$$$$$$$$$$$$$$$$$$$$$$$$$$$$$$$$$$$$$$$$$$$$$$$$$$$$$$$$$$$$$$$$$$$$$$$$$$$$$$$$$$$$$$U$%$#%$%@#$@#$@$#@#$@#$@#$@$#@#$@$#@#$@
%%%%%%%%%%%%%%%%%%%%%%%%%%%%%$$$$$$$$$$$$$$$$$$$$$$$$$$$$$$$$$$$$$$$$$$$$$$$$$$$$$$$$$$$$$$$$$$$$$$$$$$$$$$$$$$$$$$$$U$%$#%$%@#$@#$@$#@#$@#$@#$@$#@#$@$#@#$@
%%%%%%%%%%%%%%%%%%%%%%%%%%%%%$$$$$$$$$$$$$$$$$$$$$$$$$$$$$$$$$$$$$$$$$$$$$$$$$$$$$$$$$$$$$$$$$$$$$$$$$$$$$$$$$$$$$$$$U$%$#%$%@#$@#$@$#@#$@#$@#$@$#@#$@$#@#$@
%%%%%%%%%%%%%%%%%%%%%%%%%%%%%$$$$$$$$$$$$$$$$$$$$$$$$$$$$$$$$$$$$$$$$$$$$$$$$$$$$$$$$$$$$$$$$$$$$$$$$$$$$$$$$$$$$$$$$U$%$#%$%@#$@#$@$#@#$@#$@#$@$#@#$@$#@#$@
%%%%%%%%%%%%%%%%%%%%%%%%%%%%%$$$$$$$$$$$$$$$$$$$$$$$$$$$$$$$$$$$$$$$$$$$$$$$$$$$$$$$$$$$$$$$$$$$$$$$$$$$$$$$$$$$$$$$$U$%$#%$%@#$@#$@$#@#$@#$@#$@$#@#$@$#@#$@
%%%%%%%%%%%%%%%%%%%%%%%%%%%%%$$$$$$$$$$$$$$$$$$$$$$$$$$$$$$$$$$$$$$$$$$$$$$$$$$$$$$$$$$$$$$$$$$$$$$$$$$$$$$$$$$$$$$$$U$%$#%$%@#$@#$@$#@#$@#$@#$@$#@#$@$#@#$@
%%%%%%%%%%%%%%%%%%%%%%%%%%%%%$$$$$$$$$$$$$$$$$$$$$$$$$$$$$$$$$$$$$$$$$$$$$$$$$$$$$$$$$$$$$$$$$$$$$$$$$$$$$$$$$$$$$$$$U$%$#%$%@#$@#$@$#@#$@#$@#$@$#@#$@$#@#$@
%%%%%%%%%%%%%%%%%%%%%%%%%%%%%$$$$$$$$$$$$$$$$$$$$$$$$$$$$$$$$$$$$$$$$$$$$$$$$$$$$$$$$$$$$$$$$$$$$$$$$$$$$$$$$$$$$$$$$U$%$#%$%@#$@#$@$#@#$@#$@#$@$#@#$@$#@#$@
%%%%%%%%%%%%%%%%%%%%%%%%%%%%%$$$$$$$$$$$$$$$$$$$$$$$$$$$$$$$$$$$$$$$$$$$$$$$$$$$$$$$$$$$$$$$$$$$$$$$$$$$$$$$$$$$$$$$$U$%$#%$%@#$@#$@$#@#$@#$@#$@$#@#$@$#@#$@
%%%%%%%%%%%%%%%%%%%%%%%%%%%%%$$$$$$$$$$$$$$$$$$$$$$$$$$$$$$$$$$$$$$$$$$$$$$$$$$$$$$$$$$$$$$$$$$$$$$$$$$$$$$$$$$$$$$$$U$%$#%$%@#$@#$@$#@#$@#$@#$@$#@#$@$#@#$@
%%%%%%%%%%%%%%%%%%%%%%%%%%%%%$$$$$$$$$$$$$$$$$$$$$$$$$$$$$$$$$$$$$$$$$$$$$$$$$$$$$$$$$$$$$$$$$$$$$$$$$$$$$$$$$$$$$$$$U$%$#%$%@#$@#$@$#@#$@#$@#$@$#@#$@$#@#$@
%%%%%%%%%%%%%%%%%%%%%%%%%%%%%$$$$$$$$$$$$$$$$$$$$$$$$$$$$$$$$$$$$$$$$$$$$$$$$$$$$$$$$$$$$$$$$$$$$$$$$$$$$$$$$$$$$$$$$U$%$#%$%@#$@#$@$#@#$@#$@#$@$#@#$@$#@#$@
%%%%%%%%%%%%%%%%%%%%%%%%%%%%%$$$$$$$$$$$$$$$$$$$$$$$$$$$$$$$$$$$$$$$$$$$$$$$$$$$$$$$$$$$$$$$$$$$$$$$$$$$$$$$$$$$$$$$$U$%$#%$%@#$@#$@$#@#$@#$@#$@$#@#$@$#@#$@
%%%%%%%%%%%%%%%%%%%%%%%%%%%%%$$$$$$$$$$$$$$$$$$$$$$$$$$$$$$$$$$$$$$$$$$$$$$$$$$$$$$$$$$$$$$$$$$$$$$$$$$$$$$$$$$$$$$$$U$%$#%$%@#$@#$@$#@#$@#$@#$@$#@#$@$#@#$@
%%%%%%%%%%%%%%%%%%%%%%%%%%%%%$$$$$$$$$$$$$$$$$$$$$$$$$$$$$$$$$$$$$$$$$$$$$$$$$$$$$$$$$$$$$$$$$$$$$$$$$$$$$$$$$$$$$$$$U$%$#%$%@#$@#$@$#@#$@#$@#$@$#@#$@$#@#$@
%%%%%%%%%%%%%%%%%%%%%%%%%%%%%$$$$$$$$$$$$$$$$$$$$$$$$$$$$$$$$$$$$$$$$$$$$$$$$$$$$$$$$$$$$$$$$$$$$$$$$$$$$$$$$$$$$$$$$U$%$#%$%@#$@#$@$#@#$@#$@#$@$#@#$@$#@#$@
%%%%%%%%%%%%%%%%%%%%%%%%%%%%%$$$$$$$$$$$$$$$$$$$$$$$$$$$$$$$$$$$$$$$$$$$$$$$$$$$$$$$$$$$$$$$$$$$$$$$$$$$$$$$$$$$$$$$$U$%$#%$%@#$@#$@$#@#$@#$@#$@$#@#$@$#@#$@
%%%%%%%%%%%%%%%%%%%%%%%%%%%%%$$$$$$$$$$$$$$$$$$$$$$$$$$$$$$$$$$$$$$$$$$$$$$$$$$$$$$$$$$$$$$$$$$$$$$$$$$$$$$$$$$$$$$$$U$%$#%$%@#$@#$@$#@#$@#$@#$@$#@#$@$#@#$@
%%%%%%%%%%%%%%%%%%%%%%%%%%%%%$$$$$$$$$$$$$$$$$$$$$$$$$$$$$$$$$$$$$$$$$$$$$$$$$$$$$$$$$$$$$$$$$$$$$$$$$$$$$$$$$$$$$$$$U$%$#%$%@#$@#$@$#@#$@#$@#$@$#@#$@$#@#$@
%%%%%%%%%%%%%%%%%%%%%%%%%%%%%$$$$$$$$$$$$$$$$$$$$$$$$$$$$$$$$$$$$$$$$$$$$$$$$$$$$$$$$$$$$$$$$$$$$$$$$$$$$$$$$$$$$$$$$U$%$#%$%@#$@#$@$#@#$@#$@#$@$#@#$@$#@#$@
%%%%%%%%%%%%%%%%%%%%%%%%%%%%%$$$$$$$$$$$$$$$$$$$$$$$$$$$$$$$$$$$$$$$$$$$$$$$$$$$$$$$$$$$$$$$$$$$$$$$$$$$$$$$$$$$$$$$$U$%$#%$%@#$@#$@$#@#$@#$@#$@$#@#$@$#@#$@
%%%%%%%%%%%%%%%%%%%%%%%%%%%%%$$$$$$$$$$$$$$$$$$$$$$$$$$$$$$$$$$$$$$$$$$$$$$$$$$$$$$$$$$$$$$$$$$$$$$$$$$$$$$$$$$$$$$$$U$%$#%$%@#$@#$@$#@#$@#$@#$@$#@#$@$#@#$@
%%%%%%%%%%%%%%%%%%%%%%%%%%%%%$$$$$$$$$$$$$$$$$$$$$$$$$$$$$$$$$$$$$$$$$$$$$$$$$$$$$$$$$$$$$$$$$$$$$$$$$$$$$$$$$$$$$$$$U$%$#%$%@#$@#$@$#@#$@#$@#$@$#@#$@$#@#$@
%%%%%%%%%%%%%%%%%%%%%%%%%%%%%$$$$$$$$$$$$$$$$$$$$$$$$$$$$$$$$$$$$$$$$$$$$$$$$$$$$$$$$$$$$$$$$$$$$$$$$$$$$$$$$$$$$$$$$U$%$#%$%@#$@#$@$#@#$@#$@#$@$#@#$@$#@#$@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Conclusion]]></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19050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Reputational Risk Consideration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47625" indent="0" lvl="0">
                        <a:lnSpc>
                          <a:spcPct val="100%"/>
                        </a:lnSpc>
                      </a:pPr>
                      <a:r>
                        <a:rPr lang="en-US" sz="900" spc="0" u="none">
                          <a:solidFill>
                            <a:srgbClr val="000000">
                              <a:alpha val="100.00%"/>
                            </a:srgbClr>
                          </a:solidFill>
                          <a:latin typeface="Arial"/>
                        </a:rPr>
                        <a:t><![CDATA[${relatedparty0.activity.reputational_risk_considerations}]]></a:t>
                      </a:r>
                    </a:p>
                  </a:txBody>
                  <a:tcPr marL="47625" marR="47625"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Recommendation]]></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relatedparty0.activity.recommendation}]]></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0"/>
          <a:ext cx="9525000" cy="6858000"/>
          <a:chOff x="95250" y="0"/>
          <a:chExt cx="9525000" cy="6858000"/>
        </a:xfrm>
      </p:grpSpPr>
      <p:pic>
        <p:nvPicPr>
          <p:cNvPr id="1" name="PHPPresentation logo" descr="PHPPresentation logo"/>
          <p:cNvPicPr>
            <a:picLocks noChangeAspect="1"/>
          </p:cNvPicPr>
          <p:nvPr/>
        </p:nvPicPr>
        <p:blipFill>
          <a:blip r:embed="rId2"/>
          <a:stretch>
            <a:fillRect/>
          </a:stretch>
        </p:blipFill>
        <p:spPr>
          <a:xfrm>
            <a:off x="9077325" y="0"/>
            <a:ext cx="104775" cy="6858000"/>
          </a:xfrm>
          <a:prstGeom prst="rect">
            <a:avLst/>
          </a:prstGeom>
        </p:spPr>
      </p:pic>
      <p:sp>
        <p:nvSpPr>
          <p:cNvPr id="2" name=""/>
          <p:cNvSpPr txBox="1"/>
          <p:nvPr/>
        </p:nvSpPr>
        <p:spPr>
          <a:xfrm>
            <a:off x="95250" y="190500"/>
            <a:ext cx="5715000" cy="190500"/>
          </a:xfrm>
          <a:prstGeom prst="rect">
            <a:avLst/>
          </a:prstGeom>
          <a:noFill/>
        </p:spPr>
        <p:txBody>
          <a:bodyPr rtlCol="0" bIns="45720" lIns="91440" rIns="91440" tIns="45720">
            <a:spAutoFit/>
          </a:bodyPr>
          <a:lstStyle/>
          <a:p>
            <a:pPr algn="l" fontAlgn="base" marL="0" marR="0" indent="0" lvl="0">
              <a:lnSpc>
                <a:spcPct val="100%"/>
              </a:lnSpc>
            </a:pPr>
            <a:r>
              <a:rPr lang="en-US" sz="1600" spc="0" u="none">
                <a:solidFill>
                  <a:srgbClr val="c00000">
                    <a:alpha val="100.00%"/>
                  </a:srgbClr>
                </a:solidFill>
                <a:latin typeface="Arial"/>
              </a:rPr>
              <a:t/>
            </a:r>
          </a:p>
        </p:txBody>
      </p:sp>
      <p:graphicFrame>
        <p:nvGraphicFramePr>
          <p:cNvPr id="3" name="" descr=""/>
          <p:cNvGraphicFramePr>
            <a:graphicFrameLocks noGrp="1"/>
          </p:cNvGraphicFramePr>
          <p:nvPr/>
        </p:nvGraphicFramePr>
        <p:xfrm>
          <a:off x="190500" y="6286500"/>
          <a:ext cx="8715375" cy="0"/>
        </p:xfrm>
        <a:graphic>
          <a:graphicData uri="http://schemas.openxmlformats.org/drawingml/2006/table">
            <a:tbl>
              <a:tblPr firstRow="1" bandRow="1"/>
              <a:tblGrid>
                <a:gridCol w="8715375"/>
              </a:tblGrid>
              <a:tr h="95250">
                <a:tc>
                  <a:txBody>
                    <a:bodyPr wrap="square" rtlCol="0">
                      <a:spAutoFit/>
                    </a:bodyPr>
                    <a:lstStyle/>
                    <a:p>
                      <a:pPr algn="l" fontAlgn="base" marL="47625" marR="0" indent="0" lvl="0">
                        <a:lnSpc>
                          <a:spcPct val="100%"/>
                        </a:lnSpc>
                      </a:pPr>
                      <a:r>
                        <a:rPr lang="en-US" sz="800" spc="0" u="none">
                          <a:solidFill>
                            <a:srgbClr val="000000">
                              <a:alpha val="100.00%"/>
                            </a:srgbClr>
                          </a:solidFill>
                          <a:latin typeface="Arial"/>
                        </a:rPr>
                        <a:t><![CDATA[4 |    |    |  ]]></a:t>
                      </a:r>
                      <a:br/>
                      <a:r>
                        <a:rPr lang="en-US" sz="900" spc="0" u="none">
                          <a:solidFill>
                            <a:srgbClr val="000000">
                              <a:alpha val="100.00%"/>
                            </a:srgbClr>
                          </a:solidFill>
                          <a:latin typeface="Arial"/>
                        </a:rPr>
                        <a:t><![CDATA[SECRET CONFIDENTIAL INTERNAL ONLY]]></a:t>
                      </a:r>
                    </a:p>
                  </a:txBody>
                  <a:tcPr marL="47625" marR="0" marT="9525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bl>
          </a:graphicData>
        </a:graphic>
      </p:graphicFrame>
      <p:pic>
        <p:nvPicPr>
          <p:cNvPr id="4" name="PHPPresentation logo" descr="PHPPresentation logo"/>
          <p:cNvPicPr>
            <a:picLocks noChangeAspect="1"/>
          </p:cNvPicPr>
          <p:nvPr/>
        </p:nvPicPr>
        <p:blipFill>
          <a:blip r:embed="rId3"/>
          <a:stretch>
            <a:fillRect/>
          </a:stretch>
        </p:blipFill>
        <p:spPr>
          <a:xfrm>
            <a:off x="8572500" y="6381750"/>
            <a:ext cx="285750" cy="285750"/>
          </a:xfrm>
          <a:prstGeom prst="rect">
            <a:avLst/>
          </a:prstGeom>
        </p:spPr>
      </p:pic>
      <p:sp>
        <p:nvSpPr>
          <p:cNvPr id="5" name=""/>
          <p:cNvSpPr txBox="1"/>
          <p:nvPr/>
        </p:nvSpPr>
        <p:spPr>
          <a:xfrm>
            <a:off x="95250" y="476250"/>
            <a:ext cx="5715000" cy="190500"/>
          </a:xfrm>
          <a:prstGeom prst="rect">
            <a:avLst/>
          </a:prstGeom>
          <a:noFill/>
        </p:spPr>
        <p:txBody>
          <a:bodyPr rtlCol="0" bIns="45720" lIns="91440" rIns="91440" tIns="45720">
            <a:spAutoFit/>
          </a:bodyPr>
          <a:lstStyle/>
          <a:p>
            <a:pPr algn="l" fontAlgn="base" marL="0" marR="0" indent="0" lvl="0">
              <a:lnSpc>
                <a:spcPct val="100%"/>
              </a:lnSpc>
            </a:pPr>
            <a:r>
              <a:rPr lang="en-US" b="1" sz="1200" spc="0" u="none">
                <a:solidFill>
                  <a:srgbClr val="000000">
                    <a:alpha val="100.00%"/>
                  </a:srgbClr>
                </a:solidFill>
                <a:latin typeface="Arial"/>
              </a:rPr>
              <a:t><![CDATA[Jaco Kala]]></a:t>
            </a:r>
          </a:p>
        </p:txBody>
      </p:sp>
      <p:sp>
        <p:nvSpPr>
          <p:cNvPr id="6" name=""/>
          <p:cNvSpPr txBox="1"/>
          <p:nvPr/>
        </p:nvSpPr>
        <p:spPr>
          <a:xfrm>
            <a:off x="5715000" y="476250"/>
            <a:ext cx="3810000" cy="190500"/>
          </a:xfrm>
          <a:prstGeom prst="rect">
            <a:avLst/>
          </a:prstGeom>
          <a:noFill/>
        </p:spPr>
        <p:txBody>
          <a:bodyPr rtlCol="0" bIns="45720" lIns="91440" rIns="91440" tIns="45720">
            <a:spAutoFit/>
          </a:bodyPr>
          <a:lstStyle/>
          <a:p>
            <a:pPr algn="l" fontAlgn="base" marL="0" marR="0" indent="0" lvl="0">
              <a:lnSpc>
                <a:spcPct val="100%"/>
              </a:lnSpc>
            </a:pPr>
            <a:r>
              <a:rPr lang="en-US" b="1" sz="1200" spc="0" u="none">
                <a:solidFill>
                  <a:srgbClr val="000000">
                    <a:alpha val="100.00%"/>
                  </a:srgbClr>
                </a:solidFill>
                <a:latin typeface="Arial"/>
              </a:rPr>
              <a:t><![CDATA[John]]></a:t>
            </a:r>
          </a:p>
        </p:txBody>
      </p:sp>
      <p:sp>
        <p:nvSpPr>
          <p:cNvPr id="7" name=""/>
          <p:cNvSpPr txBox="1"/>
          <p:nvPr/>
        </p:nvSpPr>
        <p:spPr>
          <a:xfrm>
            <a:off x="8001000" y="476250"/>
            <a:ext cx="952500" cy="190500"/>
          </a:xfrm>
          <a:prstGeom prst="rect">
            <a:avLst/>
          </a:prstGeom>
          <a:noFill/>
        </p:spPr>
        <p:txBody>
          <a:bodyPr rtlCol="0" bIns="45720" lIns="91440" rIns="91440" tIns="45720">
            <a:spAutoFit/>
          </a:bodyPr>
          <a:lstStyle/>
          <a:p>
            <a:pPr algn="r" fontAlgn="base" marL="0" marR="0" indent="0" lvl="0">
              <a:lnSpc>
                <a:spcPct val="100%"/>
              </a:lnSpc>
            </a:pPr>
            <a:r>
              <a:rPr lang="en-US" b="1" sz="1200" spc="0" u="none">
                <a:solidFill>
                  <a:srgbClr val="000000">
                    <a:alpha val="100.00%"/>
                  </a:srgbClr>
                </a:solidFill>
                <a:latin typeface="Arial"/>
              </a:rPr>
              <a:t><![CDATA[4/6]]></a:t>
            </a:r>
          </a:p>
        </p:txBody>
      </p:sp>
      <p:graphicFrame>
        <p:nvGraphicFramePr>
          <p:cNvPr id="8" name="" descr=""/>
          <p:cNvGraphicFramePr>
            <a:graphicFrameLocks noGrp="1"/>
          </p:cNvGraphicFramePr>
          <p:nvPr/>
        </p:nvGraphicFramePr>
        <p:xfrm>
          <a:off x="190500" y="762000"/>
          <a:ext cx="7620000" cy="0"/>
        </p:xfrm>
        <a:graphic>
          <a:graphicData uri="http://schemas.openxmlformats.org/drawingml/2006/table">
            <a:tbl>
              <a:tblPr firstRow="1" bandRow="1"/>
              <a:tblGrid>
                <a:gridCol w="285750"/>
                <a:gridCol w="1714500"/>
                <a:gridCol w="857250"/>
                <a:gridCol w="857250"/>
                <a:gridCol w="1047750"/>
                <a:gridCol w="476250"/>
                <a:gridCol w="692727"/>
                <a:gridCol w="692727"/>
                <a:gridCol w="692727"/>
                <a:gridCol w="692727"/>
                <a:gridCol w="692727"/>
              </a:tblGrid>
              <a:tr h="95250">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1270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Overview]]></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5">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No.]]></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Customer Name]]></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Relationship]]></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KYC Status]]></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New / Existing]]></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CASA]]></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PEP]]></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Sanctions]]></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 STRS]]></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Litigation]]></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Adv. Media]]></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r>
              <a:tr h="190500">
                <a:tc rowSpan="3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1.3]]></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test test]]></a:t>
                      </a:r>
                      <a:br/>
                      <a:r>
                        <a:rPr lang="en-US" sz="900" spc="0" u="none">
                          <a:solidFill>
                            <a:srgbClr val="000000">
                              <a:alpha val="100.00%"/>
                            </a:srgbClr>
                          </a:solidFill>
                          <a:latin typeface="Arial"/>
                        </a:rPr>
                        <a:t><![CDATA[( t02 )]]></a:t>
                      </a:r>
                      <a:br/>
                      <a:r>
                        <a:rPr lang="en-US" sz="900" spc="0" u="none">
                          <a:solidFill>
                            <a:srgbClr val="000000">
                              <a:alpha val="100.00%"/>
                            </a:srgbClr>
                          </a:solidFill>
                          <a:latin typeface="Arial"/>
                        </a:rPr>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friend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Non-compliant]]></a:t>
                      </a:r>
                      <a:br/>
                      <a:r>
                        <a:rPr lang="en-US" sz="900" spc="0" u="none">
                          <a:solidFill>
                            <a:srgbClr val="000000">
                              <a:alpha val="100.00%"/>
                            </a:srgbClr>
                          </a:solidFill>
                          <a:latin typeface="Arial"/>
                        </a:rPr>
                        <a:t><![CDATA[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Existing]]></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High]]></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04775">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Background]]></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1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Client  has been linked to activities on Jace Kala's profile for a few years now
%%%%%%%%%%%%%%%%%%%%%%%%%%%%%$$$$$$$$$$$$$$$$$$$$$$$$$$$$$$$$$$$$$$$$$$$$$$$$$$$$$$$$$$$$$$$$$$$$$$$$$$$$$$$$$$$$$$$$U$%$#%$%@#$@#$@$#@#$@#$@#$@$#@#$@$#@#$@
%%%%%%%%%%%%%%%%%%%%%%%%%%%%%$$$$$$$$$$$$$$$$$$$$$$$$$$$$$$$$$$$$$$$$$$$$$$$$$$$$$$$$$$$$$$$$$$$$$$$$$$$$$$$$$$$$$$$$U$%$#%$%@#$@#$@$#@#$@#$@#$@$#@#$@$#@#$@
%%%%%%%%%%%%%%%%%%%%%%%%%%%%%$$$$$$$$$$$$$$$$$$$$$$$$$$$$$$$$$$$$$$$$$$$$$$$$$$$$$$$$$$$$$$$$$$$$$$$$$$$$$$$$$$$$$$$$U$%$#%$%@#$@#$@$#@#$@#$@#$@$#@#$@$#@#$@
%%%%%%%%%%%%%%%%%%%%%%%%%%%%%$$$$$$$$$$$$$$$$$$$$$$$$$$$$$$$$$$$$$$$$$$$$$$$$$$$$$$$$$$$$$$$$$$$$$$$$$$$$$$$$$$$$$$$$U$%$#%$%@#$@#$@$#@#$@#$@#$@$#@#$@$#@#$@
%%%%%%%%%%%%%%%%%%%%%%%%%%%%%$$$$$$$$$$$$$$$$$$$$$$$$$$$$$$$$$$$$$$$$$$$$$$$$$$$$$$$$$$$$$$$$$$$$$$$$$$$$$$$$$$$$$$$$U$%$#%$%@#$@#$@$#@#$@#$@#$@$#@#$@$#@#$@
%%%%%%%%%%%%%%%%%%%%%%%%%%%%%$$$$$$$$$$$$$$$$$$$$$$$$$$$$$$$$$$$$$$$$$$$$$$$$$$$$$$$$$$$$$$$$$$$$$$$$$$$$$$$$$$$$$$$$U$%$#%$%@#$@#$@$#@#$@#$@#$@$#@#$@$#@#$@
%%%%%%%%%%%%%%%%%%%%%%%%%%%%%$$$$$$$$$$$$$$$$$$$$$$$$$$$$$$$$$$$$$$$$$$$$$$$$$$$$$$$$$$$$$$$$$$$$$$$$$$$$$$$$$$$$$$$$U$%$#%$%@#$@#$@$#@#$@#$@#$@$#@#$@$#@#$@
%%%%%%%%%%%%%%%%%%%%%%%%%%%%%$$$$$$$$$$$$$$$$$$$$$$$$$$$$$$$$$$$$$$$$$$$$$$$$$$$$$$$$$$$$$$$$$$$$$$$$$$$$$$$$$$$$$$$$U$%$#%$%@#$@#$@$#@#$@#$@#$@$#@#$@$#@#$@
%%%%%%%%%%%%%%%%%%%%%%%%%%%%%$$$$$$$$$$$$$$$$$$$$$$$$$$$$$$$$$$$$$$$$$$$$$$$$$$$$$$$$$$$$$$$$$$$$$$$$$$$$$$$$$$$$$$$$U$%$#%$%@#$@#$@$#@#$@#$@#$@$#@#$@$#@#$@
%%%%%%%%%%%%%%%%%%%%%%%%%%%%%$$$$$$$$$$$$$$$$$$$$$$$$$$$$$$$$$$$$$$$$$$$$$$$$$$$$$$$$$$$$$$$$$$$$$$$$$$$$$$$$$$$$$$$$U$%$#%$%@#$@#$@$#@#$@#$@#$@$#@#$@$#@#$@
%%%%%%%%%%%%%%%%%%%%%%%%%%%%%$$$$$$$$$$$$$$$$$$$$$$$$$$$$$$$$$$$$$$$$$$$$$$$$$$$$$$$$$$$$$$$$$$$$$$$$$$$$$$$$$$$$$$$$U$%$#%$%@#$@#$@$#@#$@#$@#$@$#@#$@$#@#$@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Product Exposure]]></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2">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Product]]></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2">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Turnover ( Current Year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3">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Turnover ( Previous Year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Date Opened]]></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Balance]]></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Limit]]></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r>
              <a:tr h="95250">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business cheque account, savings account, credit card, home loan, vehicle finance, overdraft facility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01/03/2020]]></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02/01/2017]]></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20-03-10]]></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R500 000.00.000.000000.000000]]></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R100 000.0000000.000000]]></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Suspicious Transactional Report (STR)]]></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2">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Date]]></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4">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High Level Reason]]></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4">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Investigation Outcome]]></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r>
              <a:tr h="9525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19-04-05]]></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investigate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pending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Transactional Analysis (15/01/2018 to 16.01.2019 and also from 17-01-2019 - 18=01=2020)]]></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Expected Account Activity]]></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8">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retail transactions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1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To continue monitoring clients activity for review period
%%%%%%%%%%%%%%%%%%%%%%%%%%%%%$$$$$$$$$$$$$$$$$$$$$$$$$$$$$$$$$$$$$$$$$$$$$$$$$$$$$$$$$$$$$$$$$$$$$$$$$$$$$$$$$$$$$$$$U$%$#%$%@#$@#$@$#@#$@#$@#$@$#@#$@$#@#$@
%%%%%%%%%%%%%%%%%%%%%%%%%%%%%$$$$$$$$$$$$$$$$$$$$$$$$$$$$$$$$$$$$$$$$$$$$$$$$$$$$$$$$$$$$$$$$$$$$$$$$$$$$$$$$$$$$$$$$U$%$#%$%@#$@#$@$#@#$@#$@#$@$#@#$@$#@#$@
%%%%%%%%%%%%%%%%%%%%%%%%%%%%%$$$$$$$$$$$$$$$$$$$$$$$$$$$$$$$$$$$$$$$$$$$$$$$$$$$$$$$$$$$$$$$$$$$$$$$$$$$$$$$$$$$$$$$$U$%$#%$%@#$@#$@$#@#$@#$@#$@$#@#$@$#@#$@
%%%%%%%%%%%%%%%%%%%%%%%%%%%%%$$$$$$$$$$$$$$$$$$$$$$$$$$$$$$$$$$$$$$$$$$$$$$$$$$$$$$$$$$$$$$$$$$$$$$$$$$$$$$$$$$$$$$$$U$%$#%$%@#$@#$@$#@#$@#$@#$@$#@#$@$#@#$@
%%%%%%%%%%%%%%%%%%%%%%%%%%%%%$$$$$$$$$$$$$$$$$$$$$$$$$$$$$$$$$$$$$$$$$$$$$$$$$$$$$$$$$$$$$$$$$$$$$$$$$$$$$$$$$$$$$$$$U$%$#%$%@#$@#$@$#@#$@#$@#$@$#@#$@$#@#$@
%%%%%%%%%%%%%%%%%%%%%%%%%%%%%$$$$$$$$$$$$$$$$$$$$$$$$$$$$$$$$$$$$$$$$$$$$$$$$$$$$$$$$$$$$$$$$$$$$$$$$$$$$$$$$$$$$$$$$U$%$#%$%@#$@#$@$#@#$@#$@#$@$#@#$@$#@#$@
%%%%%%%%%%%%%%%%%%%%%%%%%%%%%$$$$$$$$$$$$$$$$$$$$$$$$$$$$$$$$$$$$$$$$$$$$$$$$$$$$$$$$$$$$$$$$$$$$$$$$$$$$$$$$$$$$$$$$U$%$#%$%@#$@#$@$#@#$@#$@#$@$#@#$@$#@#$@
%%%%%%%%%%%%%%%%%%%%%%%%%%%%%$$$$$$$$$$$$$$$$$$$$$$$$$$$$$$$$$$$$$$$$$$$$$$$$$$$$$$$$$$$$$$$$$$$$$$$$$$$$$$$$$$$$$$$$U$%$#%$%@#$@#$@$#@#$@#$@#$@$#@#$@$#@#$@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Adverse Media]]></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19050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Date of EDD]]></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2020-01-01]]></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EDD Rating]]></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Amber]]></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1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Pending outstanding information for this cleint relation
%%%%%%%%%%%%%%%%%%%%%%%%%%%%%$$$$$$$$$$$$$$$$$$$$$$$$$$$$$$$$$$$$$$$$$$$$$$$$$$$$$$$$$$$$$$$$$$$$$$$$$$$$$$$$$$$$$$$$U$%$#%$%@#$@#$@$#@#$@#$@#$@$#@#$@$#@#$@
%%%%%%%%%%%%%%%%%%%%%%%%%%%%%$$$$$$$$$$$$$$$$$$$$$$$$$$$$$$$$$$$$$$$$$$$$$$$$$$$$$$$$$$$$$$$$$$$$$$$$$$$$$$$$$$$$$$$$U$%$#%$%@#$@#$@$#@#$@#$@#$@$#@#$@$#@#$@
%%%%%%%%%%%%%%%%%%%%%%%%%%%%%$$$$$$$$$$$$$$$$$$$$$$$$$$$$$$$$$$$$$$$$$$$$$$$$$$$$$$$$$$$$$$$$$$$$$$$$$$$$$$$$$$$$$$$$U$%$#%$%@#$@#$@$#@#$@#$@#$@$#@#$@$#@#$@
%%%%%%%%%%%%%%%%%%%%%%%%%%%%%$$$$$$$$$$$$$$$$$$$$$$$$$$$$$$$$$$$$$$$$$$$$$$$$$$$$$$$$$$$$$$$$$$$$$$$$$$$$$$$$$$$$$$$$U$%$#%$%@#$@#$@$#@#$@#$@#$@$#@#$@$#@#$@
%%%%%%%%%%%%%%%%%%%%%%%%%%%%%$$$$$$$$$$$$$$$$$$$$$$$$$$$$$$$$$$$$$$$$$$$$$$$$$$$$$$$$$$$$$$$$$$$$$$$$$$$$$$$$$$$$$$$$U$%$#%$%@#$@#$@$#@#$@#$@#$@$#@#$@$#@#$@
%%%%%%%%%%%%%%%%%%%%%%%%%%%%%$$$$$$$$$$$$$$$$$$$$$$$$$$$$$$$$$$$$$$$$$$$$$$$$$$$$$$$$$$$$$$$$$$$$$$$$$$$$$$$$$$$$$$$$U$%$#%$%@#$@#$@$#@#$@#$@#$@$#@#$@$#@#$@
%%%%%%%%%%%%%%%%%%%%%%%%%%%%%$$$$$$$$$$$$$$$$$$$$$$$$$$$$$$$$$$$$$$$$$$$$$$$$$$$$$$$$$$$$$$$$$$$$$$$$$$$$$$$$$$$$$$$$U$%$#%$%@#$@#$@$#@#$@#$@#$@$#@#$@$#@#$@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Conclusion]]></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19050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Reputational Risk Consideration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47625" indent="0" lvl="0">
                        <a:lnSpc>
                          <a:spcPct val="100%"/>
                        </a:lnSpc>
                      </a:pPr>
                      <a:r>
                        <a:rPr lang="en-US" sz="900" spc="0" u="none">
                          <a:solidFill>
                            <a:srgbClr val="000000">
                              <a:alpha val="100.00%"/>
                            </a:srgbClr>
                          </a:solidFill>
                          <a:latin typeface="Arial"/>
                        </a:rPr>
                        <a:t><![CDATA[${relatedparty1.activity.reputational_risk_considerations}]]></a:t>
                      </a:r>
                    </a:p>
                  </a:txBody>
                  <a:tcPr marL="47625" marR="47625"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Recommendation]]></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relatedparty1.activity.recommendation}]]></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0"/>
          <a:ext cx="9525000" cy="6858000"/>
          <a:chOff x="95250" y="0"/>
          <a:chExt cx="9525000" cy="6858000"/>
        </a:xfrm>
      </p:grpSpPr>
      <p:pic>
        <p:nvPicPr>
          <p:cNvPr id="1" name="PHPPresentation logo" descr="PHPPresentation logo"/>
          <p:cNvPicPr>
            <a:picLocks noChangeAspect="1"/>
          </p:cNvPicPr>
          <p:nvPr/>
        </p:nvPicPr>
        <p:blipFill>
          <a:blip r:embed="rId2"/>
          <a:stretch>
            <a:fillRect/>
          </a:stretch>
        </p:blipFill>
        <p:spPr>
          <a:xfrm>
            <a:off x="9077325" y="0"/>
            <a:ext cx="104775" cy="6858000"/>
          </a:xfrm>
          <a:prstGeom prst="rect">
            <a:avLst/>
          </a:prstGeom>
        </p:spPr>
      </p:pic>
      <p:sp>
        <p:nvSpPr>
          <p:cNvPr id="2" name=""/>
          <p:cNvSpPr txBox="1"/>
          <p:nvPr/>
        </p:nvSpPr>
        <p:spPr>
          <a:xfrm>
            <a:off x="95250" y="190500"/>
            <a:ext cx="5715000" cy="190500"/>
          </a:xfrm>
          <a:prstGeom prst="rect">
            <a:avLst/>
          </a:prstGeom>
          <a:noFill/>
        </p:spPr>
        <p:txBody>
          <a:bodyPr rtlCol="0" bIns="45720" lIns="91440" rIns="91440" tIns="45720">
            <a:spAutoFit/>
          </a:bodyPr>
          <a:lstStyle/>
          <a:p>
            <a:pPr algn="l" fontAlgn="base" marL="0" marR="0" indent="0" lvl="0">
              <a:lnSpc>
                <a:spcPct val="100%"/>
              </a:lnSpc>
            </a:pPr>
            <a:r>
              <a:rPr lang="en-US" sz="1600" spc="0" u="none">
                <a:solidFill>
                  <a:srgbClr val="c00000">
                    <a:alpha val="100.00%"/>
                  </a:srgbClr>
                </a:solidFill>
                <a:latin typeface="Arial"/>
              </a:rPr>
              <a:t/>
            </a:r>
          </a:p>
        </p:txBody>
      </p:sp>
      <p:graphicFrame>
        <p:nvGraphicFramePr>
          <p:cNvPr id="3" name="" descr=""/>
          <p:cNvGraphicFramePr>
            <a:graphicFrameLocks noGrp="1"/>
          </p:cNvGraphicFramePr>
          <p:nvPr/>
        </p:nvGraphicFramePr>
        <p:xfrm>
          <a:off x="190500" y="6286500"/>
          <a:ext cx="8715375" cy="0"/>
        </p:xfrm>
        <a:graphic>
          <a:graphicData uri="http://schemas.openxmlformats.org/drawingml/2006/table">
            <a:tbl>
              <a:tblPr firstRow="1" bandRow="1"/>
              <a:tblGrid>
                <a:gridCol w="8715375"/>
              </a:tblGrid>
              <a:tr h="95250">
                <a:tc>
                  <a:txBody>
                    <a:bodyPr wrap="square" rtlCol="0">
                      <a:spAutoFit/>
                    </a:bodyPr>
                    <a:lstStyle/>
                    <a:p>
                      <a:pPr algn="l" fontAlgn="base" marL="47625" marR="0" indent="0" lvl="0">
                        <a:lnSpc>
                          <a:spcPct val="100%"/>
                        </a:lnSpc>
                      </a:pPr>
                      <a:r>
                        <a:rPr lang="en-US" sz="800" spc="0" u="none">
                          <a:solidFill>
                            <a:srgbClr val="000000">
                              <a:alpha val="100.00%"/>
                            </a:srgbClr>
                          </a:solidFill>
                          <a:latin typeface="Arial"/>
                        </a:rPr>
                        <a:t><![CDATA[5 |    |    |  ]]></a:t>
                      </a:r>
                      <a:br/>
                      <a:r>
                        <a:rPr lang="en-US" sz="900" spc="0" u="none">
                          <a:solidFill>
                            <a:srgbClr val="000000">
                              <a:alpha val="100.00%"/>
                            </a:srgbClr>
                          </a:solidFill>
                          <a:latin typeface="Arial"/>
                        </a:rPr>
                        <a:t><![CDATA[SECRET CONFIDENTIAL INTERNAL ONLY]]></a:t>
                      </a:r>
                    </a:p>
                  </a:txBody>
                  <a:tcPr marL="47625" marR="0" marT="9525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bl>
          </a:graphicData>
        </a:graphic>
      </p:graphicFrame>
      <p:pic>
        <p:nvPicPr>
          <p:cNvPr id="4" name="PHPPresentation logo" descr="PHPPresentation logo"/>
          <p:cNvPicPr>
            <a:picLocks noChangeAspect="1"/>
          </p:cNvPicPr>
          <p:nvPr/>
        </p:nvPicPr>
        <p:blipFill>
          <a:blip r:embed="rId3"/>
          <a:stretch>
            <a:fillRect/>
          </a:stretch>
        </p:blipFill>
        <p:spPr>
          <a:xfrm>
            <a:off x="8572500" y="6381750"/>
            <a:ext cx="285750" cy="285750"/>
          </a:xfrm>
          <a:prstGeom prst="rect">
            <a:avLst/>
          </a:prstGeom>
        </p:spPr>
      </p:pic>
      <p:sp>
        <p:nvSpPr>
          <p:cNvPr id="5" name=""/>
          <p:cNvSpPr txBox="1"/>
          <p:nvPr/>
        </p:nvSpPr>
        <p:spPr>
          <a:xfrm>
            <a:off x="95250" y="476250"/>
            <a:ext cx="5715000" cy="190500"/>
          </a:xfrm>
          <a:prstGeom prst="rect">
            <a:avLst/>
          </a:prstGeom>
          <a:noFill/>
        </p:spPr>
        <p:txBody>
          <a:bodyPr rtlCol="0" bIns="45720" lIns="91440" rIns="91440" tIns="45720">
            <a:spAutoFit/>
          </a:bodyPr>
          <a:lstStyle/>
          <a:p>
            <a:pPr algn="l" fontAlgn="base" marL="0" marR="0" indent="0" lvl="0">
              <a:lnSpc>
                <a:spcPct val="100%"/>
              </a:lnSpc>
            </a:pPr>
            <a:r>
              <a:rPr lang="en-US" b="1" sz="1200" spc="0" u="none">
                <a:solidFill>
                  <a:srgbClr val="000000">
                    <a:alpha val="100.00%"/>
                  </a:srgbClr>
                </a:solidFill>
                <a:latin typeface="Arial"/>
              </a:rPr>
              <a:t><![CDATA[Jaco Kala]]></a:t>
            </a:r>
          </a:p>
        </p:txBody>
      </p:sp>
      <p:sp>
        <p:nvSpPr>
          <p:cNvPr id="6" name=""/>
          <p:cNvSpPr txBox="1"/>
          <p:nvPr/>
        </p:nvSpPr>
        <p:spPr>
          <a:xfrm>
            <a:off x="5715000" y="476250"/>
            <a:ext cx="3810000" cy="190500"/>
          </a:xfrm>
          <a:prstGeom prst="rect">
            <a:avLst/>
          </a:prstGeom>
          <a:noFill/>
        </p:spPr>
        <p:txBody>
          <a:bodyPr rtlCol="0" bIns="45720" lIns="91440" rIns="91440" tIns="45720">
            <a:spAutoFit/>
          </a:bodyPr>
          <a:lstStyle/>
          <a:p>
            <a:pPr algn="l" fontAlgn="base" marL="0" marR="0" indent="0" lvl="0">
              <a:lnSpc>
                <a:spcPct val="100%"/>
              </a:lnSpc>
            </a:pPr>
            <a:r>
              <a:rPr lang="en-US" b="1" sz="1200" spc="0" u="none">
                <a:solidFill>
                  <a:srgbClr val="000000">
                    <a:alpha val="100.00%"/>
                  </a:srgbClr>
                </a:solidFill>
                <a:latin typeface="Arial"/>
              </a:rPr>
              <a:t><![CDATA[John]]></a:t>
            </a:r>
          </a:p>
        </p:txBody>
      </p:sp>
      <p:sp>
        <p:nvSpPr>
          <p:cNvPr id="7" name=""/>
          <p:cNvSpPr txBox="1"/>
          <p:nvPr/>
        </p:nvSpPr>
        <p:spPr>
          <a:xfrm>
            <a:off x="8001000" y="476250"/>
            <a:ext cx="952500" cy="190500"/>
          </a:xfrm>
          <a:prstGeom prst="rect">
            <a:avLst/>
          </a:prstGeom>
          <a:noFill/>
        </p:spPr>
        <p:txBody>
          <a:bodyPr rtlCol="0" bIns="45720" lIns="91440" rIns="91440" tIns="45720">
            <a:spAutoFit/>
          </a:bodyPr>
          <a:lstStyle/>
          <a:p>
            <a:pPr algn="r" fontAlgn="base" marL="0" marR="0" indent="0" lvl="0">
              <a:lnSpc>
                <a:spcPct val="100%"/>
              </a:lnSpc>
            </a:pPr>
            <a:r>
              <a:rPr lang="en-US" b="1" sz="1200" spc="0" u="none">
                <a:solidFill>
                  <a:srgbClr val="000000">
                    <a:alpha val="100.00%"/>
                  </a:srgbClr>
                </a:solidFill>
                <a:latin typeface="Arial"/>
              </a:rPr>
              <a:t><![CDATA[5/6]]></a:t>
            </a:r>
          </a:p>
        </p:txBody>
      </p:sp>
      <p:graphicFrame>
        <p:nvGraphicFramePr>
          <p:cNvPr id="8" name="" descr=""/>
          <p:cNvGraphicFramePr>
            <a:graphicFrameLocks noGrp="1"/>
          </p:cNvGraphicFramePr>
          <p:nvPr/>
        </p:nvGraphicFramePr>
        <p:xfrm>
          <a:off x="190500" y="762000"/>
          <a:ext cx="7620000" cy="0"/>
        </p:xfrm>
        <a:graphic>
          <a:graphicData uri="http://schemas.openxmlformats.org/drawingml/2006/table">
            <a:tbl>
              <a:tblPr firstRow="1" bandRow="1"/>
              <a:tblGrid>
                <a:gridCol w="285750"/>
                <a:gridCol w="1714500"/>
                <a:gridCol w="857250"/>
                <a:gridCol w="857250"/>
                <a:gridCol w="1047750"/>
                <a:gridCol w="476250"/>
                <a:gridCol w="692727"/>
                <a:gridCol w="692727"/>
                <a:gridCol w="692727"/>
                <a:gridCol w="692727"/>
                <a:gridCol w="692727"/>
              </a:tblGrid>
              <a:tr h="95250">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1270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Overview]]></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5">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No.]]></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Customer Name]]></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Relationship]]></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KYC Status]]></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New / Existing]]></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CASA]]></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PEP]]></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Sanctions]]></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 STRS]]></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Litigation]]></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Adv. Media]]></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r>
              <a:tr h="190500">
                <a:tc rowSpan="3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1.4]]></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test2 test2]]></a:t>
                      </a:r>
                      <a:br/>
                      <a:r>
                        <a:rPr lang="en-US" sz="900" spc="0" u="none">
                          <a:solidFill>
                            <a:srgbClr val="000000">
                              <a:alpha val="100.00%"/>
                            </a:srgbClr>
                          </a:solidFill>
                          <a:latin typeface="Arial"/>
                        </a:rPr>
                        <a:t><![CDATA[( test32 )]]></a:t>
                      </a:r>
                      <a:br/>
                      <a:r>
                        <a:rPr lang="en-US" sz="900" spc="0" u="none">
                          <a:solidFill>
                            <a:srgbClr val="000000">
                              <a:alpha val="100.00%"/>
                            </a:srgbClr>
                          </a:solidFill>
                          <a:latin typeface="Arial"/>
                        </a:rPr>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unknown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N/A]]></a:t>
                      </a:r>
                      <a:br/>
                      <a:r>
                        <a:rPr lang="en-US" sz="900" spc="0" u="none">
                          <a:solidFill>
                            <a:srgbClr val="000000">
                              <a:alpha val="100.00%"/>
                            </a:srgbClr>
                          </a:solidFill>
                          <a:latin typeface="Arial"/>
                        </a:rPr>
                        <a:t><![CDATA[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Existing]]></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Medium]]></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Ye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04775">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Background]]></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1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Client has been identified as a possible link to Jaco Kala
%%%%%%%%%%%%%%%%%%%%%%%%%%%%%$$$$$$$$$$$$$$$$$$$$$$$$$$$$$$$$$$$$$$$$$$$$$$$$$$$$$$$$$$$$$$$$$$$$$$$$$$$$$$$$$$$$$$$$U$%$#%$%@#$@#$@$#@#$@#$@#$@$#@#$@$#@#$@
%%%%%%%%%%%%%%%%%%%%%%%%%%%%%$$$$$$$$$$$$$$$$$$$$$$$$$$$$$$$$$$$$$$$$$$$$$$$$$$$$$$$$$$$$$$$$$$$$$$$$$$$$$$$$$$$$$$$$U$%$#%$%@#$@#$@$#@#$@#$@#$@$#@#$@$#@#$@
%%%%%%%%%%%%%%%%%%%%%%%%%%%%%$$$$$$$$$$$$$$$$$$$$$$$$$$$$$$$$$$$$$$$$$$$$$$$$$$$$$$$$$$$$$$$$$$$$$$$$$$$$$$$$$$$$$$$$U$%$#%$%@#$@#$@$#@#$@#$@#$@$#@#$@$#@#$@
%%%%%%%%%%%%%%%%%%%%%%%%%%%%%$$$$$$$$$$$$$$$$$$$$$$$$$$$$$$$$$$$$$$$$$$$$$$$$$$$$$$$$$$$$$$$$$$$$$$$$$$$$$$$$$$$$$$$$U$%$#%$%@#$@#$@$#@#$@#$@#$@$#@#$@$#@#$@
%%%%%%%%%%%%%%%%%%%%%%%%%%%%%$$$$$$$$$$$$$$$$$$$$$$$$$$$$$$$$$$$$$$$$$$$$$$$$$$$$$$$$$$$$$$$$$$$$$$$$$$$$$$$$$$$$$$$$U$%$#%$%@#$@#$@$#@#$@#$@#$@$#@#$@$#@#$@
%%%%%%%%%%%%%%%%%%%%%%%%%%%%%$$$$$$$$$$$$$$$$$$$$$$$$$$$$$$$$$$$$$$$$$$$$$$$$$$$$$$$$$$$$$$$$$$$$$$$$$$$$$$$$$$$$$$$$U$%$#%$%@#$@#$@$#@#$@#$@#$@$#@#$@$#@#$@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Product Exposure]]></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2">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Product]]></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2">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Turnover ( Current Year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3">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Turnover ( Previous Year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Date Opened]]></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Balance]]></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Limit]]></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r>
              <a:tr h="95250">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cheque and savings account]]></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R20 000.00.00000.0001111]]></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R15 000.00.00012012..00]]></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20-03-04]]></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R25 123.5652321.01201]]></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R5000.000123]]></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Suspicious Transactional Report (STR)]]></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2">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Date]]></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4">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High Level Reason]]></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4">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Investigation Outcome]]></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r>
              <a:tr h="9525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2020-03-06]]></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Client $$$$$ relation to Jaco Kala]]></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iNvEsTiGaTiOn iN pRoGrEsS - %%%%%%%%%%%%%%%%%%%%%%%%%%%%%$$$$$$$$$$$$$$$$$$$$$$$$$$$$$$$$$$$$$$$$$$$$$$$$$$$$$$$$$$$$$$$$$$$$$$$$$$$$$$$$$$$$$$$$U$%$#%$%@#$@#$@$#@#$@#$@#$@$#@#$@$#@#$@]]></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Transactional Analysis (2017/01-15 to 2019-01/16)]]></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Expected Account Activity]]></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8">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savings -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1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pending investigation
%%%%%%%%%%%%%%%%%%%%%%%%%%%%%$$$$$$$$$$$$$$$$$$$$$$$$$$$$$$$$$$$$$$$$$$$$$$$$$$$$$$$$$$$$$$$$$$$$$$$$$$$$$$$$$$$$$$$$U$%$#%$%@#$@#$@$#@#$@#$@#$@$#@#$@$#@#$@
%%%%%%%%%%%%%%%%%%%%%%%%%%%%%$$$$$$$$$$$$$$$$$$$$$$$$$$$$$$$$$$$$$$$$$$$$$$$$$$$$$$$$$$$$$$$$$$$$$$$$$$$$$$$$$$$$$$$$U$%$#%$%@#$@#$@$#@#$@#$@#$@$#@#$@$#@#$@
%%%%%%%%%%%%%%%%%%%%%%%%%%%%%$$$$$$$$$$$$$$$$$$$$$$$$$$$$$$$$$$$$$$$$$$$$$$$$$$$$$$$$$$$$$$$$$$$$$$$$$$$$$$$$$$$$$$$$U$%$#%$%@#$@#$@$#@#$@#$@#$@$#@#$@$#@#$@
%%%%%%%%%%%%%%%%%%%%%%%%%%%%%$$$$$$$$$$$$$$$$$$$$$$$$$$$$$$$$$$$$$$$$$$$$$$$$$$$$$$$$$$$$$$$$$$$$$$$$$$$$$$$$$$$$$$$$U$%$#%$%@#$@#$@$#@#$@#$@#$@$#@#$@$#@#$@
%%%%%%%%%%%%%%%%%%%%%%%%%%%%%$$$$$$$$$$$$$$$$$$$$$$$$$$$$$$$$$$$$$$$$$$$$$$$$$$$$$$$$$$$$$$$$$$$$$$$$$$$$$$$$$$$$$$$$U$%$#%$%@#$@#$@$#@#$@#$@#$@$#@#$@$#@#$@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Adverse Media]]></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19050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Date of EDD]]></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2020-03-08]]></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EDD Rating]]></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Green]]></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1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pending further investigation to be done
%%%%%%%%%%%%%%%%%%%%%%%%%%%%%$$$$$$$$$$$$$$$$$$$$$$$$$$$$$$$$$$$$$$$$$$$$$$$$$$$$$$$$$$$$$$$$$$$$$$$$$$$$$$$$$$$$$$$$U$%$#%$%@#$@#$@$#@#$@#$@#$@$#@#$@$#@#$@
%%%%%%%%%%%%%%%%%%%%%%%%%%%%%$$$$$$$$$$$$$$$$$$$$$$$$$$$$$$$$$$$$$$$$$$$$$$$$$$$$$$$$$$$$$$$$$$$$$$$$$$$$$$$$$$$$$$$$U$%$#%$%@#$@#$@$#@#$@#$@#$@$#@#$@$#@#$@
%%%%%%%%%%%%%%%%%%%%%%%%%%%%%$$$$$$$$$$$$$$$$$$$$$$$$$$$$$$$$$$$$$$$$$$$$$$$$$$$$$$$$$$$$$$$$$$$$$$$$$$$$$$$$$$$$$$$$U$%$#%$%@#$@#$@$#@#$@#$@#$@$#@#$@$#@#$@]]></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Conclusion]]></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19050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Reputational Risk Consideration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47625" indent="0" lvl="0">
                        <a:lnSpc>
                          <a:spcPct val="100%"/>
                        </a:lnSpc>
                      </a:pPr>
                      <a:r>
                        <a:rPr lang="en-US" sz="900" spc="0" u="none">
                          <a:solidFill>
                            <a:srgbClr val="000000">
                              <a:alpha val="100.00%"/>
                            </a:srgbClr>
                          </a:solidFill>
                          <a:latin typeface="Arial"/>
                        </a:rPr>
                        <a:t><![CDATA[${relatedparty2.activity.reputational_risk_considerations}]]></a:t>
                      </a:r>
                    </a:p>
                  </a:txBody>
                  <a:tcPr marL="47625" marR="47625"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Recommendation]]></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relatedparty2.activity.recommendation}]]></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5250" y="0"/>
          <a:ext cx="9525000" cy="6858000"/>
          <a:chOff x="95250" y="0"/>
          <a:chExt cx="9525000" cy="6858000"/>
        </a:xfrm>
      </p:grpSpPr>
      <p:pic>
        <p:nvPicPr>
          <p:cNvPr id="1" name="PHPPresentation logo" descr="PHPPresentation logo"/>
          <p:cNvPicPr>
            <a:picLocks noChangeAspect="1"/>
          </p:cNvPicPr>
          <p:nvPr/>
        </p:nvPicPr>
        <p:blipFill>
          <a:blip r:embed="rId2"/>
          <a:stretch>
            <a:fillRect/>
          </a:stretch>
        </p:blipFill>
        <p:spPr>
          <a:xfrm>
            <a:off x="9077325" y="0"/>
            <a:ext cx="104775" cy="6858000"/>
          </a:xfrm>
          <a:prstGeom prst="rect">
            <a:avLst/>
          </a:prstGeom>
        </p:spPr>
      </p:pic>
      <p:sp>
        <p:nvSpPr>
          <p:cNvPr id="2" name=""/>
          <p:cNvSpPr txBox="1"/>
          <p:nvPr/>
        </p:nvSpPr>
        <p:spPr>
          <a:xfrm>
            <a:off x="95250" y="190500"/>
            <a:ext cx="5715000" cy="190500"/>
          </a:xfrm>
          <a:prstGeom prst="rect">
            <a:avLst/>
          </a:prstGeom>
          <a:noFill/>
        </p:spPr>
        <p:txBody>
          <a:bodyPr rtlCol="0" bIns="45720" lIns="91440" rIns="91440" tIns="45720">
            <a:spAutoFit/>
          </a:bodyPr>
          <a:lstStyle/>
          <a:p>
            <a:pPr algn="l" fontAlgn="base" marL="0" marR="0" indent="0" lvl="0">
              <a:lnSpc>
                <a:spcPct val="100%"/>
              </a:lnSpc>
            </a:pPr>
            <a:r>
              <a:rPr lang="en-US" sz="1600" spc="0" u="none">
                <a:solidFill>
                  <a:srgbClr val="c00000">
                    <a:alpha val="100.00%"/>
                  </a:srgbClr>
                </a:solidFill>
                <a:latin typeface="Arial"/>
              </a:rPr>
              <a:t/>
            </a:r>
          </a:p>
        </p:txBody>
      </p:sp>
      <p:graphicFrame>
        <p:nvGraphicFramePr>
          <p:cNvPr id="3" name="" descr=""/>
          <p:cNvGraphicFramePr>
            <a:graphicFrameLocks noGrp="1"/>
          </p:cNvGraphicFramePr>
          <p:nvPr/>
        </p:nvGraphicFramePr>
        <p:xfrm>
          <a:off x="190500" y="6286500"/>
          <a:ext cx="8715375" cy="0"/>
        </p:xfrm>
        <a:graphic>
          <a:graphicData uri="http://schemas.openxmlformats.org/drawingml/2006/table">
            <a:tbl>
              <a:tblPr firstRow="1" bandRow="1"/>
              <a:tblGrid>
                <a:gridCol w="8715375"/>
              </a:tblGrid>
              <a:tr h="95250">
                <a:tc>
                  <a:txBody>
                    <a:bodyPr wrap="square" rtlCol="0">
                      <a:spAutoFit/>
                    </a:bodyPr>
                    <a:lstStyle/>
                    <a:p>
                      <a:pPr algn="l" fontAlgn="base" marL="47625" marR="0" indent="0" lvl="0">
                        <a:lnSpc>
                          <a:spcPct val="100%"/>
                        </a:lnSpc>
                      </a:pPr>
                      <a:r>
                        <a:rPr lang="en-US" sz="800" spc="0" u="none">
                          <a:solidFill>
                            <a:srgbClr val="000000">
                              <a:alpha val="100.00%"/>
                            </a:srgbClr>
                          </a:solidFill>
                          <a:latin typeface="Arial"/>
                        </a:rPr>
                        <a:t><![CDATA[6 |    |    |  ]]></a:t>
                      </a:r>
                      <a:br/>
                      <a:r>
                        <a:rPr lang="en-US" sz="900" spc="0" u="none">
                          <a:solidFill>
                            <a:srgbClr val="000000">
                              <a:alpha val="100.00%"/>
                            </a:srgbClr>
                          </a:solidFill>
                          <a:latin typeface="Arial"/>
                        </a:rPr>
                        <a:t><![CDATA[SECRET CONFIDENTIAL INTERNAL ONLY]]></a:t>
                      </a:r>
                    </a:p>
                  </a:txBody>
                  <a:tcPr marL="47625" marR="0" marT="9525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bl>
          </a:graphicData>
        </a:graphic>
      </p:graphicFrame>
      <p:pic>
        <p:nvPicPr>
          <p:cNvPr id="4" name="PHPPresentation logo" descr="PHPPresentation logo"/>
          <p:cNvPicPr>
            <a:picLocks noChangeAspect="1"/>
          </p:cNvPicPr>
          <p:nvPr/>
        </p:nvPicPr>
        <p:blipFill>
          <a:blip r:embed="rId3"/>
          <a:stretch>
            <a:fillRect/>
          </a:stretch>
        </p:blipFill>
        <p:spPr>
          <a:xfrm>
            <a:off x="8572500" y="6381750"/>
            <a:ext cx="285750" cy="285750"/>
          </a:xfrm>
          <a:prstGeom prst="rect">
            <a:avLst/>
          </a:prstGeom>
        </p:spPr>
      </p:pic>
      <p:sp>
        <p:nvSpPr>
          <p:cNvPr id="5" name=""/>
          <p:cNvSpPr txBox="1"/>
          <p:nvPr/>
        </p:nvSpPr>
        <p:spPr>
          <a:xfrm>
            <a:off x="95250" y="476250"/>
            <a:ext cx="5715000" cy="190500"/>
          </a:xfrm>
          <a:prstGeom prst="rect">
            <a:avLst/>
          </a:prstGeom>
          <a:noFill/>
        </p:spPr>
        <p:txBody>
          <a:bodyPr rtlCol="0" bIns="45720" lIns="91440" rIns="91440" tIns="45720">
            <a:spAutoFit/>
          </a:bodyPr>
          <a:lstStyle/>
          <a:p>
            <a:pPr algn="l" fontAlgn="base" marL="0" marR="0" indent="0" lvl="0">
              <a:lnSpc>
                <a:spcPct val="100%"/>
              </a:lnSpc>
            </a:pPr>
            <a:r>
              <a:rPr lang="en-US" b="1" sz="1200" spc="0" u="none">
                <a:solidFill>
                  <a:srgbClr val="000000">
                    <a:alpha val="100.00%"/>
                  </a:srgbClr>
                </a:solidFill>
                <a:latin typeface="Arial"/>
              </a:rPr>
              <a:t><![CDATA[Jaco Kala]]></a:t>
            </a:r>
          </a:p>
        </p:txBody>
      </p:sp>
      <p:sp>
        <p:nvSpPr>
          <p:cNvPr id="6" name=""/>
          <p:cNvSpPr txBox="1"/>
          <p:nvPr/>
        </p:nvSpPr>
        <p:spPr>
          <a:xfrm>
            <a:off x="5715000" y="476250"/>
            <a:ext cx="3810000" cy="190500"/>
          </a:xfrm>
          <a:prstGeom prst="rect">
            <a:avLst/>
          </a:prstGeom>
          <a:noFill/>
        </p:spPr>
        <p:txBody>
          <a:bodyPr rtlCol="0" bIns="45720" lIns="91440" rIns="91440" tIns="45720">
            <a:spAutoFit/>
          </a:bodyPr>
          <a:lstStyle/>
          <a:p>
            <a:pPr algn="l" fontAlgn="base" marL="0" marR="0" indent="0" lvl="0">
              <a:lnSpc>
                <a:spcPct val="100%"/>
              </a:lnSpc>
            </a:pPr>
            <a:r>
              <a:rPr lang="en-US" b="1" sz="1200" spc="0" u="none">
                <a:solidFill>
                  <a:srgbClr val="000000">
                    <a:alpha val="100.00%"/>
                  </a:srgbClr>
                </a:solidFill>
                <a:latin typeface="Arial"/>
              </a:rPr>
              <a:t><![CDATA[John]]></a:t>
            </a:r>
          </a:p>
        </p:txBody>
      </p:sp>
      <p:sp>
        <p:nvSpPr>
          <p:cNvPr id="7" name=""/>
          <p:cNvSpPr txBox="1"/>
          <p:nvPr/>
        </p:nvSpPr>
        <p:spPr>
          <a:xfrm>
            <a:off x="8001000" y="476250"/>
            <a:ext cx="952500" cy="190500"/>
          </a:xfrm>
          <a:prstGeom prst="rect">
            <a:avLst/>
          </a:prstGeom>
          <a:noFill/>
        </p:spPr>
        <p:txBody>
          <a:bodyPr rtlCol="0" bIns="45720" lIns="91440" rIns="91440" tIns="45720">
            <a:spAutoFit/>
          </a:bodyPr>
          <a:lstStyle/>
          <a:p>
            <a:pPr algn="r" fontAlgn="base" marL="0" marR="0" indent="0" lvl="0">
              <a:lnSpc>
                <a:spcPct val="100%"/>
              </a:lnSpc>
            </a:pPr>
            <a:r>
              <a:rPr lang="en-US" b="1" sz="1200" spc="0" u="none">
                <a:solidFill>
                  <a:srgbClr val="000000">
                    <a:alpha val="100.00%"/>
                  </a:srgbClr>
                </a:solidFill>
                <a:latin typeface="Arial"/>
              </a:rPr>
              <a:t><![CDATA[6/6]]></a:t>
            </a:r>
          </a:p>
        </p:txBody>
      </p:sp>
      <p:graphicFrame>
        <p:nvGraphicFramePr>
          <p:cNvPr id="8" name="" descr=""/>
          <p:cNvGraphicFramePr>
            <a:graphicFrameLocks noGrp="1"/>
          </p:cNvGraphicFramePr>
          <p:nvPr/>
        </p:nvGraphicFramePr>
        <p:xfrm>
          <a:off x="190500" y="762000"/>
          <a:ext cx="7620000" cy="0"/>
        </p:xfrm>
        <a:graphic>
          <a:graphicData uri="http://schemas.openxmlformats.org/drawingml/2006/table">
            <a:tbl>
              <a:tblPr firstRow="1" bandRow="1"/>
              <a:tblGrid>
                <a:gridCol w="285750"/>
                <a:gridCol w="1714500"/>
                <a:gridCol w="857250"/>
                <a:gridCol w="857250"/>
                <a:gridCol w="1047750"/>
                <a:gridCol w="476250"/>
                <a:gridCol w="692727"/>
                <a:gridCol w="692727"/>
                <a:gridCol w="692727"/>
                <a:gridCol w="692727"/>
                <a:gridCol w="692727"/>
              </a:tblGrid>
              <a:tr h="95250">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1270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Overview]]></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5">
                  <a:txBody>
                    <a:bodyPr wrap="square" rtlCol="0">
                      <a:spAutoFit/>
                    </a:bodyPr>
                    <a:lstStyle/>
                    <a:p>
                      <a:pPr algn="r" fontAlgn="base" marL="0" marR="0" indent="0" lvl="0">
                        <a:lnSpc>
                          <a:spcPct val="100%"/>
                        </a:lnSpc>
                      </a:pPr>
                      <a:r>
                        <a:rPr lang="en-US" b="1" sz="900" spc="0" u="none">
                          <a:solidFill>
                            <a:srgbClr val="FFFFFF">
                              <a:alpha val="100.00%"/>
                            </a:srgbClr>
                          </a:solidFill>
                          <a:latin typeface="Arial"/>
                        </a:rPr>
                        <a:t><![CDATA[ ]]></a:t>
                      </a:r>
                    </a:p>
                  </a:txBody>
                  <a:tcPr marL="0" marR="0" marT="0" marB="0">
                    <a:lnL w="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r" fontAlgn="base" marL="0" marR="0" indent="0" lvl="0">
                        <a:lnSpc>
                          <a:spcPct val="100%"/>
                        </a:lnSpc>
                      </a:pPr>
                    </a:p>
                  </a:txBody>
                  <a:tcPr marL="0" marR="0" marT="0" marB="0">
                    <a:lnL w="12700" cap="flat" cmpd="sng" algn="ctr">
                      <a:solidFill>
                        <a:srgbClr val="000000">
                          <a:alpha val="100.00%"/>
                        </a:srgbClr>
                      </a:solidFill>
                      <a:prstDash val="solid"/>
                      <a:round/>
                      <a:headEnd type="none" w="med" len="med"/>
                      <a:tailEnd type="none" w="med" len="med"/>
                    </a:lnL>
                    <a:lnR w="12700" cap="flat" cmpd="sng" algn="ctr">
                      <a:solidFill>
                        <a:srgbClr val="000000">
                          <a:alpha val="100.00%"/>
                        </a:srgbClr>
                      </a:solidFill>
                      <a:prstDash val="solid"/>
                      <a:round/>
                      <a:headEnd type="none" w="med" len="med"/>
                      <a:tailEnd type="none" w="med" len="med"/>
                    </a:lnR>
                    <a:lnT w="12700" cap="flat" cmpd="sng" algn="ctr">
                      <a:solidFill>
                        <a:srgbClr val="000000">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No.]]></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Customer Name]]></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Relationship]]></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KYC Status]]></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New / Existing]]></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CASA]]></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PEP]]></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Sanctions]]></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 STRS]]></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Litigation]]></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Adv. Media]]></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r>
              <a:tr h="190500">
                <a:tc rowSpan="3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1.5]]></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Tim Kala]]></a:t>
                      </a:r>
                      <a:br/>
                      <a:r>
                        <a:rPr lang="en-US" sz="900" spc="0" u="none">
                          <a:solidFill>
                            <a:srgbClr val="000000">
                              <a:alpha val="100.00%"/>
                            </a:srgbClr>
                          </a:solidFill>
                          <a:latin typeface="Arial"/>
                        </a:rPr>
                        <a:t><![CDATA[(  )]]></a:t>
                      </a:r>
                      <a:br/>
                      <a:r>
                        <a:rPr lang="en-US" sz="900" spc="0" u="none">
                          <a:solidFill>
                            <a:srgbClr val="000000">
                              <a:alpha val="100.00%"/>
                            </a:srgbClr>
                          </a:solidFill>
                          <a:latin typeface="Arial"/>
                        </a:rPr>
                        <a:t><![CDATA[8509125145089]]></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 ]]></a:t>
                      </a:r>
                      <a:br/>
                      <a:r>
                        <a:rPr lang="en-US" sz="900" spc="0" u="none">
                          <a:solidFill>
                            <a:srgbClr val="000000">
                              <a:alpha val="100.00%"/>
                            </a:srgbClr>
                          </a:solidFill>
                          <a:latin typeface="Arial"/>
                        </a:rPr>
                        <a:t><![CDATA[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04775">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Background]]></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1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Product Exposure]]></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2">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Product]]></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2">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Turnover ( Current Year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3">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Turnover ( Previous Year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Date Opened]]></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Balance]]></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Limit]]></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r>
              <a:tr h="95250">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N/A]]></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N//A]]></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N/A]]></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N/A]]></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N/A]]></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N/A]]></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Suspicious Transactional Report (STR)]]></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2">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Date]]></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4">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High Level Reason]]></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gridSpan="4">
                  <a:txBody>
                    <a:bodyPr wrap="square" rtlCol="0">
                      <a:spAutoFit/>
                    </a:bodyPr>
                    <a:lstStyle/>
                    <a:p>
                      <a:pPr algn="ctr" fontAlgn="base" marL="47625" marR="0" indent="0" lvl="0">
                        <a:lnSpc>
                          <a:spcPct val="100%"/>
                        </a:lnSpc>
                      </a:pPr>
                      <a:r>
                        <a:rPr lang="en-US" b="1" sz="900" spc="0" u="none">
                          <a:solidFill>
                            <a:srgbClr val="FFFFFF">
                              <a:alpha val="100.00%"/>
                            </a:srgbClr>
                          </a:solidFill>
                          <a:latin typeface="Arial"/>
                        </a:rPr>
                        <a:t><![CDATA[Investigation Outcome]]></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b30d50">
                            <a:alpha val="100.00%"/>
                          </a:srgbClr>
                        </a:gs>
                        <a:gs pos="100%">
                          <a:srgbClr val="b30d50">
                            <a:alpha val="100.00%"/>
                          </a:srgbClr>
                        </a:gs>
                      </a:gsLst>
                      <a:lin ang="5400000" scaled="0"/>
                    </a:gradFill>
                  </a:tcPr>
                </a:tc>
              </a:tr>
              <a:tr h="95250">
                <a:tc v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N/A]]></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N/A]]></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4">
                  <a:txBody>
                    <a:bodyPr wrap="square" rtlCol="0">
                      <a:spAutoFit/>
                    </a:bodyPr>
                    <a:lstStyle/>
                    <a:p>
                      <a:pPr algn="ctr" fontAlgn="base" marL="47625" marR="0" indent="0" lvl="0">
                        <a:lnSpc>
                          <a:spcPct val="100%"/>
                        </a:lnSpc>
                      </a:pPr>
                      <a:r>
                        <a:rPr lang="en-US" sz="900" spc="0" u="none">
                          <a:solidFill>
                            <a:srgbClr val="000000">
                              <a:alpha val="100.00%"/>
                            </a:srgbClr>
                          </a:solidFill>
                          <a:latin typeface="Arial"/>
                        </a:rPr>
                        <a:t><![CDATA[N/A]]></a:t>
                      </a:r>
                    </a:p>
                  </a:txBody>
                  <a:tcPr marL="47625"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ctr" fontAlgn="base" marL="0" marR="0" indent="0" lvl="0">
                        <a:lnSpc>
                          <a:spcPct val="100%"/>
                        </a:lnSpc>
                      </a:pPr>
                    </a:p>
                  </a:txBody>
                  <a:tcPr marL="0" marR="0" marT="0" marB="0">
                    <a:lnL w="0" cap="flat" cmpd="sng" algn="ctr">
                      <a:solidFill>
                        <a:srgbClr val="FFFFFF">
                          <a:alpha val="100.00%"/>
                        </a:srgbClr>
                      </a:solidFill>
                      <a:prstDash val="solid"/>
                      <a:round/>
                      <a:headEnd type="none" w="med" len="med"/>
                      <a:tailEnd type="none" w="med" len="med"/>
                    </a:lnL>
                    <a:lnR w="0" cap="flat" cmpd="sng" algn="ctr">
                      <a:solidFill>
                        <a:srgbClr val="FFFFFF">
                          <a:alpha val="100.00%"/>
                        </a:srgbClr>
                      </a:solidFill>
                      <a:prstDash val="solid"/>
                      <a:round/>
                      <a:headEnd type="none" w="med" len="med"/>
                      <a:tailEnd type="none" w="med" len="med"/>
                    </a:lnR>
                    <a:lnT w="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Transactional Analysis ( )]]></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Expected Account Activity]]></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8">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1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Adverse Media]]></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19050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Date of EDD]]></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EDD Rating]]></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r h="19050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10">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 ]]></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9525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gridSpan="10">
                  <a:txBody>
                    <a:bodyPr wrap="square" rtlCol="0">
                      <a:spAutoFit/>
                    </a:bodyPr>
                    <a:lstStyle/>
                    <a:p>
                      <a:pPr algn="ctr" fontAlgn="base" marL="0" marR="0" indent="0" lvl="0">
                        <a:lnSpc>
                          <a:spcPct val="100%"/>
                        </a:lnSpc>
                      </a:pPr>
                      <a:r>
                        <a:rPr lang="en-US" b="1" sz="900" spc="0" u="none">
                          <a:solidFill>
                            <a:srgbClr val="FFFFFF">
                              <a:alpha val="100.00%"/>
                            </a:srgbClr>
                          </a:solidFill>
                          <a:latin typeface="Arial"/>
                        </a:rPr>
                        <a:t><![CDATA[Conclusion]]></a:t>
                      </a: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noFill/>
                  </a:tcPr>
                </a:tc>
              </a:tr>
              <a:tr h="190500">
                <a:tc v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Reputational Risk Considerations]]></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47625" indent="0" lvl="0">
                        <a:lnSpc>
                          <a:spcPct val="100%"/>
                        </a:lnSpc>
                      </a:pPr>
                      <a:r>
                        <a:rPr lang="en-US" sz="900" spc="0" u="none">
                          <a:solidFill>
                            <a:srgbClr val="000000">
                              <a:alpha val="100.00%"/>
                            </a:srgbClr>
                          </a:solidFill>
                          <a:latin typeface="Arial"/>
                        </a:rPr>
                        <a:t><![CDATA[${relatedparty3.activity.reputational_risk_considerations}]]></a:t>
                      </a:r>
                    </a:p>
                  </a:txBody>
                  <a:tcPr marL="47625" marR="47625"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2">
                  <a:txBody>
                    <a:bodyPr wrap="square" rtlCol="0">
                      <a:spAutoFit/>
                    </a:bodyPr>
                    <a:lstStyle/>
                    <a:p>
                      <a:pPr algn="l" fontAlgn="base" marL="47625" marR="0" indent="0" lvl="0">
                        <a:lnSpc>
                          <a:spcPct val="100%"/>
                        </a:lnSpc>
                      </a:pPr>
                      <a:r>
                        <a:rPr lang="en-US" b="1" sz="900" spc="0" u="none">
                          <a:solidFill>
                            <a:srgbClr val="FFFFFF">
                              <a:alpha val="100.00%"/>
                            </a:srgbClr>
                          </a:solidFill>
                          <a:latin typeface="Arial"/>
                        </a:rPr>
                        <a:t><![CDATA[Recommendation]]></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870a3c">
                            <a:alpha val="100.00%"/>
                          </a:srgbClr>
                        </a:gs>
                        <a:gs pos="100%">
                          <a:srgbClr val="870a3c">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gridSpan="3">
                  <a:txBody>
                    <a:bodyPr wrap="square" rtlCol="0">
                      <a:spAutoFit/>
                    </a:bodyPr>
                    <a:lstStyle/>
                    <a:p>
                      <a:pPr algn="l" fontAlgn="base" marL="47625" marR="0" indent="0" lvl="0">
                        <a:lnSpc>
                          <a:spcPct val="100%"/>
                        </a:lnSpc>
                      </a:pPr>
                      <a:r>
                        <a:rPr lang="en-US" sz="900" spc="0" u="none">
                          <a:solidFill>
                            <a:srgbClr val="000000">
                              <a:alpha val="100.00%"/>
                            </a:srgbClr>
                          </a:solidFill>
                          <a:latin typeface="Arial"/>
                        </a:rPr>
                        <a:t><![CDATA[${relatedparty3.activity.recommendation}]]></a:t>
                      </a:r>
                    </a:p>
                  </a:txBody>
                  <a:tcPr marL="47625"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c hMerge="1">
                  <a:txBody>
                    <a:bodyPr wrap="square" rtlCol="0">
                      <a:spAutoFit/>
                    </a:bodyPr>
                    <a:lstStyle/>
                    <a:p>
                      <a:pPr algn="l" fontAlgn="base" marL="0" marR="0" indent="0" lvl="0">
                        <a:lnSpc>
                          <a:spcPct val="100%"/>
                        </a:lnSpc>
                      </a:pPr>
                    </a:p>
                  </a:txBody>
                  <a:tcPr marL="0" marR="0" marT="0" marB="0">
                    <a:lnL w="12700" cap="flat" cmpd="sng" algn="ctr">
                      <a:solidFill>
                        <a:srgbClr val="FFFFFF">
                          <a:alpha val="100.00%"/>
                        </a:srgbClr>
                      </a:solidFill>
                      <a:prstDash val="solid"/>
                      <a:round/>
                      <a:headEnd type="none" w="med" len="med"/>
                      <a:tailEnd type="none" w="med" len="med"/>
                    </a:lnL>
                    <a:lnR w="12700" cap="flat" cmpd="sng" algn="ctr">
                      <a:solidFill>
                        <a:srgbClr val="FFFFFF">
                          <a:alpha val="100.00%"/>
                        </a:srgbClr>
                      </a:solidFill>
                      <a:prstDash val="solid"/>
                      <a:round/>
                      <a:headEnd type="none" w="med" len="med"/>
                      <a:tailEnd type="none" w="med" len="med"/>
                    </a:lnR>
                    <a:lnT w="12700" cap="flat" cmpd="sng" algn="ctr">
                      <a:solidFill>
                        <a:srgbClr val="FFFFFF">
                          <a:alpha val="100.00%"/>
                        </a:srgbClr>
                      </a:solidFill>
                      <a:prstDash val="solid"/>
                      <a:round/>
                      <a:headEnd type="none" w="med" len="med"/>
                      <a:tailEnd type="none" w="med" len="med"/>
                    </a:lnT>
                    <a:lnB w="12700" cap="flat" cmpd="sng" algn="ctr">
                      <a:solidFill>
                        <a:srgbClr val="FFFFFF">
                          <a:alpha val="1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gradFill>
                      <a:gsLst>
                        <a:gs pos="0%">
                          <a:srgbClr val="ede6e7">
                            <a:alpha val="100.00%"/>
                          </a:srgbClr>
                        </a:gs>
                        <a:gs pos="100%">
                          <a:srgbClr val="ede6e7">
                            <a:alpha val="100.00%"/>
                          </a:srgbClr>
                        </a:gs>
                      </a:gsLst>
                      <a:lin ang="5400000" scaled="0"/>
                    </a:gradFill>
                  </a:tcPr>
                </a:tc>
              </a:tr>
            </a:tbl>
          </a:graphicData>
        </a:graphic>
      </p:graphicFrame>
    </p:spTree>
  </p:cSld>
  <p:clrMapOvr>
    <a:masterClrMapping/>
  </p:clrMapOvr>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Theme11">
  <a:themeElements>
    <a:clrScheme name="Theme1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11">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11">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
              </a:srgbClr>
            </a:outerShdw>
          </a:effectLst>
        </a:effectStyle>
        <a:effectStyle>
          <a:effectLst>
            <a:outerShdw blurRad="40000" dir="5400000" dist="23000" rotWithShape="0">
              <a:srgbClr val="000000">
                <a:alpha val="35%"/>
              </a:srgbClr>
            </a:outerShdw>
          </a:effectLst>
        </a:effectStyle>
        <a:effectStyle>
          <a:effectLst>
            <a:outerShdw blurRad="40000" dir="5400000" dist="23000" rotWithShape="0">
              <a:srgbClr val="000000">
                <a:alpha val="35%"/>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b="180%" l="50%" r="50%" t="-80%"/>
          </a:path>
        </a:gradFill>
        <a:gradFill rotWithShape="1">
          <a:gsLst>
            <a:gs pos="0%">
              <a:schemeClr val="phClr">
                <a:tint val="80%"/>
                <a:satMod val="300%"/>
              </a:schemeClr>
            </a:gs>
            <a:gs pos="100%">
              <a:schemeClr val="phClr">
                <a:shade val="30%"/>
                <a:satMod val="200%"/>
              </a:schemeClr>
            </a:gs>
          </a:gsLst>
          <a:path path="circle">
            <a:fillToRect b="50%" l="50%" r="50%" t="5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showComments="0" lastView="sldView">
  <p:slideViewPr>
    <p:cSldViewPr>
      <p:cViewPr>
        <p:scale>
          <a:sx d="100" n="100"/>
          <a:sy d="100" n="100"/>
        </p:scale>
        <p:origin x="0" y="0"/>
      </p:cViewPr>
    </p:cSldViewPr>
  </p:slideViewPr>
</p:viewPr>
</file>