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986ad2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e986ad2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Lupe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afa23c7f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7afa23c7f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afa23c7f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afa23c7f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e98754b8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e98754b8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97ed320f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e97ed320f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Lupe - Tratar de decir el desbalanceo que teniamos en el dataset, con la gran cantidad de comentarios positivos en comparación al resto.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986ad2f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e986ad2f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Lupe -</a:t>
            </a:r>
            <a:r>
              <a:rPr lang="es-419"/>
              <a:t>Tratar de decir el desbalanceo que teniamos en el dataset, con la gran cantidad de comentarios positivos en comparación al resto.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afa23c7fe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7afa23c7fe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e97ed320f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e97ed320f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e98754b8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e98754b8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e98754b8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e98754b8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962f00f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962f00f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Lupe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97ed320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97ed320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e986ad2f3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e986ad2f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7afa23c7f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7afa23c7f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9884aec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e9884aec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e9884aec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e9884aec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e9884aec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e9884aec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7afa23c7f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7afa23c7f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Lupe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990d3f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e990d3f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afa23c7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afa23c7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ab633f2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ab633f2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Nico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97ed320f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97ed320f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980ee0c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980ee0c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Keiver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7afa23c7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7afa23c7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Lupe - si no estaba lematizado el data set, se repetian palabras (resolvimos un problema)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afa23c7f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afa23c7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dk1"/>
                </a:solidFill>
              </a:rPr>
              <a:t>Lupe - </a:t>
            </a:r>
            <a:r>
              <a:rPr lang="es-419">
                <a:solidFill>
                  <a:schemeClr val="dk1"/>
                </a:solidFill>
              </a:rPr>
              <a:t>si no estaba lematizado el data set, se repetian palabras como book, y books. Realizamos la normalización de los textos (resolvimos un problema) . Estamos mostrando el top 20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97ed320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e97ed320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rPr>
              <a:t>Lupe - La mayoria de los noun chunks estan relacionedos con el noun que más se repite (y por mucha diferencia). Estamos mostrando e top 20 - VER CON NICO TABLA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0.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89275" y="952150"/>
            <a:ext cx="4880400" cy="253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Trabajo Práctico 3: Análisis de reviews</a:t>
            </a:r>
            <a:endParaRPr/>
          </a:p>
          <a:p>
            <a:pPr indent="0" lvl="0" marL="0" rtl="0" algn="l">
              <a:spcBef>
                <a:spcPts val="0"/>
              </a:spcBef>
              <a:spcAft>
                <a:spcPts val="0"/>
              </a:spcAft>
              <a:buNone/>
            </a:pPr>
            <a:r>
              <a:rPr lang="es-419" sz="2200"/>
              <a:t>Libros en Amazon</a:t>
            </a:r>
            <a:endParaRPr sz="2200"/>
          </a:p>
          <a:p>
            <a:pPr indent="0" lvl="0" marL="0" rtl="0" algn="l">
              <a:spcBef>
                <a:spcPts val="0"/>
              </a:spcBef>
              <a:spcAft>
                <a:spcPts val="0"/>
              </a:spcAft>
              <a:buNone/>
            </a:pPr>
            <a:r>
              <a:t/>
            </a:r>
            <a:endParaRPr/>
          </a:p>
        </p:txBody>
      </p:sp>
      <p:sp>
        <p:nvSpPr>
          <p:cNvPr id="278" name="Google Shape;278;p13"/>
          <p:cNvSpPr txBox="1"/>
          <p:nvPr>
            <p:ph idx="1" type="subTitle"/>
          </p:nvPr>
        </p:nvSpPr>
        <p:spPr>
          <a:xfrm>
            <a:off x="6437350" y="4110400"/>
            <a:ext cx="2273400" cy="103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Guadalupe Rodríguez</a:t>
            </a:r>
            <a:endParaRPr/>
          </a:p>
          <a:p>
            <a:pPr indent="0" lvl="0" marL="0" rtl="0" algn="l">
              <a:spcBef>
                <a:spcPts val="0"/>
              </a:spcBef>
              <a:spcAft>
                <a:spcPts val="0"/>
              </a:spcAft>
              <a:buNone/>
            </a:pPr>
            <a:r>
              <a:rPr lang="es-419"/>
              <a:t>Keiver Nuñez</a:t>
            </a:r>
            <a:endParaRPr/>
          </a:p>
          <a:p>
            <a:pPr indent="0" lvl="0" marL="0" rtl="0" algn="l">
              <a:spcBef>
                <a:spcPts val="0"/>
              </a:spcBef>
              <a:spcAft>
                <a:spcPts val="0"/>
              </a:spcAft>
              <a:buNone/>
            </a:pPr>
            <a:r>
              <a:rPr lang="es-419"/>
              <a:t>Nicolás Guillou</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WordCloud - Palabras más frecuentes</a:t>
            </a:r>
            <a:endParaRPr/>
          </a:p>
        </p:txBody>
      </p:sp>
      <p:pic>
        <p:nvPicPr>
          <p:cNvPr id="347" name="Google Shape;347;p22"/>
          <p:cNvPicPr preferRelativeResize="0"/>
          <p:nvPr/>
        </p:nvPicPr>
        <p:blipFill>
          <a:blip r:embed="rId3">
            <a:alphaModFix/>
          </a:blip>
          <a:stretch>
            <a:fillRect/>
          </a:stretch>
        </p:blipFill>
        <p:spPr>
          <a:xfrm>
            <a:off x="2570875" y="1157400"/>
            <a:ext cx="3986100" cy="398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3"/>
          <p:cNvPicPr preferRelativeResize="0"/>
          <p:nvPr/>
        </p:nvPicPr>
        <p:blipFill>
          <a:blip r:embed="rId3">
            <a:alphaModFix/>
          </a:blip>
          <a:stretch>
            <a:fillRect/>
          </a:stretch>
        </p:blipFill>
        <p:spPr>
          <a:xfrm>
            <a:off x="1579088" y="1085875"/>
            <a:ext cx="6273476" cy="3796700"/>
          </a:xfrm>
          <a:prstGeom prst="rect">
            <a:avLst/>
          </a:prstGeom>
          <a:noFill/>
          <a:ln>
            <a:noFill/>
          </a:ln>
        </p:spPr>
      </p:pic>
      <p:sp>
        <p:nvSpPr>
          <p:cNvPr id="353" name="Google Shape;35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Keywords</a:t>
            </a:r>
            <a:endParaRPr/>
          </a:p>
        </p:txBody>
      </p:sp>
      <p:sp>
        <p:nvSpPr>
          <p:cNvPr id="354" name="Google Shape;354;p23"/>
          <p:cNvSpPr txBox="1"/>
          <p:nvPr/>
        </p:nvSpPr>
        <p:spPr>
          <a:xfrm>
            <a:off x="1350500" y="1502400"/>
            <a:ext cx="59700" cy="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5" name="Google Shape;355;p23"/>
          <p:cNvSpPr txBox="1"/>
          <p:nvPr/>
        </p:nvSpPr>
        <p:spPr>
          <a:xfrm>
            <a:off x="96075" y="4743300"/>
            <a:ext cx="688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i="1" lang="es-419" sz="1200">
                <a:latin typeface="Nunito"/>
                <a:ea typeface="Nunito"/>
                <a:cs typeface="Nunito"/>
                <a:sym typeface="Nunito"/>
              </a:rPr>
              <a:t>Utilización de la herramienta KeyBERT</a:t>
            </a:r>
            <a:endParaRPr i="1"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Tópicos</a:t>
            </a:r>
            <a:endParaRPr/>
          </a:p>
        </p:txBody>
      </p:sp>
      <p:sp>
        <p:nvSpPr>
          <p:cNvPr id="361" name="Google Shape;361;p24"/>
          <p:cNvSpPr txBox="1"/>
          <p:nvPr/>
        </p:nvSpPr>
        <p:spPr>
          <a:xfrm>
            <a:off x="96075" y="4743300"/>
            <a:ext cx="688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i="1" lang="es-419" sz="1200">
                <a:latin typeface="Nunito"/>
                <a:ea typeface="Nunito"/>
                <a:cs typeface="Nunito"/>
                <a:sym typeface="Nunito"/>
              </a:rPr>
              <a:t>Utilización de la herramienta BERTopic(262 tópicos hallados)</a:t>
            </a:r>
            <a:endParaRPr i="1" sz="1200">
              <a:latin typeface="Nunito"/>
              <a:ea typeface="Nunito"/>
              <a:cs typeface="Nunito"/>
              <a:sym typeface="Nunito"/>
            </a:endParaRPr>
          </a:p>
        </p:txBody>
      </p:sp>
      <p:pic>
        <p:nvPicPr>
          <p:cNvPr id="362" name="Google Shape;362;p24"/>
          <p:cNvPicPr preferRelativeResize="0"/>
          <p:nvPr/>
        </p:nvPicPr>
        <p:blipFill>
          <a:blip r:embed="rId3">
            <a:alphaModFix/>
          </a:blip>
          <a:stretch>
            <a:fillRect/>
          </a:stretch>
        </p:blipFill>
        <p:spPr>
          <a:xfrm>
            <a:off x="1494050" y="1534975"/>
            <a:ext cx="6447974" cy="2615425"/>
          </a:xfrm>
          <a:prstGeom prst="rect">
            <a:avLst/>
          </a:prstGeom>
          <a:noFill/>
          <a:ln>
            <a:noFill/>
          </a:ln>
        </p:spPr>
      </p:pic>
      <p:pic>
        <p:nvPicPr>
          <p:cNvPr id="363" name="Google Shape;363;p24"/>
          <p:cNvPicPr preferRelativeResize="0"/>
          <p:nvPr/>
        </p:nvPicPr>
        <p:blipFill>
          <a:blip r:embed="rId4">
            <a:alphaModFix/>
          </a:blip>
          <a:stretch>
            <a:fillRect/>
          </a:stretch>
        </p:blipFill>
        <p:spPr>
          <a:xfrm>
            <a:off x="1524000" y="4191000"/>
            <a:ext cx="6391399" cy="29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Tópicos</a:t>
            </a:r>
            <a:endParaRPr/>
          </a:p>
        </p:txBody>
      </p:sp>
      <p:sp>
        <p:nvSpPr>
          <p:cNvPr id="369" name="Google Shape;369;p25"/>
          <p:cNvSpPr txBox="1"/>
          <p:nvPr>
            <p:ph idx="1" type="body"/>
          </p:nvPr>
        </p:nvSpPr>
        <p:spPr>
          <a:xfrm>
            <a:off x="4855250" y="1762800"/>
            <a:ext cx="3839700" cy="20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i="1" lang="es-419"/>
              <a:t>Los 10  tópicos más presentes en el dataset</a:t>
            </a:r>
            <a:endParaRPr i="1"/>
          </a:p>
        </p:txBody>
      </p:sp>
      <p:pic>
        <p:nvPicPr>
          <p:cNvPr id="370" name="Google Shape;370;p25"/>
          <p:cNvPicPr preferRelativeResize="0"/>
          <p:nvPr/>
        </p:nvPicPr>
        <p:blipFill>
          <a:blip r:embed="rId3">
            <a:alphaModFix/>
          </a:blip>
          <a:stretch>
            <a:fillRect/>
          </a:stretch>
        </p:blipFill>
        <p:spPr>
          <a:xfrm>
            <a:off x="552450" y="1762775"/>
            <a:ext cx="4019550" cy="200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Análisis de Sentimientos</a:t>
            </a:r>
            <a:endParaRPr/>
          </a:p>
        </p:txBody>
      </p:sp>
      <p:pic>
        <p:nvPicPr>
          <p:cNvPr id="376" name="Google Shape;376;p26"/>
          <p:cNvPicPr preferRelativeResize="0"/>
          <p:nvPr/>
        </p:nvPicPr>
        <p:blipFill>
          <a:blip r:embed="rId3">
            <a:alphaModFix/>
          </a:blip>
          <a:stretch>
            <a:fillRect/>
          </a:stretch>
        </p:blipFill>
        <p:spPr>
          <a:xfrm>
            <a:off x="2888525" y="1213300"/>
            <a:ext cx="4552050" cy="3751700"/>
          </a:xfrm>
          <a:prstGeom prst="rect">
            <a:avLst/>
          </a:prstGeom>
          <a:noFill/>
          <a:ln>
            <a:noFill/>
          </a:ln>
        </p:spPr>
      </p:pic>
      <p:sp>
        <p:nvSpPr>
          <p:cNvPr id="377" name="Google Shape;377;p26"/>
          <p:cNvSpPr txBox="1"/>
          <p:nvPr/>
        </p:nvSpPr>
        <p:spPr>
          <a:xfrm>
            <a:off x="96075" y="4743300"/>
            <a:ext cx="688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i="1" lang="es-419" sz="1200">
                <a:latin typeface="Nunito"/>
                <a:ea typeface="Nunito"/>
                <a:cs typeface="Nunito"/>
                <a:sym typeface="Nunito"/>
              </a:rPr>
              <a:t>Utilización de la herramienta Textblob</a:t>
            </a:r>
            <a:endParaRPr i="1" sz="1200">
              <a:latin typeface="Nunito"/>
              <a:ea typeface="Nunito"/>
              <a:cs typeface="Nunito"/>
              <a:sym typeface="Nunito"/>
            </a:endParaRPr>
          </a:p>
        </p:txBody>
      </p:sp>
      <p:pic>
        <p:nvPicPr>
          <p:cNvPr id="378" name="Google Shape;378;p26"/>
          <p:cNvPicPr preferRelativeResize="0"/>
          <p:nvPr/>
        </p:nvPicPr>
        <p:blipFill>
          <a:blip r:embed="rId4">
            <a:alphaModFix/>
          </a:blip>
          <a:stretch>
            <a:fillRect/>
          </a:stretch>
        </p:blipFill>
        <p:spPr>
          <a:xfrm>
            <a:off x="1142350" y="1445475"/>
            <a:ext cx="1371600" cy="126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Análisis de Sentimientos</a:t>
            </a:r>
            <a:endParaRPr/>
          </a:p>
        </p:txBody>
      </p:sp>
      <p:pic>
        <p:nvPicPr>
          <p:cNvPr id="384" name="Google Shape;384;p27"/>
          <p:cNvPicPr preferRelativeResize="0"/>
          <p:nvPr/>
        </p:nvPicPr>
        <p:blipFill rotWithShape="1">
          <a:blip r:embed="rId3">
            <a:alphaModFix/>
          </a:blip>
          <a:srcRect b="0" l="22456" r="0" t="0"/>
          <a:stretch/>
        </p:blipFill>
        <p:spPr>
          <a:xfrm>
            <a:off x="4935425" y="1613900"/>
            <a:ext cx="1970978" cy="3144275"/>
          </a:xfrm>
          <a:prstGeom prst="rect">
            <a:avLst/>
          </a:prstGeom>
          <a:noFill/>
          <a:ln>
            <a:noFill/>
          </a:ln>
        </p:spPr>
      </p:pic>
      <p:sp>
        <p:nvSpPr>
          <p:cNvPr id="385" name="Google Shape;385;p27"/>
          <p:cNvSpPr txBox="1"/>
          <p:nvPr/>
        </p:nvSpPr>
        <p:spPr>
          <a:xfrm>
            <a:off x="96075" y="4743300"/>
            <a:ext cx="688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i="1" lang="es-419" sz="1200">
                <a:latin typeface="Nunito"/>
                <a:ea typeface="Nunito"/>
                <a:cs typeface="Nunito"/>
                <a:sym typeface="Nunito"/>
              </a:rPr>
              <a:t>Utilización de la herramienta Textblob</a:t>
            </a:r>
            <a:endParaRPr i="1" sz="1200">
              <a:latin typeface="Nunito"/>
              <a:ea typeface="Nunito"/>
              <a:cs typeface="Nunito"/>
              <a:sym typeface="Nunito"/>
            </a:endParaRPr>
          </a:p>
        </p:txBody>
      </p:sp>
      <p:pic>
        <p:nvPicPr>
          <p:cNvPr id="386" name="Google Shape;386;p27"/>
          <p:cNvPicPr preferRelativeResize="0"/>
          <p:nvPr/>
        </p:nvPicPr>
        <p:blipFill rotWithShape="1">
          <a:blip r:embed="rId4">
            <a:alphaModFix/>
          </a:blip>
          <a:srcRect b="0" l="17891" r="0" t="0"/>
          <a:stretch/>
        </p:blipFill>
        <p:spPr>
          <a:xfrm>
            <a:off x="1189725" y="1597875"/>
            <a:ext cx="2108025" cy="3069900"/>
          </a:xfrm>
          <a:prstGeom prst="rect">
            <a:avLst/>
          </a:prstGeom>
          <a:noFill/>
          <a:ln>
            <a:noFill/>
          </a:ln>
        </p:spPr>
      </p:pic>
      <p:sp>
        <p:nvSpPr>
          <p:cNvPr id="387" name="Google Shape;387;p27"/>
          <p:cNvSpPr txBox="1"/>
          <p:nvPr/>
        </p:nvSpPr>
        <p:spPr>
          <a:xfrm>
            <a:off x="1189725" y="1308700"/>
            <a:ext cx="34428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rgbClr val="00BB85"/>
                </a:solidFill>
                <a:latin typeface="Nunito"/>
                <a:ea typeface="Nunito"/>
                <a:cs typeface="Nunito"/>
                <a:sym typeface="Nunito"/>
              </a:rPr>
              <a:t>Top 10: Sustantivos más Positivos</a:t>
            </a:r>
            <a:endParaRPr b="1" sz="1300">
              <a:solidFill>
                <a:srgbClr val="00BB85"/>
              </a:solidFill>
              <a:latin typeface="Nunito"/>
              <a:ea typeface="Nunito"/>
              <a:cs typeface="Nunito"/>
              <a:sym typeface="Nunito"/>
            </a:endParaRPr>
          </a:p>
        </p:txBody>
      </p:sp>
      <p:sp>
        <p:nvSpPr>
          <p:cNvPr id="388" name="Google Shape;388;p27"/>
          <p:cNvSpPr txBox="1"/>
          <p:nvPr/>
        </p:nvSpPr>
        <p:spPr>
          <a:xfrm>
            <a:off x="4807750" y="1308700"/>
            <a:ext cx="34428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rgbClr val="FF0000"/>
                </a:solidFill>
                <a:latin typeface="Nunito"/>
                <a:ea typeface="Nunito"/>
                <a:cs typeface="Nunito"/>
                <a:sym typeface="Nunito"/>
              </a:rPr>
              <a:t>Top 10: Sustantivos más Negativos</a:t>
            </a:r>
            <a:endParaRPr b="1" sz="1300">
              <a:solidFill>
                <a:srgbClr val="FF0000"/>
              </a:solidFill>
              <a:latin typeface="Nunito"/>
              <a:ea typeface="Nunito"/>
              <a:cs typeface="Nunito"/>
              <a:sym typeface="Nunito"/>
            </a:endParaRPr>
          </a:p>
        </p:txBody>
      </p:sp>
      <p:pic>
        <p:nvPicPr>
          <p:cNvPr id="389" name="Google Shape;389;p27"/>
          <p:cNvPicPr preferRelativeResize="0"/>
          <p:nvPr/>
        </p:nvPicPr>
        <p:blipFill>
          <a:blip r:embed="rId5">
            <a:alphaModFix/>
          </a:blip>
          <a:stretch>
            <a:fillRect/>
          </a:stretch>
        </p:blipFill>
        <p:spPr>
          <a:xfrm flipH="1">
            <a:off x="692525" y="1382800"/>
            <a:ext cx="406896" cy="369300"/>
          </a:xfrm>
          <a:prstGeom prst="rect">
            <a:avLst/>
          </a:prstGeom>
          <a:noFill/>
          <a:ln>
            <a:noFill/>
          </a:ln>
        </p:spPr>
      </p:pic>
      <p:pic>
        <p:nvPicPr>
          <p:cNvPr id="390" name="Google Shape;390;p27"/>
          <p:cNvPicPr preferRelativeResize="0"/>
          <p:nvPr/>
        </p:nvPicPr>
        <p:blipFill>
          <a:blip r:embed="rId6">
            <a:alphaModFix/>
          </a:blip>
          <a:stretch>
            <a:fillRect/>
          </a:stretch>
        </p:blipFill>
        <p:spPr>
          <a:xfrm>
            <a:off x="7072050" y="1613900"/>
            <a:ext cx="406900" cy="3866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Palabras clave y sentimientos</a:t>
            </a:r>
            <a:endParaRPr/>
          </a:p>
        </p:txBody>
      </p:sp>
      <p:pic>
        <p:nvPicPr>
          <p:cNvPr id="396" name="Google Shape;396;p28"/>
          <p:cNvPicPr preferRelativeResize="0"/>
          <p:nvPr/>
        </p:nvPicPr>
        <p:blipFill>
          <a:blip r:embed="rId3">
            <a:alphaModFix/>
          </a:blip>
          <a:stretch>
            <a:fillRect/>
          </a:stretch>
        </p:blipFill>
        <p:spPr>
          <a:xfrm>
            <a:off x="1878400" y="1439275"/>
            <a:ext cx="5387207"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Palabras clave y sentimientos</a:t>
            </a:r>
            <a:endParaRPr/>
          </a:p>
        </p:txBody>
      </p:sp>
      <p:pic>
        <p:nvPicPr>
          <p:cNvPr id="402" name="Google Shape;402;p29"/>
          <p:cNvPicPr preferRelativeResize="0"/>
          <p:nvPr/>
        </p:nvPicPr>
        <p:blipFill>
          <a:blip r:embed="rId3">
            <a:alphaModFix/>
          </a:blip>
          <a:stretch>
            <a:fillRect/>
          </a:stretch>
        </p:blipFill>
        <p:spPr>
          <a:xfrm>
            <a:off x="1574050" y="1327200"/>
            <a:ext cx="5995906"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Palabras clave y sentimientos</a:t>
            </a:r>
            <a:endParaRPr/>
          </a:p>
          <a:p>
            <a:pPr indent="0" lvl="0" marL="0" rtl="0" algn="l">
              <a:spcBef>
                <a:spcPts val="0"/>
              </a:spcBef>
              <a:spcAft>
                <a:spcPts val="0"/>
              </a:spcAft>
              <a:buNone/>
            </a:pPr>
            <a:r>
              <a:t/>
            </a:r>
            <a:endParaRPr/>
          </a:p>
        </p:txBody>
      </p:sp>
      <p:pic>
        <p:nvPicPr>
          <p:cNvPr id="408" name="Google Shape;408;p30"/>
          <p:cNvPicPr preferRelativeResize="0"/>
          <p:nvPr/>
        </p:nvPicPr>
        <p:blipFill>
          <a:blip r:embed="rId3">
            <a:alphaModFix/>
          </a:blip>
          <a:stretch>
            <a:fillRect/>
          </a:stretch>
        </p:blipFill>
        <p:spPr>
          <a:xfrm>
            <a:off x="1462825" y="1278848"/>
            <a:ext cx="6218325" cy="336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Tópicos y sentimientos</a:t>
            </a:r>
            <a:endParaRPr/>
          </a:p>
        </p:txBody>
      </p:sp>
      <p:pic>
        <p:nvPicPr>
          <p:cNvPr id="414" name="Google Shape;414;p31"/>
          <p:cNvPicPr preferRelativeResize="0"/>
          <p:nvPr/>
        </p:nvPicPr>
        <p:blipFill>
          <a:blip r:embed="rId3">
            <a:alphaModFix/>
          </a:blip>
          <a:stretch>
            <a:fillRect/>
          </a:stretch>
        </p:blipFill>
        <p:spPr>
          <a:xfrm>
            <a:off x="2319799" y="1307163"/>
            <a:ext cx="4504400" cy="333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Dataset - Amazon Data Science Book Reviews</a:t>
            </a:r>
            <a:endParaRPr/>
          </a:p>
        </p:txBody>
      </p:sp>
      <p:sp>
        <p:nvSpPr>
          <p:cNvPr id="284" name="Google Shape;284;p14"/>
          <p:cNvSpPr txBox="1"/>
          <p:nvPr>
            <p:ph idx="1" type="body"/>
          </p:nvPr>
        </p:nvSpPr>
        <p:spPr>
          <a:xfrm>
            <a:off x="1050025" y="1738575"/>
            <a:ext cx="6720900" cy="2814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s-419" sz="1325"/>
              <a:t>Dataset extraído de kaggle.com.</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85" name="Google Shape;285;p14"/>
          <p:cNvSpPr txBox="1"/>
          <p:nvPr/>
        </p:nvSpPr>
        <p:spPr>
          <a:xfrm>
            <a:off x="1050025" y="2172375"/>
            <a:ext cx="41220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es-419" sz="1300">
                <a:solidFill>
                  <a:schemeClr val="dk2"/>
                </a:solidFill>
                <a:latin typeface="Nunito"/>
                <a:ea typeface="Nunito"/>
                <a:cs typeface="Nunito"/>
                <a:sym typeface="Nunito"/>
              </a:rPr>
              <a:t>El mismo c</a:t>
            </a:r>
            <a:r>
              <a:rPr lang="es-419" sz="1300">
                <a:solidFill>
                  <a:schemeClr val="dk2"/>
                </a:solidFill>
                <a:latin typeface="Nunito"/>
                <a:ea typeface="Nunito"/>
                <a:cs typeface="Nunito"/>
                <a:sym typeface="Nunito"/>
              </a:rPr>
              <a:t>ontiene más de 20.000 reseñas de Amazon para 836 libros </a:t>
            </a:r>
            <a:r>
              <a:rPr lang="es-419" sz="1300">
                <a:solidFill>
                  <a:schemeClr val="dk2"/>
                </a:solidFill>
                <a:latin typeface="Nunito"/>
                <a:ea typeface="Nunito"/>
                <a:cs typeface="Nunito"/>
                <a:sym typeface="Nunito"/>
              </a:rPr>
              <a:t>relacionados</a:t>
            </a:r>
            <a:r>
              <a:rPr lang="es-419" sz="1300">
                <a:solidFill>
                  <a:schemeClr val="dk2"/>
                </a:solidFill>
                <a:latin typeface="Nunito"/>
                <a:ea typeface="Nunito"/>
                <a:cs typeface="Nunito"/>
                <a:sym typeface="Nunito"/>
              </a:rPr>
              <a:t> con la </a:t>
            </a:r>
            <a:r>
              <a:rPr lang="es-419" sz="1300">
                <a:solidFill>
                  <a:schemeClr val="dk2"/>
                </a:solidFill>
                <a:latin typeface="Nunito"/>
                <a:ea typeface="Nunito"/>
                <a:cs typeface="Nunito"/>
                <a:sym typeface="Nunito"/>
              </a:rPr>
              <a:t>Ciencia</a:t>
            </a:r>
            <a:r>
              <a:rPr lang="es-419" sz="1300">
                <a:solidFill>
                  <a:schemeClr val="dk2"/>
                </a:solidFill>
                <a:latin typeface="Nunito"/>
                <a:ea typeface="Nunito"/>
                <a:cs typeface="Nunito"/>
                <a:sym typeface="Nunito"/>
              </a:rPr>
              <a:t> de Datos. </a:t>
            </a:r>
            <a:endParaRPr/>
          </a:p>
        </p:txBody>
      </p:sp>
      <p:sp>
        <p:nvSpPr>
          <p:cNvPr id="286" name="Google Shape;286;p14"/>
          <p:cNvSpPr txBox="1"/>
          <p:nvPr/>
        </p:nvSpPr>
        <p:spPr>
          <a:xfrm>
            <a:off x="1050025" y="2980875"/>
            <a:ext cx="41220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es-419" sz="1300">
                <a:solidFill>
                  <a:schemeClr val="dk2"/>
                </a:solidFill>
                <a:latin typeface="Nunito"/>
                <a:ea typeface="Nunito"/>
                <a:cs typeface="Nunito"/>
                <a:sym typeface="Nunito"/>
              </a:rPr>
              <a:t>Cuenta con </a:t>
            </a:r>
            <a:r>
              <a:rPr lang="es-419" sz="1300">
                <a:solidFill>
                  <a:schemeClr val="dk2"/>
                </a:solidFill>
                <a:latin typeface="Nunito"/>
                <a:ea typeface="Nunito"/>
                <a:cs typeface="Nunito"/>
                <a:sym typeface="Nunito"/>
              </a:rPr>
              <a:t> 3 variables: Reseña, Puntuación y Enlace o Página Web del libro, y 20.647 observaciones. </a:t>
            </a:r>
            <a:endParaRPr/>
          </a:p>
        </p:txBody>
      </p:sp>
      <p:pic>
        <p:nvPicPr>
          <p:cNvPr id="287" name="Google Shape;287;p14"/>
          <p:cNvPicPr preferRelativeResize="0"/>
          <p:nvPr/>
        </p:nvPicPr>
        <p:blipFill>
          <a:blip r:embed="rId3">
            <a:alphaModFix/>
          </a:blip>
          <a:stretch>
            <a:fillRect/>
          </a:stretch>
        </p:blipFill>
        <p:spPr>
          <a:xfrm>
            <a:off x="5166875" y="1870863"/>
            <a:ext cx="3769825" cy="185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Libro con más reseñas</a:t>
            </a:r>
            <a:endParaRPr/>
          </a:p>
        </p:txBody>
      </p:sp>
      <p:pic>
        <p:nvPicPr>
          <p:cNvPr id="420" name="Google Shape;420;p32"/>
          <p:cNvPicPr preferRelativeResize="0"/>
          <p:nvPr/>
        </p:nvPicPr>
        <p:blipFill>
          <a:blip r:embed="rId3">
            <a:alphaModFix/>
          </a:blip>
          <a:stretch>
            <a:fillRect/>
          </a:stretch>
        </p:blipFill>
        <p:spPr>
          <a:xfrm>
            <a:off x="2861650" y="1229725"/>
            <a:ext cx="3441800" cy="3412875"/>
          </a:xfrm>
          <a:prstGeom prst="rect">
            <a:avLst/>
          </a:prstGeom>
          <a:noFill/>
          <a:ln>
            <a:noFill/>
          </a:ln>
        </p:spPr>
      </p:pic>
      <p:sp>
        <p:nvSpPr>
          <p:cNvPr id="421" name="Google Shape;421;p32"/>
          <p:cNvSpPr txBox="1"/>
          <p:nvPr/>
        </p:nvSpPr>
        <p:spPr>
          <a:xfrm>
            <a:off x="96075" y="4743300"/>
            <a:ext cx="688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i="1" lang="es-419" sz="1200">
                <a:latin typeface="Nunito"/>
                <a:ea typeface="Nunito"/>
                <a:cs typeface="Nunito"/>
                <a:sym typeface="Nunito"/>
              </a:rPr>
              <a:t>El libro cuenta con un total de 180 reseñas.</a:t>
            </a:r>
            <a:endParaRPr i="1" sz="12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Libro con más reseñas</a:t>
            </a:r>
            <a:endParaRPr/>
          </a:p>
        </p:txBody>
      </p:sp>
      <p:pic>
        <p:nvPicPr>
          <p:cNvPr id="427" name="Google Shape;427;p33"/>
          <p:cNvPicPr preferRelativeResize="0"/>
          <p:nvPr/>
        </p:nvPicPr>
        <p:blipFill>
          <a:blip r:embed="rId3">
            <a:alphaModFix/>
          </a:blip>
          <a:stretch>
            <a:fillRect/>
          </a:stretch>
        </p:blipFill>
        <p:spPr>
          <a:xfrm>
            <a:off x="3514375" y="1755825"/>
            <a:ext cx="2466075" cy="2445325"/>
          </a:xfrm>
          <a:prstGeom prst="rect">
            <a:avLst/>
          </a:prstGeom>
          <a:noFill/>
          <a:ln>
            <a:noFill/>
          </a:ln>
        </p:spPr>
      </p:pic>
      <p:sp>
        <p:nvSpPr>
          <p:cNvPr id="428" name="Google Shape;428;p33"/>
          <p:cNvSpPr txBox="1"/>
          <p:nvPr/>
        </p:nvSpPr>
        <p:spPr>
          <a:xfrm>
            <a:off x="3354675" y="4554700"/>
            <a:ext cx="288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419" sz="1200">
                <a:latin typeface="Nunito"/>
                <a:ea typeface="Nunito"/>
                <a:cs typeface="Nunito"/>
                <a:sym typeface="Nunito"/>
              </a:rPr>
              <a:t>El libro presenta 148 reseñas positivas</a:t>
            </a:r>
            <a:endParaRPr i="1" sz="1200">
              <a:latin typeface="Nunito"/>
              <a:ea typeface="Nunito"/>
              <a:cs typeface="Nunito"/>
              <a:sym typeface="Nunito"/>
            </a:endParaRPr>
          </a:p>
        </p:txBody>
      </p:sp>
      <p:sp>
        <p:nvSpPr>
          <p:cNvPr id="429" name="Google Shape;429;p33"/>
          <p:cNvSpPr txBox="1"/>
          <p:nvPr/>
        </p:nvSpPr>
        <p:spPr>
          <a:xfrm>
            <a:off x="3536450" y="1280275"/>
            <a:ext cx="34428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rgbClr val="00BB85"/>
                </a:solidFill>
                <a:latin typeface="Nunito"/>
                <a:ea typeface="Nunito"/>
                <a:cs typeface="Nunito"/>
                <a:sym typeface="Nunito"/>
              </a:rPr>
              <a:t>Libro con más reseñas positivas</a:t>
            </a:r>
            <a:endParaRPr b="1" sz="1300">
              <a:solidFill>
                <a:srgbClr val="00BB85"/>
              </a:solidFill>
              <a:latin typeface="Nunito"/>
              <a:ea typeface="Nunito"/>
              <a:cs typeface="Nunito"/>
              <a:sym typeface="Nunito"/>
            </a:endParaRPr>
          </a:p>
        </p:txBody>
      </p:sp>
      <p:pic>
        <p:nvPicPr>
          <p:cNvPr id="430" name="Google Shape;430;p33"/>
          <p:cNvPicPr preferRelativeResize="0"/>
          <p:nvPr/>
        </p:nvPicPr>
        <p:blipFill>
          <a:blip r:embed="rId4">
            <a:alphaModFix/>
          </a:blip>
          <a:stretch>
            <a:fillRect/>
          </a:stretch>
        </p:blipFill>
        <p:spPr>
          <a:xfrm>
            <a:off x="3270850" y="1293125"/>
            <a:ext cx="304750" cy="304750"/>
          </a:xfrm>
          <a:prstGeom prst="rect">
            <a:avLst/>
          </a:prstGeom>
          <a:noFill/>
          <a:ln>
            <a:noFill/>
          </a:ln>
        </p:spPr>
      </p:pic>
      <p:pic>
        <p:nvPicPr>
          <p:cNvPr id="431" name="Google Shape;431;p33"/>
          <p:cNvPicPr preferRelativeResize="0"/>
          <p:nvPr/>
        </p:nvPicPr>
        <p:blipFill>
          <a:blip r:embed="rId5">
            <a:alphaModFix/>
          </a:blip>
          <a:stretch>
            <a:fillRect/>
          </a:stretch>
        </p:blipFill>
        <p:spPr>
          <a:xfrm>
            <a:off x="6542850" y="1736475"/>
            <a:ext cx="2401250" cy="2360651"/>
          </a:xfrm>
          <a:prstGeom prst="rect">
            <a:avLst/>
          </a:prstGeom>
          <a:noFill/>
          <a:ln>
            <a:noFill/>
          </a:ln>
        </p:spPr>
      </p:pic>
      <p:sp>
        <p:nvSpPr>
          <p:cNvPr id="432" name="Google Shape;432;p33"/>
          <p:cNvSpPr txBox="1"/>
          <p:nvPr/>
        </p:nvSpPr>
        <p:spPr>
          <a:xfrm>
            <a:off x="360375" y="1293075"/>
            <a:ext cx="28173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rgbClr val="FF0000"/>
                </a:solidFill>
                <a:latin typeface="Nunito"/>
                <a:ea typeface="Nunito"/>
                <a:cs typeface="Nunito"/>
                <a:sym typeface="Nunito"/>
              </a:rPr>
              <a:t>Libro</a:t>
            </a:r>
            <a:r>
              <a:rPr b="1" lang="es-419" sz="1300">
                <a:solidFill>
                  <a:srgbClr val="00BB85"/>
                </a:solidFill>
                <a:latin typeface="Nunito"/>
                <a:ea typeface="Nunito"/>
                <a:cs typeface="Nunito"/>
                <a:sym typeface="Nunito"/>
              </a:rPr>
              <a:t> </a:t>
            </a:r>
            <a:r>
              <a:rPr b="1" lang="es-419" sz="1300">
                <a:solidFill>
                  <a:srgbClr val="FF0000"/>
                </a:solidFill>
                <a:latin typeface="Nunito"/>
                <a:ea typeface="Nunito"/>
                <a:cs typeface="Nunito"/>
                <a:sym typeface="Nunito"/>
              </a:rPr>
              <a:t>con</a:t>
            </a:r>
            <a:r>
              <a:rPr b="1" lang="es-419" sz="1300">
                <a:solidFill>
                  <a:srgbClr val="00BB85"/>
                </a:solidFill>
                <a:latin typeface="Nunito"/>
                <a:ea typeface="Nunito"/>
                <a:cs typeface="Nunito"/>
                <a:sym typeface="Nunito"/>
              </a:rPr>
              <a:t> </a:t>
            </a:r>
            <a:r>
              <a:rPr b="1" lang="es-419" sz="1300">
                <a:solidFill>
                  <a:srgbClr val="FF0000"/>
                </a:solidFill>
                <a:latin typeface="Nunito"/>
                <a:ea typeface="Nunito"/>
                <a:cs typeface="Nunito"/>
                <a:sym typeface="Nunito"/>
              </a:rPr>
              <a:t>más</a:t>
            </a:r>
            <a:r>
              <a:rPr b="1" lang="es-419" sz="1300">
                <a:solidFill>
                  <a:srgbClr val="00BB85"/>
                </a:solidFill>
                <a:latin typeface="Nunito"/>
                <a:ea typeface="Nunito"/>
                <a:cs typeface="Nunito"/>
                <a:sym typeface="Nunito"/>
              </a:rPr>
              <a:t> </a:t>
            </a:r>
            <a:r>
              <a:rPr b="1" lang="es-419" sz="1300">
                <a:solidFill>
                  <a:srgbClr val="FF0000"/>
                </a:solidFill>
                <a:latin typeface="Nunito"/>
                <a:ea typeface="Nunito"/>
                <a:cs typeface="Nunito"/>
                <a:sym typeface="Nunito"/>
              </a:rPr>
              <a:t>reseñas</a:t>
            </a:r>
            <a:r>
              <a:rPr b="1" lang="es-419" sz="1300">
                <a:solidFill>
                  <a:srgbClr val="00BB85"/>
                </a:solidFill>
                <a:latin typeface="Nunito"/>
                <a:ea typeface="Nunito"/>
                <a:cs typeface="Nunito"/>
                <a:sym typeface="Nunito"/>
              </a:rPr>
              <a:t> </a:t>
            </a:r>
            <a:r>
              <a:rPr b="1" lang="es-419" sz="1300">
                <a:solidFill>
                  <a:srgbClr val="FF0000"/>
                </a:solidFill>
                <a:latin typeface="Nunito"/>
                <a:ea typeface="Nunito"/>
                <a:cs typeface="Nunito"/>
                <a:sym typeface="Nunito"/>
              </a:rPr>
              <a:t>negativas</a:t>
            </a:r>
            <a:endParaRPr b="1" sz="1300">
              <a:solidFill>
                <a:srgbClr val="00BB85"/>
              </a:solidFill>
              <a:latin typeface="Nunito"/>
              <a:ea typeface="Nunito"/>
              <a:cs typeface="Nunito"/>
              <a:sym typeface="Nunito"/>
            </a:endParaRPr>
          </a:p>
        </p:txBody>
      </p:sp>
      <p:sp>
        <p:nvSpPr>
          <p:cNvPr id="433" name="Google Shape;433;p33"/>
          <p:cNvSpPr txBox="1"/>
          <p:nvPr/>
        </p:nvSpPr>
        <p:spPr>
          <a:xfrm>
            <a:off x="54825" y="4554700"/>
            <a:ext cx="332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419" sz="1200">
                <a:latin typeface="Nunito"/>
                <a:ea typeface="Nunito"/>
                <a:cs typeface="Nunito"/>
                <a:sym typeface="Nunito"/>
              </a:rPr>
              <a:t>E</a:t>
            </a:r>
            <a:r>
              <a:rPr i="1" lang="es-419" sz="1200">
                <a:latin typeface="Nunito"/>
                <a:ea typeface="Nunito"/>
                <a:cs typeface="Nunito"/>
                <a:sym typeface="Nunito"/>
              </a:rPr>
              <a:t>l libro presenta 20  reseñas negativas</a:t>
            </a:r>
            <a:endParaRPr i="1" sz="1200">
              <a:latin typeface="Nunito"/>
              <a:ea typeface="Nunito"/>
              <a:cs typeface="Nunito"/>
              <a:sym typeface="Nunito"/>
            </a:endParaRPr>
          </a:p>
        </p:txBody>
      </p:sp>
      <p:pic>
        <p:nvPicPr>
          <p:cNvPr id="434" name="Google Shape;434;p33"/>
          <p:cNvPicPr preferRelativeResize="0"/>
          <p:nvPr/>
        </p:nvPicPr>
        <p:blipFill>
          <a:blip r:embed="rId6">
            <a:alphaModFix/>
          </a:blip>
          <a:stretch>
            <a:fillRect/>
          </a:stretch>
        </p:blipFill>
        <p:spPr>
          <a:xfrm>
            <a:off x="485887" y="1736475"/>
            <a:ext cx="2466075" cy="2484022"/>
          </a:xfrm>
          <a:prstGeom prst="rect">
            <a:avLst/>
          </a:prstGeom>
          <a:noFill/>
          <a:ln>
            <a:noFill/>
          </a:ln>
        </p:spPr>
      </p:pic>
      <p:sp>
        <p:nvSpPr>
          <p:cNvPr id="435" name="Google Shape;435;p33"/>
          <p:cNvSpPr txBox="1"/>
          <p:nvPr/>
        </p:nvSpPr>
        <p:spPr>
          <a:xfrm>
            <a:off x="6402675" y="4554700"/>
            <a:ext cx="288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419" sz="1200">
                <a:latin typeface="Nunito"/>
                <a:ea typeface="Nunito"/>
                <a:cs typeface="Nunito"/>
                <a:sym typeface="Nunito"/>
              </a:rPr>
              <a:t>El libro presenta 49 reseñas neutras</a:t>
            </a:r>
            <a:endParaRPr i="1" sz="1200">
              <a:latin typeface="Nunito"/>
              <a:ea typeface="Nunito"/>
              <a:cs typeface="Nunito"/>
              <a:sym typeface="Nunito"/>
            </a:endParaRPr>
          </a:p>
        </p:txBody>
      </p:sp>
      <p:pic>
        <p:nvPicPr>
          <p:cNvPr id="436" name="Google Shape;436;p33"/>
          <p:cNvPicPr preferRelativeResize="0"/>
          <p:nvPr/>
        </p:nvPicPr>
        <p:blipFill>
          <a:blip r:embed="rId7">
            <a:alphaModFix/>
          </a:blip>
          <a:stretch>
            <a:fillRect/>
          </a:stretch>
        </p:blipFill>
        <p:spPr>
          <a:xfrm>
            <a:off x="222196" y="1348678"/>
            <a:ext cx="205503" cy="242625"/>
          </a:xfrm>
          <a:prstGeom prst="rect">
            <a:avLst/>
          </a:prstGeom>
          <a:noFill/>
          <a:ln>
            <a:noFill/>
          </a:ln>
        </p:spPr>
      </p:pic>
      <p:sp>
        <p:nvSpPr>
          <p:cNvPr id="437" name="Google Shape;437;p33"/>
          <p:cNvSpPr txBox="1"/>
          <p:nvPr/>
        </p:nvSpPr>
        <p:spPr>
          <a:xfrm>
            <a:off x="6623488" y="1230675"/>
            <a:ext cx="26583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rgbClr val="FF9900"/>
                </a:solidFill>
                <a:latin typeface="Nunito"/>
                <a:ea typeface="Nunito"/>
                <a:cs typeface="Nunito"/>
                <a:sym typeface="Nunito"/>
              </a:rPr>
              <a:t>Libro con más reseñas neutras</a:t>
            </a:r>
            <a:endParaRPr b="1" sz="1300">
              <a:solidFill>
                <a:srgbClr val="FF9900"/>
              </a:solidFill>
              <a:latin typeface="Nunito"/>
              <a:ea typeface="Nunito"/>
              <a:cs typeface="Nunito"/>
              <a:sym typeface="Nunito"/>
            </a:endParaRPr>
          </a:p>
        </p:txBody>
      </p:sp>
      <p:pic>
        <p:nvPicPr>
          <p:cNvPr id="438" name="Google Shape;438;p33"/>
          <p:cNvPicPr preferRelativeResize="0"/>
          <p:nvPr/>
        </p:nvPicPr>
        <p:blipFill>
          <a:blip r:embed="rId8">
            <a:alphaModFix/>
          </a:blip>
          <a:stretch>
            <a:fillRect/>
          </a:stretch>
        </p:blipFill>
        <p:spPr>
          <a:xfrm>
            <a:off x="6406898" y="1297375"/>
            <a:ext cx="304750" cy="29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Tópicos </a:t>
            </a:r>
            <a:endParaRPr/>
          </a:p>
        </p:txBody>
      </p:sp>
      <p:sp>
        <p:nvSpPr>
          <p:cNvPr id="444" name="Google Shape;444;p34"/>
          <p:cNvSpPr txBox="1"/>
          <p:nvPr/>
        </p:nvSpPr>
        <p:spPr>
          <a:xfrm>
            <a:off x="4722438" y="3960425"/>
            <a:ext cx="3836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Nunito"/>
                <a:ea typeface="Nunito"/>
                <a:cs typeface="Nunito"/>
                <a:sym typeface="Nunito"/>
              </a:rPr>
              <a:t>TOP 3 </a:t>
            </a:r>
            <a:r>
              <a:rPr lang="es-419" sz="1200">
                <a:latin typeface="Nunito"/>
                <a:ea typeface="Nunito"/>
                <a:cs typeface="Nunito"/>
                <a:sym typeface="Nunito"/>
              </a:rPr>
              <a:t>TÓPICOS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1 - Dashboard_design_visual_chart</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2 - Book_datum_read_author</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3 - Visualization_graft_tufte_chart</a:t>
            </a:r>
            <a:endParaRPr sz="1200">
              <a:latin typeface="Nunito"/>
              <a:ea typeface="Nunito"/>
              <a:cs typeface="Nunito"/>
              <a:sym typeface="Nunito"/>
            </a:endParaRPr>
          </a:p>
        </p:txBody>
      </p:sp>
      <p:pic>
        <p:nvPicPr>
          <p:cNvPr id="445" name="Google Shape;445;p34"/>
          <p:cNvPicPr preferRelativeResize="0"/>
          <p:nvPr/>
        </p:nvPicPr>
        <p:blipFill>
          <a:blip r:embed="rId3">
            <a:alphaModFix/>
          </a:blip>
          <a:stretch>
            <a:fillRect/>
          </a:stretch>
        </p:blipFill>
        <p:spPr>
          <a:xfrm>
            <a:off x="433800" y="1322575"/>
            <a:ext cx="3676501" cy="3733325"/>
          </a:xfrm>
          <a:prstGeom prst="rect">
            <a:avLst/>
          </a:prstGeom>
          <a:noFill/>
          <a:ln>
            <a:noFill/>
          </a:ln>
        </p:spPr>
      </p:pic>
      <p:pic>
        <p:nvPicPr>
          <p:cNvPr id="446" name="Google Shape;446;p34"/>
          <p:cNvPicPr preferRelativeResize="0"/>
          <p:nvPr/>
        </p:nvPicPr>
        <p:blipFill>
          <a:blip r:embed="rId4">
            <a:alphaModFix/>
          </a:blip>
          <a:stretch>
            <a:fillRect/>
          </a:stretch>
        </p:blipFill>
        <p:spPr>
          <a:xfrm>
            <a:off x="5376688" y="1232175"/>
            <a:ext cx="2223125" cy="2204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Keywords</a:t>
            </a:r>
            <a:endParaRPr/>
          </a:p>
        </p:txBody>
      </p:sp>
      <p:sp>
        <p:nvSpPr>
          <p:cNvPr id="452" name="Google Shape;452;p35"/>
          <p:cNvSpPr txBox="1"/>
          <p:nvPr/>
        </p:nvSpPr>
        <p:spPr>
          <a:xfrm>
            <a:off x="4722438" y="3960425"/>
            <a:ext cx="3836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Nunito"/>
                <a:ea typeface="Nunito"/>
                <a:cs typeface="Nunito"/>
                <a:sym typeface="Nunito"/>
              </a:rPr>
              <a:t>TOP 3 KEYWORDS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1 - book, dashboard, visualization</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2 - visualization, datum, dashboard</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3 - content, good</a:t>
            </a:r>
            <a:endParaRPr sz="1200">
              <a:latin typeface="Nunito"/>
              <a:ea typeface="Nunito"/>
              <a:cs typeface="Nunito"/>
              <a:sym typeface="Nunito"/>
            </a:endParaRPr>
          </a:p>
        </p:txBody>
      </p:sp>
      <p:pic>
        <p:nvPicPr>
          <p:cNvPr id="453" name="Google Shape;453;p35"/>
          <p:cNvPicPr preferRelativeResize="0"/>
          <p:nvPr/>
        </p:nvPicPr>
        <p:blipFill>
          <a:blip r:embed="rId3">
            <a:alphaModFix/>
          </a:blip>
          <a:stretch>
            <a:fillRect/>
          </a:stretch>
        </p:blipFill>
        <p:spPr>
          <a:xfrm>
            <a:off x="5452888" y="1147325"/>
            <a:ext cx="2223125" cy="2204450"/>
          </a:xfrm>
          <a:prstGeom prst="rect">
            <a:avLst/>
          </a:prstGeom>
          <a:noFill/>
          <a:ln>
            <a:noFill/>
          </a:ln>
        </p:spPr>
      </p:pic>
      <p:pic>
        <p:nvPicPr>
          <p:cNvPr id="454" name="Google Shape;454;p35"/>
          <p:cNvPicPr preferRelativeResize="0"/>
          <p:nvPr/>
        </p:nvPicPr>
        <p:blipFill>
          <a:blip r:embed="rId4">
            <a:alphaModFix/>
          </a:blip>
          <a:stretch>
            <a:fillRect/>
          </a:stretch>
        </p:blipFill>
        <p:spPr>
          <a:xfrm>
            <a:off x="272626" y="1456375"/>
            <a:ext cx="4147424" cy="3500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Tópicos </a:t>
            </a:r>
            <a:endParaRPr/>
          </a:p>
        </p:txBody>
      </p:sp>
      <p:sp>
        <p:nvSpPr>
          <p:cNvPr id="460" name="Google Shape;460;p36"/>
          <p:cNvSpPr txBox="1"/>
          <p:nvPr/>
        </p:nvSpPr>
        <p:spPr>
          <a:xfrm>
            <a:off x="5155250" y="3960425"/>
            <a:ext cx="3836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Nunito"/>
                <a:ea typeface="Nunito"/>
                <a:cs typeface="Nunito"/>
                <a:sym typeface="Nunito"/>
              </a:rPr>
              <a:t>TOP 3 </a:t>
            </a:r>
            <a:r>
              <a:rPr lang="es-419" sz="1200">
                <a:latin typeface="Nunito"/>
                <a:ea typeface="Nunito"/>
                <a:cs typeface="Nunito"/>
                <a:sym typeface="Nunito"/>
              </a:rPr>
              <a:t>TÓPICOS</a:t>
            </a:r>
            <a:r>
              <a:rPr lang="es-419" sz="1200">
                <a:latin typeface="Nunito"/>
                <a:ea typeface="Nunito"/>
                <a:cs typeface="Nunito"/>
                <a:sym typeface="Nunito"/>
              </a:rPr>
              <a:t>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1 - Book_datum_read_author</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2 - Agreement_spiritual_ruiz_life</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3 - Recommend_highly_research_quelity</a:t>
            </a:r>
            <a:endParaRPr sz="1200">
              <a:latin typeface="Nunito"/>
              <a:ea typeface="Nunito"/>
              <a:cs typeface="Nunito"/>
              <a:sym typeface="Nunito"/>
            </a:endParaRPr>
          </a:p>
        </p:txBody>
      </p:sp>
      <p:pic>
        <p:nvPicPr>
          <p:cNvPr id="461" name="Google Shape;461;p36"/>
          <p:cNvPicPr preferRelativeResize="0"/>
          <p:nvPr/>
        </p:nvPicPr>
        <p:blipFill>
          <a:blip r:embed="rId3">
            <a:alphaModFix/>
          </a:blip>
          <a:stretch>
            <a:fillRect/>
          </a:stretch>
        </p:blipFill>
        <p:spPr>
          <a:xfrm>
            <a:off x="741400" y="1307550"/>
            <a:ext cx="4059200" cy="3788901"/>
          </a:xfrm>
          <a:prstGeom prst="rect">
            <a:avLst/>
          </a:prstGeom>
          <a:noFill/>
          <a:ln>
            <a:noFill/>
          </a:ln>
        </p:spPr>
      </p:pic>
      <p:pic>
        <p:nvPicPr>
          <p:cNvPr id="462" name="Google Shape;462;p36"/>
          <p:cNvPicPr preferRelativeResize="0"/>
          <p:nvPr/>
        </p:nvPicPr>
        <p:blipFill>
          <a:blip r:embed="rId4">
            <a:alphaModFix/>
          </a:blip>
          <a:stretch>
            <a:fillRect/>
          </a:stretch>
        </p:blipFill>
        <p:spPr>
          <a:xfrm>
            <a:off x="5675327" y="1183860"/>
            <a:ext cx="2047600" cy="206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Keywords</a:t>
            </a:r>
            <a:endParaRPr/>
          </a:p>
        </p:txBody>
      </p:sp>
      <p:sp>
        <p:nvSpPr>
          <p:cNvPr id="468" name="Google Shape;468;p37"/>
          <p:cNvSpPr txBox="1"/>
          <p:nvPr/>
        </p:nvSpPr>
        <p:spPr>
          <a:xfrm>
            <a:off x="5155250" y="3960425"/>
            <a:ext cx="3836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Nunito"/>
                <a:ea typeface="Nunito"/>
                <a:cs typeface="Nunito"/>
                <a:sym typeface="Nunito"/>
              </a:rPr>
              <a:t>TOP 3 KEYWORDS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1 - parent, perspective, responsible</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2 - agreement, </a:t>
            </a:r>
            <a:r>
              <a:rPr lang="es-419" sz="1200">
                <a:latin typeface="Nunito"/>
                <a:ea typeface="Nunito"/>
                <a:cs typeface="Nunito"/>
                <a:sym typeface="Nunito"/>
              </a:rPr>
              <a:t>brain, mind</a:t>
            </a:r>
            <a:endParaRPr sz="1200">
              <a:latin typeface="Nunito"/>
              <a:ea typeface="Nunito"/>
              <a:cs typeface="Nunito"/>
              <a:sym typeface="Nunito"/>
            </a:endParaRPr>
          </a:p>
          <a:p>
            <a:pPr indent="0" lvl="0" marL="0" rtl="0" algn="l">
              <a:spcBef>
                <a:spcPts val="0"/>
              </a:spcBef>
              <a:spcAft>
                <a:spcPts val="0"/>
              </a:spcAft>
              <a:buNone/>
            </a:pPr>
            <a:r>
              <a:rPr lang="es-419" sz="1200">
                <a:latin typeface="Nunito"/>
                <a:ea typeface="Nunito"/>
                <a:cs typeface="Nunito"/>
                <a:sym typeface="Nunito"/>
              </a:rPr>
              <a:t>3 - </a:t>
            </a:r>
            <a:r>
              <a:rPr lang="es-419" sz="1200">
                <a:latin typeface="Nunito"/>
                <a:ea typeface="Nunito"/>
                <a:cs typeface="Nunito"/>
                <a:sym typeface="Nunito"/>
              </a:rPr>
              <a:t>disappointed</a:t>
            </a:r>
            <a:r>
              <a:rPr lang="es-419" sz="1200">
                <a:latin typeface="Nunito"/>
                <a:ea typeface="Nunito"/>
                <a:cs typeface="Nunito"/>
                <a:sym typeface="Nunito"/>
              </a:rPr>
              <a:t>, book, god</a:t>
            </a:r>
            <a:endParaRPr sz="1200">
              <a:latin typeface="Nunito"/>
              <a:ea typeface="Nunito"/>
              <a:cs typeface="Nunito"/>
              <a:sym typeface="Nunito"/>
            </a:endParaRPr>
          </a:p>
        </p:txBody>
      </p:sp>
      <p:pic>
        <p:nvPicPr>
          <p:cNvPr id="469" name="Google Shape;469;p37"/>
          <p:cNvPicPr preferRelativeResize="0"/>
          <p:nvPr/>
        </p:nvPicPr>
        <p:blipFill>
          <a:blip r:embed="rId3">
            <a:alphaModFix/>
          </a:blip>
          <a:stretch>
            <a:fillRect/>
          </a:stretch>
        </p:blipFill>
        <p:spPr>
          <a:xfrm>
            <a:off x="5729027" y="1110210"/>
            <a:ext cx="2047600" cy="2062475"/>
          </a:xfrm>
          <a:prstGeom prst="rect">
            <a:avLst/>
          </a:prstGeom>
          <a:noFill/>
          <a:ln>
            <a:noFill/>
          </a:ln>
        </p:spPr>
      </p:pic>
      <p:pic>
        <p:nvPicPr>
          <p:cNvPr id="470" name="Google Shape;470;p37"/>
          <p:cNvPicPr preferRelativeResize="0"/>
          <p:nvPr/>
        </p:nvPicPr>
        <p:blipFill>
          <a:blip r:embed="rId4">
            <a:alphaModFix/>
          </a:blip>
          <a:stretch>
            <a:fillRect/>
          </a:stretch>
        </p:blipFill>
        <p:spPr>
          <a:xfrm>
            <a:off x="501325" y="1411200"/>
            <a:ext cx="4205500" cy="3658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a:t>
            </a:r>
            <a:endParaRPr/>
          </a:p>
        </p:txBody>
      </p:sp>
      <p:sp>
        <p:nvSpPr>
          <p:cNvPr id="476" name="Google Shape;476;p38"/>
          <p:cNvSpPr txBox="1"/>
          <p:nvPr>
            <p:ph idx="1" type="body"/>
          </p:nvPr>
        </p:nvSpPr>
        <p:spPr>
          <a:xfrm>
            <a:off x="518850" y="3879150"/>
            <a:ext cx="7176000" cy="6858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Del análisis de sentimiento realizado, pudimos concluir que del total, el 66% son reseñas positivas, el 28% reseñas negativas, y el 6% restante, reseñas neutras.</a:t>
            </a:r>
            <a:endParaRPr sz="1325"/>
          </a:p>
          <a:p>
            <a:pPr indent="0" lvl="0" marL="0" rtl="0" algn="just">
              <a:lnSpc>
                <a:spcPct val="95000"/>
              </a:lnSpc>
              <a:spcBef>
                <a:spcPts val="1200"/>
              </a:spcBef>
              <a:spcAft>
                <a:spcPts val="1200"/>
              </a:spcAft>
              <a:buSzPts val="275"/>
              <a:buNone/>
            </a:pPr>
            <a:r>
              <a:t/>
            </a:r>
            <a:endParaRPr sz="1325"/>
          </a:p>
        </p:txBody>
      </p:sp>
      <p:sp>
        <p:nvSpPr>
          <p:cNvPr id="477" name="Google Shape;477;p38"/>
          <p:cNvSpPr txBox="1"/>
          <p:nvPr>
            <p:ph idx="1" type="body"/>
          </p:nvPr>
        </p:nvSpPr>
        <p:spPr>
          <a:xfrm>
            <a:off x="518850" y="1511300"/>
            <a:ext cx="7176000" cy="13653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Realizamos un análisis sobre las reseñas de libros de Data Science aplicando las técnicas de NLP. Del mismo pudimos concluir que los sustantivos más frecuentes se relacionan directamente con los temas analizados: libro, autor, tiempo, trabajo, ejemplo, ciencia.</a:t>
            </a:r>
            <a:br>
              <a:rPr lang="es-419" sz="1325"/>
            </a:br>
            <a:r>
              <a:rPr lang="es-419" sz="1325"/>
              <a:t>Asimismo</a:t>
            </a:r>
            <a:r>
              <a:rPr lang="es-419" sz="1325"/>
              <a:t>, los noun chunks </a:t>
            </a:r>
            <a:r>
              <a:rPr lang="es-419" sz="1325"/>
              <a:t>también</a:t>
            </a:r>
            <a:r>
              <a:rPr lang="es-419" sz="1325"/>
              <a:t> se relacionan de manera directa con los sustantivos más mencionados.</a:t>
            </a:r>
            <a:endParaRPr sz="1325"/>
          </a:p>
          <a:p>
            <a:pPr indent="0" lvl="0" marL="457200" rtl="0" algn="just">
              <a:lnSpc>
                <a:spcPct val="95000"/>
              </a:lnSpc>
              <a:spcBef>
                <a:spcPts val="1200"/>
              </a:spcBef>
              <a:spcAft>
                <a:spcPts val="0"/>
              </a:spcAft>
              <a:buNone/>
            </a:pPr>
            <a:r>
              <a:t/>
            </a:r>
            <a:endParaRPr sz="1325"/>
          </a:p>
          <a:p>
            <a:pPr indent="0" lvl="0" marL="0" rtl="0" algn="just">
              <a:lnSpc>
                <a:spcPct val="95000"/>
              </a:lnSpc>
              <a:spcBef>
                <a:spcPts val="1200"/>
              </a:spcBef>
              <a:spcAft>
                <a:spcPts val="1200"/>
              </a:spcAft>
              <a:buSzPts val="275"/>
              <a:buNone/>
            </a:pPr>
            <a:r>
              <a:t/>
            </a:r>
            <a:endParaRPr sz="1325"/>
          </a:p>
        </p:txBody>
      </p:sp>
      <p:sp>
        <p:nvSpPr>
          <p:cNvPr id="478" name="Google Shape;478;p38"/>
          <p:cNvSpPr txBox="1"/>
          <p:nvPr>
            <p:ph idx="1" type="body"/>
          </p:nvPr>
        </p:nvSpPr>
        <p:spPr>
          <a:xfrm>
            <a:off x="518850" y="3008825"/>
            <a:ext cx="7176000" cy="5334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El modelo de clasificación de reseñas entrenado, nos aportó una muy buena tasa de aciertos (del 99% en training y 70% en test) a la hora de predecir.</a:t>
            </a:r>
            <a:endParaRPr sz="1325"/>
          </a:p>
          <a:p>
            <a:pPr indent="0" lvl="0" marL="0" rtl="0" algn="just">
              <a:lnSpc>
                <a:spcPct val="95000"/>
              </a:lnSpc>
              <a:spcBef>
                <a:spcPts val="1200"/>
              </a:spcBef>
              <a:spcAft>
                <a:spcPts val="1200"/>
              </a:spcAft>
              <a:buSzPts val="275"/>
              <a:buNone/>
            </a:pPr>
            <a:r>
              <a:t/>
            </a:r>
            <a:endParaRPr sz="132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a:t>
            </a:r>
            <a:endParaRPr/>
          </a:p>
        </p:txBody>
      </p:sp>
      <p:sp>
        <p:nvSpPr>
          <p:cNvPr id="484" name="Google Shape;484;p39"/>
          <p:cNvSpPr txBox="1"/>
          <p:nvPr>
            <p:ph idx="1" type="body"/>
          </p:nvPr>
        </p:nvSpPr>
        <p:spPr>
          <a:xfrm>
            <a:off x="538775" y="1733550"/>
            <a:ext cx="7176000" cy="8382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Entendemos, según la interpretación de las keywords y de los tópicos asociados a las reseñas positivas, que algunos de los temas más valorados por los lectores son: el aprendizaje, la programación en python, el estudio de data, análisis de datos, entre otros. </a:t>
            </a:r>
            <a:endParaRPr sz="1325"/>
          </a:p>
          <a:p>
            <a:pPr indent="0" lvl="0" marL="0" rtl="0" algn="just">
              <a:lnSpc>
                <a:spcPct val="95000"/>
              </a:lnSpc>
              <a:spcBef>
                <a:spcPts val="1200"/>
              </a:spcBef>
              <a:spcAft>
                <a:spcPts val="1200"/>
              </a:spcAft>
              <a:buSzPts val="275"/>
              <a:buNone/>
            </a:pPr>
            <a:r>
              <a:t/>
            </a:r>
            <a:endParaRPr sz="1325"/>
          </a:p>
        </p:txBody>
      </p:sp>
      <p:sp>
        <p:nvSpPr>
          <p:cNvPr id="485" name="Google Shape;485;p39"/>
          <p:cNvSpPr txBox="1"/>
          <p:nvPr>
            <p:ph idx="1" type="body"/>
          </p:nvPr>
        </p:nvSpPr>
        <p:spPr>
          <a:xfrm>
            <a:off x="563650" y="2957325"/>
            <a:ext cx="7176000" cy="7620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Por el contrario, pudimos detectar, que dentro de los temas menos valorados, se encuentran: la lectura tanto en Kindle, como en libros de texto, asociados al aburrimiento, escritura, lectura de capítulos, entre otros</a:t>
            </a:r>
            <a:endParaRPr sz="1325"/>
          </a:p>
          <a:p>
            <a:pPr indent="0" lvl="0" marL="0" rtl="0" algn="just">
              <a:lnSpc>
                <a:spcPct val="95000"/>
              </a:lnSpc>
              <a:spcBef>
                <a:spcPts val="1200"/>
              </a:spcBef>
              <a:spcAft>
                <a:spcPts val="1200"/>
              </a:spcAft>
              <a:buSzPts val="275"/>
              <a:buNone/>
            </a:pPr>
            <a:r>
              <a:t/>
            </a:r>
            <a:endParaRPr sz="13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Objetivo</a:t>
            </a:r>
            <a:endParaRPr/>
          </a:p>
        </p:txBody>
      </p:sp>
      <p:sp>
        <p:nvSpPr>
          <p:cNvPr id="293" name="Google Shape;293;p15"/>
          <p:cNvSpPr txBox="1"/>
          <p:nvPr>
            <p:ph idx="1" type="body"/>
          </p:nvPr>
        </p:nvSpPr>
        <p:spPr>
          <a:xfrm>
            <a:off x="1097825" y="2525325"/>
            <a:ext cx="6720900" cy="3861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s-419" sz="1325"/>
              <a:t>Limpieza y preparación del texto</a:t>
            </a:r>
            <a:endParaRPr sz="1325"/>
          </a:p>
          <a:p>
            <a:pPr indent="0" lvl="0" marL="0" rtl="0" algn="l">
              <a:lnSpc>
                <a:spcPct val="95000"/>
              </a:lnSpc>
              <a:spcBef>
                <a:spcPts val="1200"/>
              </a:spcBef>
              <a:spcAft>
                <a:spcPts val="0"/>
              </a:spcAft>
              <a:buNone/>
            </a:pPr>
            <a:r>
              <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94" name="Google Shape;294;p15"/>
          <p:cNvSpPr txBox="1"/>
          <p:nvPr>
            <p:ph idx="1" type="body"/>
          </p:nvPr>
        </p:nvSpPr>
        <p:spPr>
          <a:xfrm>
            <a:off x="745225" y="1521675"/>
            <a:ext cx="6720900" cy="9993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Realizar análisis sobre las reseñas escritas por los lectores de los libros relacionados con la ciencia de datos, con el fin de extraer patrones e información ocultos. Para ello utilizaremos técnicas de Procesamiento de Lenguaje Natural (NLP). </a:t>
            </a:r>
            <a:endParaRPr sz="1325"/>
          </a:p>
          <a:p>
            <a:pPr indent="0" lvl="0" marL="0" rtl="0" algn="l">
              <a:lnSpc>
                <a:spcPct val="95000"/>
              </a:lnSpc>
              <a:spcBef>
                <a:spcPts val="1200"/>
              </a:spcBef>
              <a:spcAft>
                <a:spcPts val="1200"/>
              </a:spcAft>
              <a:buSzPts val="275"/>
              <a:buNone/>
            </a:pPr>
            <a:r>
              <a:t/>
            </a:r>
            <a:endParaRPr sz="1325"/>
          </a:p>
        </p:txBody>
      </p:sp>
      <p:sp>
        <p:nvSpPr>
          <p:cNvPr id="295" name="Google Shape;295;p15"/>
          <p:cNvSpPr txBox="1"/>
          <p:nvPr>
            <p:ph idx="1" type="body"/>
          </p:nvPr>
        </p:nvSpPr>
        <p:spPr>
          <a:xfrm>
            <a:off x="1097825" y="2889525"/>
            <a:ext cx="6720900" cy="5502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s-419" sz="1325"/>
              <a:t>Extracción de Entidades, sustantivos y noun chunks</a:t>
            </a:r>
            <a:endParaRPr sz="1325"/>
          </a:p>
          <a:p>
            <a:pPr indent="0" lvl="0" marL="0" rtl="0" algn="l">
              <a:lnSpc>
                <a:spcPct val="95000"/>
              </a:lnSpc>
              <a:spcBef>
                <a:spcPts val="1200"/>
              </a:spcBef>
              <a:spcAft>
                <a:spcPts val="0"/>
              </a:spcAft>
              <a:buNone/>
            </a:pPr>
            <a:r>
              <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96" name="Google Shape;296;p15"/>
          <p:cNvSpPr txBox="1"/>
          <p:nvPr>
            <p:ph idx="1" type="body"/>
          </p:nvPr>
        </p:nvSpPr>
        <p:spPr>
          <a:xfrm>
            <a:off x="1097825" y="3439725"/>
            <a:ext cx="6720900" cy="3861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s-419" sz="1325"/>
              <a:t>Detección de Keywords y Tópicos</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97" name="Google Shape;297;p15"/>
          <p:cNvSpPr txBox="1"/>
          <p:nvPr>
            <p:ph idx="1" type="body"/>
          </p:nvPr>
        </p:nvSpPr>
        <p:spPr>
          <a:xfrm>
            <a:off x="1097825" y="3838875"/>
            <a:ext cx="6720900" cy="3861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s-419" sz="1325"/>
              <a:t>Análisis de sentimiento</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Limpieza de datos</a:t>
            </a:r>
            <a:endParaRPr/>
          </a:p>
        </p:txBody>
      </p:sp>
      <p:sp>
        <p:nvSpPr>
          <p:cNvPr id="303" name="Google Shape;303;p16"/>
          <p:cNvSpPr txBox="1"/>
          <p:nvPr>
            <p:ph idx="1" type="body"/>
          </p:nvPr>
        </p:nvSpPr>
        <p:spPr>
          <a:xfrm>
            <a:off x="1183400" y="1498575"/>
            <a:ext cx="2808000" cy="29454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s-419" sz="1500"/>
              <a:t>Tokenización</a:t>
            </a:r>
            <a:endParaRPr sz="1500"/>
          </a:p>
          <a:p>
            <a:pPr indent="-323850" lvl="0" marL="457200" rtl="0" algn="l">
              <a:lnSpc>
                <a:spcPct val="200000"/>
              </a:lnSpc>
              <a:spcBef>
                <a:spcPts val="0"/>
              </a:spcBef>
              <a:spcAft>
                <a:spcPts val="0"/>
              </a:spcAft>
              <a:buSzPts val="1500"/>
              <a:buChar char="●"/>
            </a:pPr>
            <a:r>
              <a:rPr lang="es-419" sz="1500"/>
              <a:t>Lematización</a:t>
            </a:r>
            <a:endParaRPr sz="1500"/>
          </a:p>
          <a:p>
            <a:pPr indent="-323850" lvl="0" marL="457200" rtl="0" algn="l">
              <a:lnSpc>
                <a:spcPct val="200000"/>
              </a:lnSpc>
              <a:spcBef>
                <a:spcPts val="0"/>
              </a:spcBef>
              <a:spcAft>
                <a:spcPts val="0"/>
              </a:spcAft>
              <a:buSzPts val="1500"/>
              <a:buChar char="●"/>
            </a:pPr>
            <a:r>
              <a:rPr lang="es-419" sz="1500"/>
              <a:t>Texto a minúsculas</a:t>
            </a:r>
            <a:endParaRPr sz="1500"/>
          </a:p>
          <a:p>
            <a:pPr indent="-323850" lvl="0" marL="457200" rtl="0" algn="l">
              <a:lnSpc>
                <a:spcPct val="200000"/>
              </a:lnSpc>
              <a:spcBef>
                <a:spcPts val="0"/>
              </a:spcBef>
              <a:spcAft>
                <a:spcPts val="0"/>
              </a:spcAft>
              <a:buSzPts val="1500"/>
              <a:buChar char="●"/>
            </a:pPr>
            <a:r>
              <a:rPr lang="es-419" sz="1500"/>
              <a:t>Regex</a:t>
            </a:r>
            <a:endParaRPr sz="1500"/>
          </a:p>
        </p:txBody>
      </p:sp>
      <p:pic>
        <p:nvPicPr>
          <p:cNvPr id="304" name="Google Shape;304;p16"/>
          <p:cNvPicPr preferRelativeResize="0"/>
          <p:nvPr/>
        </p:nvPicPr>
        <p:blipFill rotWithShape="1">
          <a:blip r:embed="rId3">
            <a:alphaModFix/>
          </a:blip>
          <a:srcRect b="0" l="0" r="0" t="-2197"/>
          <a:stretch/>
        </p:blipFill>
        <p:spPr>
          <a:xfrm>
            <a:off x="4893150" y="1157600"/>
            <a:ext cx="3441150" cy="335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Modelo de clasificación de reseñas</a:t>
            </a:r>
            <a:endParaRPr/>
          </a:p>
        </p:txBody>
      </p:sp>
      <p:sp>
        <p:nvSpPr>
          <p:cNvPr id="310" name="Google Shape;310;p17"/>
          <p:cNvSpPr txBox="1"/>
          <p:nvPr/>
        </p:nvSpPr>
        <p:spPr>
          <a:xfrm>
            <a:off x="5641125" y="1549950"/>
            <a:ext cx="29565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Nunito"/>
                <a:ea typeface="Nunito"/>
                <a:cs typeface="Nunito"/>
                <a:sym typeface="Nunito"/>
              </a:rPr>
              <a:t>Classification</a:t>
            </a:r>
            <a:r>
              <a:rPr lang="es-419">
                <a:latin typeface="Nunito"/>
                <a:ea typeface="Nunito"/>
                <a:cs typeface="Nunito"/>
                <a:sym typeface="Nunito"/>
              </a:rPr>
              <a:t> report para training</a:t>
            </a:r>
            <a:endParaRPr>
              <a:latin typeface="Nunito"/>
              <a:ea typeface="Nunito"/>
              <a:cs typeface="Nunito"/>
              <a:sym typeface="Nunito"/>
            </a:endParaRPr>
          </a:p>
        </p:txBody>
      </p:sp>
      <p:pic>
        <p:nvPicPr>
          <p:cNvPr id="311" name="Google Shape;311;p17"/>
          <p:cNvPicPr preferRelativeResize="0"/>
          <p:nvPr/>
        </p:nvPicPr>
        <p:blipFill>
          <a:blip r:embed="rId3">
            <a:alphaModFix/>
          </a:blip>
          <a:stretch>
            <a:fillRect/>
          </a:stretch>
        </p:blipFill>
        <p:spPr>
          <a:xfrm>
            <a:off x="323875" y="1898875"/>
            <a:ext cx="4627626" cy="1955025"/>
          </a:xfrm>
          <a:prstGeom prst="rect">
            <a:avLst/>
          </a:prstGeom>
          <a:noFill/>
          <a:ln>
            <a:noFill/>
          </a:ln>
        </p:spPr>
      </p:pic>
      <p:pic>
        <p:nvPicPr>
          <p:cNvPr id="312" name="Google Shape;312;p17"/>
          <p:cNvPicPr preferRelativeResize="0"/>
          <p:nvPr/>
        </p:nvPicPr>
        <p:blipFill>
          <a:blip r:embed="rId4">
            <a:alphaModFix/>
          </a:blip>
          <a:stretch>
            <a:fillRect/>
          </a:stretch>
        </p:blipFill>
        <p:spPr>
          <a:xfrm>
            <a:off x="5526800" y="2138900"/>
            <a:ext cx="3430501" cy="163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Modelo de clasificación de reseñas</a:t>
            </a:r>
            <a:endParaRPr/>
          </a:p>
        </p:txBody>
      </p:sp>
      <p:sp>
        <p:nvSpPr>
          <p:cNvPr id="318" name="Google Shape;318;p18"/>
          <p:cNvSpPr txBox="1"/>
          <p:nvPr/>
        </p:nvSpPr>
        <p:spPr>
          <a:xfrm>
            <a:off x="5260125" y="1473750"/>
            <a:ext cx="29565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Nunito"/>
                <a:ea typeface="Nunito"/>
                <a:cs typeface="Nunito"/>
                <a:sym typeface="Nunito"/>
              </a:rPr>
              <a:t>Matriz de </a:t>
            </a:r>
            <a:r>
              <a:rPr b="1" lang="es-419">
                <a:latin typeface="Nunito"/>
                <a:ea typeface="Nunito"/>
                <a:cs typeface="Nunito"/>
                <a:sym typeface="Nunito"/>
              </a:rPr>
              <a:t>confusión</a:t>
            </a:r>
            <a:endParaRPr b="1">
              <a:latin typeface="Nunito"/>
              <a:ea typeface="Nunito"/>
              <a:cs typeface="Nunito"/>
              <a:sym typeface="Nunito"/>
            </a:endParaRPr>
          </a:p>
        </p:txBody>
      </p:sp>
      <p:pic>
        <p:nvPicPr>
          <p:cNvPr id="319" name="Google Shape;319;p18"/>
          <p:cNvPicPr preferRelativeResize="0"/>
          <p:nvPr/>
        </p:nvPicPr>
        <p:blipFill>
          <a:blip r:embed="rId3">
            <a:alphaModFix/>
          </a:blip>
          <a:stretch>
            <a:fillRect/>
          </a:stretch>
        </p:blipFill>
        <p:spPr>
          <a:xfrm>
            <a:off x="408900" y="2225750"/>
            <a:ext cx="4060226" cy="1710725"/>
          </a:xfrm>
          <a:prstGeom prst="rect">
            <a:avLst/>
          </a:prstGeom>
          <a:noFill/>
          <a:ln>
            <a:noFill/>
          </a:ln>
        </p:spPr>
      </p:pic>
      <p:pic>
        <p:nvPicPr>
          <p:cNvPr id="320" name="Google Shape;320;p18"/>
          <p:cNvPicPr preferRelativeResize="0"/>
          <p:nvPr/>
        </p:nvPicPr>
        <p:blipFill>
          <a:blip r:embed="rId4">
            <a:alphaModFix/>
          </a:blip>
          <a:stretch>
            <a:fillRect/>
          </a:stretch>
        </p:blipFill>
        <p:spPr>
          <a:xfrm>
            <a:off x="5021576" y="1993350"/>
            <a:ext cx="3494381" cy="2845350"/>
          </a:xfrm>
          <a:prstGeom prst="rect">
            <a:avLst/>
          </a:prstGeom>
          <a:noFill/>
          <a:ln>
            <a:noFill/>
          </a:ln>
        </p:spPr>
      </p:pic>
      <p:sp>
        <p:nvSpPr>
          <p:cNvPr id="321" name="Google Shape;321;p18"/>
          <p:cNvSpPr txBox="1"/>
          <p:nvPr/>
        </p:nvSpPr>
        <p:spPr>
          <a:xfrm>
            <a:off x="408900" y="1690113"/>
            <a:ext cx="29565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Nunito"/>
                <a:ea typeface="Nunito"/>
                <a:cs typeface="Nunito"/>
                <a:sym typeface="Nunito"/>
              </a:rPr>
              <a:t>Classification report para test</a:t>
            </a:r>
            <a:endParaRPr b="1">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Reconocimiento de entidades nombradas</a:t>
            </a:r>
            <a:endParaRPr/>
          </a:p>
        </p:txBody>
      </p:sp>
      <p:pic>
        <p:nvPicPr>
          <p:cNvPr id="327" name="Google Shape;327;p19"/>
          <p:cNvPicPr preferRelativeResize="0"/>
          <p:nvPr/>
        </p:nvPicPr>
        <p:blipFill>
          <a:blip r:embed="rId3">
            <a:alphaModFix/>
          </a:blip>
          <a:stretch>
            <a:fillRect/>
          </a:stretch>
        </p:blipFill>
        <p:spPr>
          <a:xfrm>
            <a:off x="1292313" y="1427325"/>
            <a:ext cx="6559376" cy="340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Sustantivos y Noun Chunks</a:t>
            </a:r>
            <a:endParaRPr/>
          </a:p>
        </p:txBody>
      </p:sp>
      <p:pic>
        <p:nvPicPr>
          <p:cNvPr id="333" name="Google Shape;333;p20"/>
          <p:cNvPicPr preferRelativeResize="0"/>
          <p:nvPr/>
        </p:nvPicPr>
        <p:blipFill>
          <a:blip r:embed="rId3">
            <a:alphaModFix/>
          </a:blip>
          <a:stretch>
            <a:fillRect/>
          </a:stretch>
        </p:blipFill>
        <p:spPr>
          <a:xfrm>
            <a:off x="736900" y="1597875"/>
            <a:ext cx="975425" cy="3193950"/>
          </a:xfrm>
          <a:prstGeom prst="rect">
            <a:avLst/>
          </a:prstGeom>
          <a:noFill/>
          <a:ln>
            <a:noFill/>
          </a:ln>
        </p:spPr>
      </p:pic>
      <p:pic>
        <p:nvPicPr>
          <p:cNvPr id="334" name="Google Shape;334;p20"/>
          <p:cNvPicPr preferRelativeResize="0"/>
          <p:nvPr/>
        </p:nvPicPr>
        <p:blipFill>
          <a:blip r:embed="rId4">
            <a:alphaModFix/>
          </a:blip>
          <a:stretch>
            <a:fillRect/>
          </a:stretch>
        </p:blipFill>
        <p:spPr>
          <a:xfrm>
            <a:off x="1712325" y="1597875"/>
            <a:ext cx="6095911" cy="31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Sustantivos y Noun Chunks</a:t>
            </a:r>
            <a:endParaRPr/>
          </a:p>
        </p:txBody>
      </p:sp>
      <p:pic>
        <p:nvPicPr>
          <p:cNvPr id="340" name="Google Shape;340;p21"/>
          <p:cNvPicPr preferRelativeResize="0"/>
          <p:nvPr/>
        </p:nvPicPr>
        <p:blipFill>
          <a:blip r:embed="rId3">
            <a:alphaModFix/>
          </a:blip>
          <a:stretch>
            <a:fillRect/>
          </a:stretch>
        </p:blipFill>
        <p:spPr>
          <a:xfrm>
            <a:off x="673700" y="1494525"/>
            <a:ext cx="1222475" cy="3604900"/>
          </a:xfrm>
          <a:prstGeom prst="rect">
            <a:avLst/>
          </a:prstGeom>
          <a:noFill/>
          <a:ln>
            <a:noFill/>
          </a:ln>
        </p:spPr>
      </p:pic>
      <p:pic>
        <p:nvPicPr>
          <p:cNvPr id="341" name="Google Shape;341;p21"/>
          <p:cNvPicPr preferRelativeResize="0"/>
          <p:nvPr/>
        </p:nvPicPr>
        <p:blipFill>
          <a:blip r:embed="rId4">
            <a:alphaModFix/>
          </a:blip>
          <a:stretch>
            <a:fillRect/>
          </a:stretch>
        </p:blipFill>
        <p:spPr>
          <a:xfrm>
            <a:off x="1933650" y="1437675"/>
            <a:ext cx="6316347" cy="36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