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afa23c7fe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7afa23c7fe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ab633f2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7ab633f2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afa23c7fe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7afa23c7fe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7afa23c7fe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7afa23c7fe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7afa23c7fe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7afa23c7fe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7afa23c7fe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7afa23c7fe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7ab633f2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7ab633f2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7afa23c7fe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7afa23c7fe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7afa23c7fe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7afa23c7fe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7ab633f2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7ab633f2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ab633f2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ab633f2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7b132d61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7b132d61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7ab633f26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7ab633f2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7b132d614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7b132d614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7ab633f26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7ab633f26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7b132d614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7b132d614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7ab633f26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7ab633f26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7afa23c7fe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7afa23c7fe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7afa23c7f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7afa23c7f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ab633f2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7ab633f2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7afa23c7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7afa23c7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7afa23c7f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7afa23c7f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7afa23c7fe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7afa23c7fe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7afa23c7fe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7afa23c7fe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7afa23c7fe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7afa23c7fe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8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29.png"/><Relationship Id="rId5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4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4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Trabajo Práctico: Análisis Exploratorio de Datos y Modelos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437350" y="4110400"/>
            <a:ext cx="22734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Keiver Nuñez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Nicolás Guillou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Guadalupe Rodríguez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EDA</a:t>
            </a:r>
            <a:endParaRPr/>
          </a:p>
        </p:txBody>
      </p:sp>
      <p:sp>
        <p:nvSpPr>
          <p:cNvPr id="363" name="Google Shape;363;p22"/>
          <p:cNvSpPr txBox="1"/>
          <p:nvPr>
            <p:ph idx="1" type="body"/>
          </p:nvPr>
        </p:nvSpPr>
        <p:spPr>
          <a:xfrm>
            <a:off x="450150" y="4209725"/>
            <a:ext cx="8481600" cy="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-419" sz="1180"/>
              <a:t>Las variables sqft_above y price están correlacionadas</a:t>
            </a:r>
            <a:endParaRPr sz="118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es-419" sz="1180"/>
              <a:t>Las variables  sqft_lot y sqft_lo15, a pesar de tener una correlación alta (0.72) no se aprecia claramente esta relación en el scatter plot</a:t>
            </a:r>
            <a:endParaRPr sz="620"/>
          </a:p>
        </p:txBody>
      </p:sp>
      <p:pic>
        <p:nvPicPr>
          <p:cNvPr id="364" name="Google Shape;3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75" y="1322175"/>
            <a:ext cx="3359750" cy="27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725" y="1322175"/>
            <a:ext cx="3626586" cy="27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Regresión Múltiple</a:t>
            </a:r>
            <a:endParaRPr/>
          </a:p>
        </p:txBody>
      </p:sp>
      <p:sp>
        <p:nvSpPr>
          <p:cNvPr id="371" name="Google Shape;371;p23"/>
          <p:cNvSpPr txBox="1"/>
          <p:nvPr>
            <p:ph idx="1" type="body"/>
          </p:nvPr>
        </p:nvSpPr>
        <p:spPr>
          <a:xfrm>
            <a:off x="475975" y="1482325"/>
            <a:ext cx="8245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la regresión lineal múltiple se emplearon dos Pipelines: uno con todos los features y otro excluyendo sqft_living15 y sqft_lot15, que tenían alta correlación con otras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No se empleó GridSearchCV, pero sí se realizó un CV con 10 folds.</a:t>
            </a:r>
            <a:endParaRPr/>
          </a:p>
        </p:txBody>
      </p:sp>
      <p:pic>
        <p:nvPicPr>
          <p:cNvPr id="372" name="Google Shape;3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75" y="2721300"/>
            <a:ext cx="4394426" cy="18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3"/>
          <p:cNvPicPr preferRelativeResize="0"/>
          <p:nvPr/>
        </p:nvPicPr>
        <p:blipFill rotWithShape="1">
          <a:blip r:embed="rId4">
            <a:alphaModFix/>
          </a:blip>
          <a:srcRect b="0" l="0" r="1758" t="0"/>
          <a:stretch/>
        </p:blipFill>
        <p:spPr>
          <a:xfrm>
            <a:off x="4671100" y="2721300"/>
            <a:ext cx="4394426" cy="18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Regresión Múltiple</a:t>
            </a:r>
            <a:endParaRPr/>
          </a:p>
        </p:txBody>
      </p:sp>
      <p:sp>
        <p:nvSpPr>
          <p:cNvPr id="379" name="Google Shape;379;p24"/>
          <p:cNvSpPr txBox="1"/>
          <p:nvPr>
            <p:ph idx="1" type="body"/>
          </p:nvPr>
        </p:nvSpPr>
        <p:spPr>
          <a:xfrm>
            <a:off x="316025" y="1493350"/>
            <a:ext cx="42828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Con todos los features se obtuvo los siguientes valores:</a:t>
            </a:r>
            <a:endParaRPr/>
          </a:p>
        </p:txBody>
      </p:sp>
      <p:sp>
        <p:nvSpPr>
          <p:cNvPr id="380" name="Google Shape;380;p24"/>
          <p:cNvSpPr txBox="1"/>
          <p:nvPr>
            <p:ph idx="1" type="body"/>
          </p:nvPr>
        </p:nvSpPr>
        <p:spPr>
          <a:xfrm>
            <a:off x="316025" y="3128925"/>
            <a:ext cx="4470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Excluyendo </a:t>
            </a:r>
            <a:r>
              <a:rPr b="1" lang="es-419"/>
              <a:t>sqft_living15 y sqft_lot15</a:t>
            </a:r>
            <a:r>
              <a:rPr lang="es-419"/>
              <a:t>, se obtuvo: </a:t>
            </a:r>
            <a:endParaRPr/>
          </a:p>
        </p:txBody>
      </p:sp>
      <p:pic>
        <p:nvPicPr>
          <p:cNvPr id="381" name="Google Shape;3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25" y="3629350"/>
            <a:ext cx="5103774" cy="512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200" y="2070500"/>
            <a:ext cx="4991788" cy="5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4"/>
          <p:cNvSpPr/>
          <p:nvPr/>
        </p:nvSpPr>
        <p:spPr>
          <a:xfrm>
            <a:off x="5929400" y="2247450"/>
            <a:ext cx="960300" cy="231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24"/>
          <p:cNvSpPr txBox="1"/>
          <p:nvPr>
            <p:ph idx="1" type="body"/>
          </p:nvPr>
        </p:nvSpPr>
        <p:spPr>
          <a:xfrm>
            <a:off x="6978925" y="2070500"/>
            <a:ext cx="15951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s-419" sz="1302"/>
              <a:t>Menor valor de RMS</a:t>
            </a:r>
            <a:endParaRPr sz="1302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Regresión Ridge</a:t>
            </a:r>
            <a:endParaRPr/>
          </a:p>
        </p:txBody>
      </p:sp>
      <p:sp>
        <p:nvSpPr>
          <p:cNvPr id="390" name="Google Shape;390;p25"/>
          <p:cNvSpPr txBox="1"/>
          <p:nvPr>
            <p:ph idx="1" type="body"/>
          </p:nvPr>
        </p:nvSpPr>
        <p:spPr>
          <a:xfrm>
            <a:off x="316025" y="1493350"/>
            <a:ext cx="71256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Se estableció el Pipeline c</a:t>
            </a:r>
            <a:r>
              <a:rPr lang="es-419"/>
              <a:t>on todos los features</a:t>
            </a:r>
            <a:endParaRPr/>
          </a:p>
        </p:txBody>
      </p:sp>
      <p:sp>
        <p:nvSpPr>
          <p:cNvPr id="391" name="Google Shape;391;p25"/>
          <p:cNvSpPr txBox="1"/>
          <p:nvPr>
            <p:ph idx="1" type="body"/>
          </p:nvPr>
        </p:nvSpPr>
        <p:spPr>
          <a:xfrm>
            <a:off x="262775" y="3548375"/>
            <a:ext cx="5534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Se empleó un GridSearchCV para optimizar el parámetro alpha</a:t>
            </a:r>
            <a:endParaRPr/>
          </a:p>
        </p:txBody>
      </p:sp>
      <p:sp>
        <p:nvSpPr>
          <p:cNvPr id="392" name="Google Shape;392;p25"/>
          <p:cNvSpPr/>
          <p:nvPr/>
        </p:nvSpPr>
        <p:spPr>
          <a:xfrm rot="5400000">
            <a:off x="7009825" y="3250650"/>
            <a:ext cx="642600" cy="220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25"/>
          <p:cNvSpPr txBox="1"/>
          <p:nvPr>
            <p:ph idx="1" type="body"/>
          </p:nvPr>
        </p:nvSpPr>
        <p:spPr>
          <a:xfrm>
            <a:off x="6423200" y="3726650"/>
            <a:ext cx="17247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s-419" sz="1302"/>
              <a:t>Mejor valor de alpha para regularizar</a:t>
            </a:r>
            <a:endParaRPr sz="1302"/>
          </a:p>
        </p:txBody>
      </p:sp>
      <p:pic>
        <p:nvPicPr>
          <p:cNvPr id="394" name="Google Shape;394;p25"/>
          <p:cNvPicPr preferRelativeResize="0"/>
          <p:nvPr/>
        </p:nvPicPr>
        <p:blipFill rotWithShape="1">
          <a:blip r:embed="rId3">
            <a:alphaModFix/>
          </a:blip>
          <a:srcRect b="0" l="0" r="0" t="5024"/>
          <a:stretch/>
        </p:blipFill>
        <p:spPr>
          <a:xfrm>
            <a:off x="262775" y="1918100"/>
            <a:ext cx="4816700" cy="15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75" y="3959300"/>
            <a:ext cx="5302351" cy="5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9723" y="1871500"/>
            <a:ext cx="2803121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Regresión Lasso</a:t>
            </a:r>
            <a:endParaRPr/>
          </a:p>
        </p:txBody>
      </p:sp>
      <p:sp>
        <p:nvSpPr>
          <p:cNvPr id="402" name="Google Shape;402;p26"/>
          <p:cNvSpPr txBox="1"/>
          <p:nvPr>
            <p:ph idx="1" type="body"/>
          </p:nvPr>
        </p:nvSpPr>
        <p:spPr>
          <a:xfrm>
            <a:off x="316025" y="1493350"/>
            <a:ext cx="71256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Se estableció el Pipeline con todos los features</a:t>
            </a:r>
            <a:endParaRPr/>
          </a:p>
        </p:txBody>
      </p:sp>
      <p:sp>
        <p:nvSpPr>
          <p:cNvPr id="403" name="Google Shape;403;p26"/>
          <p:cNvSpPr txBox="1"/>
          <p:nvPr>
            <p:ph idx="1" type="body"/>
          </p:nvPr>
        </p:nvSpPr>
        <p:spPr>
          <a:xfrm>
            <a:off x="262775" y="3548375"/>
            <a:ext cx="5534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Se empleó un GridSearchCV para optimizar el parámetro alpha</a:t>
            </a:r>
            <a:endParaRPr/>
          </a:p>
        </p:txBody>
      </p:sp>
      <p:sp>
        <p:nvSpPr>
          <p:cNvPr id="404" name="Google Shape;404;p26"/>
          <p:cNvSpPr/>
          <p:nvPr/>
        </p:nvSpPr>
        <p:spPr>
          <a:xfrm rot="5400000">
            <a:off x="7009825" y="3250650"/>
            <a:ext cx="642600" cy="220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5" name="Google Shape;405;p26"/>
          <p:cNvSpPr txBox="1"/>
          <p:nvPr>
            <p:ph idx="1" type="body"/>
          </p:nvPr>
        </p:nvSpPr>
        <p:spPr>
          <a:xfrm>
            <a:off x="6423200" y="3726650"/>
            <a:ext cx="17247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s-419" sz="1302"/>
              <a:t>Mejor valor de alpha para regularizar</a:t>
            </a:r>
            <a:endParaRPr sz="1302"/>
          </a:p>
        </p:txBody>
      </p:sp>
      <p:pic>
        <p:nvPicPr>
          <p:cNvPr id="406" name="Google Shape;4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75" y="1871500"/>
            <a:ext cx="4800922" cy="16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71" y="4022375"/>
            <a:ext cx="5211049" cy="5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9148" y="1988650"/>
            <a:ext cx="2557782" cy="8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 </a:t>
            </a:r>
            <a:r>
              <a:rPr lang="es-419"/>
              <a:t>Regresión Lasso vs Ridge</a:t>
            </a:r>
            <a:endParaRPr/>
          </a:p>
        </p:txBody>
      </p:sp>
      <p:sp>
        <p:nvSpPr>
          <p:cNvPr id="414" name="Google Shape;414;p27"/>
          <p:cNvSpPr txBox="1"/>
          <p:nvPr>
            <p:ph idx="1" type="body"/>
          </p:nvPr>
        </p:nvSpPr>
        <p:spPr>
          <a:xfrm>
            <a:off x="415375" y="1493350"/>
            <a:ext cx="7125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Las métricas RMS y R cuadrado para el modelo </a:t>
            </a:r>
            <a:r>
              <a:rPr b="1" lang="es-419"/>
              <a:t>Ridge </a:t>
            </a:r>
            <a:r>
              <a:rPr lang="es-419"/>
              <a:t>fueron:</a:t>
            </a:r>
            <a:endParaRPr/>
          </a:p>
        </p:txBody>
      </p:sp>
      <p:sp>
        <p:nvSpPr>
          <p:cNvPr id="415" name="Google Shape;415;p27"/>
          <p:cNvSpPr txBox="1"/>
          <p:nvPr>
            <p:ph idx="1" type="body"/>
          </p:nvPr>
        </p:nvSpPr>
        <p:spPr>
          <a:xfrm>
            <a:off x="362125" y="3316600"/>
            <a:ext cx="5534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Las métricas RMS y R cuadrado para el modelo </a:t>
            </a:r>
            <a:r>
              <a:rPr b="1" lang="es-419"/>
              <a:t>Lasso </a:t>
            </a:r>
            <a:r>
              <a:rPr lang="es-419"/>
              <a:t>fueron:</a:t>
            </a: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508138" y="4001200"/>
            <a:ext cx="642600" cy="220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7" name="Google Shape;417;p27"/>
          <p:cNvSpPr txBox="1"/>
          <p:nvPr>
            <p:ph idx="1" type="body"/>
          </p:nvPr>
        </p:nvSpPr>
        <p:spPr>
          <a:xfrm>
            <a:off x="6290750" y="3839075"/>
            <a:ext cx="27180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s-419" sz="1302"/>
              <a:t>Modelo con mejor rendimiento, pero con poca diferencia con respecto al modelo Ridge</a:t>
            </a:r>
            <a:endParaRPr sz="1302"/>
          </a:p>
        </p:txBody>
      </p:sp>
      <p:pic>
        <p:nvPicPr>
          <p:cNvPr id="418" name="Google Shape;4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75" y="3727600"/>
            <a:ext cx="4820299" cy="8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75" y="2092123"/>
            <a:ext cx="4774200" cy="80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Decision</a:t>
            </a:r>
            <a:r>
              <a:rPr lang="es-419"/>
              <a:t> Tree Regressor</a:t>
            </a:r>
            <a:endParaRPr/>
          </a:p>
        </p:txBody>
      </p:sp>
      <p:sp>
        <p:nvSpPr>
          <p:cNvPr id="425" name="Google Shape;425;p28"/>
          <p:cNvSpPr txBox="1"/>
          <p:nvPr>
            <p:ph idx="1" type="body"/>
          </p:nvPr>
        </p:nvSpPr>
        <p:spPr>
          <a:xfrm>
            <a:off x="145200" y="1472600"/>
            <a:ext cx="83340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Se evaluaron dos Pipelines: uno con todos los features, y otro excluyendo </a:t>
            </a:r>
            <a:r>
              <a:rPr b="1" lang="es-419"/>
              <a:t>sqft_living15 y sqft_lot15</a:t>
            </a:r>
            <a:endParaRPr b="1"/>
          </a:p>
        </p:txBody>
      </p:sp>
      <p:pic>
        <p:nvPicPr>
          <p:cNvPr id="426" name="Google Shape;4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15988"/>
            <a:ext cx="4511426" cy="14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199" y="1916000"/>
            <a:ext cx="4311098" cy="14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775" y="3979648"/>
            <a:ext cx="5140399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8"/>
          <p:cNvSpPr txBox="1"/>
          <p:nvPr>
            <p:ph idx="1" type="body"/>
          </p:nvPr>
        </p:nvSpPr>
        <p:spPr>
          <a:xfrm>
            <a:off x="262775" y="3536250"/>
            <a:ext cx="83340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Se optimizaron los siguientes parámetros con GridSearchCV para ambos Pipelines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Decision Tree Regressor</a:t>
            </a:r>
            <a:endParaRPr/>
          </a:p>
        </p:txBody>
      </p:sp>
      <p:sp>
        <p:nvSpPr>
          <p:cNvPr id="435" name="Google Shape;435;p29"/>
          <p:cNvSpPr txBox="1"/>
          <p:nvPr>
            <p:ph idx="1" type="body"/>
          </p:nvPr>
        </p:nvSpPr>
        <p:spPr>
          <a:xfrm>
            <a:off x="145200" y="1472600"/>
            <a:ext cx="83340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Para el modelo entrenado con todos los features se obtuvieron los siguientes mejores parámetros:</a:t>
            </a:r>
            <a:endParaRPr b="1"/>
          </a:p>
        </p:txBody>
      </p:sp>
      <p:sp>
        <p:nvSpPr>
          <p:cNvPr id="436" name="Google Shape;436;p29"/>
          <p:cNvSpPr txBox="1"/>
          <p:nvPr>
            <p:ph idx="1" type="body"/>
          </p:nvPr>
        </p:nvSpPr>
        <p:spPr>
          <a:xfrm>
            <a:off x="262775" y="3383850"/>
            <a:ext cx="83340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Mientras que para el modelo sin sqft_living15 ni sqft_lot15, los mejores parámetros fueron:</a:t>
            </a:r>
            <a:endParaRPr b="1"/>
          </a:p>
        </p:txBody>
      </p:sp>
      <p:pic>
        <p:nvPicPr>
          <p:cNvPr id="437" name="Google Shape;4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00" y="1909349"/>
            <a:ext cx="2752675" cy="11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74" y="3827250"/>
            <a:ext cx="2558964" cy="118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9"/>
          <p:cNvSpPr/>
          <p:nvPr/>
        </p:nvSpPr>
        <p:spPr>
          <a:xfrm>
            <a:off x="3289588" y="4144050"/>
            <a:ext cx="642600" cy="220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0" name="Google Shape;440;p29"/>
          <p:cNvSpPr txBox="1"/>
          <p:nvPr>
            <p:ph idx="1" type="body"/>
          </p:nvPr>
        </p:nvSpPr>
        <p:spPr>
          <a:xfrm>
            <a:off x="4028050" y="4042825"/>
            <a:ext cx="27180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s-419" sz="1302"/>
              <a:t>El modelo requiere de un árbol con mayor profundidad</a:t>
            </a:r>
            <a:endParaRPr sz="1302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Decision Tree Regressor</a:t>
            </a:r>
            <a:endParaRPr/>
          </a:p>
        </p:txBody>
      </p:sp>
      <p:sp>
        <p:nvSpPr>
          <p:cNvPr id="446" name="Google Shape;446;p30"/>
          <p:cNvSpPr txBox="1"/>
          <p:nvPr>
            <p:ph idx="1" type="body"/>
          </p:nvPr>
        </p:nvSpPr>
        <p:spPr>
          <a:xfrm>
            <a:off x="145200" y="1472600"/>
            <a:ext cx="83340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Para el modelo entrenado con todos los features se obtuvieron las siguientes métricas:</a:t>
            </a:r>
            <a:endParaRPr b="1"/>
          </a:p>
        </p:txBody>
      </p:sp>
      <p:sp>
        <p:nvSpPr>
          <p:cNvPr id="447" name="Google Shape;447;p30"/>
          <p:cNvSpPr txBox="1"/>
          <p:nvPr>
            <p:ph idx="1" type="body"/>
          </p:nvPr>
        </p:nvSpPr>
        <p:spPr>
          <a:xfrm>
            <a:off x="262775" y="3383850"/>
            <a:ext cx="83340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Mientras que para el modelo sin sqft_living15 ni sqft_lot15, el RMS y R cuadrado para test fueron:</a:t>
            </a:r>
            <a:endParaRPr b="1"/>
          </a:p>
        </p:txBody>
      </p:sp>
      <p:sp>
        <p:nvSpPr>
          <p:cNvPr id="448" name="Google Shape;448;p30"/>
          <p:cNvSpPr/>
          <p:nvPr/>
        </p:nvSpPr>
        <p:spPr>
          <a:xfrm>
            <a:off x="5330663" y="4192900"/>
            <a:ext cx="642600" cy="220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9" name="Google Shape;449;p30"/>
          <p:cNvSpPr txBox="1"/>
          <p:nvPr>
            <p:ph idx="1" type="body"/>
          </p:nvPr>
        </p:nvSpPr>
        <p:spPr>
          <a:xfrm>
            <a:off x="6055175" y="3973400"/>
            <a:ext cx="25416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s-419" sz="1302"/>
              <a:t>Árbol con mejor rendimiento sin sqft_living15 ni sqft_lot15</a:t>
            </a:r>
            <a:endParaRPr sz="1302"/>
          </a:p>
        </p:txBody>
      </p:sp>
      <p:pic>
        <p:nvPicPr>
          <p:cNvPr id="450" name="Google Shape;4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75" y="1916000"/>
            <a:ext cx="4737657" cy="8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75" y="3875700"/>
            <a:ext cx="4856891" cy="8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K-nearest Neighbours </a:t>
            </a:r>
            <a:r>
              <a:rPr lang="es-419"/>
              <a:t>regression</a:t>
            </a:r>
            <a:endParaRPr/>
          </a:p>
        </p:txBody>
      </p:sp>
      <p:sp>
        <p:nvSpPr>
          <p:cNvPr id="457" name="Google Shape;457;p31"/>
          <p:cNvSpPr txBox="1"/>
          <p:nvPr>
            <p:ph idx="1" type="body"/>
          </p:nvPr>
        </p:nvSpPr>
        <p:spPr>
          <a:xfrm>
            <a:off x="454525" y="1324188"/>
            <a:ext cx="37668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Se estableció el Pipeline con todos los features</a:t>
            </a:r>
            <a:endParaRPr/>
          </a:p>
        </p:txBody>
      </p:sp>
      <p:pic>
        <p:nvPicPr>
          <p:cNvPr id="458" name="Google Shape;4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25" y="1733688"/>
            <a:ext cx="5300950" cy="20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1"/>
          <p:cNvSpPr txBox="1"/>
          <p:nvPr/>
        </p:nvSpPr>
        <p:spPr>
          <a:xfrm>
            <a:off x="454525" y="3955150"/>
            <a:ext cx="548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 empleó un GridSearchCV para optimizar los siguientes parámetros:</a:t>
            </a:r>
            <a:endParaRPr/>
          </a:p>
        </p:txBody>
      </p:sp>
      <p:pic>
        <p:nvPicPr>
          <p:cNvPr id="460" name="Google Shape;46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25" y="4340050"/>
            <a:ext cx="4152229" cy="7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Dataset - KC House Data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288025" y="1433775"/>
            <a:ext cx="6720900" cy="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7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s-419" sz="1325"/>
              <a:t>Dataset extraído de kaggle.com.</a:t>
            </a:r>
            <a:endParaRPr sz="132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325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00" y="2905250"/>
            <a:ext cx="3046061" cy="20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 rotWithShape="1">
          <a:blip r:embed="rId4">
            <a:alphaModFix/>
          </a:blip>
          <a:srcRect b="0" l="0" r="20089" t="0"/>
          <a:stretch/>
        </p:blipFill>
        <p:spPr>
          <a:xfrm>
            <a:off x="7489600" y="1163375"/>
            <a:ext cx="1161225" cy="33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 rotWithShape="1">
          <a:blip r:embed="rId5">
            <a:alphaModFix/>
          </a:blip>
          <a:srcRect b="11213" l="0" r="0" t="0"/>
          <a:stretch/>
        </p:blipFill>
        <p:spPr>
          <a:xfrm>
            <a:off x="3959950" y="2905250"/>
            <a:ext cx="3106399" cy="198194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/>
          <p:nvPr/>
        </p:nvSpPr>
        <p:spPr>
          <a:xfrm>
            <a:off x="288025" y="1715175"/>
            <a:ext cx="70305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s-419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Contiene los precios de venta de casas vendidas entre 2014 y 2015 en el condado de King, WA, USA.</a:t>
            </a:r>
            <a:endParaRPr/>
          </a:p>
        </p:txBody>
      </p:sp>
      <p:sp>
        <p:nvSpPr>
          <p:cNvPr id="289" name="Google Shape;289;p14"/>
          <p:cNvSpPr txBox="1"/>
          <p:nvPr/>
        </p:nvSpPr>
        <p:spPr>
          <a:xfrm>
            <a:off x="288025" y="2263950"/>
            <a:ext cx="606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s-419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Posee 21 variables y 21.613 observaciones.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K-nearest Neighbours regression</a:t>
            </a:r>
            <a:endParaRPr/>
          </a:p>
        </p:txBody>
      </p:sp>
      <p:sp>
        <p:nvSpPr>
          <p:cNvPr id="466" name="Google Shape;466;p32"/>
          <p:cNvSpPr txBox="1"/>
          <p:nvPr>
            <p:ph idx="1" type="body"/>
          </p:nvPr>
        </p:nvSpPr>
        <p:spPr>
          <a:xfrm>
            <a:off x="777500" y="1597875"/>
            <a:ext cx="7030500" cy="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Para las predicciones sin optimización de parámetros las métricas fueron las siguientes: </a:t>
            </a:r>
            <a:endParaRPr/>
          </a:p>
        </p:txBody>
      </p:sp>
      <p:pic>
        <p:nvPicPr>
          <p:cNvPr id="467" name="Google Shape;4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725" y="2028675"/>
            <a:ext cx="37052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2"/>
          <p:cNvSpPr txBox="1"/>
          <p:nvPr>
            <p:ph idx="1" type="body"/>
          </p:nvPr>
        </p:nvSpPr>
        <p:spPr>
          <a:xfrm>
            <a:off x="878725" y="2934475"/>
            <a:ext cx="71463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A través del GridsearchCV se obtuvieron parámetros que mejoraron el rendimiento del modelo:</a:t>
            </a:r>
            <a:endParaRPr/>
          </a:p>
        </p:txBody>
      </p:sp>
      <p:pic>
        <p:nvPicPr>
          <p:cNvPr id="469" name="Google Shape;46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725" y="3515575"/>
            <a:ext cx="69627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Random Forest Regressor</a:t>
            </a:r>
            <a:endParaRPr/>
          </a:p>
        </p:txBody>
      </p:sp>
      <p:sp>
        <p:nvSpPr>
          <p:cNvPr id="475" name="Google Shape;475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3"/>
          <p:cNvSpPr txBox="1"/>
          <p:nvPr>
            <p:ph idx="1" type="body"/>
          </p:nvPr>
        </p:nvSpPr>
        <p:spPr>
          <a:xfrm>
            <a:off x="454525" y="1324188"/>
            <a:ext cx="37668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Se estableció el Pipeline con todos los features</a:t>
            </a:r>
            <a:endParaRPr/>
          </a:p>
        </p:txBody>
      </p:sp>
      <p:sp>
        <p:nvSpPr>
          <p:cNvPr id="477" name="Google Shape;477;p33"/>
          <p:cNvSpPr txBox="1"/>
          <p:nvPr/>
        </p:nvSpPr>
        <p:spPr>
          <a:xfrm>
            <a:off x="454525" y="3955150"/>
            <a:ext cx="548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 empleó un GridSearchCV para optimizar los siguientes parámetros:</a:t>
            </a:r>
            <a:endParaRPr/>
          </a:p>
        </p:txBody>
      </p:sp>
      <p:pic>
        <p:nvPicPr>
          <p:cNvPr id="478" name="Google Shape;4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00" y="1741600"/>
            <a:ext cx="5300950" cy="20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00" y="4340050"/>
            <a:ext cx="40005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133"/>
              <a:t>Random Forest Regressor</a:t>
            </a:r>
            <a:endParaRPr sz="3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4"/>
          <p:cNvSpPr txBox="1"/>
          <p:nvPr>
            <p:ph idx="1" type="body"/>
          </p:nvPr>
        </p:nvSpPr>
        <p:spPr>
          <a:xfrm>
            <a:off x="777500" y="1597875"/>
            <a:ext cx="7030500" cy="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Para las predicciones sin optimización de parámetros las métricas fueron las siguientes: </a:t>
            </a:r>
            <a:endParaRPr/>
          </a:p>
        </p:txBody>
      </p:sp>
      <p:sp>
        <p:nvSpPr>
          <p:cNvPr id="487" name="Google Shape;487;p34"/>
          <p:cNvSpPr txBox="1"/>
          <p:nvPr>
            <p:ph idx="1" type="body"/>
          </p:nvPr>
        </p:nvSpPr>
        <p:spPr>
          <a:xfrm>
            <a:off x="878725" y="2934475"/>
            <a:ext cx="71463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A través del GridsearchCV se obtuvieron parámetros que mejoraron el rendimiento del modelo:</a:t>
            </a:r>
            <a:endParaRPr/>
          </a:p>
        </p:txBody>
      </p:sp>
      <p:pic>
        <p:nvPicPr>
          <p:cNvPr id="488" name="Google Shape;4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725" y="2028675"/>
            <a:ext cx="3522936" cy="5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713" y="3515563"/>
            <a:ext cx="41243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Voting Regressor</a:t>
            </a:r>
            <a:endParaRPr/>
          </a:p>
        </p:txBody>
      </p:sp>
      <p:sp>
        <p:nvSpPr>
          <p:cNvPr id="495" name="Google Shape;495;p35"/>
          <p:cNvSpPr txBox="1"/>
          <p:nvPr>
            <p:ph idx="1" type="body"/>
          </p:nvPr>
        </p:nvSpPr>
        <p:spPr>
          <a:xfrm>
            <a:off x="442550" y="1348125"/>
            <a:ext cx="64104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Definimos el ensemble regressor usando los modelos knn y rf regresor previamente entrenados:</a:t>
            </a:r>
            <a:endParaRPr/>
          </a:p>
        </p:txBody>
      </p:sp>
      <p:pic>
        <p:nvPicPr>
          <p:cNvPr id="496" name="Google Shape;4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50" y="1930530"/>
            <a:ext cx="3739100" cy="780337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5"/>
          <p:cNvSpPr txBox="1"/>
          <p:nvPr>
            <p:ph idx="1" type="body"/>
          </p:nvPr>
        </p:nvSpPr>
        <p:spPr>
          <a:xfrm>
            <a:off x="442550" y="2798707"/>
            <a:ext cx="64104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Fiteamos el ensemble regressor utilizando el conjunto Train:</a:t>
            </a:r>
            <a:endParaRPr/>
          </a:p>
        </p:txBody>
      </p:sp>
      <p:pic>
        <p:nvPicPr>
          <p:cNvPr id="498" name="Google Shape;49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50" y="3189773"/>
            <a:ext cx="4080696" cy="1709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133"/>
              <a:t>Voting Regressor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6"/>
          <p:cNvSpPr txBox="1"/>
          <p:nvPr>
            <p:ph idx="1" type="body"/>
          </p:nvPr>
        </p:nvSpPr>
        <p:spPr>
          <a:xfrm>
            <a:off x="1303800" y="14757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Las predicciones del modelo para el conjunto test arrojaron las siguientes métricas: </a:t>
            </a:r>
            <a:endParaRPr/>
          </a:p>
        </p:txBody>
      </p:sp>
      <p:pic>
        <p:nvPicPr>
          <p:cNvPr id="505" name="Google Shape;5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009775"/>
            <a:ext cx="362902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36"/>
          <p:cNvSpPr/>
          <p:nvPr/>
        </p:nvSpPr>
        <p:spPr>
          <a:xfrm rot="5400000">
            <a:off x="2842588" y="2939650"/>
            <a:ext cx="642600" cy="220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7" name="Google Shape;507;p36"/>
          <p:cNvSpPr txBox="1"/>
          <p:nvPr>
            <p:ph idx="1" type="body"/>
          </p:nvPr>
        </p:nvSpPr>
        <p:spPr>
          <a:xfrm>
            <a:off x="1495298" y="3371350"/>
            <a:ext cx="33372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s-419" sz="1302"/>
              <a:t>Observamos una disminución en el rendimiento en comparación con el Random Forest Regressor</a:t>
            </a:r>
            <a:endParaRPr sz="1302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endParaRPr/>
          </a:p>
        </p:txBody>
      </p:sp>
      <p:sp>
        <p:nvSpPr>
          <p:cNvPr id="513" name="Google Shape;513;p37"/>
          <p:cNvSpPr txBox="1"/>
          <p:nvPr>
            <p:ph idx="1" type="body"/>
          </p:nvPr>
        </p:nvSpPr>
        <p:spPr>
          <a:xfrm>
            <a:off x="384175" y="4353200"/>
            <a:ext cx="82383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El modelo Random Forest Regressor es el que obtuvo un mejor rendimiento según las métricas RMS y R cuadrado</a:t>
            </a:r>
            <a:endParaRPr/>
          </a:p>
        </p:txBody>
      </p:sp>
      <p:pic>
        <p:nvPicPr>
          <p:cNvPr id="514" name="Google Shape;5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50" y="1406175"/>
            <a:ext cx="3642925" cy="27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384" y="1474525"/>
            <a:ext cx="3509766" cy="27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endParaRPr/>
          </a:p>
        </p:txBody>
      </p:sp>
      <p:sp>
        <p:nvSpPr>
          <p:cNvPr id="521" name="Google Shape;521;p38"/>
          <p:cNvSpPr txBox="1"/>
          <p:nvPr>
            <p:ph idx="1" type="body"/>
          </p:nvPr>
        </p:nvSpPr>
        <p:spPr>
          <a:xfrm>
            <a:off x="384175" y="4353200"/>
            <a:ext cx="82383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A simple vista no se aprecia claramente que un modelo es mejor a otro ploteando sus residuos</a:t>
            </a:r>
            <a:endParaRPr/>
          </a:p>
        </p:txBody>
      </p:sp>
      <p:pic>
        <p:nvPicPr>
          <p:cNvPr id="522" name="Google Shape;5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25" y="1340512"/>
            <a:ext cx="3509650" cy="28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950" y="1340500"/>
            <a:ext cx="3565227" cy="28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</a:t>
            </a:r>
            <a:endParaRPr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288025" y="1597875"/>
            <a:ext cx="67209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7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s-419" sz="1325"/>
              <a:t>Predecir el precio de casas ubicadas en el condado de King dadas sus características</a:t>
            </a:r>
            <a:r>
              <a:rPr lang="es-419" sz="1325"/>
              <a:t>. 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325"/>
          </a:p>
        </p:txBody>
      </p:sp>
      <p:pic>
        <p:nvPicPr>
          <p:cNvPr id="296" name="Google Shape;296;p15"/>
          <p:cNvPicPr preferRelativeResize="0"/>
          <p:nvPr/>
        </p:nvPicPr>
        <p:blipFill rotWithShape="1">
          <a:blip r:embed="rId3">
            <a:alphaModFix/>
          </a:blip>
          <a:srcRect b="0" l="0" r="20089" t="4924"/>
          <a:stretch/>
        </p:blipFill>
        <p:spPr>
          <a:xfrm>
            <a:off x="7513825" y="495551"/>
            <a:ext cx="1337275" cy="36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5"/>
          <p:cNvSpPr txBox="1"/>
          <p:nvPr/>
        </p:nvSpPr>
        <p:spPr>
          <a:xfrm>
            <a:off x="288025" y="3288600"/>
            <a:ext cx="2079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Emplear modelos de regresión lineal</a:t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2430500" y="2470200"/>
            <a:ext cx="562800" cy="2251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2545025" y="2443650"/>
            <a:ext cx="2950200" cy="2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Regresión múltiple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RL Ridge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RL Lasso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Decision Tree Regressor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KNN Regressor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Random Forest Regressor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5"/>
          <p:cNvSpPr/>
          <p:nvPr/>
        </p:nvSpPr>
        <p:spPr>
          <a:xfrm>
            <a:off x="5211925" y="4044150"/>
            <a:ext cx="108000" cy="615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5430325" y="4159200"/>
            <a:ext cx="157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Ensemble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Limpieza y preprocesamiento</a:t>
            </a:r>
            <a:endParaRPr/>
          </a:p>
        </p:txBody>
      </p:sp>
      <p:sp>
        <p:nvSpPr>
          <p:cNvPr id="307" name="Google Shape;307;p16"/>
          <p:cNvSpPr txBox="1"/>
          <p:nvPr>
            <p:ph idx="1" type="body"/>
          </p:nvPr>
        </p:nvSpPr>
        <p:spPr>
          <a:xfrm>
            <a:off x="573800" y="1498575"/>
            <a:ext cx="54177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No </a:t>
            </a:r>
            <a:r>
              <a:rPr lang="es-419"/>
              <a:t>contiene</a:t>
            </a:r>
            <a:r>
              <a:rPr lang="es-419"/>
              <a:t> valores nulos ni valores faltantes.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Se eliminaron las columnas “id” y “date”.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Se calculó una nueva columna “average_price”,  valor promedio de precio de venta agrupado por “zipcode”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Se eliminó la columna “zipcode”</a:t>
            </a:r>
            <a:endParaRPr/>
          </a:p>
        </p:txBody>
      </p:sp>
      <p:pic>
        <p:nvPicPr>
          <p:cNvPr id="308" name="Google Shape;3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3824" y="821475"/>
            <a:ext cx="1660475" cy="409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150" y="3053800"/>
            <a:ext cx="4091175" cy="9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6"/>
          <p:cNvSpPr/>
          <p:nvPr/>
        </p:nvSpPr>
        <p:spPr>
          <a:xfrm>
            <a:off x="6654550" y="3719325"/>
            <a:ext cx="1497300" cy="17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6654550" y="4546075"/>
            <a:ext cx="1497300" cy="1716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EDA</a:t>
            </a:r>
            <a:endParaRPr/>
          </a:p>
        </p:txBody>
      </p:sp>
      <p:sp>
        <p:nvSpPr>
          <p:cNvPr id="317" name="Google Shape;317;p17"/>
          <p:cNvSpPr txBox="1"/>
          <p:nvPr>
            <p:ph idx="1" type="body"/>
          </p:nvPr>
        </p:nvSpPr>
        <p:spPr>
          <a:xfrm>
            <a:off x="356625" y="1647150"/>
            <a:ext cx="3284400" cy="27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Matriz de correlación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Destacan sqft_above y sqft_living con alta correlación (0.88)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Destacan yr_built y condition con correlación negativa (-0.36)</a:t>
            </a:r>
            <a:endParaRPr/>
          </a:p>
        </p:txBody>
      </p:sp>
      <p:pic>
        <p:nvPicPr>
          <p:cNvPr id="318" name="Google Shape;3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125" y="103600"/>
            <a:ext cx="4967951" cy="49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7"/>
          <p:cNvSpPr/>
          <p:nvPr/>
        </p:nvSpPr>
        <p:spPr>
          <a:xfrm>
            <a:off x="3564050" y="2571750"/>
            <a:ext cx="444900" cy="1716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7"/>
          <p:cNvSpPr/>
          <p:nvPr/>
        </p:nvSpPr>
        <p:spPr>
          <a:xfrm rot="-5400000">
            <a:off x="4486225" y="4677825"/>
            <a:ext cx="444900" cy="1716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7"/>
          <p:cNvSpPr/>
          <p:nvPr/>
        </p:nvSpPr>
        <p:spPr>
          <a:xfrm>
            <a:off x="3564050" y="2966975"/>
            <a:ext cx="444900" cy="17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17"/>
          <p:cNvSpPr/>
          <p:nvPr/>
        </p:nvSpPr>
        <p:spPr>
          <a:xfrm rot="-5400000">
            <a:off x="5460350" y="4677825"/>
            <a:ext cx="444900" cy="17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EDA</a:t>
            </a:r>
            <a:endParaRPr/>
          </a:p>
        </p:txBody>
      </p:sp>
      <p:sp>
        <p:nvSpPr>
          <p:cNvPr id="328" name="Google Shape;328;p18"/>
          <p:cNvSpPr txBox="1"/>
          <p:nvPr>
            <p:ph idx="1" type="body"/>
          </p:nvPr>
        </p:nvSpPr>
        <p:spPr>
          <a:xfrm>
            <a:off x="356625" y="1647150"/>
            <a:ext cx="43146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Correlación entre features y target (variable “price”)</a:t>
            </a:r>
            <a:r>
              <a:rPr lang="es-419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Destacan sqft_living </a:t>
            </a:r>
            <a:r>
              <a:rPr lang="es-419"/>
              <a:t>y grade</a:t>
            </a:r>
            <a:r>
              <a:rPr lang="es-419"/>
              <a:t> con alta correlación con price (0.7 y 0.67 respectivamente)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Destacan condition y zipcode con baja correlación con price (0.036 y -0.053 respectivamente)</a:t>
            </a:r>
            <a:endParaRPr/>
          </a:p>
        </p:txBody>
      </p:sp>
      <p:pic>
        <p:nvPicPr>
          <p:cNvPr id="329" name="Google Shape;3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301" y="134675"/>
            <a:ext cx="1912500" cy="48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8"/>
          <p:cNvSpPr/>
          <p:nvPr/>
        </p:nvSpPr>
        <p:spPr>
          <a:xfrm>
            <a:off x="5528725" y="916100"/>
            <a:ext cx="588300" cy="1716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18"/>
          <p:cNvSpPr/>
          <p:nvPr/>
        </p:nvSpPr>
        <p:spPr>
          <a:xfrm>
            <a:off x="5592825" y="2293675"/>
            <a:ext cx="588300" cy="1716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18"/>
          <p:cNvSpPr/>
          <p:nvPr/>
        </p:nvSpPr>
        <p:spPr>
          <a:xfrm>
            <a:off x="5528725" y="3439450"/>
            <a:ext cx="588300" cy="17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5592825" y="2068675"/>
            <a:ext cx="588300" cy="17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EDA</a:t>
            </a:r>
            <a:endParaRPr/>
          </a:p>
        </p:txBody>
      </p:sp>
      <p:sp>
        <p:nvSpPr>
          <p:cNvPr id="339" name="Google Shape;339;p19"/>
          <p:cNvSpPr txBox="1"/>
          <p:nvPr>
            <p:ph idx="1" type="body"/>
          </p:nvPr>
        </p:nvSpPr>
        <p:spPr>
          <a:xfrm>
            <a:off x="450150" y="4474625"/>
            <a:ext cx="82437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10"/>
              <a:t>No se eliminaron outliers ya que es posible en el mundo real que existan casas con valores  cercanos a los U$D 8 millones</a:t>
            </a:r>
            <a:endParaRPr sz="271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300" y="417550"/>
            <a:ext cx="4707325" cy="36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350" y="1464675"/>
            <a:ext cx="3333151" cy="291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EDA</a:t>
            </a:r>
            <a:endParaRPr/>
          </a:p>
        </p:txBody>
      </p:sp>
      <p:sp>
        <p:nvSpPr>
          <p:cNvPr id="347" name="Google Shape;347;p20"/>
          <p:cNvSpPr txBox="1"/>
          <p:nvPr>
            <p:ph idx="1" type="body"/>
          </p:nvPr>
        </p:nvSpPr>
        <p:spPr>
          <a:xfrm>
            <a:off x="450150" y="4474625"/>
            <a:ext cx="82437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75"/>
              <a:t>No hay concentración excesiva de propiedades en algun zipcode en específico</a:t>
            </a:r>
            <a:endParaRPr sz="4075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25" y="1474350"/>
            <a:ext cx="8889948" cy="27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0875" y="231663"/>
            <a:ext cx="6215374" cy="414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0"/>
          <p:cNvSpPr/>
          <p:nvPr/>
        </p:nvSpPr>
        <p:spPr>
          <a:xfrm>
            <a:off x="4825875" y="1251675"/>
            <a:ext cx="684300" cy="34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EDA</a:t>
            </a:r>
            <a:endParaRPr/>
          </a:p>
        </p:txBody>
      </p:sp>
      <p:sp>
        <p:nvSpPr>
          <p:cNvPr id="356" name="Google Shape;356;p21"/>
          <p:cNvSpPr txBox="1"/>
          <p:nvPr>
            <p:ph idx="1" type="body"/>
          </p:nvPr>
        </p:nvSpPr>
        <p:spPr>
          <a:xfrm>
            <a:off x="450150" y="4386325"/>
            <a:ext cx="84816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/>
              <a:t>No hay valores anómalos de latitud y longitud, aunque hay algunas propiedades alejadas de la mayoría.</a:t>
            </a:r>
            <a:endParaRPr sz="2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275" y="455100"/>
            <a:ext cx="4702000" cy="37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