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gjJ6tKXGpT/PTnhq9a458HbN2p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Nico hacer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Lupe y Nico hacer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Nico hacer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Nico hacer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Nico hacer *todavía falta completar ahi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Lupe hacer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9" name="Shape 9"/>
        <p:cNvGrpSpPr/>
        <p:nvPr/>
      </p:nvGrpSpPr>
      <p:grpSpPr>
        <a:xfrm>
          <a:off x="0" y="0"/>
          <a:ext cx="0" cy="0"/>
          <a:chOff x="0" y="0"/>
          <a:chExt cx="0" cy="0"/>
        </a:xfrm>
      </p:grpSpPr>
      <p:grpSp>
        <p:nvGrpSpPr>
          <p:cNvPr id="10" name="Google Shape;10;p13"/>
          <p:cNvGrpSpPr/>
          <p:nvPr/>
        </p:nvGrpSpPr>
        <p:grpSpPr>
          <a:xfrm>
            <a:off x="52" y="4099200"/>
            <a:ext cx="9144036" cy="1044300"/>
            <a:chOff x="52" y="4099200"/>
            <a:chExt cx="9144036" cy="1044300"/>
          </a:xfrm>
        </p:grpSpPr>
        <p:grpSp>
          <p:nvGrpSpPr>
            <p:cNvPr id="11" name="Google Shape;11;p13"/>
            <p:cNvGrpSpPr/>
            <p:nvPr/>
          </p:nvGrpSpPr>
          <p:grpSpPr>
            <a:xfrm>
              <a:off x="52" y="4309200"/>
              <a:ext cx="231622" cy="834300"/>
              <a:chOff x="2688737" y="4301380"/>
              <a:chExt cx="231900" cy="834300"/>
            </a:xfrm>
          </p:grpSpPr>
          <p:sp>
            <p:nvSpPr>
              <p:cNvPr id="12" name="Google Shape;12;p1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13"/>
            <p:cNvGrpSpPr/>
            <p:nvPr/>
          </p:nvGrpSpPr>
          <p:grpSpPr>
            <a:xfrm>
              <a:off x="371406" y="4099200"/>
              <a:ext cx="231622" cy="1044300"/>
              <a:chOff x="2688737" y="4091380"/>
              <a:chExt cx="231900" cy="1044300"/>
            </a:xfrm>
          </p:grpSpPr>
          <p:sp>
            <p:nvSpPr>
              <p:cNvPr id="17" name="Google Shape;17;p1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3"/>
            <p:cNvGrpSpPr/>
            <p:nvPr/>
          </p:nvGrpSpPr>
          <p:grpSpPr>
            <a:xfrm>
              <a:off x="742761" y="4309200"/>
              <a:ext cx="231622" cy="834300"/>
              <a:chOff x="2688737" y="4301380"/>
              <a:chExt cx="231900" cy="834300"/>
            </a:xfrm>
          </p:grpSpPr>
          <p:sp>
            <p:nvSpPr>
              <p:cNvPr id="23" name="Google Shape;23;p1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13"/>
            <p:cNvGrpSpPr/>
            <p:nvPr/>
          </p:nvGrpSpPr>
          <p:grpSpPr>
            <a:xfrm>
              <a:off x="1114115" y="4518900"/>
              <a:ext cx="231622" cy="624600"/>
              <a:chOff x="2688737" y="4511080"/>
              <a:chExt cx="231900" cy="624600"/>
            </a:xfrm>
          </p:grpSpPr>
          <p:sp>
            <p:nvSpPr>
              <p:cNvPr id="28" name="Google Shape;28;p1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13"/>
            <p:cNvGrpSpPr/>
            <p:nvPr/>
          </p:nvGrpSpPr>
          <p:grpSpPr>
            <a:xfrm>
              <a:off x="1856753" y="4099200"/>
              <a:ext cx="231600" cy="1044300"/>
              <a:chOff x="1856753" y="4099200"/>
              <a:chExt cx="231600" cy="1044300"/>
            </a:xfrm>
          </p:grpSpPr>
          <p:sp>
            <p:nvSpPr>
              <p:cNvPr id="32" name="Google Shape;32;p13"/>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13"/>
            <p:cNvGrpSpPr/>
            <p:nvPr/>
          </p:nvGrpSpPr>
          <p:grpSpPr>
            <a:xfrm>
              <a:off x="2228107" y="4309200"/>
              <a:ext cx="231600" cy="834300"/>
              <a:chOff x="2228107" y="4309200"/>
              <a:chExt cx="231600" cy="834300"/>
            </a:xfrm>
          </p:grpSpPr>
          <p:sp>
            <p:nvSpPr>
              <p:cNvPr id="38" name="Google Shape;38;p13"/>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 name="Google Shape;42;p13"/>
            <p:cNvGrpSpPr/>
            <p:nvPr/>
          </p:nvGrpSpPr>
          <p:grpSpPr>
            <a:xfrm>
              <a:off x="2599462" y="4518900"/>
              <a:ext cx="231600" cy="624600"/>
              <a:chOff x="2599462" y="4518900"/>
              <a:chExt cx="231600" cy="624600"/>
            </a:xfrm>
          </p:grpSpPr>
          <p:sp>
            <p:nvSpPr>
              <p:cNvPr id="43" name="Google Shape;43;p13"/>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13"/>
            <p:cNvGrpSpPr/>
            <p:nvPr/>
          </p:nvGrpSpPr>
          <p:grpSpPr>
            <a:xfrm>
              <a:off x="3342171" y="4099200"/>
              <a:ext cx="231600" cy="1044300"/>
              <a:chOff x="3342171" y="4099200"/>
              <a:chExt cx="231600" cy="1044300"/>
            </a:xfrm>
          </p:grpSpPr>
          <p:sp>
            <p:nvSpPr>
              <p:cNvPr id="47" name="Google Shape;47;p13"/>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p13"/>
            <p:cNvGrpSpPr/>
            <p:nvPr/>
          </p:nvGrpSpPr>
          <p:grpSpPr>
            <a:xfrm>
              <a:off x="3713525" y="4309200"/>
              <a:ext cx="231600" cy="834300"/>
              <a:chOff x="3713525" y="4309200"/>
              <a:chExt cx="231600" cy="834300"/>
            </a:xfrm>
          </p:grpSpPr>
          <p:sp>
            <p:nvSpPr>
              <p:cNvPr id="53" name="Google Shape;53;p13"/>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13"/>
            <p:cNvGrpSpPr/>
            <p:nvPr/>
          </p:nvGrpSpPr>
          <p:grpSpPr>
            <a:xfrm>
              <a:off x="1485398" y="4309200"/>
              <a:ext cx="231600" cy="834300"/>
              <a:chOff x="1485398" y="4309200"/>
              <a:chExt cx="231600" cy="834300"/>
            </a:xfrm>
          </p:grpSpPr>
          <p:sp>
            <p:nvSpPr>
              <p:cNvPr id="58" name="Google Shape;58;p13"/>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13"/>
            <p:cNvGrpSpPr/>
            <p:nvPr/>
          </p:nvGrpSpPr>
          <p:grpSpPr>
            <a:xfrm>
              <a:off x="4084879" y="4518900"/>
              <a:ext cx="231600" cy="624600"/>
              <a:chOff x="4084879" y="4518900"/>
              <a:chExt cx="231600" cy="624600"/>
            </a:xfrm>
          </p:grpSpPr>
          <p:sp>
            <p:nvSpPr>
              <p:cNvPr id="63" name="Google Shape;63;p13"/>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13"/>
            <p:cNvGrpSpPr/>
            <p:nvPr/>
          </p:nvGrpSpPr>
          <p:grpSpPr>
            <a:xfrm>
              <a:off x="2970816" y="4309200"/>
              <a:ext cx="231600" cy="834300"/>
              <a:chOff x="2970816" y="4309200"/>
              <a:chExt cx="231600" cy="834300"/>
            </a:xfrm>
          </p:grpSpPr>
          <p:sp>
            <p:nvSpPr>
              <p:cNvPr id="67" name="Google Shape;67;p13"/>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3"/>
            <p:cNvGrpSpPr/>
            <p:nvPr/>
          </p:nvGrpSpPr>
          <p:grpSpPr>
            <a:xfrm>
              <a:off x="4456234" y="4309200"/>
              <a:ext cx="231600" cy="834300"/>
              <a:chOff x="4456234" y="4309200"/>
              <a:chExt cx="231600" cy="834300"/>
            </a:xfrm>
          </p:grpSpPr>
          <p:sp>
            <p:nvSpPr>
              <p:cNvPr id="72" name="Google Shape;72;p13"/>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13"/>
            <p:cNvGrpSpPr/>
            <p:nvPr/>
          </p:nvGrpSpPr>
          <p:grpSpPr>
            <a:xfrm>
              <a:off x="4827588" y="4099200"/>
              <a:ext cx="231600" cy="1044300"/>
              <a:chOff x="4827588" y="4099200"/>
              <a:chExt cx="231600" cy="1044300"/>
            </a:xfrm>
          </p:grpSpPr>
          <p:sp>
            <p:nvSpPr>
              <p:cNvPr id="77" name="Google Shape;77;p13"/>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3"/>
            <p:cNvGrpSpPr/>
            <p:nvPr/>
          </p:nvGrpSpPr>
          <p:grpSpPr>
            <a:xfrm>
              <a:off x="5198943" y="4309200"/>
              <a:ext cx="231600" cy="834300"/>
              <a:chOff x="5198943" y="4309200"/>
              <a:chExt cx="231600" cy="834300"/>
            </a:xfrm>
          </p:grpSpPr>
          <p:sp>
            <p:nvSpPr>
              <p:cNvPr id="83" name="Google Shape;83;p13"/>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13"/>
            <p:cNvGrpSpPr/>
            <p:nvPr/>
          </p:nvGrpSpPr>
          <p:grpSpPr>
            <a:xfrm>
              <a:off x="5570297" y="4518900"/>
              <a:ext cx="231600" cy="624600"/>
              <a:chOff x="5570297" y="4518900"/>
              <a:chExt cx="231600" cy="624600"/>
            </a:xfrm>
          </p:grpSpPr>
          <p:sp>
            <p:nvSpPr>
              <p:cNvPr id="88" name="Google Shape;88;p13"/>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3"/>
            <p:cNvGrpSpPr/>
            <p:nvPr/>
          </p:nvGrpSpPr>
          <p:grpSpPr>
            <a:xfrm>
              <a:off x="5941652" y="4309200"/>
              <a:ext cx="231600" cy="834300"/>
              <a:chOff x="5941652" y="4309200"/>
              <a:chExt cx="231600" cy="834300"/>
            </a:xfrm>
          </p:grpSpPr>
          <p:sp>
            <p:nvSpPr>
              <p:cNvPr id="92" name="Google Shape;92;p13"/>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13"/>
            <p:cNvGrpSpPr/>
            <p:nvPr/>
          </p:nvGrpSpPr>
          <p:grpSpPr>
            <a:xfrm>
              <a:off x="6313006" y="4099200"/>
              <a:ext cx="231600" cy="1044300"/>
              <a:chOff x="6313006" y="4099200"/>
              <a:chExt cx="231600" cy="1044300"/>
            </a:xfrm>
          </p:grpSpPr>
          <p:sp>
            <p:nvSpPr>
              <p:cNvPr id="97" name="Google Shape;97;p13"/>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13"/>
            <p:cNvGrpSpPr/>
            <p:nvPr/>
          </p:nvGrpSpPr>
          <p:grpSpPr>
            <a:xfrm>
              <a:off x="6684361" y="4309200"/>
              <a:ext cx="231600" cy="834300"/>
              <a:chOff x="6684361" y="4309200"/>
              <a:chExt cx="231600" cy="834300"/>
            </a:xfrm>
          </p:grpSpPr>
          <p:sp>
            <p:nvSpPr>
              <p:cNvPr id="103" name="Google Shape;103;p13"/>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13"/>
            <p:cNvGrpSpPr/>
            <p:nvPr/>
          </p:nvGrpSpPr>
          <p:grpSpPr>
            <a:xfrm>
              <a:off x="7055715" y="4518900"/>
              <a:ext cx="231600" cy="624600"/>
              <a:chOff x="7055715" y="4518900"/>
              <a:chExt cx="231600" cy="624600"/>
            </a:xfrm>
          </p:grpSpPr>
          <p:sp>
            <p:nvSpPr>
              <p:cNvPr id="108" name="Google Shape;108;p13"/>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13"/>
            <p:cNvGrpSpPr/>
            <p:nvPr/>
          </p:nvGrpSpPr>
          <p:grpSpPr>
            <a:xfrm>
              <a:off x="7798424" y="4099200"/>
              <a:ext cx="231600" cy="1044300"/>
              <a:chOff x="7798424" y="4099200"/>
              <a:chExt cx="231600" cy="1044300"/>
            </a:xfrm>
          </p:grpSpPr>
          <p:sp>
            <p:nvSpPr>
              <p:cNvPr id="112" name="Google Shape;112;p13"/>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3"/>
            <p:cNvGrpSpPr/>
            <p:nvPr/>
          </p:nvGrpSpPr>
          <p:grpSpPr>
            <a:xfrm>
              <a:off x="8169779" y="4309200"/>
              <a:ext cx="231600" cy="834300"/>
              <a:chOff x="8169779" y="4309200"/>
              <a:chExt cx="231600" cy="834300"/>
            </a:xfrm>
          </p:grpSpPr>
          <p:sp>
            <p:nvSpPr>
              <p:cNvPr id="118" name="Google Shape;118;p13"/>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3"/>
            <p:cNvGrpSpPr/>
            <p:nvPr/>
          </p:nvGrpSpPr>
          <p:grpSpPr>
            <a:xfrm>
              <a:off x="7427070" y="4309200"/>
              <a:ext cx="231600" cy="834300"/>
              <a:chOff x="7427070" y="4309200"/>
              <a:chExt cx="231600" cy="834300"/>
            </a:xfrm>
          </p:grpSpPr>
          <p:sp>
            <p:nvSpPr>
              <p:cNvPr id="123" name="Google Shape;123;p13"/>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13"/>
            <p:cNvGrpSpPr/>
            <p:nvPr/>
          </p:nvGrpSpPr>
          <p:grpSpPr>
            <a:xfrm>
              <a:off x="8541133" y="4518900"/>
              <a:ext cx="231600" cy="624600"/>
              <a:chOff x="8541133" y="4518900"/>
              <a:chExt cx="231600" cy="624600"/>
            </a:xfrm>
          </p:grpSpPr>
          <p:sp>
            <p:nvSpPr>
              <p:cNvPr id="128" name="Google Shape;128;p13"/>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13"/>
            <p:cNvGrpSpPr/>
            <p:nvPr/>
          </p:nvGrpSpPr>
          <p:grpSpPr>
            <a:xfrm>
              <a:off x="8912488" y="4309200"/>
              <a:ext cx="231600" cy="834300"/>
              <a:chOff x="8912488" y="4309200"/>
              <a:chExt cx="231600" cy="834300"/>
            </a:xfrm>
          </p:grpSpPr>
          <p:sp>
            <p:nvSpPr>
              <p:cNvPr id="132" name="Google Shape;132;p13"/>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6" name="Google Shape;136;p1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37" name="Google Shape;137;p1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138" name="Google Shape;13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1" name="Shape 231"/>
        <p:cNvGrpSpPr/>
        <p:nvPr/>
      </p:nvGrpSpPr>
      <p:grpSpPr>
        <a:xfrm>
          <a:off x="0" y="0"/>
          <a:ext cx="0" cy="0"/>
          <a:chOff x="0" y="0"/>
          <a:chExt cx="0" cy="0"/>
        </a:xfrm>
      </p:grpSpPr>
      <p:sp>
        <p:nvSpPr>
          <p:cNvPr id="232" name="Google Shape;232;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9" name="Shape 139"/>
        <p:cNvGrpSpPr/>
        <p:nvPr/>
      </p:nvGrpSpPr>
      <p:grpSpPr>
        <a:xfrm>
          <a:off x="0" y="0"/>
          <a:ext cx="0" cy="0"/>
          <a:chOff x="0" y="0"/>
          <a:chExt cx="0" cy="0"/>
        </a:xfrm>
      </p:grpSpPr>
      <p:grpSp>
        <p:nvGrpSpPr>
          <p:cNvPr id="140" name="Google Shape;140;p14"/>
          <p:cNvGrpSpPr/>
          <p:nvPr/>
        </p:nvGrpSpPr>
        <p:grpSpPr>
          <a:xfrm>
            <a:off x="625966" y="299376"/>
            <a:ext cx="999312" cy="999312"/>
            <a:chOff x="348199" y="179450"/>
            <a:chExt cx="1116300" cy="1116300"/>
          </a:xfrm>
        </p:grpSpPr>
        <p:sp>
          <p:nvSpPr>
            <p:cNvPr id="141" name="Google Shape;141;p14"/>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4" name="Google Shape;144;p1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5" name="Google Shape;145;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6" name="Shape 146"/>
        <p:cNvGrpSpPr/>
        <p:nvPr/>
      </p:nvGrpSpPr>
      <p:grpSpPr>
        <a:xfrm>
          <a:off x="0" y="0"/>
          <a:ext cx="0" cy="0"/>
          <a:chOff x="0" y="0"/>
          <a:chExt cx="0" cy="0"/>
        </a:xfrm>
      </p:grpSpPr>
      <p:grpSp>
        <p:nvGrpSpPr>
          <p:cNvPr id="147" name="Google Shape;147;p15"/>
          <p:cNvGrpSpPr/>
          <p:nvPr/>
        </p:nvGrpSpPr>
        <p:grpSpPr>
          <a:xfrm>
            <a:off x="146769" y="3406"/>
            <a:ext cx="1233214" cy="1384535"/>
            <a:chOff x="146769" y="3406"/>
            <a:chExt cx="1233214" cy="1384535"/>
          </a:xfrm>
        </p:grpSpPr>
        <p:grpSp>
          <p:nvGrpSpPr>
            <p:cNvPr id="148" name="Google Shape;148;p15"/>
            <p:cNvGrpSpPr/>
            <p:nvPr/>
          </p:nvGrpSpPr>
          <p:grpSpPr>
            <a:xfrm>
              <a:off x="1063183" y="3406"/>
              <a:ext cx="316800" cy="688513"/>
              <a:chOff x="1063183" y="3406"/>
              <a:chExt cx="316800" cy="688513"/>
            </a:xfrm>
          </p:grpSpPr>
          <p:sp>
            <p:nvSpPr>
              <p:cNvPr id="149" name="Google Shape;149;p15"/>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15"/>
            <p:cNvGrpSpPr/>
            <p:nvPr/>
          </p:nvGrpSpPr>
          <p:grpSpPr>
            <a:xfrm>
              <a:off x="604976" y="3406"/>
              <a:ext cx="316800" cy="1036524"/>
              <a:chOff x="604976" y="3406"/>
              <a:chExt cx="316800" cy="1036524"/>
            </a:xfrm>
          </p:grpSpPr>
          <p:sp>
            <p:nvSpPr>
              <p:cNvPr id="152" name="Google Shape;152;p15"/>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15"/>
            <p:cNvGrpSpPr/>
            <p:nvPr/>
          </p:nvGrpSpPr>
          <p:grpSpPr>
            <a:xfrm>
              <a:off x="146769" y="3406"/>
              <a:ext cx="316800" cy="1384535"/>
              <a:chOff x="146769" y="3406"/>
              <a:chExt cx="316800" cy="1384535"/>
            </a:xfrm>
          </p:grpSpPr>
          <p:sp>
            <p:nvSpPr>
              <p:cNvPr id="156" name="Google Shape;156;p15"/>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 name="Google Shape;160;p15"/>
          <p:cNvGrpSpPr/>
          <p:nvPr/>
        </p:nvGrpSpPr>
        <p:grpSpPr>
          <a:xfrm>
            <a:off x="6775084" y="2904008"/>
            <a:ext cx="2186147" cy="2239500"/>
            <a:chOff x="6775084" y="2904008"/>
            <a:chExt cx="2186147" cy="2239500"/>
          </a:xfrm>
        </p:grpSpPr>
        <p:grpSp>
          <p:nvGrpSpPr>
            <p:cNvPr id="161" name="Google Shape;161;p15"/>
            <p:cNvGrpSpPr/>
            <p:nvPr/>
          </p:nvGrpSpPr>
          <p:grpSpPr>
            <a:xfrm>
              <a:off x="6775084" y="4253708"/>
              <a:ext cx="409500" cy="889800"/>
              <a:chOff x="6775084" y="4253708"/>
              <a:chExt cx="409500" cy="889800"/>
            </a:xfrm>
          </p:grpSpPr>
          <p:sp>
            <p:nvSpPr>
              <p:cNvPr id="162" name="Google Shape;162;p15"/>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15"/>
            <p:cNvGrpSpPr/>
            <p:nvPr/>
          </p:nvGrpSpPr>
          <p:grpSpPr>
            <a:xfrm>
              <a:off x="7367299" y="3804008"/>
              <a:ext cx="409500" cy="1339500"/>
              <a:chOff x="7367299" y="3804008"/>
              <a:chExt cx="409500" cy="1339500"/>
            </a:xfrm>
          </p:grpSpPr>
          <p:sp>
            <p:nvSpPr>
              <p:cNvPr id="165" name="Google Shape;165;p15"/>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15"/>
            <p:cNvGrpSpPr/>
            <p:nvPr/>
          </p:nvGrpSpPr>
          <p:grpSpPr>
            <a:xfrm>
              <a:off x="7959516" y="3354008"/>
              <a:ext cx="409500" cy="1789500"/>
              <a:chOff x="7959516" y="3354008"/>
              <a:chExt cx="409500" cy="1789500"/>
            </a:xfrm>
          </p:grpSpPr>
          <p:sp>
            <p:nvSpPr>
              <p:cNvPr id="169" name="Google Shape;169;p15"/>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15"/>
            <p:cNvGrpSpPr/>
            <p:nvPr/>
          </p:nvGrpSpPr>
          <p:grpSpPr>
            <a:xfrm>
              <a:off x="8551731" y="2904008"/>
              <a:ext cx="409500" cy="2239500"/>
              <a:chOff x="8551731" y="2904008"/>
              <a:chExt cx="409500" cy="2239500"/>
            </a:xfrm>
          </p:grpSpPr>
          <p:sp>
            <p:nvSpPr>
              <p:cNvPr id="174" name="Google Shape;174;p15"/>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9" name="Google Shape;179;p1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80" name="Google Shape;180;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grpSp>
        <p:nvGrpSpPr>
          <p:cNvPr id="182" name="Google Shape;182;p16"/>
          <p:cNvGrpSpPr/>
          <p:nvPr/>
        </p:nvGrpSpPr>
        <p:grpSpPr>
          <a:xfrm>
            <a:off x="625966" y="299376"/>
            <a:ext cx="999312" cy="999312"/>
            <a:chOff x="348199" y="179450"/>
            <a:chExt cx="1116300" cy="1116300"/>
          </a:xfrm>
        </p:grpSpPr>
        <p:sp>
          <p:nvSpPr>
            <p:cNvPr id="183" name="Google Shape;183;p16"/>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6" name="Google Shape;186;p1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7" name="Google Shape;187;p1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8" name="Google Shape;18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9" name="Shape 189"/>
        <p:cNvGrpSpPr/>
        <p:nvPr/>
      </p:nvGrpSpPr>
      <p:grpSpPr>
        <a:xfrm>
          <a:off x="0" y="0"/>
          <a:ext cx="0" cy="0"/>
          <a:chOff x="0" y="0"/>
          <a:chExt cx="0" cy="0"/>
        </a:xfrm>
      </p:grpSpPr>
      <p:grpSp>
        <p:nvGrpSpPr>
          <p:cNvPr id="190" name="Google Shape;190;p17"/>
          <p:cNvGrpSpPr/>
          <p:nvPr/>
        </p:nvGrpSpPr>
        <p:grpSpPr>
          <a:xfrm>
            <a:off x="625966" y="299376"/>
            <a:ext cx="999312" cy="999312"/>
            <a:chOff x="348199" y="179450"/>
            <a:chExt cx="1116300" cy="1116300"/>
          </a:xfrm>
        </p:grpSpPr>
        <p:sp>
          <p:nvSpPr>
            <p:cNvPr id="191" name="Google Shape;191;p1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4" name="Google Shape;194;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5" name="Shape 195"/>
        <p:cNvGrpSpPr/>
        <p:nvPr/>
      </p:nvGrpSpPr>
      <p:grpSpPr>
        <a:xfrm>
          <a:off x="0" y="0"/>
          <a:ext cx="0" cy="0"/>
          <a:chOff x="0" y="0"/>
          <a:chExt cx="0" cy="0"/>
        </a:xfrm>
      </p:grpSpPr>
      <p:grpSp>
        <p:nvGrpSpPr>
          <p:cNvPr id="196" name="Google Shape;196;p18"/>
          <p:cNvGrpSpPr/>
          <p:nvPr/>
        </p:nvGrpSpPr>
        <p:grpSpPr>
          <a:xfrm>
            <a:off x="625966" y="299376"/>
            <a:ext cx="999312" cy="999312"/>
            <a:chOff x="348199" y="179450"/>
            <a:chExt cx="1116300" cy="1116300"/>
          </a:xfrm>
        </p:grpSpPr>
        <p:sp>
          <p:nvSpPr>
            <p:cNvPr id="197" name="Google Shape;197;p1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1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0" name="Google Shape;200;p1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1" name="Google Shape;201;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02" name="Shape 202"/>
        <p:cNvGrpSpPr/>
        <p:nvPr/>
      </p:nvGrpSpPr>
      <p:grpSpPr>
        <a:xfrm>
          <a:off x="0" y="0"/>
          <a:ext cx="0" cy="0"/>
          <a:chOff x="0" y="0"/>
          <a:chExt cx="0" cy="0"/>
        </a:xfrm>
      </p:grpSpPr>
      <p:grpSp>
        <p:nvGrpSpPr>
          <p:cNvPr id="203" name="Google Shape;203;p19"/>
          <p:cNvGrpSpPr/>
          <p:nvPr/>
        </p:nvGrpSpPr>
        <p:grpSpPr>
          <a:xfrm>
            <a:off x="6866714" y="1255"/>
            <a:ext cx="2267380" cy="2601741"/>
            <a:chOff x="6790514" y="1255"/>
            <a:chExt cx="2267380" cy="2601741"/>
          </a:xfrm>
        </p:grpSpPr>
        <p:grpSp>
          <p:nvGrpSpPr>
            <p:cNvPr id="204" name="Google Shape;204;p19"/>
            <p:cNvGrpSpPr/>
            <p:nvPr/>
          </p:nvGrpSpPr>
          <p:grpSpPr>
            <a:xfrm>
              <a:off x="7067536" y="1255"/>
              <a:ext cx="1990358" cy="1990303"/>
              <a:chOff x="7067536" y="1255"/>
              <a:chExt cx="1990358" cy="1990303"/>
            </a:xfrm>
          </p:grpSpPr>
          <p:sp>
            <p:nvSpPr>
              <p:cNvPr id="205" name="Google Shape;205;p19"/>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9"/>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9"/>
            <p:cNvGrpSpPr/>
            <p:nvPr/>
          </p:nvGrpSpPr>
          <p:grpSpPr>
            <a:xfrm>
              <a:off x="8207126" y="1807997"/>
              <a:ext cx="795000" cy="795000"/>
              <a:chOff x="8207126" y="1807997"/>
              <a:chExt cx="795000" cy="795000"/>
            </a:xfrm>
          </p:grpSpPr>
          <p:sp>
            <p:nvSpPr>
              <p:cNvPr id="209" name="Google Shape;209;p19"/>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9"/>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9"/>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19"/>
            <p:cNvGrpSpPr/>
            <p:nvPr/>
          </p:nvGrpSpPr>
          <p:grpSpPr>
            <a:xfrm>
              <a:off x="6790514" y="118857"/>
              <a:ext cx="548700" cy="548700"/>
              <a:chOff x="6790514" y="118857"/>
              <a:chExt cx="548700" cy="548700"/>
            </a:xfrm>
          </p:grpSpPr>
          <p:sp>
            <p:nvSpPr>
              <p:cNvPr id="213" name="Google Shape;213;p19"/>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5" name="Google Shape;215;p1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16" name="Google Shape;216;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7" name="Shape 217"/>
        <p:cNvGrpSpPr/>
        <p:nvPr/>
      </p:nvGrpSpPr>
      <p:grpSpPr>
        <a:xfrm>
          <a:off x="0" y="0"/>
          <a:ext cx="0" cy="0"/>
          <a:chOff x="0" y="0"/>
          <a:chExt cx="0" cy="0"/>
        </a:xfrm>
      </p:grpSpPr>
      <p:grpSp>
        <p:nvGrpSpPr>
          <p:cNvPr id="218" name="Google Shape;218;p20"/>
          <p:cNvGrpSpPr/>
          <p:nvPr/>
        </p:nvGrpSpPr>
        <p:grpSpPr>
          <a:xfrm>
            <a:off x="625966" y="299376"/>
            <a:ext cx="999312" cy="999312"/>
            <a:chOff x="348199" y="179450"/>
            <a:chExt cx="1116300" cy="1116300"/>
          </a:xfrm>
        </p:grpSpPr>
        <p:sp>
          <p:nvSpPr>
            <p:cNvPr id="219" name="Google Shape;219;p2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2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2" name="Google Shape;222;p2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23" name="Google Shape;223;p2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4" name="Google Shape;224;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5" name="Shape 225"/>
        <p:cNvGrpSpPr/>
        <p:nvPr/>
      </p:nvGrpSpPr>
      <p:grpSpPr>
        <a:xfrm>
          <a:off x="0" y="0"/>
          <a:ext cx="0" cy="0"/>
          <a:chOff x="0" y="0"/>
          <a:chExt cx="0" cy="0"/>
        </a:xfrm>
      </p:grpSpPr>
      <p:grpSp>
        <p:nvGrpSpPr>
          <p:cNvPr id="226" name="Google Shape;226;p21"/>
          <p:cNvGrpSpPr/>
          <p:nvPr/>
        </p:nvGrpSpPr>
        <p:grpSpPr>
          <a:xfrm>
            <a:off x="713373" y="3847119"/>
            <a:ext cx="825392" cy="825392"/>
            <a:chOff x="348199" y="179450"/>
            <a:chExt cx="1116300" cy="1116300"/>
          </a:xfrm>
        </p:grpSpPr>
        <p:sp>
          <p:nvSpPr>
            <p:cNvPr id="227" name="Google Shape;227;p21"/>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2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30" name="Google Shape;23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
          <p:cNvPicPr preferRelativeResize="0"/>
          <p:nvPr/>
        </p:nvPicPr>
        <p:blipFill rotWithShape="1">
          <a:blip r:embed="rId3">
            <a:alphaModFix/>
          </a:blip>
          <a:srcRect b="0" l="0" r="0" t="0"/>
          <a:stretch/>
        </p:blipFill>
        <p:spPr>
          <a:xfrm>
            <a:off x="0" y="10633"/>
            <a:ext cx="1726810" cy="5134336"/>
          </a:xfrm>
          <a:prstGeom prst="rect">
            <a:avLst/>
          </a:prstGeom>
          <a:noFill/>
          <a:ln>
            <a:noFill/>
          </a:ln>
        </p:spPr>
      </p:pic>
      <p:sp>
        <p:nvSpPr>
          <p:cNvPr id="238" name="Google Shape;238;p1"/>
          <p:cNvSpPr txBox="1"/>
          <p:nvPr/>
        </p:nvSpPr>
        <p:spPr>
          <a:xfrm>
            <a:off x="2062898" y="603112"/>
            <a:ext cx="6857824" cy="3460362"/>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lt1"/>
              </a:buClr>
              <a:buSzPts val="3600"/>
              <a:buFont typeface="Maven Pro"/>
              <a:buNone/>
            </a:pPr>
            <a:r>
              <a:rPr b="1" i="0" lang="es-419" sz="3600" u="none" cap="none" strike="noStrike">
                <a:solidFill>
                  <a:schemeClr val="lt1"/>
                </a:solidFill>
                <a:latin typeface="Maven Pro"/>
                <a:ea typeface="Maven Pro"/>
                <a:cs typeface="Maven Pro"/>
                <a:sym typeface="Maven Pro"/>
              </a:rPr>
              <a:t>Trabajo Práctico Final: Sistemas de Recomendación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Maven Pro"/>
              <a:buNone/>
            </a:pPr>
            <a:r>
              <a:t/>
            </a:r>
            <a:endParaRPr b="1" i="0" sz="22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lt1"/>
              </a:buClr>
              <a:buSzPts val="3600"/>
              <a:buFont typeface="Maven Pro"/>
              <a:buNone/>
            </a:pPr>
            <a:r>
              <a:rPr b="1" i="0" lang="es-419" sz="2200" u="none" cap="none" strike="noStrike">
                <a:solidFill>
                  <a:schemeClr val="lt1"/>
                </a:solidFill>
                <a:latin typeface="Maven Pro"/>
                <a:ea typeface="Maven Pro"/>
                <a:cs typeface="Maven Pro"/>
                <a:sym typeface="Maven Pro"/>
              </a:rPr>
              <a:t>Base de Datos de Animés 2020 – MyAnimeList.net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Maven Pro"/>
              <a:buNone/>
            </a:pPr>
            <a:r>
              <a:t/>
            </a:r>
            <a:endParaRPr b="1" i="0" sz="3600" u="none" cap="none" strike="noStrike">
              <a:solidFill>
                <a:schemeClr val="lt1"/>
              </a:solidFill>
              <a:latin typeface="Maven Pro"/>
              <a:ea typeface="Maven Pro"/>
              <a:cs typeface="Maven Pro"/>
              <a:sym typeface="Maven Pro"/>
            </a:endParaRPr>
          </a:p>
        </p:txBody>
      </p:sp>
      <p:sp>
        <p:nvSpPr>
          <p:cNvPr id="239" name="Google Shape;239;p1"/>
          <p:cNvSpPr txBox="1"/>
          <p:nvPr/>
        </p:nvSpPr>
        <p:spPr>
          <a:xfrm>
            <a:off x="6870600" y="3908382"/>
            <a:ext cx="2273400" cy="1033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chemeClr val="lt1"/>
                </a:solidFill>
                <a:latin typeface="Nunito"/>
                <a:ea typeface="Nunito"/>
                <a:cs typeface="Nunito"/>
                <a:sym typeface="Nunito"/>
              </a:rPr>
              <a:t>Guadalupe Rodríguez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chemeClr val="lt1"/>
                </a:solidFill>
                <a:latin typeface="Nunito"/>
                <a:ea typeface="Nunito"/>
                <a:cs typeface="Nunito"/>
                <a:sym typeface="Nunito"/>
              </a:rPr>
              <a:t>Keiver Nuñez</a:t>
            </a:r>
            <a:endParaRPr b="0" i="0" sz="16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chemeClr val="lt1"/>
                </a:solidFill>
                <a:latin typeface="Nunito"/>
                <a:ea typeface="Nunito"/>
                <a:cs typeface="Nunito"/>
                <a:sym typeface="Nunito"/>
              </a:rPr>
              <a:t>Nicolás Guillou</a:t>
            </a:r>
            <a:endParaRPr b="0" i="0" sz="16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Métricas</a:t>
            </a:r>
            <a:endParaRPr/>
          </a:p>
        </p:txBody>
      </p:sp>
      <p:sp>
        <p:nvSpPr>
          <p:cNvPr id="326" name="Google Shape;326;p10"/>
          <p:cNvSpPr txBox="1"/>
          <p:nvPr>
            <p:ph idx="1" type="body"/>
          </p:nvPr>
        </p:nvSpPr>
        <p:spPr>
          <a:xfrm>
            <a:off x="1183401" y="1498575"/>
            <a:ext cx="6697200" cy="445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b="1" lang="es-419" sz="1600"/>
              <a:t>Precision at k </a:t>
            </a:r>
            <a:r>
              <a:rPr lang="es-419" sz="1600"/>
              <a:t>(k=20): </a:t>
            </a:r>
            <a:r>
              <a:rPr lang="es-419" sz="1600"/>
              <a:t>0,253</a:t>
            </a:r>
            <a:endParaRPr sz="1600"/>
          </a:p>
          <a:p>
            <a:pPr indent="0" lvl="0" marL="0" rtl="0" algn="l">
              <a:lnSpc>
                <a:spcPct val="200000"/>
              </a:lnSpc>
              <a:spcBef>
                <a:spcPts val="0"/>
              </a:spcBef>
              <a:spcAft>
                <a:spcPts val="0"/>
              </a:spcAft>
              <a:buSzPts val="1300"/>
              <a:buNone/>
            </a:pPr>
            <a:r>
              <a:t/>
            </a:r>
            <a:endParaRPr sz="1600"/>
          </a:p>
          <a:p>
            <a:pPr indent="0" lvl="0" marL="0" rtl="0" algn="l">
              <a:lnSpc>
                <a:spcPct val="200000"/>
              </a:lnSpc>
              <a:spcBef>
                <a:spcPts val="0"/>
              </a:spcBef>
              <a:spcAft>
                <a:spcPts val="0"/>
              </a:spcAft>
              <a:buSzPts val="1300"/>
              <a:buNone/>
            </a:pPr>
            <a:r>
              <a:t/>
            </a:r>
            <a:endParaRPr sz="1600"/>
          </a:p>
          <a:p>
            <a:pPr indent="0" lvl="0" marL="457200" rtl="0" algn="l">
              <a:lnSpc>
                <a:spcPct val="200000"/>
              </a:lnSpc>
              <a:spcBef>
                <a:spcPts val="0"/>
              </a:spcBef>
              <a:spcAft>
                <a:spcPts val="0"/>
              </a:spcAft>
              <a:buSzPts val="440"/>
              <a:buNone/>
            </a:pPr>
            <a:r>
              <a:t/>
            </a:r>
            <a:endParaRPr sz="520"/>
          </a:p>
        </p:txBody>
      </p:sp>
      <p:sp>
        <p:nvSpPr>
          <p:cNvPr id="327" name="Google Shape;327;p10"/>
          <p:cNvSpPr txBox="1"/>
          <p:nvPr>
            <p:ph idx="1" type="body"/>
          </p:nvPr>
        </p:nvSpPr>
        <p:spPr>
          <a:xfrm>
            <a:off x="1163250" y="2987400"/>
            <a:ext cx="6817500" cy="445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b="1" lang="es-419" sz="1600"/>
              <a:t>Mean Average Precision</a:t>
            </a:r>
            <a:r>
              <a:rPr lang="es-419" sz="1600"/>
              <a:t>:</a:t>
            </a:r>
            <a:endParaRPr sz="1600"/>
          </a:p>
          <a:p>
            <a:pPr indent="0" lvl="0" marL="457200" rtl="0" algn="l">
              <a:lnSpc>
                <a:spcPct val="200000"/>
              </a:lnSpc>
              <a:spcBef>
                <a:spcPts val="0"/>
              </a:spcBef>
              <a:spcAft>
                <a:spcPts val="0"/>
              </a:spcAft>
              <a:buSzPts val="440"/>
              <a:buNone/>
            </a:pPr>
            <a:r>
              <a:t/>
            </a:r>
            <a:endParaRPr sz="520"/>
          </a:p>
        </p:txBody>
      </p:sp>
      <p:sp>
        <p:nvSpPr>
          <p:cNvPr id="328" name="Google Shape;328;p10"/>
          <p:cNvSpPr txBox="1"/>
          <p:nvPr/>
        </p:nvSpPr>
        <p:spPr>
          <a:xfrm>
            <a:off x="1303800" y="1944063"/>
            <a:ext cx="30000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Nunito"/>
                <a:ea typeface="Nunito"/>
                <a:cs typeface="Nunito"/>
                <a:sym typeface="Nunito"/>
              </a:rPr>
              <a:t>Mide la proporción de elementos relevantes en las primeras K recomendaciones.</a:t>
            </a:r>
            <a:endParaRPr b="0" i="0" sz="1400" u="none" cap="none" strike="noStrike">
              <a:solidFill>
                <a:srgbClr val="000000"/>
              </a:solidFill>
              <a:latin typeface="Nunito"/>
              <a:ea typeface="Nunito"/>
              <a:cs typeface="Nunito"/>
              <a:sym typeface="Nunito"/>
            </a:endParaRPr>
          </a:p>
        </p:txBody>
      </p:sp>
      <p:sp>
        <p:nvSpPr>
          <p:cNvPr id="329" name="Google Shape;329;p10"/>
          <p:cNvSpPr txBox="1"/>
          <p:nvPr/>
        </p:nvSpPr>
        <p:spPr>
          <a:xfrm>
            <a:off x="1303800" y="3432900"/>
            <a:ext cx="30000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Nunito"/>
                <a:ea typeface="Nunito"/>
                <a:cs typeface="Nunito"/>
                <a:sym typeface="Nunito"/>
              </a:rPr>
              <a:t>Promedia la precisión en la lista de recomendaciones para todos los usuarios, ofreciendo una visión general de la efectividad del sistema.</a:t>
            </a:r>
            <a:endParaRPr b="0" i="0" sz="1400" u="none" cap="none" strike="noStrike">
              <a:solidFill>
                <a:srgbClr val="000000"/>
              </a:solidFill>
              <a:latin typeface="Nunito"/>
              <a:ea typeface="Nunito"/>
              <a:cs typeface="Nunito"/>
              <a:sym typeface="Nunito"/>
            </a:endParaRPr>
          </a:p>
        </p:txBody>
      </p:sp>
      <p:pic>
        <p:nvPicPr>
          <p:cNvPr id="330" name="Google Shape;330;p10"/>
          <p:cNvPicPr preferRelativeResize="0"/>
          <p:nvPr/>
        </p:nvPicPr>
        <p:blipFill rotWithShape="1">
          <a:blip r:embed="rId3">
            <a:alphaModFix/>
          </a:blip>
          <a:srcRect b="0" l="7296" r="0" t="0"/>
          <a:stretch/>
        </p:blipFill>
        <p:spPr>
          <a:xfrm>
            <a:off x="4759818" y="1843239"/>
            <a:ext cx="4030035" cy="26052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Conclusiones</a:t>
            </a:r>
            <a:endParaRPr/>
          </a:p>
        </p:txBody>
      </p:sp>
      <p:sp>
        <p:nvSpPr>
          <p:cNvPr id="336" name="Google Shape;336;p11"/>
          <p:cNvSpPr txBox="1"/>
          <p:nvPr>
            <p:ph idx="1" type="body"/>
          </p:nvPr>
        </p:nvSpPr>
        <p:spPr>
          <a:xfrm>
            <a:off x="1121747" y="3879149"/>
            <a:ext cx="7176000" cy="1022459"/>
          </a:xfrm>
          <a:prstGeom prst="rect">
            <a:avLst/>
          </a:prstGeom>
          <a:noFill/>
          <a:ln>
            <a:noFill/>
          </a:ln>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Las métricas de evaluación: Precision at K y MAP, revelaron un desempeño sólido del sistema:</a:t>
            </a:r>
            <a:endParaRPr/>
          </a:p>
          <a:p>
            <a:pPr indent="0" lvl="0" marL="144463" rtl="0" algn="just">
              <a:lnSpc>
                <a:spcPct val="95000"/>
              </a:lnSpc>
              <a:spcBef>
                <a:spcPts val="0"/>
              </a:spcBef>
              <a:spcAft>
                <a:spcPts val="0"/>
              </a:spcAft>
              <a:buSzPts val="1325"/>
              <a:buNone/>
            </a:pPr>
            <a:r>
              <a:rPr lang="es-419" sz="1325"/>
              <a:t>         - Precision at K: </a:t>
            </a:r>
            <a:r>
              <a:rPr b="1" lang="es-419" sz="1325"/>
              <a:t>0,25294</a:t>
            </a:r>
            <a:endParaRPr b="1"/>
          </a:p>
          <a:p>
            <a:pPr indent="0" lvl="0" marL="144463" rtl="0" algn="just">
              <a:lnSpc>
                <a:spcPct val="95000"/>
              </a:lnSpc>
              <a:spcBef>
                <a:spcPts val="0"/>
              </a:spcBef>
              <a:spcAft>
                <a:spcPts val="0"/>
              </a:spcAft>
              <a:buSzPts val="1325"/>
              <a:buNone/>
            </a:pPr>
            <a:r>
              <a:rPr lang="es-419" sz="1325"/>
              <a:t>         - MAP: </a:t>
            </a:r>
            <a:r>
              <a:rPr b="1" lang="es-419" sz="1325"/>
              <a:t>0,061</a:t>
            </a:r>
            <a:r>
              <a:rPr b="1" lang="es-419" sz="1325"/>
              <a:t>58</a:t>
            </a:r>
            <a:endParaRPr b="1"/>
          </a:p>
          <a:p>
            <a:pPr indent="0" lvl="0" marL="144463" rtl="0" algn="just">
              <a:lnSpc>
                <a:spcPct val="95000"/>
              </a:lnSpc>
              <a:spcBef>
                <a:spcPts val="0"/>
              </a:spcBef>
              <a:spcAft>
                <a:spcPts val="0"/>
              </a:spcAft>
              <a:buSzPts val="1325"/>
              <a:buNone/>
            </a:pPr>
            <a:r>
              <a:t/>
            </a:r>
            <a:endParaRPr sz="1325"/>
          </a:p>
          <a:p>
            <a:pPr indent="0" lvl="0" marL="0" rtl="0" algn="just">
              <a:lnSpc>
                <a:spcPct val="95000"/>
              </a:lnSpc>
              <a:spcBef>
                <a:spcPts val="1200"/>
              </a:spcBef>
              <a:spcAft>
                <a:spcPts val="1200"/>
              </a:spcAft>
              <a:buSzPts val="275"/>
              <a:buNone/>
            </a:pPr>
            <a:r>
              <a:t/>
            </a:r>
            <a:endParaRPr sz="1325">
              <a:highlight>
                <a:srgbClr val="FFFF00"/>
              </a:highlight>
            </a:endParaRPr>
          </a:p>
        </p:txBody>
      </p:sp>
      <p:sp>
        <p:nvSpPr>
          <p:cNvPr id="337" name="Google Shape;337;p11"/>
          <p:cNvSpPr txBox="1"/>
          <p:nvPr>
            <p:ph idx="1" type="body"/>
          </p:nvPr>
        </p:nvSpPr>
        <p:spPr>
          <a:xfrm>
            <a:off x="1121747" y="1511300"/>
            <a:ext cx="7176000" cy="529161"/>
          </a:xfrm>
          <a:prstGeom prst="rect">
            <a:avLst/>
          </a:prstGeom>
          <a:noFill/>
          <a:ln>
            <a:noFill/>
          </a:ln>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La reducción de la dimensionalidad de los datos y la segmentación del proceso facilitaron el manejo de los datos, mejorando la eficiencia del modelo</a:t>
            </a:r>
            <a:endParaRPr/>
          </a:p>
          <a:p>
            <a:pPr indent="0" lvl="0" marL="457200" rtl="0" algn="just">
              <a:lnSpc>
                <a:spcPct val="95000"/>
              </a:lnSpc>
              <a:spcBef>
                <a:spcPts val="1200"/>
              </a:spcBef>
              <a:spcAft>
                <a:spcPts val="0"/>
              </a:spcAft>
              <a:buSzPts val="1300"/>
              <a:buNone/>
            </a:pPr>
            <a:r>
              <a:t/>
            </a:r>
            <a:endParaRPr sz="1325"/>
          </a:p>
          <a:p>
            <a:pPr indent="0" lvl="0" marL="0" rtl="0" algn="just">
              <a:lnSpc>
                <a:spcPct val="95000"/>
              </a:lnSpc>
              <a:spcBef>
                <a:spcPts val="1200"/>
              </a:spcBef>
              <a:spcAft>
                <a:spcPts val="1200"/>
              </a:spcAft>
              <a:buSzPts val="275"/>
              <a:buNone/>
            </a:pPr>
            <a:r>
              <a:t/>
            </a:r>
            <a:endParaRPr sz="1325">
              <a:highlight>
                <a:srgbClr val="FFFF00"/>
              </a:highlight>
            </a:endParaRPr>
          </a:p>
        </p:txBody>
      </p:sp>
      <p:sp>
        <p:nvSpPr>
          <p:cNvPr id="338" name="Google Shape;338;p11"/>
          <p:cNvSpPr txBox="1"/>
          <p:nvPr>
            <p:ph idx="1" type="body"/>
          </p:nvPr>
        </p:nvSpPr>
        <p:spPr>
          <a:xfrm>
            <a:off x="1121747" y="2913122"/>
            <a:ext cx="7176000" cy="764067"/>
          </a:xfrm>
          <a:prstGeom prst="rect">
            <a:avLst/>
          </a:prstGeom>
          <a:noFill/>
          <a:ln>
            <a:noFill/>
          </a:ln>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El uso de LightFM en la construcción de un sistema de recomendación para usuarios de myanimelist.net demostró ser efectivo en la generación de las listas personalizadas de los 20 animés. </a:t>
            </a:r>
            <a:endParaRPr/>
          </a:p>
          <a:p>
            <a:pPr indent="0" lvl="0" marL="0" rtl="0" algn="just">
              <a:lnSpc>
                <a:spcPct val="95000"/>
              </a:lnSpc>
              <a:spcBef>
                <a:spcPts val="1200"/>
              </a:spcBef>
              <a:spcAft>
                <a:spcPts val="1200"/>
              </a:spcAft>
              <a:buSzPts val="275"/>
              <a:buNone/>
            </a:pPr>
            <a:r>
              <a:t/>
            </a:r>
            <a:endParaRPr sz="1325"/>
          </a:p>
        </p:txBody>
      </p:sp>
      <p:sp>
        <p:nvSpPr>
          <p:cNvPr id="339" name="Google Shape;339;p11"/>
          <p:cNvSpPr txBox="1"/>
          <p:nvPr/>
        </p:nvSpPr>
        <p:spPr>
          <a:xfrm>
            <a:off x="1125288" y="2205954"/>
            <a:ext cx="7176000" cy="764067"/>
          </a:xfrm>
          <a:prstGeom prst="rect">
            <a:avLst/>
          </a:prstGeom>
          <a:noFill/>
          <a:ln>
            <a:noFill/>
          </a:ln>
        </p:spPr>
        <p:txBody>
          <a:bodyPr anchorCtr="0" anchor="t" bIns="91425" lIns="91425" spcFirstLastPara="1" rIns="91425" wrap="square" tIns="91425">
            <a:noAutofit/>
          </a:bodyPr>
          <a:lstStyle/>
          <a:p>
            <a:pPr indent="-312737" lvl="0" marL="457200" marR="0" rtl="0" algn="just">
              <a:lnSpc>
                <a:spcPct val="95000"/>
              </a:lnSpc>
              <a:spcBef>
                <a:spcPts val="0"/>
              </a:spcBef>
              <a:spcAft>
                <a:spcPts val="0"/>
              </a:spcAft>
              <a:buClr>
                <a:schemeClr val="dk2"/>
              </a:buClr>
              <a:buSzPts val="1325"/>
              <a:buFont typeface="Nunito"/>
              <a:buChar char="●"/>
            </a:pPr>
            <a:r>
              <a:rPr b="0" i="0" lang="es-419" sz="1325" u="none" cap="none" strike="noStrike">
                <a:solidFill>
                  <a:schemeClr val="dk2"/>
                </a:solidFill>
                <a:latin typeface="Nunito"/>
                <a:ea typeface="Nunito"/>
                <a:cs typeface="Nunito"/>
                <a:sym typeface="Nunito"/>
              </a:rPr>
              <a:t>La optimización de los hiperparámetros con GridSearchCV permitió ajustar el modelo para obtener un rendimiento óptimo</a:t>
            </a:r>
            <a:r>
              <a:rPr lang="es-419" sz="1325">
                <a:solidFill>
                  <a:schemeClr val="dk2"/>
                </a:solidFill>
                <a:latin typeface="Nunito"/>
                <a:ea typeface="Nunito"/>
                <a:cs typeface="Nunito"/>
                <a:sym typeface="Nunito"/>
              </a:rPr>
              <a:t>. Sin embargo, el mejor MAP se obtuvo con los parámetros loss = ‘warp’ y un total de 20 epochs</a:t>
            </a:r>
            <a:r>
              <a:rPr b="0" i="0" lang="es-419" sz="1325" u="none" cap="none" strike="noStrike">
                <a:solidFill>
                  <a:schemeClr val="dk2"/>
                </a:solidFill>
                <a:latin typeface="Nunito"/>
                <a:ea typeface="Nunito"/>
                <a:cs typeface="Nunito"/>
                <a:sym typeface="Nunito"/>
              </a:rPr>
              <a:t>.</a:t>
            </a:r>
            <a:endParaRPr b="0" i="0" sz="1400" u="none" cap="none" strike="noStrike">
              <a:solidFill>
                <a:srgbClr val="000000"/>
              </a:solidFill>
              <a:latin typeface="Arial"/>
              <a:ea typeface="Arial"/>
              <a:cs typeface="Arial"/>
              <a:sym typeface="Arial"/>
            </a:endParaRPr>
          </a:p>
          <a:p>
            <a:pPr indent="0" lvl="0" marL="0" marR="0" rtl="0" algn="just">
              <a:lnSpc>
                <a:spcPct val="95000"/>
              </a:lnSpc>
              <a:spcBef>
                <a:spcPts val="1200"/>
              </a:spcBef>
              <a:spcAft>
                <a:spcPts val="1200"/>
              </a:spcAft>
              <a:buClr>
                <a:schemeClr val="dk2"/>
              </a:buClr>
              <a:buSzPts val="275"/>
              <a:buFont typeface="Nunito"/>
              <a:buNone/>
            </a:pPr>
            <a:r>
              <a:t/>
            </a:r>
            <a:endParaRPr b="0" i="0" sz="1325" u="none" cap="none" strike="noStrike">
              <a:solidFill>
                <a:schemeClr val="dk2"/>
              </a:solidFill>
              <a:highlight>
                <a:srgbClr val="FFFF00"/>
              </a:highlight>
              <a:latin typeface="Nunito"/>
              <a:ea typeface="Nunito"/>
              <a:cs typeface="Nunito"/>
              <a:sym typeface="Nunito"/>
            </a:endParaRPr>
          </a:p>
        </p:txBody>
      </p:sp>
      <p:pic>
        <p:nvPicPr>
          <p:cNvPr id="340" name="Google Shape;340;p11"/>
          <p:cNvPicPr preferRelativeResize="0"/>
          <p:nvPr/>
        </p:nvPicPr>
        <p:blipFill rotWithShape="1">
          <a:blip r:embed="rId3">
            <a:alphaModFix/>
          </a:blip>
          <a:srcRect b="0" l="0" r="0" t="0"/>
          <a:stretch/>
        </p:blipFill>
        <p:spPr>
          <a:xfrm>
            <a:off x="7155604" y="95857"/>
            <a:ext cx="1819275" cy="1295400"/>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267392" y="631103"/>
            <a:ext cx="6609216" cy="955072"/>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Dataset – Anime Recommendation Database 2020</a:t>
            </a:r>
            <a:endParaRPr/>
          </a:p>
        </p:txBody>
      </p:sp>
      <p:sp>
        <p:nvSpPr>
          <p:cNvPr id="245" name="Google Shape;245;p2"/>
          <p:cNvSpPr txBox="1"/>
          <p:nvPr>
            <p:ph idx="1" type="body"/>
          </p:nvPr>
        </p:nvSpPr>
        <p:spPr>
          <a:xfrm>
            <a:off x="1050025" y="1632247"/>
            <a:ext cx="6720900" cy="281400"/>
          </a:xfrm>
          <a:prstGeom prst="rect">
            <a:avLst/>
          </a:prstGeom>
          <a:noFill/>
          <a:ln>
            <a:noFill/>
          </a:ln>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Dataset extraído de kaggle.com.</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46" name="Google Shape;246;p2"/>
          <p:cNvSpPr txBox="1"/>
          <p:nvPr/>
        </p:nvSpPr>
        <p:spPr>
          <a:xfrm>
            <a:off x="1050025" y="2044781"/>
            <a:ext cx="4122000" cy="874825"/>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15000"/>
              </a:lnSpc>
              <a:spcBef>
                <a:spcPts val="0"/>
              </a:spcBef>
              <a:spcAft>
                <a:spcPts val="0"/>
              </a:spcAft>
              <a:buClr>
                <a:schemeClr val="dk2"/>
              </a:buClr>
              <a:buSzPts val="1300"/>
              <a:buFont typeface="Nunito"/>
              <a:buChar char="●"/>
            </a:pPr>
            <a:r>
              <a:rPr b="0" i="0" lang="es-419" sz="1300" u="none" cap="none" strike="noStrike">
                <a:solidFill>
                  <a:schemeClr val="dk2"/>
                </a:solidFill>
                <a:latin typeface="Nunito"/>
                <a:ea typeface="Nunito"/>
                <a:cs typeface="Nunito"/>
                <a:sym typeface="Nunito"/>
              </a:rPr>
              <a:t>El mismo contiene información sobre más de 17.000 animés, y las preferencias de visualización de más de 330.000 usuarios</a:t>
            </a:r>
            <a:endParaRPr b="0" i="0" sz="1400" u="none" cap="none" strike="noStrike">
              <a:solidFill>
                <a:srgbClr val="000000"/>
              </a:solidFill>
              <a:latin typeface="Arial"/>
              <a:ea typeface="Arial"/>
              <a:cs typeface="Arial"/>
              <a:sym typeface="Arial"/>
            </a:endParaRPr>
          </a:p>
        </p:txBody>
      </p:sp>
      <p:sp>
        <p:nvSpPr>
          <p:cNvPr id="247" name="Google Shape;247;p2"/>
          <p:cNvSpPr txBox="1"/>
          <p:nvPr/>
        </p:nvSpPr>
        <p:spPr>
          <a:xfrm>
            <a:off x="1050025" y="2874547"/>
            <a:ext cx="4122000" cy="644762"/>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15000"/>
              </a:lnSpc>
              <a:spcBef>
                <a:spcPts val="0"/>
              </a:spcBef>
              <a:spcAft>
                <a:spcPts val="0"/>
              </a:spcAft>
              <a:buClr>
                <a:schemeClr val="dk2"/>
              </a:buClr>
              <a:buSzPts val="1300"/>
              <a:buFont typeface="Nunito"/>
              <a:buChar char="●"/>
            </a:pPr>
            <a:r>
              <a:rPr b="0" i="0" lang="es-419" sz="1300" u="none" cap="none" strike="noStrike">
                <a:solidFill>
                  <a:schemeClr val="dk2"/>
                </a:solidFill>
                <a:latin typeface="Nunito"/>
                <a:ea typeface="Nunito"/>
                <a:cs typeface="Nunito"/>
                <a:sym typeface="Nunito"/>
              </a:rPr>
              <a:t>Los datos fueron recopilados de ‘myanimelist.net’. </a:t>
            </a:r>
            <a:endParaRPr b="0" i="0" sz="1400" u="none" cap="none" strike="noStrike">
              <a:solidFill>
                <a:srgbClr val="000000"/>
              </a:solidFill>
              <a:latin typeface="Arial"/>
              <a:ea typeface="Arial"/>
              <a:cs typeface="Arial"/>
              <a:sym typeface="Arial"/>
            </a:endParaRPr>
          </a:p>
        </p:txBody>
      </p:sp>
      <p:sp>
        <p:nvSpPr>
          <p:cNvPr id="248" name="Google Shape;248;p2"/>
          <p:cNvSpPr txBox="1"/>
          <p:nvPr/>
        </p:nvSpPr>
        <p:spPr>
          <a:xfrm>
            <a:off x="1039392" y="3518571"/>
            <a:ext cx="7870692" cy="1334951"/>
          </a:xfrm>
          <a:prstGeom prst="rect">
            <a:avLst/>
          </a:prstGeom>
          <a:noFill/>
          <a:ln>
            <a:noFill/>
          </a:ln>
        </p:spPr>
        <p:txBody>
          <a:bodyPr anchorCtr="0" anchor="t" bIns="91425" lIns="91425" spcFirstLastPara="1" rIns="91425" wrap="square" tIns="91425">
            <a:spAutoFit/>
          </a:bodyPr>
          <a:lstStyle/>
          <a:p>
            <a:pPr indent="-311150" lvl="1" marL="457200" marR="0" rtl="0" algn="just">
              <a:lnSpc>
                <a:spcPct val="115000"/>
              </a:lnSpc>
              <a:spcBef>
                <a:spcPts val="0"/>
              </a:spcBef>
              <a:spcAft>
                <a:spcPts val="0"/>
              </a:spcAft>
              <a:buClr>
                <a:schemeClr val="dk2"/>
              </a:buClr>
              <a:buSzPts val="1300"/>
              <a:buFont typeface="Nunito"/>
              <a:buChar char="●"/>
            </a:pPr>
            <a:r>
              <a:rPr b="0" i="0" lang="es-419" sz="1300" u="none" cap="none" strike="noStrike">
                <a:solidFill>
                  <a:schemeClr val="dk2"/>
                </a:solidFill>
                <a:latin typeface="Nunito"/>
                <a:ea typeface="Nunito"/>
                <a:cs typeface="Nunito"/>
                <a:sym typeface="Nunito"/>
              </a:rPr>
              <a:t>El conjunto de datos está contenido en un archivo zip que incluye varios conjuntos de datos. En términos generales, están compuestos por: </a:t>
            </a:r>
            <a:endParaRPr b="0" i="0" sz="1400" u="none" cap="none" strike="noStrike">
              <a:solidFill>
                <a:srgbClr val="000000"/>
              </a:solidFill>
              <a:latin typeface="Arial"/>
              <a:ea typeface="Arial"/>
              <a:cs typeface="Arial"/>
              <a:sym typeface="Arial"/>
            </a:endParaRPr>
          </a:p>
          <a:p>
            <a:pPr indent="0" lvl="1" marL="146050" marR="0" rtl="0" algn="just">
              <a:lnSpc>
                <a:spcPct val="115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          - Una </a:t>
            </a:r>
            <a:r>
              <a:rPr b="0" i="1" lang="es-419" sz="1300" u="none" cap="none" strike="noStrike">
                <a:solidFill>
                  <a:schemeClr val="dk2"/>
                </a:solidFill>
                <a:latin typeface="Nunito"/>
                <a:ea typeface="Nunito"/>
                <a:cs typeface="Nunito"/>
                <a:sym typeface="Nunito"/>
              </a:rPr>
              <a:t>lista de animés</a:t>
            </a:r>
            <a:r>
              <a:rPr b="0" i="0" lang="es-419" sz="1300" u="none" cap="none" strike="noStrike">
                <a:solidFill>
                  <a:schemeClr val="dk2"/>
                </a:solidFill>
                <a:latin typeface="Nunito"/>
                <a:ea typeface="Nunito"/>
                <a:cs typeface="Nunito"/>
                <a:sym typeface="Nunito"/>
              </a:rPr>
              <a:t> por cada usuario;</a:t>
            </a:r>
            <a:endParaRPr b="0" i="0" sz="1400" u="none" cap="none" strike="noStrike">
              <a:solidFill>
                <a:srgbClr val="000000"/>
              </a:solidFill>
              <a:latin typeface="Arial"/>
              <a:ea typeface="Arial"/>
              <a:cs typeface="Arial"/>
              <a:sym typeface="Arial"/>
            </a:endParaRPr>
          </a:p>
          <a:p>
            <a:pPr indent="0" lvl="1" marL="146050" marR="0" rtl="0" algn="just">
              <a:lnSpc>
                <a:spcPct val="115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          - </a:t>
            </a:r>
            <a:r>
              <a:rPr b="0" i="1" lang="es-419" sz="1300" u="none" cap="none" strike="noStrike">
                <a:solidFill>
                  <a:schemeClr val="dk2"/>
                </a:solidFill>
                <a:latin typeface="Nunito"/>
                <a:ea typeface="Nunito"/>
                <a:cs typeface="Nunito"/>
                <a:sym typeface="Nunito"/>
              </a:rPr>
              <a:t>Calificaciones</a:t>
            </a:r>
            <a:r>
              <a:rPr b="0" i="0" lang="es-419" sz="1300" u="none" cap="none" strike="noStrike">
                <a:solidFill>
                  <a:schemeClr val="dk2"/>
                </a:solidFill>
                <a:latin typeface="Nunito"/>
                <a:ea typeface="Nunito"/>
                <a:cs typeface="Nunito"/>
                <a:sym typeface="Nunito"/>
              </a:rPr>
              <a:t> realizadas por los usuarios (del 1 al 10);</a:t>
            </a:r>
            <a:endParaRPr b="0" i="0" sz="1400" u="none" cap="none" strike="noStrike">
              <a:solidFill>
                <a:srgbClr val="000000"/>
              </a:solidFill>
              <a:latin typeface="Arial"/>
              <a:ea typeface="Arial"/>
              <a:cs typeface="Arial"/>
              <a:sym typeface="Arial"/>
            </a:endParaRPr>
          </a:p>
          <a:p>
            <a:pPr indent="0" lvl="1" marL="146050" marR="0" rtl="0" algn="just">
              <a:lnSpc>
                <a:spcPct val="115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          - </a:t>
            </a:r>
            <a:r>
              <a:rPr b="0" i="1" lang="es-419" sz="1300" u="none" cap="none" strike="noStrike">
                <a:solidFill>
                  <a:schemeClr val="dk2"/>
                </a:solidFill>
                <a:latin typeface="Nunito"/>
                <a:ea typeface="Nunito"/>
                <a:cs typeface="Nunito"/>
                <a:sym typeface="Nunito"/>
              </a:rPr>
              <a:t>Información</a:t>
            </a:r>
            <a:r>
              <a:rPr b="0" i="0" lang="es-419" sz="1300" u="none" cap="none" strike="noStrike">
                <a:solidFill>
                  <a:schemeClr val="dk2"/>
                </a:solidFill>
                <a:latin typeface="Nunito"/>
                <a:ea typeface="Nunito"/>
                <a:cs typeface="Nunito"/>
                <a:sym typeface="Nunito"/>
              </a:rPr>
              <a:t> sobre cada uno de los animés.</a:t>
            </a:r>
            <a:endParaRPr b="0" i="0" sz="1400" u="none" cap="none" strike="noStrike">
              <a:solidFill>
                <a:srgbClr val="000000"/>
              </a:solidFill>
              <a:latin typeface="Arial"/>
              <a:ea typeface="Arial"/>
              <a:cs typeface="Arial"/>
              <a:sym typeface="Arial"/>
            </a:endParaRPr>
          </a:p>
        </p:txBody>
      </p:sp>
      <p:pic>
        <p:nvPicPr>
          <p:cNvPr id="249" name="Google Shape;249;p2"/>
          <p:cNvPicPr preferRelativeResize="0"/>
          <p:nvPr/>
        </p:nvPicPr>
        <p:blipFill rotWithShape="1">
          <a:blip r:embed="rId3">
            <a:alphaModFix/>
          </a:blip>
          <a:srcRect b="0" l="0" r="0" t="0"/>
          <a:stretch/>
        </p:blipFill>
        <p:spPr>
          <a:xfrm>
            <a:off x="5908431" y="1624928"/>
            <a:ext cx="2617624" cy="17662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
          <p:cNvPicPr preferRelativeResize="0"/>
          <p:nvPr/>
        </p:nvPicPr>
        <p:blipFill rotWithShape="1">
          <a:blip r:embed="rId3">
            <a:alphaModFix/>
          </a:blip>
          <a:srcRect b="0" l="0" r="0" t="0"/>
          <a:stretch/>
        </p:blipFill>
        <p:spPr>
          <a:xfrm>
            <a:off x="1760001" y="2390727"/>
            <a:ext cx="257175" cy="361950"/>
          </a:xfrm>
          <a:prstGeom prst="rect">
            <a:avLst/>
          </a:prstGeom>
          <a:noFill/>
          <a:ln>
            <a:noFill/>
          </a:ln>
        </p:spPr>
      </p:pic>
      <p:pic>
        <p:nvPicPr>
          <p:cNvPr id="255" name="Google Shape;255;p3"/>
          <p:cNvPicPr preferRelativeResize="0"/>
          <p:nvPr/>
        </p:nvPicPr>
        <p:blipFill rotWithShape="1">
          <a:blip r:embed="rId3">
            <a:alphaModFix/>
          </a:blip>
          <a:srcRect b="0" l="0" r="0" t="0"/>
          <a:stretch/>
        </p:blipFill>
        <p:spPr>
          <a:xfrm>
            <a:off x="1760002" y="2816473"/>
            <a:ext cx="257175" cy="361950"/>
          </a:xfrm>
          <a:prstGeom prst="rect">
            <a:avLst/>
          </a:prstGeom>
          <a:noFill/>
          <a:ln>
            <a:noFill/>
          </a:ln>
        </p:spPr>
      </p:pic>
      <p:pic>
        <p:nvPicPr>
          <p:cNvPr id="256" name="Google Shape;256;p3"/>
          <p:cNvPicPr preferRelativeResize="0"/>
          <p:nvPr/>
        </p:nvPicPr>
        <p:blipFill rotWithShape="1">
          <a:blip r:embed="rId3">
            <a:alphaModFix/>
          </a:blip>
          <a:srcRect b="0" l="0" r="0" t="0"/>
          <a:stretch/>
        </p:blipFill>
        <p:spPr>
          <a:xfrm>
            <a:off x="1760002" y="3273789"/>
            <a:ext cx="257175" cy="361950"/>
          </a:xfrm>
          <a:prstGeom prst="rect">
            <a:avLst/>
          </a:prstGeom>
          <a:noFill/>
          <a:ln>
            <a:noFill/>
          </a:ln>
        </p:spPr>
      </p:pic>
      <p:pic>
        <p:nvPicPr>
          <p:cNvPr id="257" name="Google Shape;257;p3"/>
          <p:cNvPicPr preferRelativeResize="0"/>
          <p:nvPr/>
        </p:nvPicPr>
        <p:blipFill rotWithShape="1">
          <a:blip r:embed="rId3">
            <a:alphaModFix/>
          </a:blip>
          <a:srcRect b="0" l="0" r="0" t="0"/>
          <a:stretch/>
        </p:blipFill>
        <p:spPr>
          <a:xfrm>
            <a:off x="1760002" y="3732550"/>
            <a:ext cx="257175" cy="361950"/>
          </a:xfrm>
          <a:prstGeom prst="rect">
            <a:avLst/>
          </a:prstGeom>
          <a:noFill/>
          <a:ln>
            <a:noFill/>
          </a:ln>
        </p:spPr>
      </p:pic>
      <p:sp>
        <p:nvSpPr>
          <p:cNvPr id="258" name="Google Shape;258;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Objetivo</a:t>
            </a:r>
            <a:endParaRPr/>
          </a:p>
        </p:txBody>
      </p:sp>
      <p:sp>
        <p:nvSpPr>
          <p:cNvPr id="259" name="Google Shape;259;p3"/>
          <p:cNvSpPr txBox="1"/>
          <p:nvPr>
            <p:ph idx="1" type="body"/>
          </p:nvPr>
        </p:nvSpPr>
        <p:spPr>
          <a:xfrm>
            <a:off x="1804522" y="2397734"/>
            <a:ext cx="6492668" cy="386100"/>
          </a:xfrm>
          <a:prstGeom prst="rect">
            <a:avLst/>
          </a:prstGeom>
          <a:noFill/>
          <a:ln>
            <a:noFill/>
          </a:ln>
        </p:spPr>
        <p:txBody>
          <a:bodyPr anchorCtr="0" anchor="t" bIns="91425" lIns="91425" spcFirstLastPara="1" rIns="91425" wrap="square" tIns="91425">
            <a:noAutofit/>
          </a:bodyPr>
          <a:lstStyle/>
          <a:p>
            <a:pPr indent="0" lvl="0" marL="144463" rtl="0" algn="l">
              <a:lnSpc>
                <a:spcPct val="95000"/>
              </a:lnSpc>
              <a:spcBef>
                <a:spcPts val="0"/>
              </a:spcBef>
              <a:spcAft>
                <a:spcPts val="0"/>
              </a:spcAft>
              <a:buSzPts val="1325"/>
              <a:buNone/>
            </a:pPr>
            <a:r>
              <a:rPr lang="es-419" sz="1325"/>
              <a:t>Análisis Exploratorio de los Datos (EDA) </a:t>
            </a:r>
            <a:endParaRPr sz="1325"/>
          </a:p>
          <a:p>
            <a:pPr indent="0" lvl="0" marL="0" rtl="0" algn="l">
              <a:lnSpc>
                <a:spcPct val="95000"/>
              </a:lnSpc>
              <a:spcBef>
                <a:spcPts val="1200"/>
              </a:spcBef>
              <a:spcAft>
                <a:spcPts val="0"/>
              </a:spcAft>
              <a:buSzPts val="1300"/>
              <a:buNone/>
            </a:pPr>
            <a:r>
              <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60" name="Google Shape;260;p3"/>
          <p:cNvSpPr txBox="1"/>
          <p:nvPr>
            <p:ph idx="1" type="body"/>
          </p:nvPr>
        </p:nvSpPr>
        <p:spPr>
          <a:xfrm>
            <a:off x="1119300" y="1304625"/>
            <a:ext cx="6720900" cy="880782"/>
          </a:xfrm>
          <a:prstGeom prst="rect">
            <a:avLst/>
          </a:prstGeom>
          <a:noFill/>
          <a:ln>
            <a:noFill/>
          </a:ln>
        </p:spPr>
        <p:txBody>
          <a:bodyPr anchorCtr="0" anchor="t" bIns="91425" lIns="91425" spcFirstLastPara="1" rIns="91425" wrap="square" tIns="91425">
            <a:noAutofit/>
          </a:bodyPr>
          <a:lstStyle/>
          <a:p>
            <a:pPr indent="-312737" lvl="0" marL="457200" rtl="0" algn="just">
              <a:lnSpc>
                <a:spcPct val="95000"/>
              </a:lnSpc>
              <a:spcBef>
                <a:spcPts val="0"/>
              </a:spcBef>
              <a:spcAft>
                <a:spcPts val="0"/>
              </a:spcAft>
              <a:buSzPts val="1325"/>
              <a:buChar char="●"/>
            </a:pPr>
            <a:r>
              <a:rPr lang="es-419" sz="1325"/>
              <a:t>Crear un sistema de recomendación capaz de ofrecer sugerencias personalizadas de animés para todos los usuarios, incluso para aquellos que no tengan ningún historial de visualizaciones en el conjunto de entrenamiento, mediante el análisis exhaustivo del conjunto de datos. </a:t>
            </a:r>
            <a:endParaRPr/>
          </a:p>
          <a:p>
            <a:pPr indent="0" lvl="0" marL="0" rtl="0" algn="l">
              <a:lnSpc>
                <a:spcPct val="95000"/>
              </a:lnSpc>
              <a:spcBef>
                <a:spcPts val="1200"/>
              </a:spcBef>
              <a:spcAft>
                <a:spcPts val="1200"/>
              </a:spcAft>
              <a:buSzPts val="275"/>
              <a:buNone/>
            </a:pPr>
            <a:r>
              <a:t/>
            </a:r>
            <a:endParaRPr sz="1325"/>
          </a:p>
        </p:txBody>
      </p:sp>
      <p:sp>
        <p:nvSpPr>
          <p:cNvPr id="261" name="Google Shape;261;p3"/>
          <p:cNvSpPr txBox="1"/>
          <p:nvPr>
            <p:ph idx="1" type="body"/>
          </p:nvPr>
        </p:nvSpPr>
        <p:spPr>
          <a:xfrm>
            <a:off x="1804522" y="2825730"/>
            <a:ext cx="6492667" cy="386100"/>
          </a:xfrm>
          <a:prstGeom prst="rect">
            <a:avLst/>
          </a:prstGeom>
          <a:noFill/>
          <a:ln>
            <a:noFill/>
          </a:ln>
        </p:spPr>
        <p:txBody>
          <a:bodyPr anchorCtr="0" anchor="t" bIns="91425" lIns="91425" spcFirstLastPara="1" rIns="91425" wrap="square" tIns="91425">
            <a:noAutofit/>
          </a:bodyPr>
          <a:lstStyle/>
          <a:p>
            <a:pPr indent="0" lvl="0" marL="144463" rtl="0" algn="l">
              <a:lnSpc>
                <a:spcPct val="95000"/>
              </a:lnSpc>
              <a:spcBef>
                <a:spcPts val="0"/>
              </a:spcBef>
              <a:spcAft>
                <a:spcPts val="0"/>
              </a:spcAft>
              <a:buSzPts val="1325"/>
              <a:buNone/>
            </a:pPr>
            <a:r>
              <a:rPr lang="es-419" sz="1325"/>
              <a:t>Procesamiento de Datos</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0"/>
              </a:spcAft>
              <a:buSzPts val="275"/>
              <a:buNone/>
            </a:pPr>
            <a:r>
              <a:t/>
            </a:r>
            <a:endParaRPr sz="1325"/>
          </a:p>
          <a:p>
            <a:pPr indent="0" lvl="0" marL="457200" rtl="0" algn="l">
              <a:lnSpc>
                <a:spcPct val="95000"/>
              </a:lnSpc>
              <a:spcBef>
                <a:spcPts val="1200"/>
              </a:spcBef>
              <a:spcAft>
                <a:spcPts val="1200"/>
              </a:spcAft>
              <a:buSzPts val="275"/>
              <a:buNone/>
            </a:pPr>
            <a:r>
              <a:t/>
            </a:r>
            <a:endParaRPr sz="1325"/>
          </a:p>
        </p:txBody>
      </p:sp>
      <p:sp>
        <p:nvSpPr>
          <p:cNvPr id="262" name="Google Shape;262;p3"/>
          <p:cNvSpPr txBox="1"/>
          <p:nvPr>
            <p:ph idx="1" type="body"/>
          </p:nvPr>
        </p:nvSpPr>
        <p:spPr>
          <a:xfrm>
            <a:off x="1804522" y="3280235"/>
            <a:ext cx="6492668" cy="386100"/>
          </a:xfrm>
          <a:prstGeom prst="rect">
            <a:avLst/>
          </a:prstGeom>
          <a:noFill/>
          <a:ln>
            <a:noFill/>
          </a:ln>
        </p:spPr>
        <p:txBody>
          <a:bodyPr anchorCtr="0" anchor="t" bIns="91425" lIns="91425" spcFirstLastPara="1" rIns="91425" wrap="square" tIns="91425">
            <a:noAutofit/>
          </a:bodyPr>
          <a:lstStyle/>
          <a:p>
            <a:pPr indent="0" lvl="0" marL="144463" rtl="0" algn="l">
              <a:lnSpc>
                <a:spcPct val="95000"/>
              </a:lnSpc>
              <a:spcBef>
                <a:spcPts val="0"/>
              </a:spcBef>
              <a:spcAft>
                <a:spcPts val="0"/>
              </a:spcAft>
              <a:buSzPts val="1325"/>
              <a:buNone/>
            </a:pPr>
            <a:r>
              <a:rPr lang="es-419" sz="1325"/>
              <a:t>Entrenamiento del Modelo</a:t>
            </a:r>
            <a:endParaRPr sz="1325"/>
          </a:p>
          <a:p>
            <a:pPr indent="0" lvl="0" marL="0" rtl="0" algn="l">
              <a:lnSpc>
                <a:spcPct val="95000"/>
              </a:lnSpc>
              <a:spcBef>
                <a:spcPts val="1200"/>
              </a:spcBef>
              <a:spcAft>
                <a:spcPts val="0"/>
              </a:spcAft>
              <a:buSzPts val="275"/>
              <a:buNone/>
            </a:pPr>
            <a:r>
              <a:t/>
            </a:r>
            <a:endParaRPr sz="1325">
              <a:highlight>
                <a:srgbClr val="FFFF00"/>
              </a:highlight>
            </a:endParaRPr>
          </a:p>
          <a:p>
            <a:pPr indent="0" lvl="0" marL="457200" rtl="0" algn="l">
              <a:lnSpc>
                <a:spcPct val="95000"/>
              </a:lnSpc>
              <a:spcBef>
                <a:spcPts val="1200"/>
              </a:spcBef>
              <a:spcAft>
                <a:spcPts val="0"/>
              </a:spcAft>
              <a:buSzPts val="275"/>
              <a:buNone/>
            </a:pPr>
            <a:r>
              <a:t/>
            </a:r>
            <a:endParaRPr sz="1325">
              <a:highlight>
                <a:srgbClr val="FFFF00"/>
              </a:highlight>
            </a:endParaRPr>
          </a:p>
          <a:p>
            <a:pPr indent="0" lvl="0" marL="457200" rtl="0" algn="l">
              <a:lnSpc>
                <a:spcPct val="95000"/>
              </a:lnSpc>
              <a:spcBef>
                <a:spcPts val="1200"/>
              </a:spcBef>
              <a:spcAft>
                <a:spcPts val="0"/>
              </a:spcAft>
              <a:buSzPts val="275"/>
              <a:buNone/>
            </a:pPr>
            <a:r>
              <a:t/>
            </a:r>
            <a:endParaRPr sz="1325">
              <a:highlight>
                <a:srgbClr val="FFFF00"/>
              </a:highlight>
            </a:endParaRPr>
          </a:p>
          <a:p>
            <a:pPr indent="0" lvl="0" marL="457200" rtl="0" algn="l">
              <a:lnSpc>
                <a:spcPct val="95000"/>
              </a:lnSpc>
              <a:spcBef>
                <a:spcPts val="1200"/>
              </a:spcBef>
              <a:spcAft>
                <a:spcPts val="1200"/>
              </a:spcAft>
              <a:buSzPts val="275"/>
              <a:buNone/>
            </a:pPr>
            <a:r>
              <a:t/>
            </a:r>
            <a:endParaRPr sz="1325">
              <a:highlight>
                <a:srgbClr val="FFFF00"/>
              </a:highlight>
            </a:endParaRPr>
          </a:p>
        </p:txBody>
      </p:sp>
      <p:sp>
        <p:nvSpPr>
          <p:cNvPr id="263" name="Google Shape;263;p3"/>
          <p:cNvSpPr txBox="1"/>
          <p:nvPr>
            <p:ph idx="1" type="body"/>
          </p:nvPr>
        </p:nvSpPr>
        <p:spPr>
          <a:xfrm>
            <a:off x="1804520" y="3732550"/>
            <a:ext cx="6492669" cy="386100"/>
          </a:xfrm>
          <a:prstGeom prst="rect">
            <a:avLst/>
          </a:prstGeom>
          <a:noFill/>
          <a:ln>
            <a:noFill/>
          </a:ln>
        </p:spPr>
        <p:txBody>
          <a:bodyPr anchorCtr="0" anchor="t" bIns="91425" lIns="91425" spcFirstLastPara="1" rIns="91425" wrap="square" tIns="91425">
            <a:noAutofit/>
          </a:bodyPr>
          <a:lstStyle/>
          <a:p>
            <a:pPr indent="0" lvl="0" marL="144463" rtl="0" algn="l">
              <a:lnSpc>
                <a:spcPct val="95000"/>
              </a:lnSpc>
              <a:spcBef>
                <a:spcPts val="0"/>
              </a:spcBef>
              <a:spcAft>
                <a:spcPts val="0"/>
              </a:spcAft>
              <a:buSzPts val="1325"/>
              <a:buNone/>
            </a:pPr>
            <a:r>
              <a:rPr lang="es-419" sz="1325"/>
              <a:t>Evaluación del  Modelo</a:t>
            </a:r>
            <a:endParaRPr sz="1325"/>
          </a:p>
          <a:p>
            <a:pPr indent="0" lvl="0" marL="0" rtl="0" algn="l">
              <a:lnSpc>
                <a:spcPct val="95000"/>
              </a:lnSpc>
              <a:spcBef>
                <a:spcPts val="1200"/>
              </a:spcBef>
              <a:spcAft>
                <a:spcPts val="0"/>
              </a:spcAft>
              <a:buSzPts val="275"/>
              <a:buNone/>
            </a:pPr>
            <a:r>
              <a:t/>
            </a:r>
            <a:endParaRPr sz="1325">
              <a:highlight>
                <a:srgbClr val="FFFF00"/>
              </a:highlight>
            </a:endParaRPr>
          </a:p>
          <a:p>
            <a:pPr indent="0" lvl="0" marL="0" rtl="0" algn="l">
              <a:lnSpc>
                <a:spcPct val="95000"/>
              </a:lnSpc>
              <a:spcBef>
                <a:spcPts val="1200"/>
              </a:spcBef>
              <a:spcAft>
                <a:spcPts val="0"/>
              </a:spcAft>
              <a:buSzPts val="275"/>
              <a:buNone/>
            </a:pPr>
            <a:r>
              <a:t/>
            </a:r>
            <a:endParaRPr sz="1325">
              <a:highlight>
                <a:srgbClr val="FFFF00"/>
              </a:highlight>
            </a:endParaRPr>
          </a:p>
          <a:p>
            <a:pPr indent="0" lvl="0" marL="457200" rtl="0" algn="l">
              <a:lnSpc>
                <a:spcPct val="95000"/>
              </a:lnSpc>
              <a:spcBef>
                <a:spcPts val="1200"/>
              </a:spcBef>
              <a:spcAft>
                <a:spcPts val="0"/>
              </a:spcAft>
              <a:buSzPts val="275"/>
              <a:buNone/>
            </a:pPr>
            <a:r>
              <a:t/>
            </a:r>
            <a:endParaRPr sz="1325">
              <a:highlight>
                <a:srgbClr val="FFFF00"/>
              </a:highlight>
            </a:endParaRPr>
          </a:p>
          <a:p>
            <a:pPr indent="0" lvl="0" marL="457200" rtl="0" algn="l">
              <a:lnSpc>
                <a:spcPct val="95000"/>
              </a:lnSpc>
              <a:spcBef>
                <a:spcPts val="1200"/>
              </a:spcBef>
              <a:spcAft>
                <a:spcPts val="0"/>
              </a:spcAft>
              <a:buSzPts val="275"/>
              <a:buNone/>
            </a:pPr>
            <a:r>
              <a:t/>
            </a:r>
            <a:endParaRPr sz="1325">
              <a:highlight>
                <a:srgbClr val="FFFF00"/>
              </a:highlight>
            </a:endParaRPr>
          </a:p>
          <a:p>
            <a:pPr indent="0" lvl="0" marL="457200" rtl="0" algn="l">
              <a:lnSpc>
                <a:spcPct val="95000"/>
              </a:lnSpc>
              <a:spcBef>
                <a:spcPts val="1200"/>
              </a:spcBef>
              <a:spcAft>
                <a:spcPts val="1200"/>
              </a:spcAft>
              <a:buSzPts val="275"/>
              <a:buNone/>
            </a:pPr>
            <a:r>
              <a:t/>
            </a:r>
            <a:endParaRPr sz="1325">
              <a:highlight>
                <a:srgbClr val="FFFF00"/>
              </a:highlight>
            </a:endParaRPr>
          </a:p>
        </p:txBody>
      </p:sp>
      <p:pic>
        <p:nvPicPr>
          <p:cNvPr id="264" name="Google Shape;264;p3"/>
          <p:cNvPicPr preferRelativeResize="0"/>
          <p:nvPr/>
        </p:nvPicPr>
        <p:blipFill rotWithShape="1">
          <a:blip r:embed="rId4">
            <a:alphaModFix/>
          </a:blip>
          <a:srcRect b="0" l="0" r="0" t="0"/>
          <a:stretch/>
        </p:blipFill>
        <p:spPr>
          <a:xfrm>
            <a:off x="5513998" y="2397734"/>
            <a:ext cx="2590800" cy="18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
          <p:cNvPicPr preferRelativeResize="0"/>
          <p:nvPr/>
        </p:nvPicPr>
        <p:blipFill rotWithShape="1">
          <a:blip r:embed="rId3">
            <a:alphaModFix/>
          </a:blip>
          <a:srcRect b="0" l="0" r="0" t="0"/>
          <a:stretch/>
        </p:blipFill>
        <p:spPr>
          <a:xfrm>
            <a:off x="5736025" y="3829986"/>
            <a:ext cx="257175" cy="361950"/>
          </a:xfrm>
          <a:prstGeom prst="rect">
            <a:avLst/>
          </a:prstGeom>
          <a:noFill/>
          <a:ln>
            <a:noFill/>
          </a:ln>
        </p:spPr>
      </p:pic>
      <p:pic>
        <p:nvPicPr>
          <p:cNvPr id="270" name="Google Shape;270;p4"/>
          <p:cNvPicPr preferRelativeResize="0"/>
          <p:nvPr/>
        </p:nvPicPr>
        <p:blipFill rotWithShape="1">
          <a:blip r:embed="rId3">
            <a:alphaModFix/>
          </a:blip>
          <a:srcRect b="0" l="0" r="0" t="0"/>
          <a:stretch/>
        </p:blipFill>
        <p:spPr>
          <a:xfrm>
            <a:off x="5736025" y="3251399"/>
            <a:ext cx="257175" cy="361950"/>
          </a:xfrm>
          <a:prstGeom prst="rect">
            <a:avLst/>
          </a:prstGeom>
          <a:noFill/>
          <a:ln>
            <a:noFill/>
          </a:ln>
        </p:spPr>
      </p:pic>
      <p:pic>
        <p:nvPicPr>
          <p:cNvPr id="271" name="Google Shape;271;p4"/>
          <p:cNvPicPr preferRelativeResize="0"/>
          <p:nvPr/>
        </p:nvPicPr>
        <p:blipFill rotWithShape="1">
          <a:blip r:embed="rId3">
            <a:alphaModFix/>
          </a:blip>
          <a:srcRect b="0" l="0" r="0" t="0"/>
          <a:stretch/>
        </p:blipFill>
        <p:spPr>
          <a:xfrm>
            <a:off x="5736025" y="2670414"/>
            <a:ext cx="257175" cy="361950"/>
          </a:xfrm>
          <a:prstGeom prst="rect">
            <a:avLst/>
          </a:prstGeom>
          <a:noFill/>
          <a:ln>
            <a:noFill/>
          </a:ln>
        </p:spPr>
      </p:pic>
      <p:pic>
        <p:nvPicPr>
          <p:cNvPr id="272" name="Google Shape;272;p4"/>
          <p:cNvPicPr preferRelativeResize="0"/>
          <p:nvPr/>
        </p:nvPicPr>
        <p:blipFill rotWithShape="1">
          <a:blip r:embed="rId3">
            <a:alphaModFix/>
          </a:blip>
          <a:srcRect b="0" l="0" r="0" t="0"/>
          <a:stretch/>
        </p:blipFill>
        <p:spPr>
          <a:xfrm>
            <a:off x="5736026" y="2100062"/>
            <a:ext cx="257175" cy="361950"/>
          </a:xfrm>
          <a:prstGeom prst="rect">
            <a:avLst/>
          </a:prstGeom>
          <a:noFill/>
          <a:ln>
            <a:noFill/>
          </a:ln>
        </p:spPr>
      </p:pic>
      <p:sp>
        <p:nvSpPr>
          <p:cNvPr id="273" name="Google Shape;273;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EDA</a:t>
            </a:r>
            <a:endParaRPr/>
          </a:p>
        </p:txBody>
      </p:sp>
      <p:sp>
        <p:nvSpPr>
          <p:cNvPr id="274" name="Google Shape;274;p4"/>
          <p:cNvSpPr txBox="1"/>
          <p:nvPr/>
        </p:nvSpPr>
        <p:spPr>
          <a:xfrm>
            <a:off x="1057884" y="1209336"/>
            <a:ext cx="7344216" cy="545440"/>
          </a:xfrm>
          <a:prstGeom prst="rect">
            <a:avLst/>
          </a:prstGeom>
          <a:noFill/>
          <a:ln>
            <a:noFill/>
          </a:ln>
        </p:spPr>
        <p:txBody>
          <a:bodyPr anchorCtr="0" anchor="t" bIns="91425" lIns="91425" spcFirstLastPara="1" rIns="91425" wrap="square" tIns="91425">
            <a:noAutofit/>
          </a:bodyPr>
          <a:lstStyle/>
          <a:p>
            <a:pPr indent="-312737" lvl="0" marL="457200" marR="0" rtl="0" algn="just">
              <a:lnSpc>
                <a:spcPct val="95000"/>
              </a:lnSpc>
              <a:spcBef>
                <a:spcPts val="0"/>
              </a:spcBef>
              <a:spcAft>
                <a:spcPts val="0"/>
              </a:spcAft>
              <a:buClr>
                <a:schemeClr val="dk2"/>
              </a:buClr>
              <a:buSzPts val="1325"/>
              <a:buFont typeface="Nunito"/>
              <a:buChar char="●"/>
            </a:pPr>
            <a:r>
              <a:rPr b="0" i="0" lang="es-419" sz="1400" u="none" cap="none" strike="noStrike">
                <a:solidFill>
                  <a:schemeClr val="dk2"/>
                </a:solidFill>
                <a:latin typeface="Nunito"/>
                <a:ea typeface="Nunito"/>
                <a:cs typeface="Nunito"/>
                <a:sym typeface="Nunito"/>
              </a:rPr>
              <a:t>Base de datos ‘rating_complete’: 57.633.278 de valoraciones para 310.059 usuarios. </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1200"/>
              </a:spcBef>
              <a:spcAft>
                <a:spcPts val="1200"/>
              </a:spcAft>
              <a:buClr>
                <a:schemeClr val="dk2"/>
              </a:buClr>
              <a:buSzPts val="275"/>
              <a:buFont typeface="Nunito"/>
              <a:buNone/>
            </a:pPr>
            <a:r>
              <a:t/>
            </a:r>
            <a:endParaRPr b="0" i="0" sz="1400" u="none" cap="none" strike="noStrike">
              <a:solidFill>
                <a:schemeClr val="dk2"/>
              </a:solidFill>
              <a:latin typeface="Nunito"/>
              <a:ea typeface="Nunito"/>
              <a:cs typeface="Nunito"/>
              <a:sym typeface="Nunito"/>
            </a:endParaRPr>
          </a:p>
        </p:txBody>
      </p:sp>
      <p:pic>
        <p:nvPicPr>
          <p:cNvPr id="275" name="Google Shape;275;p4"/>
          <p:cNvPicPr preferRelativeResize="0"/>
          <p:nvPr/>
        </p:nvPicPr>
        <p:blipFill rotWithShape="1">
          <a:blip r:embed="rId4">
            <a:alphaModFix/>
          </a:blip>
          <a:srcRect b="0" l="0" r="0" t="0"/>
          <a:stretch/>
        </p:blipFill>
        <p:spPr>
          <a:xfrm>
            <a:off x="885384" y="1954666"/>
            <a:ext cx="4676775" cy="2705100"/>
          </a:xfrm>
          <a:prstGeom prst="rect">
            <a:avLst/>
          </a:prstGeom>
          <a:noFill/>
          <a:ln>
            <a:noFill/>
          </a:ln>
        </p:spPr>
      </p:pic>
      <p:sp>
        <p:nvSpPr>
          <p:cNvPr id="276" name="Google Shape;276;p4"/>
          <p:cNvSpPr txBox="1"/>
          <p:nvPr>
            <p:ph idx="1" type="body"/>
          </p:nvPr>
        </p:nvSpPr>
        <p:spPr>
          <a:xfrm>
            <a:off x="5736026" y="2100062"/>
            <a:ext cx="2823183" cy="2312450"/>
          </a:xfrm>
          <a:prstGeom prst="rect">
            <a:avLst/>
          </a:prstGeom>
          <a:noFill/>
          <a:ln>
            <a:noFill/>
          </a:ln>
        </p:spPr>
        <p:txBody>
          <a:bodyPr anchorCtr="0" anchor="t" bIns="91425" lIns="91425" spcFirstLastPara="1" rIns="91425" wrap="square" tIns="91425">
            <a:noAutofit/>
          </a:bodyPr>
          <a:lstStyle/>
          <a:p>
            <a:pPr indent="0" lvl="0" marL="144463" rtl="0" algn="just">
              <a:lnSpc>
                <a:spcPct val="95000"/>
              </a:lnSpc>
              <a:spcBef>
                <a:spcPts val="0"/>
              </a:spcBef>
              <a:spcAft>
                <a:spcPts val="0"/>
              </a:spcAft>
              <a:buSzPts val="1325"/>
              <a:buNone/>
            </a:pPr>
            <a:r>
              <a:rPr lang="es-419" sz="1325"/>
              <a:t>Cant. Máx de animés vistos por usuario: 15.455.</a:t>
            </a:r>
            <a:endParaRPr/>
          </a:p>
          <a:p>
            <a:pPr indent="0" lvl="0" marL="144463" rtl="0" algn="just">
              <a:lnSpc>
                <a:spcPct val="95000"/>
              </a:lnSpc>
              <a:spcBef>
                <a:spcPts val="0"/>
              </a:spcBef>
              <a:spcAft>
                <a:spcPts val="0"/>
              </a:spcAft>
              <a:buSzPts val="1325"/>
              <a:buNone/>
            </a:pPr>
            <a:r>
              <a:t/>
            </a:r>
            <a:endParaRPr sz="1325"/>
          </a:p>
          <a:p>
            <a:pPr indent="0" lvl="0" marL="144463" rtl="0" algn="just">
              <a:lnSpc>
                <a:spcPct val="95000"/>
              </a:lnSpc>
              <a:spcBef>
                <a:spcPts val="0"/>
              </a:spcBef>
              <a:spcAft>
                <a:spcPts val="0"/>
              </a:spcAft>
              <a:buSzPts val="1325"/>
              <a:buNone/>
            </a:pPr>
            <a:r>
              <a:rPr lang="es-419" sz="1325"/>
              <a:t>Cant. Min. De animés vistos usuario: 1.</a:t>
            </a:r>
            <a:endParaRPr/>
          </a:p>
          <a:p>
            <a:pPr indent="0" lvl="0" marL="144463" rtl="0" algn="just">
              <a:lnSpc>
                <a:spcPct val="95000"/>
              </a:lnSpc>
              <a:spcBef>
                <a:spcPts val="0"/>
              </a:spcBef>
              <a:spcAft>
                <a:spcPts val="0"/>
              </a:spcAft>
              <a:buSzPts val="1325"/>
              <a:buNone/>
            </a:pPr>
            <a:r>
              <a:t/>
            </a:r>
            <a:endParaRPr sz="1325"/>
          </a:p>
          <a:p>
            <a:pPr indent="0" lvl="0" marL="144463" rtl="0" algn="just">
              <a:lnSpc>
                <a:spcPct val="95000"/>
              </a:lnSpc>
              <a:spcBef>
                <a:spcPts val="0"/>
              </a:spcBef>
              <a:spcAft>
                <a:spcPts val="0"/>
              </a:spcAft>
              <a:buSzPts val="1325"/>
              <a:buNone/>
            </a:pPr>
            <a:r>
              <a:rPr lang="es-419" sz="1325"/>
              <a:t>Cant. Promedio de animés vistos por usuario: 185,88.</a:t>
            </a:r>
            <a:endParaRPr/>
          </a:p>
          <a:p>
            <a:pPr indent="0" lvl="0" marL="144463" rtl="0" algn="just">
              <a:lnSpc>
                <a:spcPct val="95000"/>
              </a:lnSpc>
              <a:spcBef>
                <a:spcPts val="0"/>
              </a:spcBef>
              <a:spcAft>
                <a:spcPts val="0"/>
              </a:spcAft>
              <a:buSzPts val="1325"/>
              <a:buNone/>
            </a:pPr>
            <a:r>
              <a:t/>
            </a:r>
            <a:endParaRPr sz="1325"/>
          </a:p>
          <a:p>
            <a:pPr indent="0" lvl="0" marL="144463" rtl="0" algn="just">
              <a:lnSpc>
                <a:spcPct val="95000"/>
              </a:lnSpc>
              <a:spcBef>
                <a:spcPts val="0"/>
              </a:spcBef>
              <a:spcAft>
                <a:spcPts val="0"/>
              </a:spcAft>
              <a:buSzPts val="1325"/>
              <a:buNone/>
            </a:pPr>
            <a:r>
              <a:rPr lang="es-419" sz="1325"/>
              <a:t>Mediana de la cant. de animés vistos por usuario: 118.</a:t>
            </a:r>
            <a:endParaRPr sz="1325"/>
          </a:p>
          <a:p>
            <a:pPr indent="0" lvl="0" marL="0" rtl="0" algn="just">
              <a:lnSpc>
                <a:spcPct val="95000"/>
              </a:lnSpc>
              <a:spcBef>
                <a:spcPts val="1200"/>
              </a:spcBef>
              <a:spcAft>
                <a:spcPts val="0"/>
              </a:spcAft>
              <a:buSzPts val="1300"/>
              <a:buNone/>
            </a:pPr>
            <a:r>
              <a:t/>
            </a:r>
            <a:endParaRPr sz="1325">
              <a:highlight>
                <a:srgbClr val="FFFF00"/>
              </a:highlight>
            </a:endParaRPr>
          </a:p>
          <a:p>
            <a:pPr indent="0" lvl="0" marL="0" rtl="0" algn="just">
              <a:lnSpc>
                <a:spcPct val="95000"/>
              </a:lnSpc>
              <a:spcBef>
                <a:spcPts val="1200"/>
              </a:spcBef>
              <a:spcAft>
                <a:spcPts val="0"/>
              </a:spcAft>
              <a:buSzPts val="275"/>
              <a:buNone/>
            </a:pPr>
            <a:r>
              <a:t/>
            </a:r>
            <a:endParaRPr sz="1325">
              <a:highlight>
                <a:srgbClr val="FFFF00"/>
              </a:highlight>
            </a:endParaRPr>
          </a:p>
          <a:p>
            <a:pPr indent="0" lvl="0" marL="0" rtl="0" algn="just">
              <a:lnSpc>
                <a:spcPct val="95000"/>
              </a:lnSpc>
              <a:spcBef>
                <a:spcPts val="1200"/>
              </a:spcBef>
              <a:spcAft>
                <a:spcPts val="0"/>
              </a:spcAft>
              <a:buSzPts val="275"/>
              <a:buNone/>
            </a:pPr>
            <a:r>
              <a:t/>
            </a:r>
            <a:endParaRPr sz="1325">
              <a:highlight>
                <a:srgbClr val="FFFF00"/>
              </a:highlight>
            </a:endParaRPr>
          </a:p>
          <a:p>
            <a:pPr indent="0" lvl="0" marL="457200" rtl="0" algn="just">
              <a:lnSpc>
                <a:spcPct val="95000"/>
              </a:lnSpc>
              <a:spcBef>
                <a:spcPts val="1200"/>
              </a:spcBef>
              <a:spcAft>
                <a:spcPts val="0"/>
              </a:spcAft>
              <a:buSzPts val="275"/>
              <a:buNone/>
            </a:pPr>
            <a:r>
              <a:t/>
            </a:r>
            <a:endParaRPr sz="1325">
              <a:highlight>
                <a:srgbClr val="FFFF00"/>
              </a:highlight>
            </a:endParaRPr>
          </a:p>
          <a:p>
            <a:pPr indent="0" lvl="0" marL="457200" rtl="0" algn="just">
              <a:lnSpc>
                <a:spcPct val="95000"/>
              </a:lnSpc>
              <a:spcBef>
                <a:spcPts val="1200"/>
              </a:spcBef>
              <a:spcAft>
                <a:spcPts val="0"/>
              </a:spcAft>
              <a:buSzPts val="275"/>
              <a:buNone/>
            </a:pPr>
            <a:r>
              <a:t/>
            </a:r>
            <a:endParaRPr sz="1325">
              <a:highlight>
                <a:srgbClr val="FFFF00"/>
              </a:highlight>
            </a:endParaRPr>
          </a:p>
          <a:p>
            <a:pPr indent="0" lvl="0" marL="457200" rtl="0" algn="just">
              <a:lnSpc>
                <a:spcPct val="95000"/>
              </a:lnSpc>
              <a:spcBef>
                <a:spcPts val="1200"/>
              </a:spcBef>
              <a:spcAft>
                <a:spcPts val="1200"/>
              </a:spcAft>
              <a:buSzPts val="275"/>
              <a:buNone/>
            </a:pPr>
            <a:r>
              <a:t/>
            </a:r>
            <a:endParaRPr sz="1325">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PROCESAMIENTO - EDA</a:t>
            </a:r>
            <a:endParaRPr/>
          </a:p>
        </p:txBody>
      </p:sp>
      <p:sp>
        <p:nvSpPr>
          <p:cNvPr id="282" name="Google Shape;282;p5"/>
          <p:cNvSpPr txBox="1"/>
          <p:nvPr/>
        </p:nvSpPr>
        <p:spPr>
          <a:xfrm>
            <a:off x="1057884" y="1092369"/>
            <a:ext cx="7344216" cy="906543"/>
          </a:xfrm>
          <a:prstGeom prst="rect">
            <a:avLst/>
          </a:prstGeom>
          <a:noFill/>
          <a:ln>
            <a:noFill/>
          </a:ln>
        </p:spPr>
        <p:txBody>
          <a:bodyPr anchorCtr="0" anchor="t" bIns="91425" lIns="91425" spcFirstLastPara="1" rIns="91425" wrap="square" tIns="91425">
            <a:noAutofit/>
          </a:bodyPr>
          <a:lstStyle/>
          <a:p>
            <a:pPr indent="-312737" lvl="0" marL="457200" marR="0" rtl="0" algn="just">
              <a:lnSpc>
                <a:spcPct val="95000"/>
              </a:lnSpc>
              <a:spcBef>
                <a:spcPts val="0"/>
              </a:spcBef>
              <a:spcAft>
                <a:spcPts val="0"/>
              </a:spcAft>
              <a:buClr>
                <a:schemeClr val="dk2"/>
              </a:buClr>
              <a:buSzPts val="1325"/>
              <a:buFont typeface="Nunito"/>
              <a:buChar char="●"/>
            </a:pPr>
            <a:r>
              <a:rPr b="0" i="0" lang="es-419" sz="1350" u="none" cap="none" strike="noStrike">
                <a:solidFill>
                  <a:schemeClr val="dk2"/>
                </a:solidFill>
                <a:latin typeface="Nunito"/>
                <a:ea typeface="Nunito"/>
                <a:cs typeface="Nunito"/>
                <a:sym typeface="Nunito"/>
              </a:rPr>
              <a:t>Base de datos ‘rating_complete_filtrado’: Debido a la gran cantidad de observaciones en el conjunto de datos, optamos por aplicar un filtro para reducir la dimensionalidad. Este filtro selecciona únicamente a los usuarios que han realizado al menos 150 valoraciones.</a:t>
            </a:r>
            <a:endParaRPr b="0" i="0" sz="1400" u="none" cap="none" strike="noStrike">
              <a:solidFill>
                <a:srgbClr val="000000"/>
              </a:solidFill>
              <a:latin typeface="Arial"/>
              <a:ea typeface="Arial"/>
              <a:cs typeface="Arial"/>
              <a:sym typeface="Arial"/>
            </a:endParaRPr>
          </a:p>
          <a:p>
            <a:pPr indent="-228599" lvl="0" marL="457200" marR="0" rtl="0" algn="just">
              <a:lnSpc>
                <a:spcPct val="95000"/>
              </a:lnSpc>
              <a:spcBef>
                <a:spcPts val="0"/>
              </a:spcBef>
              <a:spcAft>
                <a:spcPts val="0"/>
              </a:spcAft>
              <a:buClr>
                <a:schemeClr val="dk2"/>
              </a:buClr>
              <a:buSzPts val="1325"/>
              <a:buFont typeface="Nunito"/>
              <a:buNone/>
            </a:pPr>
            <a:r>
              <a:t/>
            </a:r>
            <a:endParaRPr b="0" i="0" sz="1350" u="none" cap="none" strike="noStrike">
              <a:solidFill>
                <a:schemeClr val="dk2"/>
              </a:solidFill>
              <a:latin typeface="Nunito"/>
              <a:ea typeface="Nunito"/>
              <a:cs typeface="Nunito"/>
              <a:sym typeface="Nunito"/>
            </a:endParaRPr>
          </a:p>
          <a:p>
            <a:pPr indent="0" lvl="0" marL="0" marR="0" rtl="0" algn="l">
              <a:lnSpc>
                <a:spcPct val="95000"/>
              </a:lnSpc>
              <a:spcBef>
                <a:spcPts val="1200"/>
              </a:spcBef>
              <a:spcAft>
                <a:spcPts val="1200"/>
              </a:spcAft>
              <a:buClr>
                <a:schemeClr val="dk2"/>
              </a:buClr>
              <a:buSzPts val="275"/>
              <a:buFont typeface="Nunito"/>
              <a:buNone/>
            </a:pPr>
            <a:r>
              <a:t/>
            </a:r>
            <a:endParaRPr b="0" i="0" sz="1350" u="none" cap="none" strike="noStrike">
              <a:solidFill>
                <a:schemeClr val="dk2"/>
              </a:solidFill>
              <a:latin typeface="Nunito"/>
              <a:ea typeface="Nunito"/>
              <a:cs typeface="Nunito"/>
              <a:sym typeface="Nunito"/>
            </a:endParaRPr>
          </a:p>
        </p:txBody>
      </p:sp>
      <p:pic>
        <p:nvPicPr>
          <p:cNvPr id="283" name="Google Shape;283;p5"/>
          <p:cNvPicPr preferRelativeResize="0"/>
          <p:nvPr/>
        </p:nvPicPr>
        <p:blipFill rotWithShape="1">
          <a:blip r:embed="rId3">
            <a:alphaModFix/>
          </a:blip>
          <a:srcRect b="0" l="0" r="0" t="0"/>
          <a:stretch/>
        </p:blipFill>
        <p:spPr>
          <a:xfrm>
            <a:off x="990084" y="2099573"/>
            <a:ext cx="4581525" cy="2695575"/>
          </a:xfrm>
          <a:prstGeom prst="rect">
            <a:avLst/>
          </a:prstGeom>
          <a:noFill/>
          <a:ln>
            <a:noFill/>
          </a:ln>
        </p:spPr>
      </p:pic>
      <p:pic>
        <p:nvPicPr>
          <p:cNvPr id="284" name="Google Shape;284;p5"/>
          <p:cNvPicPr preferRelativeResize="0"/>
          <p:nvPr/>
        </p:nvPicPr>
        <p:blipFill rotWithShape="1">
          <a:blip r:embed="rId4">
            <a:alphaModFix/>
          </a:blip>
          <a:srcRect b="0" l="0" r="0" t="0"/>
          <a:stretch/>
        </p:blipFill>
        <p:spPr>
          <a:xfrm>
            <a:off x="5736025" y="3946944"/>
            <a:ext cx="257175" cy="361950"/>
          </a:xfrm>
          <a:prstGeom prst="rect">
            <a:avLst/>
          </a:prstGeom>
          <a:noFill/>
          <a:ln>
            <a:noFill/>
          </a:ln>
        </p:spPr>
      </p:pic>
      <p:pic>
        <p:nvPicPr>
          <p:cNvPr id="285" name="Google Shape;285;p5"/>
          <p:cNvPicPr preferRelativeResize="0"/>
          <p:nvPr/>
        </p:nvPicPr>
        <p:blipFill rotWithShape="1">
          <a:blip r:embed="rId4">
            <a:alphaModFix/>
          </a:blip>
          <a:srcRect b="0" l="0" r="0" t="0"/>
          <a:stretch/>
        </p:blipFill>
        <p:spPr>
          <a:xfrm>
            <a:off x="5736025" y="3368357"/>
            <a:ext cx="257175" cy="361950"/>
          </a:xfrm>
          <a:prstGeom prst="rect">
            <a:avLst/>
          </a:prstGeom>
          <a:noFill/>
          <a:ln>
            <a:noFill/>
          </a:ln>
        </p:spPr>
      </p:pic>
      <p:pic>
        <p:nvPicPr>
          <p:cNvPr id="286" name="Google Shape;286;p5"/>
          <p:cNvPicPr preferRelativeResize="0"/>
          <p:nvPr/>
        </p:nvPicPr>
        <p:blipFill rotWithShape="1">
          <a:blip r:embed="rId4">
            <a:alphaModFix/>
          </a:blip>
          <a:srcRect b="0" l="0" r="0" t="0"/>
          <a:stretch/>
        </p:blipFill>
        <p:spPr>
          <a:xfrm>
            <a:off x="5736025" y="2787372"/>
            <a:ext cx="257175" cy="361950"/>
          </a:xfrm>
          <a:prstGeom prst="rect">
            <a:avLst/>
          </a:prstGeom>
          <a:noFill/>
          <a:ln>
            <a:noFill/>
          </a:ln>
        </p:spPr>
      </p:pic>
      <p:pic>
        <p:nvPicPr>
          <p:cNvPr id="287" name="Google Shape;287;p5"/>
          <p:cNvPicPr preferRelativeResize="0"/>
          <p:nvPr/>
        </p:nvPicPr>
        <p:blipFill rotWithShape="1">
          <a:blip r:embed="rId4">
            <a:alphaModFix/>
          </a:blip>
          <a:srcRect b="0" l="0" r="0" t="0"/>
          <a:stretch/>
        </p:blipFill>
        <p:spPr>
          <a:xfrm>
            <a:off x="5736026" y="2217020"/>
            <a:ext cx="257175" cy="361950"/>
          </a:xfrm>
          <a:prstGeom prst="rect">
            <a:avLst/>
          </a:prstGeom>
          <a:noFill/>
          <a:ln>
            <a:noFill/>
          </a:ln>
        </p:spPr>
      </p:pic>
      <p:sp>
        <p:nvSpPr>
          <p:cNvPr id="288" name="Google Shape;288;p5"/>
          <p:cNvSpPr txBox="1"/>
          <p:nvPr>
            <p:ph idx="1" type="body"/>
          </p:nvPr>
        </p:nvSpPr>
        <p:spPr>
          <a:xfrm>
            <a:off x="5736026" y="2217020"/>
            <a:ext cx="2823183" cy="2312450"/>
          </a:xfrm>
          <a:prstGeom prst="rect">
            <a:avLst/>
          </a:prstGeom>
          <a:noFill/>
          <a:ln>
            <a:noFill/>
          </a:ln>
        </p:spPr>
        <p:txBody>
          <a:bodyPr anchorCtr="0" anchor="t" bIns="91425" lIns="91425" spcFirstLastPara="1" rIns="91425" wrap="square" tIns="91425">
            <a:noAutofit/>
          </a:bodyPr>
          <a:lstStyle/>
          <a:p>
            <a:pPr indent="0" lvl="0" marL="144463" rtl="0" algn="just">
              <a:lnSpc>
                <a:spcPct val="95000"/>
              </a:lnSpc>
              <a:spcBef>
                <a:spcPts val="0"/>
              </a:spcBef>
              <a:spcAft>
                <a:spcPts val="0"/>
              </a:spcAft>
              <a:buSzPts val="1325"/>
              <a:buNone/>
            </a:pPr>
            <a:r>
              <a:rPr lang="es-419" sz="1325"/>
              <a:t>Cant. Máx de animés vistos por usuario: 15.455.</a:t>
            </a:r>
            <a:endParaRPr/>
          </a:p>
          <a:p>
            <a:pPr indent="0" lvl="0" marL="144463" rtl="0" algn="just">
              <a:lnSpc>
                <a:spcPct val="95000"/>
              </a:lnSpc>
              <a:spcBef>
                <a:spcPts val="0"/>
              </a:spcBef>
              <a:spcAft>
                <a:spcPts val="0"/>
              </a:spcAft>
              <a:buSzPts val="1325"/>
              <a:buNone/>
            </a:pPr>
            <a:r>
              <a:t/>
            </a:r>
            <a:endParaRPr sz="1325"/>
          </a:p>
          <a:p>
            <a:pPr indent="0" lvl="0" marL="144463" rtl="0" algn="just">
              <a:lnSpc>
                <a:spcPct val="95000"/>
              </a:lnSpc>
              <a:spcBef>
                <a:spcPts val="0"/>
              </a:spcBef>
              <a:spcAft>
                <a:spcPts val="0"/>
              </a:spcAft>
              <a:buSzPts val="1325"/>
              <a:buNone/>
            </a:pPr>
            <a:r>
              <a:rPr lang="es-419" sz="1325"/>
              <a:t>Cant. Min. De animés vistos usuario: 150.</a:t>
            </a:r>
            <a:endParaRPr/>
          </a:p>
          <a:p>
            <a:pPr indent="0" lvl="0" marL="144463" rtl="0" algn="just">
              <a:lnSpc>
                <a:spcPct val="95000"/>
              </a:lnSpc>
              <a:spcBef>
                <a:spcPts val="0"/>
              </a:spcBef>
              <a:spcAft>
                <a:spcPts val="0"/>
              </a:spcAft>
              <a:buSzPts val="1325"/>
              <a:buNone/>
            </a:pPr>
            <a:r>
              <a:t/>
            </a:r>
            <a:endParaRPr sz="1325"/>
          </a:p>
          <a:p>
            <a:pPr indent="0" lvl="0" marL="144463" rtl="0" algn="just">
              <a:lnSpc>
                <a:spcPct val="95000"/>
              </a:lnSpc>
              <a:spcBef>
                <a:spcPts val="0"/>
              </a:spcBef>
              <a:spcAft>
                <a:spcPts val="0"/>
              </a:spcAft>
              <a:buSzPts val="1325"/>
              <a:buNone/>
            </a:pPr>
            <a:r>
              <a:rPr lang="es-419" sz="1325"/>
              <a:t>Cant. Promedio de animés vistos por usuario: 371,01.</a:t>
            </a:r>
            <a:endParaRPr/>
          </a:p>
          <a:p>
            <a:pPr indent="0" lvl="0" marL="144463" rtl="0" algn="just">
              <a:lnSpc>
                <a:spcPct val="95000"/>
              </a:lnSpc>
              <a:spcBef>
                <a:spcPts val="0"/>
              </a:spcBef>
              <a:spcAft>
                <a:spcPts val="0"/>
              </a:spcAft>
              <a:buSzPts val="1325"/>
              <a:buNone/>
            </a:pPr>
            <a:r>
              <a:t/>
            </a:r>
            <a:endParaRPr sz="1325"/>
          </a:p>
          <a:p>
            <a:pPr indent="0" lvl="0" marL="144463" rtl="0" algn="just">
              <a:lnSpc>
                <a:spcPct val="95000"/>
              </a:lnSpc>
              <a:spcBef>
                <a:spcPts val="0"/>
              </a:spcBef>
              <a:spcAft>
                <a:spcPts val="0"/>
              </a:spcAft>
              <a:buSzPts val="1325"/>
              <a:buNone/>
            </a:pPr>
            <a:r>
              <a:rPr lang="es-419" sz="1325"/>
              <a:t>Mediana de la cant. de animés vistos por usuario: 278.</a:t>
            </a:r>
            <a:endParaRPr sz="1325"/>
          </a:p>
          <a:p>
            <a:pPr indent="0" lvl="0" marL="0" rtl="0" algn="just">
              <a:lnSpc>
                <a:spcPct val="95000"/>
              </a:lnSpc>
              <a:spcBef>
                <a:spcPts val="1200"/>
              </a:spcBef>
              <a:spcAft>
                <a:spcPts val="0"/>
              </a:spcAft>
              <a:buSzPts val="1300"/>
              <a:buNone/>
            </a:pPr>
            <a:r>
              <a:t/>
            </a:r>
            <a:endParaRPr sz="1325">
              <a:highlight>
                <a:srgbClr val="FFFF00"/>
              </a:highlight>
            </a:endParaRPr>
          </a:p>
          <a:p>
            <a:pPr indent="0" lvl="0" marL="0" rtl="0" algn="just">
              <a:lnSpc>
                <a:spcPct val="95000"/>
              </a:lnSpc>
              <a:spcBef>
                <a:spcPts val="1200"/>
              </a:spcBef>
              <a:spcAft>
                <a:spcPts val="0"/>
              </a:spcAft>
              <a:buSzPts val="275"/>
              <a:buNone/>
            </a:pPr>
            <a:r>
              <a:t/>
            </a:r>
            <a:endParaRPr sz="1325">
              <a:highlight>
                <a:srgbClr val="FFFF00"/>
              </a:highlight>
            </a:endParaRPr>
          </a:p>
          <a:p>
            <a:pPr indent="0" lvl="0" marL="0" rtl="0" algn="just">
              <a:lnSpc>
                <a:spcPct val="95000"/>
              </a:lnSpc>
              <a:spcBef>
                <a:spcPts val="1200"/>
              </a:spcBef>
              <a:spcAft>
                <a:spcPts val="0"/>
              </a:spcAft>
              <a:buSzPts val="275"/>
              <a:buNone/>
            </a:pPr>
            <a:r>
              <a:t/>
            </a:r>
            <a:endParaRPr sz="1325">
              <a:highlight>
                <a:srgbClr val="FFFF00"/>
              </a:highlight>
            </a:endParaRPr>
          </a:p>
          <a:p>
            <a:pPr indent="0" lvl="0" marL="457200" rtl="0" algn="just">
              <a:lnSpc>
                <a:spcPct val="95000"/>
              </a:lnSpc>
              <a:spcBef>
                <a:spcPts val="1200"/>
              </a:spcBef>
              <a:spcAft>
                <a:spcPts val="0"/>
              </a:spcAft>
              <a:buSzPts val="275"/>
              <a:buNone/>
            </a:pPr>
            <a:r>
              <a:t/>
            </a:r>
            <a:endParaRPr sz="1325">
              <a:highlight>
                <a:srgbClr val="FFFF00"/>
              </a:highlight>
            </a:endParaRPr>
          </a:p>
          <a:p>
            <a:pPr indent="0" lvl="0" marL="457200" rtl="0" algn="just">
              <a:lnSpc>
                <a:spcPct val="95000"/>
              </a:lnSpc>
              <a:spcBef>
                <a:spcPts val="1200"/>
              </a:spcBef>
              <a:spcAft>
                <a:spcPts val="0"/>
              </a:spcAft>
              <a:buSzPts val="275"/>
              <a:buNone/>
            </a:pPr>
            <a:r>
              <a:t/>
            </a:r>
            <a:endParaRPr sz="1325">
              <a:highlight>
                <a:srgbClr val="FFFF00"/>
              </a:highlight>
            </a:endParaRPr>
          </a:p>
          <a:p>
            <a:pPr indent="0" lvl="0" marL="457200" rtl="0" algn="just">
              <a:lnSpc>
                <a:spcPct val="95000"/>
              </a:lnSpc>
              <a:spcBef>
                <a:spcPts val="1200"/>
              </a:spcBef>
              <a:spcAft>
                <a:spcPts val="1200"/>
              </a:spcAft>
              <a:buSzPts val="275"/>
              <a:buNone/>
            </a:pPr>
            <a:r>
              <a:t/>
            </a:r>
            <a:endParaRPr sz="1325">
              <a:highlight>
                <a:srgbClr val="FFFF00"/>
              </a:highlight>
            </a:endParaRPr>
          </a:p>
        </p:txBody>
      </p:sp>
      <p:sp>
        <p:nvSpPr>
          <p:cNvPr id="289" name="Google Shape;289;p5"/>
          <p:cNvSpPr txBox="1"/>
          <p:nvPr/>
        </p:nvSpPr>
        <p:spPr>
          <a:xfrm>
            <a:off x="967573" y="4788361"/>
            <a:ext cx="8153916" cy="359441"/>
          </a:xfrm>
          <a:prstGeom prst="rect">
            <a:avLst/>
          </a:prstGeom>
          <a:noFill/>
          <a:ln>
            <a:noFill/>
          </a:ln>
        </p:spPr>
        <p:txBody>
          <a:bodyPr anchorCtr="0" anchor="t" bIns="91425" lIns="91425" spcFirstLastPara="1" rIns="91425" wrap="square" tIns="91425">
            <a:noAutofit/>
          </a:bodyPr>
          <a:lstStyle/>
          <a:p>
            <a:pPr indent="-312737" lvl="0" marL="457200" marR="0" rtl="0" algn="just">
              <a:lnSpc>
                <a:spcPct val="95000"/>
              </a:lnSpc>
              <a:spcBef>
                <a:spcPts val="0"/>
              </a:spcBef>
              <a:spcAft>
                <a:spcPts val="0"/>
              </a:spcAft>
              <a:buClr>
                <a:schemeClr val="dk2"/>
              </a:buClr>
              <a:buSzPts val="1325"/>
              <a:buFont typeface="Nunito"/>
              <a:buChar char="●"/>
            </a:pPr>
            <a:r>
              <a:rPr b="0" i="0" lang="es-419" sz="1150" u="none" cap="none" strike="noStrike">
                <a:solidFill>
                  <a:schemeClr val="dk2"/>
                </a:solidFill>
                <a:latin typeface="Nunito"/>
                <a:ea typeface="Nunito"/>
                <a:cs typeface="Nunito"/>
                <a:sym typeface="Nunito"/>
              </a:rPr>
              <a:t>El nuevo dataset (rating_complete_filtado) cuenta con 46.586.264 valoraciones para 125.566 usuarios.</a:t>
            </a:r>
            <a:endParaRPr b="0" i="0" sz="1400" u="none" cap="none" strike="noStrike">
              <a:solidFill>
                <a:srgbClr val="000000"/>
              </a:solidFill>
              <a:latin typeface="Arial"/>
              <a:ea typeface="Arial"/>
              <a:cs typeface="Arial"/>
              <a:sym typeface="Arial"/>
            </a:endParaRPr>
          </a:p>
          <a:p>
            <a:pPr indent="-228599" lvl="0" marL="457200" marR="0" rtl="0" algn="just">
              <a:lnSpc>
                <a:spcPct val="95000"/>
              </a:lnSpc>
              <a:spcBef>
                <a:spcPts val="0"/>
              </a:spcBef>
              <a:spcAft>
                <a:spcPts val="0"/>
              </a:spcAft>
              <a:buClr>
                <a:schemeClr val="dk2"/>
              </a:buClr>
              <a:buSzPts val="1325"/>
              <a:buFont typeface="Nunito"/>
              <a:buNone/>
            </a:pPr>
            <a:r>
              <a:t/>
            </a:r>
            <a:endParaRPr b="0" i="0" sz="1150" u="none" cap="none" strike="noStrike">
              <a:solidFill>
                <a:schemeClr val="dk2"/>
              </a:solidFill>
              <a:latin typeface="Nunito"/>
              <a:ea typeface="Nunito"/>
              <a:cs typeface="Nunito"/>
              <a:sym typeface="Nunito"/>
            </a:endParaRPr>
          </a:p>
          <a:p>
            <a:pPr indent="0" lvl="0" marL="0" marR="0" rtl="0" algn="l">
              <a:lnSpc>
                <a:spcPct val="95000"/>
              </a:lnSpc>
              <a:spcBef>
                <a:spcPts val="1200"/>
              </a:spcBef>
              <a:spcAft>
                <a:spcPts val="1200"/>
              </a:spcAft>
              <a:buClr>
                <a:schemeClr val="dk2"/>
              </a:buClr>
              <a:buSzPts val="275"/>
              <a:buFont typeface="Nunito"/>
              <a:buNone/>
            </a:pPr>
            <a:r>
              <a:t/>
            </a:r>
            <a:endParaRPr b="0" i="0" sz="1150" u="none" cap="none" strike="noStrike">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Matrices</a:t>
            </a:r>
            <a:endParaRPr/>
          </a:p>
        </p:txBody>
      </p:sp>
      <p:sp>
        <p:nvSpPr>
          <p:cNvPr id="295" name="Google Shape;295;p6"/>
          <p:cNvSpPr txBox="1"/>
          <p:nvPr>
            <p:ph idx="1" type="body"/>
          </p:nvPr>
        </p:nvSpPr>
        <p:spPr>
          <a:xfrm>
            <a:off x="1183399" y="1317706"/>
            <a:ext cx="6844181" cy="2945400"/>
          </a:xfrm>
          <a:prstGeom prst="rect">
            <a:avLst/>
          </a:prstGeom>
          <a:noFill/>
          <a:ln>
            <a:noFill/>
          </a:ln>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s-419" sz="1500"/>
              <a:t>Train Test Split: 30% de los casos para evaluar el modelo.</a:t>
            </a:r>
            <a:endParaRPr/>
          </a:p>
          <a:p>
            <a:pPr indent="-323850" lvl="0" marL="457200" rtl="0" algn="l">
              <a:lnSpc>
                <a:spcPct val="200000"/>
              </a:lnSpc>
              <a:spcBef>
                <a:spcPts val="0"/>
              </a:spcBef>
              <a:spcAft>
                <a:spcPts val="0"/>
              </a:spcAft>
              <a:buSzPts val="1500"/>
              <a:buChar char="●"/>
            </a:pPr>
            <a:r>
              <a:rPr lang="es-419" sz="1500"/>
              <a:t>Instanciamos un objeto dataset de la librería LightFM para construir las matrices.</a:t>
            </a:r>
            <a:endParaRPr sz="1500"/>
          </a:p>
          <a:p>
            <a:pPr indent="-323850" lvl="0" marL="457200" rtl="0" algn="l">
              <a:lnSpc>
                <a:spcPct val="200000"/>
              </a:lnSpc>
              <a:spcBef>
                <a:spcPts val="0"/>
              </a:spcBef>
              <a:spcAft>
                <a:spcPts val="0"/>
              </a:spcAft>
              <a:buSzPts val="1500"/>
              <a:buChar char="●"/>
            </a:pPr>
            <a:r>
              <a:rPr lang="es-419" sz="1500"/>
              <a:t>Generamos las interacciones relacionando los usuarios (user_id) y los animes que vieron (anime_id) con el rating.</a:t>
            </a:r>
            <a:endParaRPr sz="1500"/>
          </a:p>
          <a:p>
            <a:pPr indent="-323850" lvl="0" marL="457200" rtl="0" algn="l">
              <a:lnSpc>
                <a:spcPct val="200000"/>
              </a:lnSpc>
              <a:spcBef>
                <a:spcPts val="0"/>
              </a:spcBef>
              <a:spcAft>
                <a:spcPts val="0"/>
              </a:spcAft>
              <a:buSzPts val="1500"/>
              <a:buChar char="●"/>
            </a:pPr>
            <a:r>
              <a:rPr lang="es-419" sz="1500"/>
              <a:t>Utilizamos pickle para serializar estos objetos.</a:t>
            </a:r>
            <a:endParaRPr sz="1500"/>
          </a:p>
        </p:txBody>
      </p:sp>
      <p:pic>
        <p:nvPicPr>
          <p:cNvPr id="296" name="Google Shape;296;p6"/>
          <p:cNvPicPr preferRelativeResize="0"/>
          <p:nvPr/>
        </p:nvPicPr>
        <p:blipFill rotWithShape="1">
          <a:blip r:embed="rId3">
            <a:alphaModFix/>
          </a:blip>
          <a:srcRect b="0" l="5263" r="0" t="0"/>
          <a:stretch/>
        </p:blipFill>
        <p:spPr>
          <a:xfrm>
            <a:off x="6762541" y="3625506"/>
            <a:ext cx="2381458" cy="1517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7"/>
          <p:cNvPicPr preferRelativeResize="0"/>
          <p:nvPr/>
        </p:nvPicPr>
        <p:blipFill rotWithShape="1">
          <a:blip r:embed="rId3">
            <a:alphaModFix/>
          </a:blip>
          <a:srcRect b="0" l="7818" r="6500" t="0"/>
          <a:stretch/>
        </p:blipFill>
        <p:spPr>
          <a:xfrm>
            <a:off x="6561574" y="0"/>
            <a:ext cx="2582426" cy="1767162"/>
          </a:xfrm>
          <a:prstGeom prst="rect">
            <a:avLst/>
          </a:prstGeom>
          <a:noFill/>
          <a:ln>
            <a:noFill/>
          </a:ln>
        </p:spPr>
      </p:pic>
      <p:sp>
        <p:nvSpPr>
          <p:cNvPr id="302" name="Google Shape;302;p7"/>
          <p:cNvSpPr txBox="1"/>
          <p:nvPr>
            <p:ph type="title"/>
          </p:nvPr>
        </p:nvSpPr>
        <p:spPr>
          <a:xfrm>
            <a:off x="1313848" y="6995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Cold Start</a:t>
            </a:r>
            <a:endParaRPr/>
          </a:p>
        </p:txBody>
      </p:sp>
      <p:sp>
        <p:nvSpPr>
          <p:cNvPr id="303" name="Google Shape;303;p7"/>
          <p:cNvSpPr txBox="1"/>
          <p:nvPr>
            <p:ph idx="1" type="body"/>
          </p:nvPr>
        </p:nvSpPr>
        <p:spPr>
          <a:xfrm>
            <a:off x="1153255" y="1508623"/>
            <a:ext cx="6844181" cy="2945400"/>
          </a:xfrm>
          <a:prstGeom prst="rect">
            <a:avLst/>
          </a:prstGeom>
          <a:noFill/>
          <a:ln>
            <a:noFill/>
          </a:ln>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s-419" sz="1500"/>
              <a:t>El criterio de recomendación para usuarios nuevos fue el de proporcionar los animes más populares.</a:t>
            </a:r>
            <a:endParaRPr/>
          </a:p>
          <a:p>
            <a:pPr indent="-323850" lvl="0" marL="457200" rtl="0" algn="l">
              <a:lnSpc>
                <a:spcPct val="200000"/>
              </a:lnSpc>
              <a:spcBef>
                <a:spcPts val="0"/>
              </a:spcBef>
              <a:spcAft>
                <a:spcPts val="0"/>
              </a:spcAft>
              <a:buSzPts val="1500"/>
              <a:buChar char="●"/>
            </a:pPr>
            <a:r>
              <a:rPr lang="es-419" sz="1500"/>
              <a:t>Los elementos populares son atractivos para una audiencia más amplia.</a:t>
            </a:r>
            <a:endParaRPr sz="1500"/>
          </a:p>
          <a:p>
            <a:pPr indent="-323850" lvl="0" marL="457200" rtl="0" algn="l">
              <a:lnSpc>
                <a:spcPct val="200000"/>
              </a:lnSpc>
              <a:spcBef>
                <a:spcPts val="0"/>
              </a:spcBef>
              <a:spcAft>
                <a:spcPts val="0"/>
              </a:spcAft>
              <a:buSzPts val="1500"/>
              <a:buChar char="●"/>
            </a:pPr>
            <a:r>
              <a:rPr lang="es-419" sz="1500"/>
              <a:t>Punto de partida razonable para los usuarios que no tienen un historial de interacciones.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Modelo</a:t>
            </a:r>
            <a:endParaRPr/>
          </a:p>
        </p:txBody>
      </p:sp>
      <p:sp>
        <p:nvSpPr>
          <p:cNvPr id="309" name="Google Shape;309;p8"/>
          <p:cNvSpPr txBox="1"/>
          <p:nvPr>
            <p:ph idx="1" type="body"/>
          </p:nvPr>
        </p:nvSpPr>
        <p:spPr>
          <a:xfrm>
            <a:off x="1183399" y="1398094"/>
            <a:ext cx="6844181" cy="2945400"/>
          </a:xfrm>
          <a:prstGeom prst="rect">
            <a:avLst/>
          </a:prstGeom>
          <a:noFill/>
          <a:ln>
            <a:noFill/>
          </a:ln>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s-419" sz="1500"/>
              <a:t>Para obtener las recomendaciones implementamos un modelo LightFM.</a:t>
            </a:r>
            <a:endParaRPr/>
          </a:p>
          <a:p>
            <a:pPr indent="-323850" lvl="0" marL="457200" rtl="0" algn="l">
              <a:lnSpc>
                <a:spcPct val="200000"/>
              </a:lnSpc>
              <a:spcBef>
                <a:spcPts val="0"/>
              </a:spcBef>
              <a:spcAft>
                <a:spcPts val="0"/>
              </a:spcAft>
              <a:buSzPts val="1500"/>
              <a:buChar char="●"/>
            </a:pPr>
            <a:r>
              <a:rPr lang="es-419" sz="1500"/>
              <a:t>Utilizamos la función de pérdida “warp”.</a:t>
            </a:r>
            <a:endParaRPr sz="1500"/>
          </a:p>
          <a:p>
            <a:pPr indent="-323850" lvl="0" marL="457200" rtl="0" algn="l">
              <a:lnSpc>
                <a:spcPct val="200000"/>
              </a:lnSpc>
              <a:spcBef>
                <a:spcPts val="0"/>
              </a:spcBef>
              <a:spcAft>
                <a:spcPts val="0"/>
              </a:spcAft>
              <a:buSzPts val="1500"/>
              <a:buChar char="●"/>
            </a:pPr>
            <a:r>
              <a:rPr lang="es-419" sz="1500"/>
              <a:t>Con el modelo obtuvimos las recomendaciones para cada uno de los usuarios y los agregamos a un dataset (Recomendaciones.csv).</a:t>
            </a:r>
            <a:endParaRPr sz="1500"/>
          </a:p>
          <a:p>
            <a:pPr indent="-323850" lvl="0" marL="457200" rtl="0" algn="l">
              <a:lnSpc>
                <a:spcPct val="200000"/>
              </a:lnSpc>
              <a:spcBef>
                <a:spcPts val="0"/>
              </a:spcBef>
              <a:spcAft>
                <a:spcPts val="0"/>
              </a:spcAft>
              <a:buSzPts val="1500"/>
              <a:buChar char="●"/>
            </a:pPr>
            <a:r>
              <a:rPr lang="es-419" sz="1500"/>
              <a:t>Se utilizó GridsearchCV para optimizar parámetros (no obtuvimos un mejor rendimiento)</a:t>
            </a:r>
            <a:endParaRPr sz="1500"/>
          </a:p>
        </p:txBody>
      </p:sp>
      <p:pic>
        <p:nvPicPr>
          <p:cNvPr id="310" name="Google Shape;310;p8"/>
          <p:cNvPicPr preferRelativeResize="0"/>
          <p:nvPr/>
        </p:nvPicPr>
        <p:blipFill rotWithShape="1">
          <a:blip r:embed="rId3">
            <a:alphaModFix/>
          </a:blip>
          <a:srcRect b="0" l="0" r="0" t="0"/>
          <a:stretch/>
        </p:blipFill>
        <p:spPr>
          <a:xfrm>
            <a:off x="4274300" y="4339679"/>
            <a:ext cx="4894410" cy="814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9"/>
          <p:cNvPicPr preferRelativeResize="0"/>
          <p:nvPr/>
        </p:nvPicPr>
        <p:blipFill rotWithShape="1">
          <a:blip r:embed="rId3">
            <a:alphaModFix/>
          </a:blip>
          <a:srcRect b="0" l="0" r="0" t="0"/>
          <a:stretch/>
        </p:blipFill>
        <p:spPr>
          <a:xfrm>
            <a:off x="2566986" y="1098225"/>
            <a:ext cx="4010025" cy="1676400"/>
          </a:xfrm>
          <a:prstGeom prst="rect">
            <a:avLst/>
          </a:prstGeom>
          <a:noFill/>
          <a:ln>
            <a:noFill/>
          </a:ln>
        </p:spPr>
      </p:pic>
      <p:pic>
        <p:nvPicPr>
          <p:cNvPr id="316" name="Google Shape;316;p9"/>
          <p:cNvPicPr preferRelativeResize="0"/>
          <p:nvPr/>
        </p:nvPicPr>
        <p:blipFill rotWithShape="1">
          <a:blip r:embed="rId4">
            <a:alphaModFix/>
          </a:blip>
          <a:srcRect b="0" l="0" r="0" t="0"/>
          <a:stretch/>
        </p:blipFill>
        <p:spPr>
          <a:xfrm>
            <a:off x="2302902" y="1382177"/>
            <a:ext cx="314325" cy="323850"/>
          </a:xfrm>
          <a:prstGeom prst="rect">
            <a:avLst/>
          </a:prstGeom>
          <a:noFill/>
          <a:ln>
            <a:noFill/>
          </a:ln>
        </p:spPr>
      </p:pic>
      <p:sp>
        <p:nvSpPr>
          <p:cNvPr id="317" name="Google Shape;317;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Recomendaciones</a:t>
            </a:r>
            <a:endParaRPr/>
          </a:p>
        </p:txBody>
      </p:sp>
      <p:pic>
        <p:nvPicPr>
          <p:cNvPr id="318" name="Google Shape;318;p9"/>
          <p:cNvPicPr preferRelativeResize="0"/>
          <p:nvPr/>
        </p:nvPicPr>
        <p:blipFill rotWithShape="1">
          <a:blip r:embed="rId5">
            <a:alphaModFix/>
          </a:blip>
          <a:srcRect b="0" l="0" r="0" t="0"/>
          <a:stretch/>
        </p:blipFill>
        <p:spPr>
          <a:xfrm>
            <a:off x="534638" y="2930635"/>
            <a:ext cx="8335973" cy="783301"/>
          </a:xfrm>
          <a:prstGeom prst="rect">
            <a:avLst/>
          </a:prstGeom>
          <a:noFill/>
          <a:ln>
            <a:noFill/>
          </a:ln>
        </p:spPr>
      </p:pic>
      <p:pic>
        <p:nvPicPr>
          <p:cNvPr id="319" name="Google Shape;319;p9"/>
          <p:cNvPicPr preferRelativeResize="0"/>
          <p:nvPr/>
        </p:nvPicPr>
        <p:blipFill rotWithShape="1">
          <a:blip r:embed="rId4">
            <a:alphaModFix/>
          </a:blip>
          <a:srcRect b="0" l="0" r="0" t="0"/>
          <a:stretch/>
        </p:blipFill>
        <p:spPr>
          <a:xfrm>
            <a:off x="220313" y="2908346"/>
            <a:ext cx="314325" cy="323850"/>
          </a:xfrm>
          <a:prstGeom prst="rect">
            <a:avLst/>
          </a:prstGeom>
          <a:noFill/>
          <a:ln>
            <a:noFill/>
          </a:ln>
        </p:spPr>
      </p:pic>
      <p:sp>
        <p:nvSpPr>
          <p:cNvPr id="320" name="Google Shape;320;p9"/>
          <p:cNvSpPr txBox="1"/>
          <p:nvPr/>
        </p:nvSpPr>
        <p:spPr>
          <a:xfrm>
            <a:off x="170073" y="4055323"/>
            <a:ext cx="8849791" cy="893269"/>
          </a:xfrm>
          <a:prstGeom prst="rect">
            <a:avLst/>
          </a:prstGeom>
          <a:noFill/>
          <a:ln>
            <a:noFill/>
          </a:ln>
        </p:spPr>
        <p:txBody>
          <a:bodyPr anchorCtr="0" anchor="t" bIns="91425" lIns="91425" spcFirstLastPara="1" rIns="91425" wrap="square" tIns="91425">
            <a:noAutofit/>
          </a:bodyPr>
          <a:lstStyle/>
          <a:p>
            <a:pPr indent="-285750" lvl="0" marL="430213" marR="0" rtl="0" algn="just">
              <a:lnSpc>
                <a:spcPct val="95000"/>
              </a:lnSpc>
              <a:spcBef>
                <a:spcPts val="0"/>
              </a:spcBef>
              <a:spcAft>
                <a:spcPts val="0"/>
              </a:spcAft>
              <a:buClr>
                <a:schemeClr val="dk2"/>
              </a:buClr>
              <a:buSzPts val="1325"/>
              <a:buFont typeface="Arial"/>
              <a:buChar char="•"/>
            </a:pPr>
            <a:r>
              <a:rPr b="0" i="0" lang="es-419" sz="1350" u="none" cap="none" strike="noStrike">
                <a:solidFill>
                  <a:schemeClr val="dk2"/>
                </a:solidFill>
                <a:latin typeface="Nunito"/>
                <a:ea typeface="Nunito"/>
                <a:cs typeface="Nunito"/>
                <a:sym typeface="Nunito"/>
              </a:rPr>
              <a:t>Aunque nuestro modelo está diseñado para generar 20 recomendaciones para cada usuario, al construir la tabla de recomendaciones, optamos por incluir una muestra de 50 animés. Esta elección se hizo considerando la posibilidad de que los usuarios de nuestro modelo ya hubieran visto alguno de os animés sugeridos. .</a:t>
            </a:r>
            <a:endParaRPr b="0" i="0" sz="1350" u="none" cap="none" strike="noStrike">
              <a:solidFill>
                <a:srgbClr val="000000"/>
              </a:solidFill>
              <a:latin typeface="Arial"/>
              <a:ea typeface="Arial"/>
              <a:cs typeface="Arial"/>
              <a:sym typeface="Arial"/>
            </a:endParaRPr>
          </a:p>
          <a:p>
            <a:pPr indent="0" lvl="0" marL="0" marR="0" rtl="0" algn="l">
              <a:lnSpc>
                <a:spcPct val="95000"/>
              </a:lnSpc>
              <a:spcBef>
                <a:spcPts val="1200"/>
              </a:spcBef>
              <a:spcAft>
                <a:spcPts val="1200"/>
              </a:spcAft>
              <a:buClr>
                <a:schemeClr val="dk2"/>
              </a:buClr>
              <a:buSzPts val="275"/>
              <a:buFont typeface="Nunito"/>
              <a:buNone/>
            </a:pPr>
            <a:r>
              <a:t/>
            </a:r>
            <a:endParaRPr b="0" i="0" sz="1350" u="none" cap="none" strike="noStrike">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