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1" r:id="rId10"/>
    <p:sldId id="267" r:id="rId11"/>
    <p:sldId id="268" r:id="rId12"/>
    <p:sldId id="270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4683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5206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0677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343370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17275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5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6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3" y="3189933"/>
            <a:ext cx="3647751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909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8285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77074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32865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2626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8811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34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5030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858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64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85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660" r="41351" b="821"/>
          <a:stretch/>
        </p:blipFill>
        <p:spPr>
          <a:xfrm>
            <a:off x="5997388" y="1"/>
            <a:ext cx="6194612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Trabalho de Conclusão de Curso </a:t>
            </a:r>
          </a:p>
          <a:p>
            <a:pPr algn="ctr"/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r="569"/>
          <a:stretch/>
        </p:blipFill>
        <p:spPr/>
      </p:pic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600" dirty="0"/>
              <a:t>O aluno deverá entregar um arquivo contendo os ajustes indicados pelo seu orientador(a) com base nas atividade 2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dirty="0"/>
              <a:t>​- Em caso de pesquisa científica você deve apresentar a metodologia que será adotada para a realização da sua pesquisa (detalhamento dos objetivos específicos).</a:t>
            </a:r>
          </a:p>
          <a:p>
            <a:pPr algn="just"/>
            <a:r>
              <a:rPr lang="pt-BR" sz="1600" dirty="0"/>
              <a:t>Adicionar um cronograma das atividades a serem realizadas (utilizar o </a:t>
            </a:r>
            <a:r>
              <a:rPr lang="pt-BR" sz="1600" dirty="0" err="1"/>
              <a:t>template</a:t>
            </a:r>
            <a:r>
              <a:rPr lang="pt-BR" sz="1600" dirty="0"/>
              <a:t> disponível nos materiais da disciplina).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- Em caso de Desenvolvimento de Software você deve apresentar a metodologia de desenvolvimento de software (tradicional ou ágil) que será adotada (citando os conceitos e justificando-os em seu trabalho).</a:t>
            </a:r>
          </a:p>
          <a:p>
            <a:pPr algn="just"/>
            <a:r>
              <a:rPr lang="pt-BR" sz="1600" dirty="0"/>
              <a:t>Adicionar um cronograma das atividades a serem realizadas (utilizar o </a:t>
            </a:r>
            <a:r>
              <a:rPr lang="pt-BR" sz="1600" dirty="0" err="1"/>
              <a:t>template</a:t>
            </a:r>
            <a:r>
              <a:rPr lang="pt-BR" sz="1600" dirty="0"/>
              <a:t> disponível nos materiais da disciplina).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Atividades 4: Entrega de arquivo para orientação, nota </a:t>
            </a:r>
            <a:r>
              <a:rPr lang="pt-BR" dirty="0">
                <a:solidFill>
                  <a:srgbClr val="FF0000"/>
                </a:solidFill>
              </a:rPr>
              <a:t>2,5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68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232264" y="470267"/>
            <a:ext cx="10529001" cy="770704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005388"/>
                </a:solidFill>
              </a:rPr>
              <a:t>Atividades 4: Exemplo de cronograma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86758"/>
              </p:ext>
            </p:extLst>
          </p:nvPr>
        </p:nvGraphicFramePr>
        <p:xfrm>
          <a:off x="1323706" y="2151105"/>
          <a:ext cx="10527306" cy="363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670">
                  <a:extLst>
                    <a:ext uri="{9D8B030D-6E8A-4147-A177-3AD203B41FA5}">
                      <a16:colId xmlns:a16="http://schemas.microsoft.com/office/drawing/2014/main" val="1237106592"/>
                    </a:ext>
                  </a:extLst>
                </a:gridCol>
                <a:gridCol w="899857">
                  <a:extLst>
                    <a:ext uri="{9D8B030D-6E8A-4147-A177-3AD203B41FA5}">
                      <a16:colId xmlns:a16="http://schemas.microsoft.com/office/drawing/2014/main" val="2682607099"/>
                    </a:ext>
                  </a:extLst>
                </a:gridCol>
                <a:gridCol w="556092">
                  <a:extLst>
                    <a:ext uri="{9D8B030D-6E8A-4147-A177-3AD203B41FA5}">
                      <a16:colId xmlns:a16="http://schemas.microsoft.com/office/drawing/2014/main" val="1112760934"/>
                    </a:ext>
                  </a:extLst>
                </a:gridCol>
                <a:gridCol w="566201">
                  <a:extLst>
                    <a:ext uri="{9D8B030D-6E8A-4147-A177-3AD203B41FA5}">
                      <a16:colId xmlns:a16="http://schemas.microsoft.com/office/drawing/2014/main" val="2350225810"/>
                    </a:ext>
                  </a:extLst>
                </a:gridCol>
                <a:gridCol w="626867">
                  <a:extLst>
                    <a:ext uri="{9D8B030D-6E8A-4147-A177-3AD203B41FA5}">
                      <a16:colId xmlns:a16="http://schemas.microsoft.com/office/drawing/2014/main" val="2146320479"/>
                    </a:ext>
                  </a:extLst>
                </a:gridCol>
                <a:gridCol w="677419">
                  <a:extLst>
                    <a:ext uri="{9D8B030D-6E8A-4147-A177-3AD203B41FA5}">
                      <a16:colId xmlns:a16="http://schemas.microsoft.com/office/drawing/2014/main" val="1219361509"/>
                    </a:ext>
                  </a:extLst>
                </a:gridCol>
                <a:gridCol w="505538">
                  <a:extLst>
                    <a:ext uri="{9D8B030D-6E8A-4147-A177-3AD203B41FA5}">
                      <a16:colId xmlns:a16="http://schemas.microsoft.com/office/drawing/2014/main" val="80000465"/>
                    </a:ext>
                  </a:extLst>
                </a:gridCol>
                <a:gridCol w="444872">
                  <a:extLst>
                    <a:ext uri="{9D8B030D-6E8A-4147-A177-3AD203B41FA5}">
                      <a16:colId xmlns:a16="http://schemas.microsoft.com/office/drawing/2014/main" val="2111842527"/>
                    </a:ext>
                  </a:extLst>
                </a:gridCol>
                <a:gridCol w="576312">
                  <a:extLst>
                    <a:ext uri="{9D8B030D-6E8A-4147-A177-3AD203B41FA5}">
                      <a16:colId xmlns:a16="http://schemas.microsoft.com/office/drawing/2014/main" val="199928884"/>
                    </a:ext>
                  </a:extLst>
                </a:gridCol>
                <a:gridCol w="566201">
                  <a:extLst>
                    <a:ext uri="{9D8B030D-6E8A-4147-A177-3AD203B41FA5}">
                      <a16:colId xmlns:a16="http://schemas.microsoft.com/office/drawing/2014/main" val="2016609818"/>
                    </a:ext>
                  </a:extLst>
                </a:gridCol>
                <a:gridCol w="505537">
                  <a:extLst>
                    <a:ext uri="{9D8B030D-6E8A-4147-A177-3AD203B41FA5}">
                      <a16:colId xmlns:a16="http://schemas.microsoft.com/office/drawing/2014/main" val="818000212"/>
                    </a:ext>
                  </a:extLst>
                </a:gridCol>
                <a:gridCol w="545981">
                  <a:extLst>
                    <a:ext uri="{9D8B030D-6E8A-4147-A177-3AD203B41FA5}">
                      <a16:colId xmlns:a16="http://schemas.microsoft.com/office/drawing/2014/main" val="504630870"/>
                    </a:ext>
                  </a:extLst>
                </a:gridCol>
                <a:gridCol w="525759">
                  <a:extLst>
                    <a:ext uri="{9D8B030D-6E8A-4147-A177-3AD203B41FA5}">
                      <a16:colId xmlns:a16="http://schemas.microsoft.com/office/drawing/2014/main" val="903030598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ATIVIDADES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Jan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Fev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Abr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Mai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Jun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Jul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Out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Nov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Dez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71040487"/>
                  </a:ext>
                </a:extLst>
              </a:tr>
              <a:tr h="488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Leitura e Aprofundamento no Tema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95437313"/>
                  </a:ext>
                </a:extLst>
              </a:tr>
              <a:tr h="488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Escrita da Introdução, Referencial Teórico e Metodologia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66687058"/>
                  </a:ext>
                </a:extLst>
              </a:tr>
              <a:tr h="488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Elaboração da documentação do software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3624848"/>
                  </a:ext>
                </a:extLst>
              </a:tr>
              <a:tr h="488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+mn-ea"/>
                        </a:rPr>
                        <a:t>Desenvolvimento</a:t>
                      </a:r>
                      <a:r>
                        <a:rPr lang="pt-BR" sz="1200" baseline="0" dirty="0">
                          <a:effectLst/>
                          <a:latin typeface="+mn-lt"/>
                          <a:ea typeface="+mn-ea"/>
                        </a:rPr>
                        <a:t> dos diagramas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75502130"/>
                  </a:ext>
                </a:extLst>
              </a:tr>
              <a:tr h="488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+mn-ea"/>
                        </a:rPr>
                        <a:t>Codificação do software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4133418"/>
                  </a:ext>
                </a:extLst>
              </a:tr>
              <a:tr h="488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Testes</a:t>
                      </a:r>
                      <a:r>
                        <a:rPr lang="pt-BR" sz="12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 escrita do TCC II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70420629"/>
                  </a:ext>
                </a:extLst>
              </a:tr>
            </a:tbl>
          </a:graphicData>
        </a:graphic>
      </p:graphicFrame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4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Atividades TCC II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1: Entrega de arquivo para orientação final, não possui nota a ser atribuída, entretanto o não envio caracteriza a reprova imediata do TCC II. Nota </a:t>
            </a:r>
            <a:r>
              <a:rPr lang="pt-BR" b="1" dirty="0">
                <a:solidFill>
                  <a:srgbClr val="FF0000"/>
                </a:solidFill>
              </a:rPr>
              <a:t>0,0</a:t>
            </a:r>
          </a:p>
          <a:p>
            <a:r>
              <a:rPr lang="pt-BR" dirty="0"/>
              <a:t>Atividade 2: Entrega de arquivo final do trabalho elaborado com os ajustes indicados pelo Prof. Orientador(a), o não envio do arquivo caracteriza a reprova imediata do TCC II. Nota </a:t>
            </a:r>
            <a:r>
              <a:rPr lang="pt-BR" b="1" dirty="0">
                <a:solidFill>
                  <a:srgbClr val="FF0000"/>
                </a:solidFill>
              </a:rPr>
              <a:t>6,0</a:t>
            </a:r>
          </a:p>
          <a:p>
            <a:r>
              <a:rPr lang="pt-BR" dirty="0"/>
              <a:t>Defesa Escrita: </a:t>
            </a:r>
            <a:r>
              <a:rPr lang="pt-BR" b="1" dirty="0">
                <a:solidFill>
                  <a:srgbClr val="FF0000"/>
                </a:solidFill>
              </a:rPr>
              <a:t>Defesa presencial no polo de apoio, agendamento realizado pelo sistema de agendamento de provas no </a:t>
            </a:r>
            <a:r>
              <a:rPr lang="pt-BR" b="1" dirty="0" err="1">
                <a:solidFill>
                  <a:srgbClr val="FF0000"/>
                </a:solidFill>
              </a:rPr>
              <a:t>Studeo</a:t>
            </a:r>
            <a:r>
              <a:rPr lang="pt-BR" dirty="0"/>
              <a:t>, o conteúdo a ser respondido é 7 perguntas relacionadas ao trabalho entregue. nota </a:t>
            </a:r>
            <a:r>
              <a:rPr lang="pt-BR" b="1" dirty="0">
                <a:solidFill>
                  <a:srgbClr val="FF0000"/>
                </a:solidFill>
              </a:rPr>
              <a:t>4,0</a:t>
            </a:r>
          </a:p>
        </p:txBody>
      </p:sp>
    </p:spTree>
    <p:extLst>
      <p:ext uri="{BB962C8B-B14F-4D97-AF65-F5344CB8AC3E}">
        <p14:creationId xmlns:p14="http://schemas.microsoft.com/office/powerpoint/2010/main" val="337571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Imagem 1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5" b="24095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Conclusão de Curso 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penso que cheguei ao meu limite, descubro que tenho forças para ir além.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Airton Senna</a:t>
            </a:r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Informação Gerais sobre TCC 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Realizado apenas no último ano do curso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TCC é um item obrigatório.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TCC não é possível dispensar com aproveitamento de estudos.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TCC não possui prova substitutiva.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média de aprovação no TCC I e TCC II é 7,0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 TCC é dividido em duas etapas.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1ª Elaboração do pré-projeto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2ª Entrega final do trabalho desenvolvido e defesa escrita.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Em todas as etapas o aluno(a) será acompanhado por um orientador(a) para a elaboração.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Caso de Aprovação ou Reprova no TCC I e TCC II.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Caso de aprovação do TCC I, o aluno terá o intervalo de 2 módulos para elaborar a pesquisa proposta. </a:t>
            </a:r>
            <a:r>
              <a:rPr lang="pt-BR" b="1" dirty="0"/>
              <a:t>Exemplo</a:t>
            </a:r>
            <a:r>
              <a:rPr lang="pt-BR" dirty="0"/>
              <a:t>: aprovação do TCC I no módulo 51, aluno terá os módulos 52 e 53 para elaborar seu trabalho, sendo matriculado no módulo 54 no TCC </a:t>
            </a:r>
            <a:r>
              <a:rPr lang="pt-BR"/>
              <a:t>II.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Caso de Reprovação no TCC I ou TCC II, o aluno só poderá ser matriculado novamente com um módulo de espera, sendo assim, reprova no módulo 51, rematrícula no TCC I ou TCC II apenas no módulo 53.</a:t>
            </a:r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Atividades TCC I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0: Escolha do professor(a) orientador(a)</a:t>
            </a:r>
          </a:p>
          <a:p>
            <a:r>
              <a:rPr lang="pt-BR" dirty="0"/>
              <a:t>Atividade 1: Questionário on-line nota </a:t>
            </a:r>
            <a:r>
              <a:rPr lang="pt-BR" b="1" dirty="0">
                <a:solidFill>
                  <a:srgbClr val="FF0000"/>
                </a:solidFill>
              </a:rPr>
              <a:t>2,5</a:t>
            </a:r>
          </a:p>
          <a:p>
            <a:r>
              <a:rPr lang="pt-BR" dirty="0"/>
              <a:t>Atividade 2: Entrega de arquivo para orientação, nota </a:t>
            </a:r>
            <a:r>
              <a:rPr lang="pt-BR" b="1" dirty="0">
                <a:solidFill>
                  <a:srgbClr val="FF0000"/>
                </a:solidFill>
              </a:rPr>
              <a:t>2,5</a:t>
            </a:r>
          </a:p>
          <a:p>
            <a:r>
              <a:rPr lang="pt-BR" dirty="0"/>
              <a:t>Atividade 3: Entrega de arquivo para orientação, nota </a:t>
            </a:r>
            <a:r>
              <a:rPr lang="pt-BR" b="1" dirty="0">
                <a:solidFill>
                  <a:srgbClr val="FF0000"/>
                </a:solidFill>
              </a:rPr>
              <a:t>2,5</a:t>
            </a:r>
          </a:p>
          <a:p>
            <a:r>
              <a:rPr lang="pt-BR" dirty="0"/>
              <a:t>Atividade 4: Entrega de arquivo para orientação, nota </a:t>
            </a:r>
            <a:r>
              <a:rPr lang="pt-BR" b="1" dirty="0">
                <a:solidFill>
                  <a:srgbClr val="FF0000"/>
                </a:solidFill>
              </a:rPr>
              <a:t>2,5</a:t>
            </a:r>
          </a:p>
        </p:txBody>
      </p:sp>
    </p:spTree>
    <p:extLst>
      <p:ext uri="{BB962C8B-B14F-4D97-AF65-F5344CB8AC3E}">
        <p14:creationId xmlns:p14="http://schemas.microsoft.com/office/powerpoint/2010/main" val="390332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r="214"/>
          <a:stretch>
            <a:fillRect/>
          </a:stretch>
        </p:blipFill>
        <p:spPr/>
      </p:pic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Questionário on-line com 10 questões objetivas, relacionadas as normas de ABNT, metodologia de pesquisa e informações sobre o TCC I e TCC II.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1"/>
          </p:nvPr>
        </p:nvSpPr>
        <p:spPr>
          <a:xfrm>
            <a:off x="1323703" y="498269"/>
            <a:ext cx="5259977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Atividades 1: Questionário on-line nota </a:t>
            </a:r>
            <a:r>
              <a:rPr lang="pt-BR" dirty="0">
                <a:solidFill>
                  <a:srgbClr val="FF0000"/>
                </a:solidFill>
              </a:rPr>
              <a:t>2,5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21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r="8528"/>
          <a:stretch/>
        </p:blipFill>
        <p:spPr/>
      </p:pic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aluno deverá entregar um arquivo contendo os itens: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Título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Introdução (contextualização do cenário e apresentado a problemática)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Objetivos (gerais e específicos)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Justificativa.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1"/>
          </p:nvPr>
        </p:nvSpPr>
        <p:spPr>
          <a:xfrm>
            <a:off x="1323703" y="498269"/>
            <a:ext cx="5357814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Atividades 2: Entrega de arquivo para orientação, nota </a:t>
            </a:r>
            <a:r>
              <a:rPr lang="pt-BR" dirty="0">
                <a:solidFill>
                  <a:srgbClr val="FF0000"/>
                </a:solidFill>
              </a:rPr>
              <a:t>2,5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54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r="16809"/>
          <a:stretch>
            <a:fillRect/>
          </a:stretch>
        </p:blipFill>
        <p:spPr/>
      </p:pic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600" dirty="0"/>
              <a:t>O aluno deverá entregar um arquivo contendo os ajustes indicados pelo seu orientador(a) referentes a atividade 2.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- Em caso de pesquisa científica você deve apresentar o Referencial teórico de seu trabalho</a:t>
            </a:r>
          </a:p>
          <a:p>
            <a:pPr algn="just"/>
            <a:r>
              <a:rPr lang="pt-BR" sz="1600" dirty="0"/>
              <a:t>Para escrever seu referencial teórico se utilize de livros, artigos, sites e demais conteúdos que estejam associados ao seu trabalho, aplicando citações diretas e indiretas. Deve-se também inserir as referências bibliográficas ao final do arquivo para não caracterizar como plágio.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- Em caso de Desenvolvimento de Software você deve apresentar as Especificações Iniciais do Software</a:t>
            </a:r>
          </a:p>
          <a:p>
            <a:pPr algn="just"/>
            <a:r>
              <a:rPr lang="pt-BR" sz="1600" dirty="0"/>
              <a:t>Para desenvolver este documento, siga os tópicos contidos no arquivo de "Especificações Iniciais do Software" postado o material extra da disciplina.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Atividades 3: Entrega de arquivo para orientação, nota </a:t>
            </a:r>
            <a:r>
              <a:rPr lang="pt-BR" dirty="0">
                <a:solidFill>
                  <a:srgbClr val="FF0000"/>
                </a:solidFill>
              </a:rPr>
              <a:t>2,5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32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r="16809"/>
          <a:stretch>
            <a:fillRect/>
          </a:stretch>
        </p:blipFill>
        <p:spPr/>
      </p:pic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600" dirty="0"/>
              <a:t>O aluno deverá entregar um arquivo contendo os ajustes indicados pelo seu orientador(a) referentes a atividade 2, juntamente com o referencial teórico:</a:t>
            </a:r>
          </a:p>
          <a:p>
            <a:pPr algn="just"/>
            <a:endParaRPr lang="pt-BR" sz="200" dirty="0"/>
          </a:p>
          <a:p>
            <a:pPr algn="just"/>
            <a:r>
              <a:rPr lang="pt-BR" sz="1600" dirty="0"/>
              <a:t>No referencial Teórico você deve apresentar informações que consolidem o seu trabalho:</a:t>
            </a:r>
          </a:p>
          <a:p>
            <a:pPr algn="just"/>
            <a:endParaRPr lang="pt-BR" sz="600" dirty="0"/>
          </a:p>
          <a:p>
            <a:pPr algn="just"/>
            <a:r>
              <a:rPr lang="pt-BR" sz="1200" dirty="0"/>
              <a:t>2.1 ....</a:t>
            </a:r>
            <a:br>
              <a:rPr lang="pt-BR" sz="1200" dirty="0"/>
            </a:br>
            <a:r>
              <a:rPr lang="pt-BR" sz="1200" dirty="0"/>
              <a:t>2.2 ...</a:t>
            </a:r>
            <a:br>
              <a:rPr lang="pt-BR" sz="1200" dirty="0"/>
            </a:br>
            <a:r>
              <a:rPr lang="pt-BR" sz="1200" dirty="0"/>
              <a:t>2.3 ....</a:t>
            </a:r>
            <a:br>
              <a:rPr lang="pt-BR" sz="1200" dirty="0"/>
            </a:br>
            <a:r>
              <a:rPr lang="pt-BR" sz="1200" dirty="0"/>
              <a:t>2.4 Trabalhos Relacionados</a:t>
            </a:r>
          </a:p>
          <a:p>
            <a:pPr algn="just"/>
            <a:endParaRPr lang="pt-BR" sz="700" dirty="0"/>
          </a:p>
          <a:p>
            <a:pPr algn="just"/>
            <a:r>
              <a:rPr lang="pt-BR" sz="1600" dirty="0"/>
              <a:t>Deve-se escrever no mínimo 1 página sobre cada tópico, para escrever estas sessões você deve se utilizar de livros e artigo, aplicando citações diretas e indiretas, deve-se também inserir as referências bibliográficas ao final do arquivo.</a:t>
            </a:r>
          </a:p>
          <a:p>
            <a:pPr algn="just"/>
            <a:endParaRPr lang="pt-BR" sz="16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Atividades 3: Entrega de arquivo para orientação, nota </a:t>
            </a:r>
            <a:r>
              <a:rPr lang="pt-BR" dirty="0">
                <a:solidFill>
                  <a:srgbClr val="FF0000"/>
                </a:solidFill>
              </a:rPr>
              <a:t>2,5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010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944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Trabalho de Conclusão de Curso I</vt:lpstr>
      <vt:lpstr>Trabalho de Conclusão de Curso </vt:lpstr>
      <vt:lpstr>Quando penso que cheguei ao meu limite, descubro que tenho forças para ir além.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DaniloRoberta-Not</cp:lastModifiedBy>
  <cp:revision>66</cp:revision>
  <dcterms:created xsi:type="dcterms:W3CDTF">2019-02-06T19:28:48Z</dcterms:created>
  <dcterms:modified xsi:type="dcterms:W3CDTF">2020-04-30T15:11:53Z</dcterms:modified>
</cp:coreProperties>
</file>