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1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66" r:id="rId11"/>
    <p:sldId id="265" r:id="rId12"/>
    <p:sldId id="267" r:id="rId13"/>
    <p:sldId id="273" r:id="rId14"/>
    <p:sldId id="274" r:id="rId15"/>
    <p:sldId id="275" r:id="rId16"/>
    <p:sldId id="270" r:id="rId1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chami" initials="N" lastIdx="6" clrIdx="0">
    <p:extLst>
      <p:ext uri="{19B8F6BF-5375-455C-9EA6-DF929625EA0E}">
        <p15:presenceInfo xmlns:p15="http://schemas.microsoft.com/office/powerpoint/2012/main" userId="ccfb7f5d4f8cdf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  <a:srgbClr val="FF6600"/>
    <a:srgbClr val="FF0066"/>
    <a:srgbClr val="CC00CC"/>
    <a:srgbClr val="FFFF00"/>
    <a:srgbClr val="0033CC"/>
    <a:srgbClr val="FF3399"/>
    <a:srgbClr val="990099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10" autoAdjust="0"/>
    <p:restoredTop sz="83211" autoAdjust="0"/>
  </p:normalViewPr>
  <p:slideViewPr>
    <p:cSldViewPr snapToGrid="0">
      <p:cViewPr varScale="1">
        <p:scale>
          <a:sx n="73" d="100"/>
          <a:sy n="73" d="100"/>
        </p:scale>
        <p:origin x="10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4FEDB22-B517-44C0-9617-3072CC510880}" type="datetimeFigureOut">
              <a:rPr lang="he-IL" smtClean="0"/>
              <a:t>ב'/אב/תשפ"ב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B7AE182-F460-43E5-A480-B9F5AEFF74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7610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רצון למקסם את שביעות רצון העובדים כדי להגיע לתפוקת עבודה יעילה.</a:t>
            </a:r>
          </a:p>
          <a:p>
            <a:r>
              <a:rPr lang="he-IL" dirty="0" smtClean="0"/>
              <a:t>המנהל היה אחראי לקבל את בקשות העובדים ולשבצם בצורה משביעת רצון.</a:t>
            </a:r>
          </a:p>
          <a:p>
            <a:r>
              <a:rPr lang="he-IL" dirty="0" smtClean="0"/>
              <a:t>קשה מאד לנהל בצורה ידנית.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AE182-F460-43E5-A480-B9F5AEFF740E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7036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להדגיש שבכל שבוע מתקבלות בקשות העובדים ובקשות המנהל.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AE182-F460-43E5-A480-B9F5AEFF740E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3151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כמובן שמדובר רק בדוגמא והכל גמיש.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AE182-F460-43E5-A480-B9F5AEFF740E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9386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AE182-F460-43E5-A480-B9F5AEFF740E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1384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לומר ששולפים מהתור את שורש העץ.</a:t>
            </a:r>
          </a:p>
          <a:p>
            <a:r>
              <a:rPr lang="he-IL" dirty="0" smtClean="0"/>
              <a:t>ממיינים</a:t>
            </a:r>
            <a:r>
              <a:rPr lang="he-IL" baseline="0" dirty="0" smtClean="0"/>
              <a:t> כדי לקחת את העובדים הכי </a:t>
            </a:r>
            <a:r>
              <a:rPr lang="he-IL" baseline="0" dirty="0" err="1" smtClean="0"/>
              <a:t>רלוונטים</a:t>
            </a:r>
            <a:r>
              <a:rPr lang="he-IL" baseline="0" dirty="0" smtClean="0"/>
              <a:t>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AE182-F460-43E5-A480-B9F5AEFF740E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0760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להדגיש שלוקחים מספר מסוים שהקבע מראש בהגדרת</a:t>
            </a:r>
            <a:r>
              <a:rPr lang="he-IL" baseline="0" dirty="0" smtClean="0"/>
              <a:t> המערכת כדי לחסוך זמן ריצה כי בכל מקרה לא </a:t>
            </a:r>
            <a:r>
              <a:rPr lang="he-IL" baseline="0" dirty="0" err="1" smtClean="0"/>
              <a:t>ילקחו</a:t>
            </a:r>
            <a:r>
              <a:rPr lang="he-IL" baseline="0" dirty="0" smtClean="0"/>
              <a:t> כל העובדים.</a:t>
            </a:r>
          </a:p>
          <a:p>
            <a:r>
              <a:rPr lang="he-IL" baseline="0" dirty="0" smtClean="0"/>
              <a:t>לומר שבמשמרת הראשונה הניקוד ניתן ע"פ רמת העדיפות בלבד. ע"פ שנות הוותק יינתן בהמשך, כי סטיית התקן היא אפס.</a:t>
            </a:r>
          </a:p>
          <a:p>
            <a:r>
              <a:rPr lang="he-IL" dirty="0" smtClean="0"/>
              <a:t>להסביר שבחירת מספר המסלולים שנלקחים, נקבעים מראש בהגדרת המערכת.</a:t>
            </a:r>
          </a:p>
          <a:p>
            <a:r>
              <a:rPr lang="he-IL" dirty="0" smtClean="0"/>
              <a:t>לומר שבמקרה של כפילויות בין הציונים, אז בעצם נלקח לפי</a:t>
            </a:r>
            <a:r>
              <a:rPr lang="he-IL" baseline="0" dirty="0" smtClean="0"/>
              <a:t> סדר ההופעה שזה הוגן, כיוון שנעשה מיון מראש על שנות הוותק ותאריך הגשת הבקשה, וע"י כך נוצר סדר הצירופים בצורה ממוינת.</a:t>
            </a:r>
            <a:endParaRPr lang="he-IL" dirty="0" smtClean="0"/>
          </a:p>
          <a:p>
            <a:endParaRPr lang="he-IL" baseline="0" dirty="0" smtClean="0"/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AE182-F460-43E5-A480-B9F5AEFF740E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6485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צירופים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מספר האפשרויות לבחור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 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עצמים מתוך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 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עצמים שונים בלי חזרות, כאשר אין חשיבות לסדר הבחירה.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AE182-F460-43E5-A480-B9F5AEFF740E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20465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AE182-F460-43E5-A480-B9F5AEFF740E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1030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להסביר</a:t>
            </a:r>
            <a:r>
              <a:rPr lang="he-IL" baseline="0" dirty="0" smtClean="0"/>
              <a:t> שאפשר לקחת רק את העובדים שלא מופיעים בצומת האב וכן עובדים שנשאר להם עדיין משמרות לשיבוץ.</a:t>
            </a:r>
          </a:p>
          <a:p>
            <a:r>
              <a:rPr lang="he-IL" baseline="0" dirty="0" smtClean="0"/>
              <a:t>כמו"כ הסבר על רציפות המשמרות – מה שהוספתי אח"כ עם הדגל.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AE182-F460-43E5-A480-B9F5AEFF740E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8774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3746896-F51A-4BEB-833B-386BEC46F36B}" type="datetimeFigureOut">
              <a:rPr lang="he-IL" smtClean="0"/>
              <a:t>ב'/אב/תשפ"ב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A42A590-DE55-405D-AFC6-0F1957273EC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7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6896-F51A-4BEB-833B-386BEC46F36B}" type="datetimeFigureOut">
              <a:rPr lang="he-IL" smtClean="0"/>
              <a:t>ב'/אב/תשפ"ב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A590-DE55-405D-AFC6-0F1957273EC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516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3746896-F51A-4BEB-833B-386BEC46F36B}" type="datetimeFigureOut">
              <a:rPr lang="he-IL" smtClean="0"/>
              <a:t>ב'/אב/תשפ"ב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A42A590-DE55-405D-AFC6-0F1957273EC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7231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3746896-F51A-4BEB-833B-386BEC46F36B}" type="datetimeFigureOut">
              <a:rPr lang="he-IL" smtClean="0"/>
              <a:t>ב'/אב/תשפ"ב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A42A590-DE55-405D-AFC6-0F1957273EC0}" type="slidenum">
              <a:rPr lang="he-IL" smtClean="0"/>
              <a:t>‹#›</a:t>
            </a:fld>
            <a:endParaRPr lang="he-I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6817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3746896-F51A-4BEB-833B-386BEC46F36B}" type="datetimeFigureOut">
              <a:rPr lang="he-IL" smtClean="0"/>
              <a:t>ב'/אב/תשפ"ב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A42A590-DE55-405D-AFC6-0F1957273EC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255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6896-F51A-4BEB-833B-386BEC46F36B}" type="datetimeFigureOut">
              <a:rPr lang="he-IL" smtClean="0"/>
              <a:t>ב'/אב/תשפ"ב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A590-DE55-405D-AFC6-0F1957273EC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4780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6896-F51A-4BEB-833B-386BEC46F36B}" type="datetimeFigureOut">
              <a:rPr lang="he-IL" smtClean="0"/>
              <a:t>ב'/אב/תשפ"ב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A590-DE55-405D-AFC6-0F1957273EC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400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6896-F51A-4BEB-833B-386BEC46F36B}" type="datetimeFigureOut">
              <a:rPr lang="he-IL" smtClean="0"/>
              <a:t>ב'/אב/תשפ"ב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A590-DE55-405D-AFC6-0F1957273EC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39315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3746896-F51A-4BEB-833B-386BEC46F36B}" type="datetimeFigureOut">
              <a:rPr lang="he-IL" smtClean="0"/>
              <a:t>ב'/אב/תשפ"ב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A42A590-DE55-405D-AFC6-0F1957273EC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9251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6896-F51A-4BEB-833B-386BEC46F36B}" type="datetimeFigureOut">
              <a:rPr lang="he-IL" smtClean="0"/>
              <a:t>ב'/אב/תשפ"ב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A590-DE55-405D-AFC6-0F1957273EC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0235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3746896-F51A-4BEB-833B-386BEC46F36B}" type="datetimeFigureOut">
              <a:rPr lang="he-IL" smtClean="0"/>
              <a:t>ב'/אב/תשפ"ב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A42A590-DE55-405D-AFC6-0F1957273EC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4679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6896-F51A-4BEB-833B-386BEC46F36B}" type="datetimeFigureOut">
              <a:rPr lang="he-IL" smtClean="0"/>
              <a:t>ב'/אב/תשפ"ב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A590-DE55-405D-AFC6-0F1957273EC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02824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6896-F51A-4BEB-833B-386BEC46F36B}" type="datetimeFigureOut">
              <a:rPr lang="he-IL" smtClean="0"/>
              <a:t>ב'/אב/תשפ"ב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A590-DE55-405D-AFC6-0F1957273EC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75940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6896-F51A-4BEB-833B-386BEC46F36B}" type="datetimeFigureOut">
              <a:rPr lang="he-IL" smtClean="0"/>
              <a:t>ב'/אב/תשפ"ב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A590-DE55-405D-AFC6-0F1957273EC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5211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6896-F51A-4BEB-833B-386BEC46F36B}" type="datetimeFigureOut">
              <a:rPr lang="he-IL" smtClean="0"/>
              <a:t>ב'/אב/תשפ"ב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A590-DE55-405D-AFC6-0F1957273EC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418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6896-F51A-4BEB-833B-386BEC46F36B}" type="datetimeFigureOut">
              <a:rPr lang="he-IL" smtClean="0"/>
              <a:t>ב'/אב/תשפ"ב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A590-DE55-405D-AFC6-0F1957273EC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5533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6896-F51A-4BEB-833B-386BEC46F36B}" type="datetimeFigureOut">
              <a:rPr lang="he-IL" smtClean="0"/>
              <a:t>ב'/אב/תשפ"ב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A590-DE55-405D-AFC6-0F1957273EC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2190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46896-F51A-4BEB-833B-386BEC46F36B}" type="datetimeFigureOut">
              <a:rPr lang="he-IL" smtClean="0"/>
              <a:t>ב'/אב/תשפ"ב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2A590-DE55-405D-AFC6-0F1957273EC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17947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 descr="L:\שנה ב\משרד החינוך\אנחנו\נחמי הלפגוט\Easy Shift\images\red-log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546" y="976183"/>
            <a:ext cx="6017740" cy="38800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136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>
            <a:spLocks noGrp="1"/>
          </p:cNvSpPr>
          <p:nvPr>
            <p:ph type="title"/>
          </p:nvPr>
        </p:nvSpPr>
        <p:spPr>
          <a:xfrm>
            <a:off x="1816556" y="788452"/>
            <a:ext cx="8610600" cy="1293028"/>
          </a:xfrm>
        </p:spPr>
        <p:txBody>
          <a:bodyPr>
            <a:normAutofit/>
          </a:bodyPr>
          <a:lstStyle/>
          <a:p>
            <a:r>
              <a:rPr lang="he-IL" sz="3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שיוך הצירופים שקיבלו ציון מקסימלי, לצומת האב.</a:t>
            </a:r>
            <a:endParaRPr lang="he-IL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7" name="מחבר חץ ישר 6"/>
          <p:cNvCxnSpPr/>
          <p:nvPr/>
        </p:nvCxnSpPr>
        <p:spPr>
          <a:xfrm flipH="1">
            <a:off x="10553110" y="1428236"/>
            <a:ext cx="676601" cy="673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אליפסה 7"/>
          <p:cNvSpPr/>
          <p:nvPr/>
        </p:nvSpPr>
        <p:spPr>
          <a:xfrm>
            <a:off x="5778063" y="2081480"/>
            <a:ext cx="1390650" cy="13906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he-IL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מזכירה</a:t>
            </a:r>
            <a:endParaRPr lang="he-IL" sz="24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he-IL" dirty="0"/>
          </a:p>
        </p:txBody>
      </p:sp>
      <p:grpSp>
        <p:nvGrpSpPr>
          <p:cNvPr id="88" name="קבוצה 87"/>
          <p:cNvGrpSpPr/>
          <p:nvPr/>
        </p:nvGrpSpPr>
        <p:grpSpPr>
          <a:xfrm>
            <a:off x="664716" y="4425539"/>
            <a:ext cx="1790008" cy="1661228"/>
            <a:chOff x="602203" y="2283081"/>
            <a:chExt cx="1790008" cy="1661228"/>
          </a:xfrm>
          <a:noFill/>
        </p:grpSpPr>
        <p:sp>
          <p:nvSpPr>
            <p:cNvPr id="67" name="מלבן מעוגל 66"/>
            <p:cNvSpPr/>
            <p:nvPr/>
          </p:nvSpPr>
          <p:spPr>
            <a:xfrm>
              <a:off x="881604" y="3166218"/>
              <a:ext cx="1207143" cy="530296"/>
            </a:xfrm>
            <a:prstGeom prst="roundRect">
              <a:avLst/>
            </a:prstGeom>
            <a:grp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83" name="קבוצה 82"/>
            <p:cNvGrpSpPr/>
            <p:nvPr/>
          </p:nvGrpSpPr>
          <p:grpSpPr>
            <a:xfrm>
              <a:off x="602203" y="2283081"/>
              <a:ext cx="1790008" cy="1661228"/>
              <a:chOff x="602203" y="2283081"/>
              <a:chExt cx="1790008" cy="1661228"/>
            </a:xfrm>
            <a:grpFill/>
          </p:grpSpPr>
          <p:sp>
            <p:nvSpPr>
              <p:cNvPr id="57" name="אליפסה 56"/>
              <p:cNvSpPr/>
              <p:nvPr/>
            </p:nvSpPr>
            <p:spPr>
              <a:xfrm>
                <a:off x="602203" y="2283081"/>
                <a:ext cx="1790008" cy="1661228"/>
              </a:xfrm>
              <a:prstGeom prst="ellipse">
                <a:avLst/>
              </a:prstGeom>
              <a:grp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" name="מלבן מעוגל 65"/>
              <p:cNvSpPr/>
              <p:nvPr/>
            </p:nvSpPr>
            <p:spPr>
              <a:xfrm>
                <a:off x="872359" y="2511141"/>
                <a:ext cx="1202305" cy="546538"/>
              </a:xfrm>
              <a:prstGeom prst="roundRect">
                <a:avLst/>
              </a:prstGeom>
              <a:grp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he-IL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 Light" panose="020F0302020204030204" pitchFamily="34" charset="0"/>
                    <a:cs typeface="Calibri Light" panose="020F0302020204030204" pitchFamily="34" charset="0"/>
                  </a:rPr>
                  <a:t>עובד: 127 </a:t>
                </a:r>
              </a:p>
              <a:p>
                <a:pPr algn="ctr"/>
                <a:r>
                  <a:rPr lang="he-IL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 Light" panose="020F0302020204030204" pitchFamily="34" charset="0"/>
                    <a:cs typeface="Calibri Light" panose="020F0302020204030204" pitchFamily="34" charset="0"/>
                  </a:rPr>
                  <a:t>שנות וותק: 14</a:t>
                </a:r>
              </a:p>
              <a:p>
                <a:pPr algn="ctr"/>
                <a:r>
                  <a:rPr lang="he-IL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 Light" panose="020F0302020204030204" pitchFamily="34" charset="0"/>
                    <a:cs typeface="Calibri Light" panose="020F0302020204030204" pitchFamily="34" charset="0"/>
                  </a:rPr>
                  <a:t>רמת עדיפות: </a:t>
                </a:r>
                <a:r>
                  <a:rPr lang="he-IL" sz="1100" dirty="0" smtClean="0">
                    <a:ln w="0"/>
                    <a:solidFill>
                      <a:schemeClr val="accent4">
                        <a:lumMod val="5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 Light" panose="020F0302020204030204" pitchFamily="34" charset="0"/>
                    <a:cs typeface="Calibri Light" panose="020F0302020204030204" pitchFamily="34" charset="0"/>
                  </a:rPr>
                  <a:t>5</a:t>
                </a:r>
                <a:endParaRPr lang="he-IL" sz="1100" dirty="0">
                  <a:ln w="0"/>
                  <a:solidFill>
                    <a:schemeClr val="accent4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69" name="מלבן 68"/>
              <p:cNvSpPr/>
              <p:nvPr/>
            </p:nvSpPr>
            <p:spPr>
              <a:xfrm>
                <a:off x="920991" y="3131284"/>
                <a:ext cx="1079374" cy="600164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he-IL" sz="11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 Light" panose="020F0302020204030204" pitchFamily="34" charset="0"/>
                    <a:cs typeface="Calibri Light" panose="020F0302020204030204" pitchFamily="34" charset="0"/>
                  </a:rPr>
                  <a:t>עובד: 258</a:t>
                </a:r>
              </a:p>
              <a:p>
                <a:pPr algn="ctr"/>
                <a:r>
                  <a:rPr lang="he-IL" sz="11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 Light" panose="020F0302020204030204" pitchFamily="34" charset="0"/>
                    <a:cs typeface="Calibri Light" panose="020F0302020204030204" pitchFamily="34" charset="0"/>
                  </a:rPr>
                  <a:t>שנות וותק: 1</a:t>
                </a:r>
              </a:p>
              <a:p>
                <a:pPr algn="ctr"/>
                <a:r>
                  <a:rPr lang="he-IL" sz="11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 Light" panose="020F0302020204030204" pitchFamily="34" charset="0"/>
                    <a:cs typeface="Calibri Light" panose="020F0302020204030204" pitchFamily="34" charset="0"/>
                  </a:rPr>
                  <a:t>רמת עדיפות: </a:t>
                </a:r>
                <a:r>
                  <a:rPr lang="he-IL" sz="1100" dirty="0" smtClean="0">
                    <a:ln w="0"/>
                    <a:solidFill>
                      <a:schemeClr val="accent4">
                        <a:lumMod val="5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 Light" panose="020F0302020204030204" pitchFamily="34" charset="0"/>
                    <a:cs typeface="Calibri Light" panose="020F0302020204030204" pitchFamily="34" charset="0"/>
                  </a:rPr>
                  <a:t>5</a:t>
                </a:r>
                <a:endParaRPr lang="he-IL" sz="1100" dirty="0">
                  <a:ln w="0"/>
                  <a:solidFill>
                    <a:schemeClr val="accent4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</p:grpSp>
      <p:grpSp>
        <p:nvGrpSpPr>
          <p:cNvPr id="89" name="קבוצה 88"/>
          <p:cNvGrpSpPr/>
          <p:nvPr/>
        </p:nvGrpSpPr>
        <p:grpSpPr>
          <a:xfrm>
            <a:off x="4883059" y="4650270"/>
            <a:ext cx="1790008" cy="1661228"/>
            <a:chOff x="602203" y="2283081"/>
            <a:chExt cx="1790008" cy="1661228"/>
          </a:xfrm>
          <a:noFill/>
        </p:grpSpPr>
        <p:sp>
          <p:nvSpPr>
            <p:cNvPr id="90" name="מלבן מעוגל 89"/>
            <p:cNvSpPr/>
            <p:nvPr/>
          </p:nvSpPr>
          <p:spPr>
            <a:xfrm>
              <a:off x="881604" y="3166218"/>
              <a:ext cx="1207143" cy="530296"/>
            </a:xfrm>
            <a:prstGeom prst="roundRect">
              <a:avLst/>
            </a:prstGeom>
            <a:grp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91" name="קבוצה 90"/>
            <p:cNvGrpSpPr/>
            <p:nvPr/>
          </p:nvGrpSpPr>
          <p:grpSpPr>
            <a:xfrm>
              <a:off x="602203" y="2283081"/>
              <a:ext cx="1790008" cy="1661228"/>
              <a:chOff x="602203" y="2283081"/>
              <a:chExt cx="1790008" cy="1661228"/>
            </a:xfrm>
            <a:grpFill/>
          </p:grpSpPr>
          <p:sp>
            <p:nvSpPr>
              <p:cNvPr id="92" name="אליפסה 91"/>
              <p:cNvSpPr/>
              <p:nvPr/>
            </p:nvSpPr>
            <p:spPr>
              <a:xfrm>
                <a:off x="602203" y="2283081"/>
                <a:ext cx="1790008" cy="1661228"/>
              </a:xfrm>
              <a:prstGeom prst="ellipse">
                <a:avLst/>
              </a:prstGeom>
              <a:grp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3" name="מלבן מעוגל 92"/>
              <p:cNvSpPr/>
              <p:nvPr/>
            </p:nvSpPr>
            <p:spPr>
              <a:xfrm>
                <a:off x="872359" y="2511141"/>
                <a:ext cx="1202305" cy="546538"/>
              </a:xfrm>
              <a:prstGeom prst="roundRect">
                <a:avLst/>
              </a:prstGeom>
              <a:grp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he-IL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 Light" panose="020F0302020204030204" pitchFamily="34" charset="0"/>
                    <a:cs typeface="Calibri Light" panose="020F0302020204030204" pitchFamily="34" charset="0"/>
                  </a:rPr>
                  <a:t>עובד: 127 </a:t>
                </a:r>
              </a:p>
              <a:p>
                <a:pPr algn="ctr"/>
                <a:r>
                  <a:rPr lang="he-IL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 Light" panose="020F0302020204030204" pitchFamily="34" charset="0"/>
                    <a:cs typeface="Calibri Light" panose="020F0302020204030204" pitchFamily="34" charset="0"/>
                  </a:rPr>
                  <a:t>שנות וותק: 14</a:t>
                </a:r>
              </a:p>
              <a:p>
                <a:pPr algn="ctr"/>
                <a:r>
                  <a:rPr lang="he-IL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 Light" panose="020F0302020204030204" pitchFamily="34" charset="0"/>
                    <a:cs typeface="Calibri Light" panose="020F0302020204030204" pitchFamily="34" charset="0"/>
                  </a:rPr>
                  <a:t>רמת עדיפות: </a:t>
                </a:r>
                <a:r>
                  <a:rPr lang="he-IL" sz="1100" dirty="0" smtClean="0">
                    <a:ln w="0"/>
                    <a:solidFill>
                      <a:schemeClr val="accent4">
                        <a:lumMod val="5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 Light" panose="020F0302020204030204" pitchFamily="34" charset="0"/>
                    <a:cs typeface="Calibri Light" panose="020F0302020204030204" pitchFamily="34" charset="0"/>
                  </a:rPr>
                  <a:t>5</a:t>
                </a:r>
                <a:endParaRPr lang="he-IL" sz="1100" dirty="0">
                  <a:ln w="0"/>
                  <a:solidFill>
                    <a:schemeClr val="accent4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94" name="מלבן 93"/>
              <p:cNvSpPr/>
              <p:nvPr/>
            </p:nvSpPr>
            <p:spPr>
              <a:xfrm>
                <a:off x="920991" y="3131284"/>
                <a:ext cx="1079374" cy="600164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he-IL" sz="11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 Light" panose="020F0302020204030204" pitchFamily="34" charset="0"/>
                    <a:cs typeface="Calibri Light" panose="020F0302020204030204" pitchFamily="34" charset="0"/>
                  </a:rPr>
                  <a:t>עובד: </a:t>
                </a:r>
                <a:r>
                  <a:rPr lang="he-IL" sz="11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 Light" panose="020F0302020204030204" pitchFamily="34" charset="0"/>
                    <a:cs typeface="Calibri Light" panose="020F0302020204030204" pitchFamily="34" charset="0"/>
                  </a:rPr>
                  <a:t>370</a:t>
                </a:r>
                <a:endParaRPr lang="he-IL" sz="11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algn="ctr"/>
                <a:r>
                  <a:rPr lang="he-IL" sz="11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 Light" panose="020F0302020204030204" pitchFamily="34" charset="0"/>
                    <a:cs typeface="Calibri Light" panose="020F0302020204030204" pitchFamily="34" charset="0"/>
                  </a:rPr>
                  <a:t>שנות </a:t>
                </a:r>
                <a:r>
                  <a:rPr lang="he-IL" sz="11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 Light" panose="020F0302020204030204" pitchFamily="34" charset="0"/>
                    <a:cs typeface="Calibri Light" panose="020F0302020204030204" pitchFamily="34" charset="0"/>
                  </a:rPr>
                  <a:t>וותק:5</a:t>
                </a:r>
                <a:endParaRPr lang="he-IL" sz="11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algn="ctr"/>
                <a:r>
                  <a:rPr lang="he-IL" sz="11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 Light" panose="020F0302020204030204" pitchFamily="34" charset="0"/>
                    <a:cs typeface="Calibri Light" panose="020F0302020204030204" pitchFamily="34" charset="0"/>
                  </a:rPr>
                  <a:t>רמת עדיפות: </a:t>
                </a:r>
                <a:r>
                  <a:rPr lang="he-IL" sz="1100" dirty="0" smtClean="0">
                    <a:ln w="0"/>
                    <a:solidFill>
                      <a:srgbClr val="FF3399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 Light" panose="020F0302020204030204" pitchFamily="34" charset="0"/>
                    <a:cs typeface="Calibri Light" panose="020F0302020204030204" pitchFamily="34" charset="0"/>
                  </a:rPr>
                  <a:t>4</a:t>
                </a:r>
                <a:endParaRPr lang="he-IL" sz="1100" dirty="0">
                  <a:ln w="0"/>
                  <a:solidFill>
                    <a:srgbClr val="FF3399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</p:grpSp>
      <p:grpSp>
        <p:nvGrpSpPr>
          <p:cNvPr id="101" name="קבוצה 100"/>
          <p:cNvGrpSpPr/>
          <p:nvPr/>
        </p:nvGrpSpPr>
        <p:grpSpPr>
          <a:xfrm>
            <a:off x="9101402" y="4601841"/>
            <a:ext cx="1790008" cy="1661228"/>
            <a:chOff x="602203" y="2283081"/>
            <a:chExt cx="1790008" cy="1661228"/>
          </a:xfrm>
          <a:noFill/>
        </p:grpSpPr>
        <p:sp>
          <p:nvSpPr>
            <p:cNvPr id="102" name="מלבן מעוגל 101"/>
            <p:cNvSpPr/>
            <p:nvPr/>
          </p:nvSpPr>
          <p:spPr>
            <a:xfrm>
              <a:off x="881604" y="3166218"/>
              <a:ext cx="1207143" cy="530296"/>
            </a:xfrm>
            <a:prstGeom prst="roundRect">
              <a:avLst/>
            </a:prstGeom>
            <a:grp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103" name="קבוצה 102"/>
            <p:cNvGrpSpPr/>
            <p:nvPr/>
          </p:nvGrpSpPr>
          <p:grpSpPr>
            <a:xfrm>
              <a:off x="602203" y="2283081"/>
              <a:ext cx="1790008" cy="1661228"/>
              <a:chOff x="602203" y="2283081"/>
              <a:chExt cx="1790008" cy="1661228"/>
            </a:xfrm>
            <a:grpFill/>
          </p:grpSpPr>
          <p:sp>
            <p:nvSpPr>
              <p:cNvPr id="104" name="אליפסה 103"/>
              <p:cNvSpPr/>
              <p:nvPr/>
            </p:nvSpPr>
            <p:spPr>
              <a:xfrm>
                <a:off x="602203" y="2283081"/>
                <a:ext cx="1790008" cy="1661228"/>
              </a:xfrm>
              <a:prstGeom prst="ellipse">
                <a:avLst/>
              </a:prstGeom>
              <a:grp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5" name="מלבן מעוגל 104"/>
              <p:cNvSpPr/>
              <p:nvPr/>
            </p:nvSpPr>
            <p:spPr>
              <a:xfrm>
                <a:off x="872359" y="2511141"/>
                <a:ext cx="1202305" cy="546538"/>
              </a:xfrm>
              <a:prstGeom prst="roundRect">
                <a:avLst/>
              </a:prstGeom>
              <a:grp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he-IL" sz="11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 Light" panose="020F0302020204030204" pitchFamily="34" charset="0"/>
                    <a:cs typeface="Calibri Light" panose="020F0302020204030204" pitchFamily="34" charset="0"/>
                  </a:rPr>
                  <a:t>עובד:258 </a:t>
                </a:r>
                <a:endParaRPr lang="he-IL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algn="ctr"/>
                <a:r>
                  <a:rPr lang="he-IL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 Light" panose="020F0302020204030204" pitchFamily="34" charset="0"/>
                    <a:cs typeface="Calibri Light" panose="020F0302020204030204" pitchFamily="34" charset="0"/>
                  </a:rPr>
                  <a:t>שנות וותק: </a:t>
                </a:r>
                <a:r>
                  <a:rPr lang="he-IL" sz="11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 Light" panose="020F0302020204030204" pitchFamily="34" charset="0"/>
                    <a:cs typeface="Calibri Light" panose="020F0302020204030204" pitchFamily="34" charset="0"/>
                  </a:rPr>
                  <a:t>1</a:t>
                </a:r>
                <a:endParaRPr lang="he-IL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algn="ctr"/>
                <a:r>
                  <a:rPr lang="he-IL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 Light" panose="020F0302020204030204" pitchFamily="34" charset="0"/>
                    <a:cs typeface="Calibri Light" panose="020F0302020204030204" pitchFamily="34" charset="0"/>
                  </a:rPr>
                  <a:t>רמת עדיפות: </a:t>
                </a:r>
                <a:r>
                  <a:rPr lang="he-IL" sz="1100" dirty="0" smtClean="0">
                    <a:ln w="0"/>
                    <a:solidFill>
                      <a:schemeClr val="accent4">
                        <a:lumMod val="5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 Light" panose="020F0302020204030204" pitchFamily="34" charset="0"/>
                    <a:cs typeface="Calibri Light" panose="020F0302020204030204" pitchFamily="34" charset="0"/>
                  </a:rPr>
                  <a:t>5</a:t>
                </a:r>
                <a:endParaRPr lang="he-IL" sz="1100" dirty="0">
                  <a:ln w="0"/>
                  <a:solidFill>
                    <a:schemeClr val="accent4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06" name="מלבן 105"/>
              <p:cNvSpPr/>
              <p:nvPr/>
            </p:nvSpPr>
            <p:spPr>
              <a:xfrm>
                <a:off x="920991" y="3131284"/>
                <a:ext cx="1079374" cy="600164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he-IL" sz="11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 Light" panose="020F0302020204030204" pitchFamily="34" charset="0"/>
                    <a:cs typeface="Calibri Light" panose="020F0302020204030204" pitchFamily="34" charset="0"/>
                  </a:rPr>
                  <a:t>עובד: </a:t>
                </a:r>
                <a:r>
                  <a:rPr lang="he-IL" sz="11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 Light" panose="020F0302020204030204" pitchFamily="34" charset="0"/>
                    <a:cs typeface="Calibri Light" panose="020F0302020204030204" pitchFamily="34" charset="0"/>
                  </a:rPr>
                  <a:t>370</a:t>
                </a:r>
                <a:endParaRPr lang="he-IL" sz="11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algn="ctr"/>
                <a:r>
                  <a:rPr lang="he-IL" sz="11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 Light" panose="020F0302020204030204" pitchFamily="34" charset="0"/>
                    <a:cs typeface="Calibri Light" panose="020F0302020204030204" pitchFamily="34" charset="0"/>
                  </a:rPr>
                  <a:t>שנות וותק: </a:t>
                </a:r>
                <a:r>
                  <a:rPr lang="he-IL" sz="11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 Light" panose="020F0302020204030204" pitchFamily="34" charset="0"/>
                    <a:cs typeface="Calibri Light" panose="020F0302020204030204" pitchFamily="34" charset="0"/>
                  </a:rPr>
                  <a:t>5</a:t>
                </a:r>
                <a:endParaRPr lang="he-IL" sz="11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algn="ctr"/>
                <a:r>
                  <a:rPr lang="he-IL" sz="11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 Light" panose="020F0302020204030204" pitchFamily="34" charset="0"/>
                    <a:cs typeface="Calibri Light" panose="020F0302020204030204" pitchFamily="34" charset="0"/>
                  </a:rPr>
                  <a:t>רמת עדיפות: </a:t>
                </a:r>
                <a:r>
                  <a:rPr lang="he-IL" sz="1100" dirty="0" smtClean="0">
                    <a:ln w="0"/>
                    <a:solidFill>
                      <a:srgbClr val="FF3399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 Light" panose="020F0302020204030204" pitchFamily="34" charset="0"/>
                    <a:cs typeface="Calibri Light" panose="020F0302020204030204" pitchFamily="34" charset="0"/>
                  </a:rPr>
                  <a:t>4</a:t>
                </a:r>
                <a:endParaRPr lang="he-IL" sz="1100" dirty="0">
                  <a:ln w="0"/>
                  <a:solidFill>
                    <a:srgbClr val="FF3399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</p:grpSp>
      <p:cxnSp>
        <p:nvCxnSpPr>
          <p:cNvPr id="123" name="מחבר חץ ישר 122"/>
          <p:cNvCxnSpPr/>
          <p:nvPr/>
        </p:nvCxnSpPr>
        <p:spPr>
          <a:xfrm>
            <a:off x="7289213" y="3258207"/>
            <a:ext cx="2253288" cy="120869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4" name="מחבר חץ ישר 123"/>
          <p:cNvCxnSpPr/>
          <p:nvPr/>
        </p:nvCxnSpPr>
        <p:spPr>
          <a:xfrm flipH="1">
            <a:off x="5875283" y="3507064"/>
            <a:ext cx="246573" cy="95983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5" name="מחבר חץ ישר 124"/>
          <p:cNvCxnSpPr/>
          <p:nvPr/>
        </p:nvCxnSpPr>
        <p:spPr>
          <a:xfrm flipH="1">
            <a:off x="2301766" y="3090041"/>
            <a:ext cx="3313902" cy="130056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04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1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1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1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23849" y="795904"/>
            <a:ext cx="8610600" cy="1293028"/>
          </a:xfrm>
        </p:spPr>
        <p:txBody>
          <a:bodyPr>
            <a:normAutofit/>
          </a:bodyPr>
          <a:lstStyle/>
          <a:p>
            <a:r>
              <a:rPr lang="he-IL" sz="3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דוחפים לתור את הצירופים שנבחרו.</a:t>
            </a:r>
            <a:endParaRPr lang="he-IL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מחבר חץ ישר 3"/>
          <p:cNvCxnSpPr/>
          <p:nvPr/>
        </p:nvCxnSpPr>
        <p:spPr>
          <a:xfrm flipH="1">
            <a:off x="10234449" y="1435688"/>
            <a:ext cx="676601" cy="673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8" name="קבוצה 7"/>
          <p:cNvGrpSpPr/>
          <p:nvPr/>
        </p:nvGrpSpPr>
        <p:grpSpPr>
          <a:xfrm>
            <a:off x="1079246" y="3665357"/>
            <a:ext cx="3177375" cy="1145628"/>
            <a:chOff x="388883" y="2480442"/>
            <a:chExt cx="2837793" cy="1145628"/>
          </a:xfrm>
        </p:grpSpPr>
        <p:sp>
          <p:nvSpPr>
            <p:cNvPr id="9" name="מלבן מעוגל 8"/>
            <p:cNvSpPr/>
            <p:nvPr/>
          </p:nvSpPr>
          <p:spPr>
            <a:xfrm>
              <a:off x="388883" y="2480442"/>
              <a:ext cx="2837793" cy="114562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10" name="קבוצה 9"/>
            <p:cNvGrpSpPr/>
            <p:nvPr/>
          </p:nvGrpSpPr>
          <p:grpSpPr>
            <a:xfrm>
              <a:off x="480511" y="2679906"/>
              <a:ext cx="1259640" cy="761999"/>
              <a:chOff x="2798331" y="4109545"/>
              <a:chExt cx="1636982" cy="924910"/>
            </a:xfrm>
          </p:grpSpPr>
          <p:sp>
            <p:nvSpPr>
              <p:cNvPr id="14" name="מלבן מעוגל 13"/>
              <p:cNvSpPr/>
              <p:nvPr/>
            </p:nvSpPr>
            <p:spPr>
              <a:xfrm>
                <a:off x="2879833" y="4109545"/>
                <a:ext cx="1471449" cy="924910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ln w="57150">
                    <a:solidFill>
                      <a:srgbClr val="FF0000"/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5" name="מלבן 14"/>
              <p:cNvSpPr/>
              <p:nvPr/>
            </p:nvSpPr>
            <p:spPr>
              <a:xfrm>
                <a:off x="2798331" y="4150128"/>
                <a:ext cx="1636982" cy="78451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he-IL" sz="12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עובד: 127 </a:t>
                </a:r>
              </a:p>
              <a:p>
                <a:pPr algn="ctr"/>
                <a:r>
                  <a:rPr lang="he-IL" sz="12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שנות וותק: 14</a:t>
                </a:r>
              </a:p>
              <a:p>
                <a:pPr algn="ctr"/>
                <a:r>
                  <a:rPr lang="he-IL" sz="12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רמת עדיפות: </a:t>
                </a:r>
                <a:r>
                  <a:rPr lang="he-IL" sz="1200" dirty="0" smtClean="0">
                    <a:ln w="0"/>
                    <a:solidFill>
                      <a:schemeClr val="accent4">
                        <a:lumMod val="5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5</a:t>
                </a:r>
                <a:endParaRPr lang="he-IL" sz="1200" b="0" cap="none" spc="0" dirty="0">
                  <a:ln w="0"/>
                  <a:solidFill>
                    <a:schemeClr val="accent4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11" name="קבוצה 10"/>
            <p:cNvGrpSpPr/>
            <p:nvPr/>
          </p:nvGrpSpPr>
          <p:grpSpPr>
            <a:xfrm>
              <a:off x="1740151" y="2685675"/>
              <a:ext cx="1483560" cy="751957"/>
              <a:chOff x="2714297" y="4109545"/>
              <a:chExt cx="1892080" cy="924910"/>
            </a:xfrm>
          </p:grpSpPr>
          <p:sp>
            <p:nvSpPr>
              <p:cNvPr id="12" name="מלבן מעוגל 11"/>
              <p:cNvSpPr/>
              <p:nvPr/>
            </p:nvSpPr>
            <p:spPr>
              <a:xfrm>
                <a:off x="2879833" y="4109545"/>
                <a:ext cx="1471449" cy="924910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ln w="57150">
                    <a:solidFill>
                      <a:srgbClr val="FF0000"/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3" name="מלבן 12"/>
              <p:cNvSpPr/>
              <p:nvPr/>
            </p:nvSpPr>
            <p:spPr>
              <a:xfrm>
                <a:off x="2714297" y="4202669"/>
                <a:ext cx="1892080" cy="79499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he-IL" sz="12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עובד: 258</a:t>
                </a:r>
              </a:p>
              <a:p>
                <a:pPr algn="ctr"/>
                <a:r>
                  <a:rPr lang="he-IL" sz="12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שנות וותק: 1</a:t>
                </a:r>
              </a:p>
              <a:p>
                <a:pPr algn="ctr"/>
                <a:r>
                  <a:rPr lang="he-IL" sz="12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רמת עדיפות: </a:t>
                </a:r>
                <a:r>
                  <a:rPr lang="he-IL" sz="1200" dirty="0" smtClean="0">
                    <a:ln w="0"/>
                    <a:solidFill>
                      <a:schemeClr val="accent4">
                        <a:lumMod val="5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5</a:t>
                </a:r>
                <a:endParaRPr lang="he-IL" sz="1200" b="0" cap="none" spc="0" dirty="0">
                  <a:ln w="0"/>
                  <a:solidFill>
                    <a:schemeClr val="accent4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grpSp>
        <p:nvGrpSpPr>
          <p:cNvPr id="16" name="קבוצה 15"/>
          <p:cNvGrpSpPr/>
          <p:nvPr/>
        </p:nvGrpSpPr>
        <p:grpSpPr>
          <a:xfrm>
            <a:off x="4896691" y="3651420"/>
            <a:ext cx="2837793" cy="1098332"/>
            <a:chOff x="3894083" y="2480442"/>
            <a:chExt cx="2837793" cy="1098332"/>
          </a:xfrm>
        </p:grpSpPr>
        <p:grpSp>
          <p:nvGrpSpPr>
            <p:cNvPr id="17" name="קבוצה 16"/>
            <p:cNvGrpSpPr/>
            <p:nvPr/>
          </p:nvGrpSpPr>
          <p:grpSpPr>
            <a:xfrm>
              <a:off x="4019803" y="2648608"/>
              <a:ext cx="1259640" cy="761999"/>
              <a:chOff x="2798331" y="4109545"/>
              <a:chExt cx="1636982" cy="924910"/>
            </a:xfrm>
          </p:grpSpPr>
          <p:sp>
            <p:nvSpPr>
              <p:cNvPr id="22" name="מלבן מעוגל 21"/>
              <p:cNvSpPr/>
              <p:nvPr/>
            </p:nvSpPr>
            <p:spPr>
              <a:xfrm>
                <a:off x="2879833" y="4109545"/>
                <a:ext cx="1471449" cy="924910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ln w="57150">
                    <a:solidFill>
                      <a:srgbClr val="FF0000"/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3" name="מלבן 22"/>
              <p:cNvSpPr/>
              <p:nvPr/>
            </p:nvSpPr>
            <p:spPr>
              <a:xfrm>
                <a:off x="2798331" y="4150128"/>
                <a:ext cx="1636982" cy="78451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he-IL" sz="12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עובד: 127 </a:t>
                </a:r>
              </a:p>
              <a:p>
                <a:pPr algn="ctr"/>
                <a:r>
                  <a:rPr lang="he-IL" sz="12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שנות וותק: 14</a:t>
                </a:r>
              </a:p>
              <a:p>
                <a:pPr algn="ctr"/>
                <a:r>
                  <a:rPr lang="he-IL" sz="12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רמת עדיפות: </a:t>
                </a:r>
                <a:r>
                  <a:rPr lang="he-IL" sz="1200" dirty="0" smtClean="0">
                    <a:ln w="0"/>
                    <a:solidFill>
                      <a:schemeClr val="accent4">
                        <a:lumMod val="5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5</a:t>
                </a:r>
                <a:endParaRPr lang="he-IL" sz="1200" b="0" cap="none" spc="0" dirty="0">
                  <a:ln w="0"/>
                  <a:solidFill>
                    <a:schemeClr val="accent4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18" name="מלבן מעוגל 17"/>
            <p:cNvSpPr/>
            <p:nvPr/>
          </p:nvSpPr>
          <p:spPr>
            <a:xfrm>
              <a:off x="3894083" y="2480442"/>
              <a:ext cx="2837793" cy="1098332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19" name="קבוצה 18"/>
            <p:cNvGrpSpPr/>
            <p:nvPr/>
          </p:nvGrpSpPr>
          <p:grpSpPr>
            <a:xfrm>
              <a:off x="5228409" y="2647880"/>
              <a:ext cx="1489840" cy="747997"/>
              <a:chOff x="2714297" y="4109545"/>
              <a:chExt cx="1734206" cy="924910"/>
            </a:xfrm>
          </p:grpSpPr>
          <p:sp>
            <p:nvSpPr>
              <p:cNvPr id="20" name="מלבן מעוגל 19"/>
              <p:cNvSpPr/>
              <p:nvPr/>
            </p:nvSpPr>
            <p:spPr>
              <a:xfrm>
                <a:off x="2879833" y="4109545"/>
                <a:ext cx="1471449" cy="924910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ln w="57150">
                    <a:solidFill>
                      <a:srgbClr val="FF0000"/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1" name="מלבן 20"/>
              <p:cNvSpPr/>
              <p:nvPr/>
            </p:nvSpPr>
            <p:spPr>
              <a:xfrm>
                <a:off x="2714297" y="4202668"/>
                <a:ext cx="1734206" cy="79919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he-IL" sz="12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עובד: 370 </a:t>
                </a:r>
              </a:p>
              <a:p>
                <a:pPr algn="ctr"/>
                <a:r>
                  <a:rPr lang="he-IL" sz="12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שנות וותק: 5</a:t>
                </a:r>
              </a:p>
              <a:p>
                <a:pPr algn="ctr"/>
                <a:r>
                  <a:rPr lang="he-IL" sz="12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רמת עדיפות: </a:t>
                </a:r>
                <a:r>
                  <a:rPr lang="he-IL" sz="1200" dirty="0" smtClean="0">
                    <a:ln w="0"/>
                    <a:solidFill>
                      <a:srgbClr val="FF3399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4</a:t>
                </a:r>
                <a:endParaRPr lang="he-IL" sz="1200" b="0" cap="none" spc="0" dirty="0">
                  <a:ln w="0"/>
                  <a:solidFill>
                    <a:srgbClr val="FF3399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grpSp>
        <p:nvGrpSpPr>
          <p:cNvPr id="24" name="קבוצה 23"/>
          <p:cNvGrpSpPr/>
          <p:nvPr/>
        </p:nvGrpSpPr>
        <p:grpSpPr>
          <a:xfrm>
            <a:off x="8403458" y="3604124"/>
            <a:ext cx="2847990" cy="1145628"/>
            <a:chOff x="676117" y="4289346"/>
            <a:chExt cx="2847990" cy="1145628"/>
          </a:xfrm>
        </p:grpSpPr>
        <p:grpSp>
          <p:nvGrpSpPr>
            <p:cNvPr id="25" name="קבוצה 24"/>
            <p:cNvGrpSpPr/>
            <p:nvPr/>
          </p:nvGrpSpPr>
          <p:grpSpPr>
            <a:xfrm>
              <a:off x="2003031" y="4559724"/>
              <a:ext cx="1510861" cy="722041"/>
              <a:chOff x="2727419" y="4109545"/>
              <a:chExt cx="1734206" cy="924910"/>
            </a:xfrm>
          </p:grpSpPr>
          <p:sp>
            <p:nvSpPr>
              <p:cNvPr id="30" name="מלבן מעוגל 29"/>
              <p:cNvSpPr/>
              <p:nvPr/>
            </p:nvSpPr>
            <p:spPr>
              <a:xfrm>
                <a:off x="2879833" y="4109545"/>
                <a:ext cx="1471449" cy="924910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ln w="57150">
                    <a:solidFill>
                      <a:srgbClr val="FF0000"/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1" name="מלבן 30"/>
              <p:cNvSpPr/>
              <p:nvPr/>
            </p:nvSpPr>
            <p:spPr>
              <a:xfrm>
                <a:off x="2727419" y="4204851"/>
                <a:ext cx="1734206" cy="82792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he-IL" sz="12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עובד: 370 </a:t>
                </a:r>
              </a:p>
              <a:p>
                <a:pPr algn="ctr"/>
                <a:r>
                  <a:rPr lang="he-IL" sz="12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שנות וותק: 5</a:t>
                </a:r>
              </a:p>
              <a:p>
                <a:pPr algn="ctr"/>
                <a:r>
                  <a:rPr lang="he-IL" sz="12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רמת עדיפות: </a:t>
                </a:r>
                <a:r>
                  <a:rPr lang="he-IL" sz="1200" dirty="0" smtClean="0">
                    <a:ln w="0"/>
                    <a:solidFill>
                      <a:srgbClr val="FF3399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4</a:t>
                </a:r>
                <a:endParaRPr lang="he-IL" sz="1200" b="0" cap="none" spc="0" dirty="0">
                  <a:ln w="0"/>
                  <a:solidFill>
                    <a:srgbClr val="FF3399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26" name="מלבן מעוגל 25"/>
            <p:cNvSpPr/>
            <p:nvPr/>
          </p:nvSpPr>
          <p:spPr>
            <a:xfrm>
              <a:off x="686314" y="4289346"/>
              <a:ext cx="2837793" cy="114562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27" name="קבוצה 26"/>
            <p:cNvGrpSpPr/>
            <p:nvPr/>
          </p:nvGrpSpPr>
          <p:grpSpPr>
            <a:xfrm>
              <a:off x="676117" y="4552244"/>
              <a:ext cx="1483560" cy="737000"/>
              <a:chOff x="2669518" y="4109545"/>
              <a:chExt cx="1892080" cy="924910"/>
            </a:xfrm>
          </p:grpSpPr>
          <p:sp>
            <p:nvSpPr>
              <p:cNvPr id="28" name="מלבן מעוגל 27"/>
              <p:cNvSpPr/>
              <p:nvPr/>
            </p:nvSpPr>
            <p:spPr>
              <a:xfrm>
                <a:off x="2879833" y="4109545"/>
                <a:ext cx="1471449" cy="924910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ln w="57150">
                    <a:solidFill>
                      <a:srgbClr val="FF0000"/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9" name="מלבן 28"/>
              <p:cNvSpPr/>
              <p:nvPr/>
            </p:nvSpPr>
            <p:spPr>
              <a:xfrm>
                <a:off x="2669518" y="4192451"/>
                <a:ext cx="1892080" cy="81112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he-IL" sz="12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עובד: 258</a:t>
                </a:r>
              </a:p>
              <a:p>
                <a:pPr algn="ctr"/>
                <a:r>
                  <a:rPr lang="he-IL" sz="12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שנות וותק: 1</a:t>
                </a:r>
              </a:p>
              <a:p>
                <a:pPr algn="ctr"/>
                <a:r>
                  <a:rPr lang="he-IL" sz="12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רמת עדיפות: </a:t>
                </a:r>
                <a:r>
                  <a:rPr lang="he-IL" sz="1200" dirty="0" smtClean="0">
                    <a:ln w="0"/>
                    <a:solidFill>
                      <a:schemeClr val="accent4">
                        <a:lumMod val="5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5</a:t>
                </a:r>
                <a:endParaRPr lang="he-IL" sz="1200" b="0" cap="none" spc="0" dirty="0">
                  <a:ln w="0"/>
                  <a:solidFill>
                    <a:schemeClr val="accent4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grpSp>
        <p:nvGrpSpPr>
          <p:cNvPr id="48" name="קבוצה 47"/>
          <p:cNvGrpSpPr/>
          <p:nvPr/>
        </p:nvGrpSpPr>
        <p:grpSpPr>
          <a:xfrm>
            <a:off x="728230" y="3226816"/>
            <a:ext cx="10975020" cy="2012491"/>
            <a:chOff x="728230" y="3226816"/>
            <a:chExt cx="10975020" cy="2012491"/>
          </a:xfrm>
        </p:grpSpPr>
        <p:cxnSp>
          <p:nvCxnSpPr>
            <p:cNvPr id="33" name="מחבר ישר 32"/>
            <p:cNvCxnSpPr/>
            <p:nvPr/>
          </p:nvCxnSpPr>
          <p:spPr>
            <a:xfrm flipV="1">
              <a:off x="728230" y="3226816"/>
              <a:ext cx="10775324" cy="1051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מחבר ישר 33"/>
            <p:cNvCxnSpPr/>
            <p:nvPr/>
          </p:nvCxnSpPr>
          <p:spPr>
            <a:xfrm flipV="1">
              <a:off x="927926" y="5228797"/>
              <a:ext cx="10775324" cy="1051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מלבן 34"/>
          <p:cNvSpPr/>
          <p:nvPr/>
        </p:nvSpPr>
        <p:spPr>
          <a:xfrm>
            <a:off x="883899" y="1908210"/>
            <a:ext cx="20040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head</a:t>
            </a:r>
            <a:endParaRPr lang="he-IL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מלבן 35"/>
          <p:cNvSpPr/>
          <p:nvPr/>
        </p:nvSpPr>
        <p:spPr>
          <a:xfrm>
            <a:off x="9977794" y="1866790"/>
            <a:ext cx="11673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tail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7" name="מחבר חץ ישר 36"/>
          <p:cNvCxnSpPr/>
          <p:nvPr/>
        </p:nvCxnSpPr>
        <p:spPr>
          <a:xfrm flipH="1">
            <a:off x="4261561" y="4226331"/>
            <a:ext cx="676601" cy="673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מחבר חץ ישר 37"/>
          <p:cNvCxnSpPr/>
          <p:nvPr/>
        </p:nvCxnSpPr>
        <p:spPr>
          <a:xfrm flipH="1">
            <a:off x="7750718" y="4203975"/>
            <a:ext cx="676601" cy="673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מחבר חץ ישר 38"/>
          <p:cNvCxnSpPr/>
          <p:nvPr/>
        </p:nvCxnSpPr>
        <p:spPr>
          <a:xfrm flipH="1">
            <a:off x="1623849" y="2801274"/>
            <a:ext cx="140521" cy="79714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מחבר חץ ישר 41"/>
          <p:cNvCxnSpPr/>
          <p:nvPr/>
        </p:nvCxnSpPr>
        <p:spPr>
          <a:xfrm>
            <a:off x="10622781" y="2684258"/>
            <a:ext cx="288269" cy="73874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מלבן 48"/>
          <p:cNvSpPr/>
          <p:nvPr/>
        </p:nvSpPr>
        <p:spPr>
          <a:xfrm>
            <a:off x="3473493" y="2380211"/>
            <a:ext cx="56717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שולפים את ראש התור</a:t>
            </a:r>
            <a:endParaRPr lang="he-IL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51" name="מחבר חץ ישר 50"/>
          <p:cNvCxnSpPr/>
          <p:nvPr/>
        </p:nvCxnSpPr>
        <p:spPr>
          <a:xfrm flipH="1">
            <a:off x="2748220" y="2895694"/>
            <a:ext cx="805559" cy="64257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67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5" grpId="0"/>
      <p:bldP spid="36" grpId="0"/>
      <p:bldP spid="4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/>
          <p:cNvSpPr/>
          <p:nvPr/>
        </p:nvSpPr>
        <p:spPr>
          <a:xfrm>
            <a:off x="2141465" y="1105339"/>
            <a:ext cx="829586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3600" dirty="0" smtClean="0">
                <a:ln w="0"/>
                <a:latin typeface="Calibri Light" panose="020F0302020204030204" pitchFamily="34" charset="0"/>
                <a:cs typeface="Calibri Light" panose="020F0302020204030204" pitchFamily="34" charset="0"/>
              </a:rPr>
              <a:t>בחינת העובדות שיכולות לעבוד במשמרת שלאחר </a:t>
            </a:r>
          </a:p>
          <a:p>
            <a:pPr algn="ctr"/>
            <a:r>
              <a:rPr lang="he-IL" sz="3600" dirty="0" smtClean="0">
                <a:ln w="0"/>
                <a:latin typeface="Calibri Light" panose="020F0302020204030204" pitchFamily="34" charset="0"/>
                <a:cs typeface="Calibri Light" panose="020F0302020204030204" pitchFamily="34" charset="0"/>
              </a:rPr>
              <a:t>ראש התור שנשלף.</a:t>
            </a:r>
            <a:endParaRPr lang="he-IL" sz="3600" b="0" cap="none" spc="0" dirty="0">
              <a:ln w="0"/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מחבר חץ ישר 3"/>
          <p:cNvCxnSpPr/>
          <p:nvPr/>
        </p:nvCxnSpPr>
        <p:spPr>
          <a:xfrm flipH="1">
            <a:off x="10356754" y="1498302"/>
            <a:ext cx="676601" cy="673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" name="קבוצה 4"/>
          <p:cNvGrpSpPr/>
          <p:nvPr/>
        </p:nvGrpSpPr>
        <p:grpSpPr>
          <a:xfrm>
            <a:off x="1361660" y="3928116"/>
            <a:ext cx="3177375" cy="1145628"/>
            <a:chOff x="388883" y="2480442"/>
            <a:chExt cx="2837793" cy="1145628"/>
          </a:xfrm>
        </p:grpSpPr>
        <p:sp>
          <p:nvSpPr>
            <p:cNvPr id="6" name="מלבן מעוגל 5"/>
            <p:cNvSpPr/>
            <p:nvPr/>
          </p:nvSpPr>
          <p:spPr>
            <a:xfrm>
              <a:off x="388883" y="2480442"/>
              <a:ext cx="2837793" cy="114562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7" name="קבוצה 6"/>
            <p:cNvGrpSpPr/>
            <p:nvPr/>
          </p:nvGrpSpPr>
          <p:grpSpPr>
            <a:xfrm>
              <a:off x="480511" y="2679906"/>
              <a:ext cx="1259640" cy="761999"/>
              <a:chOff x="2798331" y="4109545"/>
              <a:chExt cx="1636982" cy="924910"/>
            </a:xfrm>
          </p:grpSpPr>
          <p:sp>
            <p:nvSpPr>
              <p:cNvPr id="11" name="מלבן מעוגל 10"/>
              <p:cNvSpPr/>
              <p:nvPr/>
            </p:nvSpPr>
            <p:spPr>
              <a:xfrm>
                <a:off x="2879833" y="4109545"/>
                <a:ext cx="1471449" cy="924910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ln w="57150">
                    <a:solidFill>
                      <a:srgbClr val="FF0000"/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2" name="מלבן 11"/>
              <p:cNvSpPr/>
              <p:nvPr/>
            </p:nvSpPr>
            <p:spPr>
              <a:xfrm>
                <a:off x="2798331" y="4150128"/>
                <a:ext cx="1636982" cy="78451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he-IL" sz="12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עובד: 127 </a:t>
                </a:r>
              </a:p>
              <a:p>
                <a:pPr algn="ctr"/>
                <a:r>
                  <a:rPr lang="he-IL" sz="12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שנות וותק: 14</a:t>
                </a:r>
              </a:p>
              <a:p>
                <a:pPr algn="ctr"/>
                <a:r>
                  <a:rPr lang="he-IL" sz="12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רמת עדיפות: </a:t>
                </a:r>
                <a:r>
                  <a:rPr lang="he-IL" sz="1200" dirty="0" smtClean="0">
                    <a:ln w="0"/>
                    <a:solidFill>
                      <a:schemeClr val="accent4">
                        <a:lumMod val="5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5</a:t>
                </a:r>
                <a:endParaRPr lang="he-IL" sz="1200" b="0" cap="none" spc="0" dirty="0">
                  <a:ln w="0"/>
                  <a:solidFill>
                    <a:schemeClr val="accent4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8" name="קבוצה 7"/>
            <p:cNvGrpSpPr/>
            <p:nvPr/>
          </p:nvGrpSpPr>
          <p:grpSpPr>
            <a:xfrm>
              <a:off x="1740151" y="2685675"/>
              <a:ext cx="1483560" cy="751957"/>
              <a:chOff x="2714297" y="4109545"/>
              <a:chExt cx="1892080" cy="924910"/>
            </a:xfrm>
          </p:grpSpPr>
          <p:sp>
            <p:nvSpPr>
              <p:cNvPr id="9" name="מלבן מעוגל 8"/>
              <p:cNvSpPr/>
              <p:nvPr/>
            </p:nvSpPr>
            <p:spPr>
              <a:xfrm>
                <a:off x="2879833" y="4109545"/>
                <a:ext cx="1471449" cy="924910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ln w="57150">
                    <a:solidFill>
                      <a:srgbClr val="FF0000"/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0" name="מלבן 9"/>
              <p:cNvSpPr/>
              <p:nvPr/>
            </p:nvSpPr>
            <p:spPr>
              <a:xfrm>
                <a:off x="2714297" y="4202669"/>
                <a:ext cx="1892080" cy="79499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he-IL" sz="12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עובד: 258</a:t>
                </a:r>
              </a:p>
              <a:p>
                <a:pPr algn="ctr"/>
                <a:r>
                  <a:rPr lang="he-IL" sz="12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שנות וותק: 1</a:t>
                </a:r>
              </a:p>
              <a:p>
                <a:pPr algn="ctr"/>
                <a:r>
                  <a:rPr lang="he-IL" sz="12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רמת עדיפות: </a:t>
                </a:r>
                <a:r>
                  <a:rPr lang="he-IL" sz="1200" dirty="0" smtClean="0">
                    <a:ln w="0"/>
                    <a:solidFill>
                      <a:schemeClr val="accent4">
                        <a:lumMod val="5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5</a:t>
                </a:r>
                <a:endParaRPr lang="he-IL" sz="1200" b="0" cap="none" spc="0" dirty="0">
                  <a:ln w="0"/>
                  <a:solidFill>
                    <a:schemeClr val="accent4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sp>
        <p:nvSpPr>
          <p:cNvPr id="13" name="מלבן 12"/>
          <p:cNvSpPr/>
          <p:nvPr/>
        </p:nvSpPr>
        <p:spPr>
          <a:xfrm>
            <a:off x="1166313" y="2170969"/>
            <a:ext cx="20040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head</a:t>
            </a:r>
            <a:endParaRPr lang="he-IL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מחבר חץ ישר 13"/>
          <p:cNvCxnSpPr/>
          <p:nvPr/>
        </p:nvCxnSpPr>
        <p:spPr>
          <a:xfrm>
            <a:off x="2168350" y="3109598"/>
            <a:ext cx="287671" cy="75158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5" name="קבוצה 14"/>
          <p:cNvGrpSpPr/>
          <p:nvPr/>
        </p:nvGrpSpPr>
        <p:grpSpPr>
          <a:xfrm>
            <a:off x="6721369" y="2933519"/>
            <a:ext cx="1734206" cy="924910"/>
            <a:chOff x="2714297" y="4109545"/>
            <a:chExt cx="1734206" cy="924910"/>
          </a:xfrm>
        </p:grpSpPr>
        <p:sp>
          <p:nvSpPr>
            <p:cNvPr id="16" name="מלבן מעוגל 15"/>
            <p:cNvSpPr/>
            <p:nvPr/>
          </p:nvSpPr>
          <p:spPr>
            <a:xfrm>
              <a:off x="2879833" y="4109545"/>
              <a:ext cx="1471449" cy="92491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ln w="57150">
                  <a:solidFill>
                    <a:srgbClr val="FF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" name="מלבן 16"/>
            <p:cNvSpPr/>
            <p:nvPr/>
          </p:nvSpPr>
          <p:spPr>
            <a:xfrm>
              <a:off x="2714297" y="4202668"/>
              <a:ext cx="1734206" cy="73866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he-IL" sz="1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עובד: 370 </a:t>
              </a:r>
            </a:p>
            <a:p>
              <a:pPr algn="ctr"/>
              <a:r>
                <a:rPr lang="he-IL" sz="1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שנות וותק: 5</a:t>
              </a:r>
            </a:p>
            <a:p>
              <a:pPr algn="ctr"/>
              <a:r>
                <a:rPr lang="he-IL" sz="1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רמת עדיפות: </a:t>
              </a:r>
              <a:r>
                <a:rPr lang="he-IL" sz="1400" dirty="0" smtClean="0">
                  <a:ln w="0"/>
                  <a:solidFill>
                    <a:schemeClr val="accent4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  <a:endParaRPr lang="he-IL" sz="1400" b="0" cap="none" spc="0" dirty="0">
                <a:ln w="0"/>
                <a:solidFill>
                  <a:schemeClr val="accent4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8" name="קבוצה 17"/>
          <p:cNvGrpSpPr/>
          <p:nvPr/>
        </p:nvGrpSpPr>
        <p:grpSpPr>
          <a:xfrm>
            <a:off x="9489651" y="2933519"/>
            <a:ext cx="1734206" cy="924910"/>
            <a:chOff x="2714297" y="4109545"/>
            <a:chExt cx="1734206" cy="924910"/>
          </a:xfrm>
        </p:grpSpPr>
        <p:sp>
          <p:nvSpPr>
            <p:cNvPr id="19" name="מלבן מעוגל 18"/>
            <p:cNvSpPr/>
            <p:nvPr/>
          </p:nvSpPr>
          <p:spPr>
            <a:xfrm>
              <a:off x="2879833" y="4109545"/>
              <a:ext cx="1471449" cy="92491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ln w="57150">
                  <a:solidFill>
                    <a:srgbClr val="FF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0" name="מלבן 19"/>
            <p:cNvSpPr/>
            <p:nvPr/>
          </p:nvSpPr>
          <p:spPr>
            <a:xfrm>
              <a:off x="2714297" y="4202668"/>
              <a:ext cx="1734206" cy="73866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he-IL" sz="1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עובד: 652 </a:t>
              </a:r>
            </a:p>
            <a:p>
              <a:pPr algn="ctr"/>
              <a:r>
                <a:rPr lang="he-IL" sz="1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שנות וותק: 2</a:t>
              </a:r>
            </a:p>
            <a:p>
              <a:pPr algn="ctr"/>
              <a:r>
                <a:rPr lang="he-IL" sz="1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רמת עדיפות: </a:t>
              </a:r>
              <a:r>
                <a:rPr lang="he-IL" sz="1400" dirty="0" smtClean="0">
                  <a:ln w="0"/>
                  <a:solidFill>
                    <a:srgbClr val="FF3399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he-IL" sz="1400" b="0" cap="none" spc="0" dirty="0">
                <a:ln w="0"/>
                <a:solidFill>
                  <a:srgbClr val="FF339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68" name="מחבר חץ ישר 67"/>
          <p:cNvCxnSpPr/>
          <p:nvPr/>
        </p:nvCxnSpPr>
        <p:spPr>
          <a:xfrm flipH="1">
            <a:off x="10387591" y="5254857"/>
            <a:ext cx="676601" cy="673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מלבן 68"/>
          <p:cNvSpPr/>
          <p:nvPr/>
        </p:nvSpPr>
        <p:spPr>
          <a:xfrm>
            <a:off x="7853619" y="4854308"/>
            <a:ext cx="23936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3600" b="0" cap="none" spc="0" dirty="0" smtClean="0">
                <a:ln w="0"/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מיון הבקשות.</a:t>
            </a:r>
            <a:endParaRPr lang="he-IL" sz="3600" b="0" cap="none" spc="0" dirty="0">
              <a:ln w="0"/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70" name="מחבר חץ ישר 69"/>
          <p:cNvCxnSpPr/>
          <p:nvPr/>
        </p:nvCxnSpPr>
        <p:spPr>
          <a:xfrm>
            <a:off x="8542876" y="3373886"/>
            <a:ext cx="1015090" cy="220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6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/>
          <p:cNvSpPr/>
          <p:nvPr/>
        </p:nvSpPr>
        <p:spPr>
          <a:xfrm>
            <a:off x="3940940" y="946765"/>
            <a:ext cx="93924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800" dirty="0" smtClean="0">
                <a:ln w="0"/>
                <a:latin typeface="Calibri Light" panose="020F0302020204030204" pitchFamily="34" charset="0"/>
                <a:cs typeface="Calibri Light" panose="020F0302020204030204" pitchFamily="34" charset="0"/>
              </a:rPr>
              <a:t>בחינת </a:t>
            </a:r>
            <a:r>
              <a:rPr lang="he-IL" sz="2800" dirty="0">
                <a:ln w="0"/>
                <a:latin typeface="Calibri Light" panose="020F0302020204030204" pitchFamily="34" charset="0"/>
                <a:cs typeface="Calibri Light" panose="020F0302020204030204" pitchFamily="34" charset="0"/>
              </a:rPr>
              <a:t>צירופים אפשריים </a:t>
            </a:r>
            <a:r>
              <a:rPr lang="he-IL" sz="2800" dirty="0" smtClean="0">
                <a:ln w="0"/>
                <a:latin typeface="Calibri Light" panose="020F0302020204030204" pitchFamily="34" charset="0"/>
                <a:cs typeface="Calibri Light" panose="020F0302020204030204" pitchFamily="34" charset="0"/>
              </a:rPr>
              <a:t>לשיבוץ. </a:t>
            </a:r>
            <a:endParaRPr lang="he-IL" sz="2800" dirty="0">
              <a:ln w="0"/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" name="מחבר חץ ישר 2"/>
          <p:cNvCxnSpPr/>
          <p:nvPr/>
        </p:nvCxnSpPr>
        <p:spPr>
          <a:xfrm flipH="1">
            <a:off x="10874882" y="1255981"/>
            <a:ext cx="676601" cy="673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מלבן 15"/>
          <p:cNvSpPr/>
          <p:nvPr/>
        </p:nvSpPr>
        <p:spPr>
          <a:xfrm>
            <a:off x="4126328" y="4019199"/>
            <a:ext cx="7085496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2800" b="0" cap="none" spc="0" dirty="0" smtClean="0">
                <a:ln w="0"/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כל עוד התור לא ריק שולפים את ראש התור, </a:t>
            </a:r>
          </a:p>
          <a:p>
            <a:pPr algn="ctr"/>
            <a:r>
              <a:rPr lang="he-IL" sz="2800" b="0" cap="none" spc="0" dirty="0" smtClean="0">
                <a:ln w="0"/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וחוזרים על דפוס הפעולה שהוזכר.</a:t>
            </a:r>
            <a:endParaRPr lang="he-IL" sz="2800" b="0" cap="none" spc="0" dirty="0">
              <a:ln w="0"/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7" name="מחבר חץ ישר 16"/>
          <p:cNvCxnSpPr/>
          <p:nvPr/>
        </p:nvCxnSpPr>
        <p:spPr>
          <a:xfrm flipH="1">
            <a:off x="10873524" y="4310451"/>
            <a:ext cx="676601" cy="673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8" name="קבוצה 17"/>
          <p:cNvGrpSpPr/>
          <p:nvPr/>
        </p:nvGrpSpPr>
        <p:grpSpPr>
          <a:xfrm>
            <a:off x="2588732" y="1973745"/>
            <a:ext cx="1734206" cy="924910"/>
            <a:chOff x="2714297" y="4109545"/>
            <a:chExt cx="1734206" cy="924910"/>
          </a:xfrm>
        </p:grpSpPr>
        <p:sp>
          <p:nvSpPr>
            <p:cNvPr id="19" name="מלבן מעוגל 18"/>
            <p:cNvSpPr/>
            <p:nvPr/>
          </p:nvSpPr>
          <p:spPr>
            <a:xfrm>
              <a:off x="2879833" y="4109545"/>
              <a:ext cx="1471449" cy="92491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ln w="57150">
                  <a:solidFill>
                    <a:srgbClr val="FF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0" name="מלבן 19"/>
            <p:cNvSpPr/>
            <p:nvPr/>
          </p:nvSpPr>
          <p:spPr>
            <a:xfrm>
              <a:off x="2714297" y="4202668"/>
              <a:ext cx="1734206" cy="73866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he-IL" sz="1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עובד: 370 </a:t>
              </a:r>
            </a:p>
            <a:p>
              <a:pPr algn="ctr"/>
              <a:r>
                <a:rPr lang="he-IL" sz="1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שנות וותק: 5</a:t>
              </a:r>
            </a:p>
            <a:p>
              <a:pPr algn="ctr"/>
              <a:r>
                <a:rPr lang="he-IL" sz="1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רמת עדיפות: </a:t>
              </a:r>
              <a:r>
                <a:rPr lang="he-IL" sz="1400" dirty="0" smtClean="0">
                  <a:ln w="0"/>
                  <a:solidFill>
                    <a:schemeClr val="accent4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  <a:endParaRPr lang="he-IL" sz="1400" b="0" cap="none" spc="0" dirty="0">
                <a:ln w="0"/>
                <a:solidFill>
                  <a:schemeClr val="accent4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1" name="קבוצה 20"/>
          <p:cNvGrpSpPr/>
          <p:nvPr/>
        </p:nvGrpSpPr>
        <p:grpSpPr>
          <a:xfrm>
            <a:off x="5291034" y="2016121"/>
            <a:ext cx="1734206" cy="924910"/>
            <a:chOff x="2714297" y="4109545"/>
            <a:chExt cx="1734206" cy="924910"/>
          </a:xfrm>
        </p:grpSpPr>
        <p:sp>
          <p:nvSpPr>
            <p:cNvPr id="22" name="מלבן מעוגל 21"/>
            <p:cNvSpPr/>
            <p:nvPr/>
          </p:nvSpPr>
          <p:spPr>
            <a:xfrm>
              <a:off x="2879833" y="4109545"/>
              <a:ext cx="1471449" cy="92491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ln w="57150">
                  <a:solidFill>
                    <a:srgbClr val="FF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3" name="מלבן 22"/>
            <p:cNvSpPr/>
            <p:nvPr/>
          </p:nvSpPr>
          <p:spPr>
            <a:xfrm>
              <a:off x="2714297" y="4202668"/>
              <a:ext cx="1734206" cy="73866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he-IL" sz="1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עובד: 652 </a:t>
              </a:r>
            </a:p>
            <a:p>
              <a:pPr algn="ctr"/>
              <a:r>
                <a:rPr lang="he-IL" sz="1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שנות וותק: 2</a:t>
              </a:r>
            </a:p>
            <a:p>
              <a:pPr algn="ctr"/>
              <a:r>
                <a:rPr lang="he-IL" sz="1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רמת עדיפות: </a:t>
              </a:r>
              <a:r>
                <a:rPr lang="he-IL" sz="1400" dirty="0" smtClean="0">
                  <a:ln w="0"/>
                  <a:solidFill>
                    <a:srgbClr val="FF3399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he-IL" sz="1400" b="0" cap="none" spc="0" dirty="0">
                <a:ln w="0"/>
                <a:solidFill>
                  <a:srgbClr val="FF339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24" name="מחבר חץ ישר 23"/>
          <p:cNvCxnSpPr/>
          <p:nvPr/>
        </p:nvCxnSpPr>
        <p:spPr>
          <a:xfrm>
            <a:off x="4386656" y="2487794"/>
            <a:ext cx="1015090" cy="220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5" name="קבוצה 24"/>
          <p:cNvGrpSpPr/>
          <p:nvPr/>
        </p:nvGrpSpPr>
        <p:grpSpPr>
          <a:xfrm>
            <a:off x="1801255" y="5919054"/>
            <a:ext cx="1106214" cy="676455"/>
            <a:chOff x="2748454" y="4109545"/>
            <a:chExt cx="1734206" cy="924910"/>
          </a:xfrm>
        </p:grpSpPr>
        <p:sp>
          <p:nvSpPr>
            <p:cNvPr id="26" name="מלבן מעוגל 25"/>
            <p:cNvSpPr/>
            <p:nvPr/>
          </p:nvSpPr>
          <p:spPr>
            <a:xfrm>
              <a:off x="2879833" y="4109545"/>
              <a:ext cx="1471449" cy="92491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ln w="57150">
                  <a:solidFill>
                    <a:srgbClr val="FF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מלבן 26"/>
            <p:cNvSpPr/>
            <p:nvPr/>
          </p:nvSpPr>
          <p:spPr>
            <a:xfrm>
              <a:off x="2748454" y="4150959"/>
              <a:ext cx="1734206" cy="78903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he-IL" sz="105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עובד: 370 </a:t>
              </a:r>
            </a:p>
            <a:p>
              <a:pPr algn="ctr"/>
              <a:r>
                <a:rPr lang="he-IL" sz="105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שנות וותק: 5</a:t>
              </a:r>
            </a:p>
            <a:p>
              <a:pPr algn="ctr"/>
              <a:r>
                <a:rPr lang="he-IL" sz="105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רמת עדיפות: </a:t>
              </a:r>
              <a:r>
                <a:rPr lang="he-IL" sz="1050" dirty="0" smtClean="0">
                  <a:ln w="0"/>
                  <a:solidFill>
                    <a:schemeClr val="accent4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  <a:endParaRPr lang="he-IL" sz="1050" b="0" cap="none" spc="0" dirty="0">
                <a:ln w="0"/>
                <a:solidFill>
                  <a:schemeClr val="accent4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8" name="קבוצה 27"/>
          <p:cNvGrpSpPr/>
          <p:nvPr/>
        </p:nvGrpSpPr>
        <p:grpSpPr>
          <a:xfrm>
            <a:off x="3331262" y="5916927"/>
            <a:ext cx="1156295" cy="648715"/>
            <a:chOff x="3226932" y="4280114"/>
            <a:chExt cx="1734205" cy="924910"/>
          </a:xfrm>
        </p:grpSpPr>
        <p:sp>
          <p:nvSpPr>
            <p:cNvPr id="29" name="מלבן מעוגל 28"/>
            <p:cNvSpPr/>
            <p:nvPr/>
          </p:nvSpPr>
          <p:spPr>
            <a:xfrm>
              <a:off x="3389751" y="4280114"/>
              <a:ext cx="1471449" cy="92491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ln w="57150">
                  <a:solidFill>
                    <a:srgbClr val="FF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0" name="מלבן 29"/>
            <p:cNvSpPr/>
            <p:nvPr/>
          </p:nvSpPr>
          <p:spPr>
            <a:xfrm>
              <a:off x="3226932" y="4280114"/>
              <a:ext cx="1734205" cy="822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he-IL" sz="105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עובד: 652 </a:t>
              </a:r>
            </a:p>
            <a:p>
              <a:pPr algn="ctr"/>
              <a:r>
                <a:rPr lang="he-IL" sz="105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שנות וותק: 2</a:t>
              </a:r>
            </a:p>
            <a:p>
              <a:pPr algn="ctr"/>
              <a:r>
                <a:rPr lang="he-IL" sz="105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רמת עדיפות: </a:t>
              </a:r>
              <a:r>
                <a:rPr lang="he-IL" sz="1050" dirty="0" smtClean="0">
                  <a:ln w="0"/>
                  <a:solidFill>
                    <a:srgbClr val="FF3399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he-IL" sz="1050" b="0" cap="none" spc="0" dirty="0">
                <a:ln w="0"/>
                <a:solidFill>
                  <a:srgbClr val="FF339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1" name="קבוצה 30"/>
          <p:cNvGrpSpPr/>
          <p:nvPr/>
        </p:nvGrpSpPr>
        <p:grpSpPr>
          <a:xfrm>
            <a:off x="4923603" y="5919054"/>
            <a:ext cx="1106214" cy="676455"/>
            <a:chOff x="2748454" y="4109545"/>
            <a:chExt cx="1734206" cy="924910"/>
          </a:xfrm>
        </p:grpSpPr>
        <p:sp>
          <p:nvSpPr>
            <p:cNvPr id="32" name="מלבן מעוגל 31"/>
            <p:cNvSpPr/>
            <p:nvPr/>
          </p:nvSpPr>
          <p:spPr>
            <a:xfrm>
              <a:off x="2879833" y="4109545"/>
              <a:ext cx="1471449" cy="92491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ln w="57150">
                  <a:solidFill>
                    <a:srgbClr val="FF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3" name="מלבן 32"/>
            <p:cNvSpPr/>
            <p:nvPr/>
          </p:nvSpPr>
          <p:spPr>
            <a:xfrm>
              <a:off x="2748454" y="4150959"/>
              <a:ext cx="1734206" cy="78903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he-IL" sz="105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עובד: 258 </a:t>
              </a:r>
            </a:p>
            <a:p>
              <a:pPr algn="ctr"/>
              <a:r>
                <a:rPr lang="he-IL" sz="105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שנות וותק: 5</a:t>
              </a:r>
            </a:p>
            <a:p>
              <a:pPr algn="ctr"/>
              <a:r>
                <a:rPr lang="he-IL" sz="105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רמת עדיפות: </a:t>
              </a:r>
              <a:r>
                <a:rPr lang="he-IL" sz="1050" dirty="0" smtClean="0">
                  <a:ln w="0"/>
                  <a:solidFill>
                    <a:schemeClr val="accent4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  <a:endParaRPr lang="he-IL" sz="1050" b="0" cap="none" spc="0" dirty="0">
                <a:ln w="0"/>
                <a:solidFill>
                  <a:schemeClr val="accent4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4" name="קבוצה 33"/>
          <p:cNvGrpSpPr/>
          <p:nvPr/>
        </p:nvGrpSpPr>
        <p:grpSpPr>
          <a:xfrm>
            <a:off x="9454302" y="5927116"/>
            <a:ext cx="1106214" cy="646784"/>
            <a:chOff x="2748454" y="4109545"/>
            <a:chExt cx="1734206" cy="924910"/>
          </a:xfrm>
        </p:grpSpPr>
        <p:sp>
          <p:nvSpPr>
            <p:cNvPr id="35" name="מלבן מעוגל 34"/>
            <p:cNvSpPr/>
            <p:nvPr/>
          </p:nvSpPr>
          <p:spPr>
            <a:xfrm>
              <a:off x="2879833" y="4109545"/>
              <a:ext cx="1471449" cy="92491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ln w="57150">
                  <a:solidFill>
                    <a:srgbClr val="FF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6" name="מלבן 35"/>
            <p:cNvSpPr/>
            <p:nvPr/>
          </p:nvSpPr>
          <p:spPr>
            <a:xfrm>
              <a:off x="2748454" y="4150960"/>
              <a:ext cx="1734206" cy="82523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he-IL" sz="105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עובד: 127 </a:t>
              </a:r>
            </a:p>
            <a:p>
              <a:pPr algn="ctr"/>
              <a:r>
                <a:rPr lang="he-IL" sz="105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שנות וותק: 5</a:t>
              </a:r>
            </a:p>
            <a:p>
              <a:pPr algn="ctr"/>
              <a:r>
                <a:rPr lang="he-IL" sz="105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רמת עדיפות: </a:t>
              </a:r>
              <a:r>
                <a:rPr lang="he-IL" sz="1050" dirty="0" smtClean="0">
                  <a:ln w="0"/>
                  <a:solidFill>
                    <a:srgbClr val="0033CC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he-IL" sz="1050" b="0" cap="none" spc="0" dirty="0">
                <a:ln w="0"/>
                <a:solidFill>
                  <a:srgbClr val="0033C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7" name="קבוצה 36"/>
          <p:cNvGrpSpPr/>
          <p:nvPr/>
        </p:nvGrpSpPr>
        <p:grpSpPr>
          <a:xfrm>
            <a:off x="6377979" y="5948739"/>
            <a:ext cx="1156295" cy="648715"/>
            <a:chOff x="3226933" y="4280114"/>
            <a:chExt cx="1734206" cy="924910"/>
          </a:xfrm>
        </p:grpSpPr>
        <p:sp>
          <p:nvSpPr>
            <p:cNvPr id="38" name="מלבן מעוגל 37"/>
            <p:cNvSpPr/>
            <p:nvPr/>
          </p:nvSpPr>
          <p:spPr>
            <a:xfrm>
              <a:off x="3389751" y="4280114"/>
              <a:ext cx="1471449" cy="92491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ln w="57150">
                  <a:solidFill>
                    <a:srgbClr val="FF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9" name="מלבן 38"/>
            <p:cNvSpPr/>
            <p:nvPr/>
          </p:nvSpPr>
          <p:spPr>
            <a:xfrm>
              <a:off x="3226933" y="4280114"/>
              <a:ext cx="1734206" cy="822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he-IL" sz="105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עובד: 652 </a:t>
              </a:r>
            </a:p>
            <a:p>
              <a:pPr algn="ctr"/>
              <a:r>
                <a:rPr lang="he-IL" sz="105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שנות וותק: 2</a:t>
              </a:r>
            </a:p>
            <a:p>
              <a:pPr algn="ctr"/>
              <a:r>
                <a:rPr lang="he-IL" sz="105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רמת עדיפות: </a:t>
              </a:r>
              <a:r>
                <a:rPr lang="he-IL" sz="1050" dirty="0" smtClean="0">
                  <a:ln w="0"/>
                  <a:solidFill>
                    <a:srgbClr val="FF3399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he-IL" sz="1050" b="0" cap="none" spc="0" dirty="0">
                <a:ln w="0"/>
                <a:solidFill>
                  <a:srgbClr val="FF339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0" name="קבוצה 39"/>
          <p:cNvGrpSpPr/>
          <p:nvPr/>
        </p:nvGrpSpPr>
        <p:grpSpPr>
          <a:xfrm>
            <a:off x="7912042" y="5916927"/>
            <a:ext cx="1156295" cy="648715"/>
            <a:chOff x="3226933" y="4280114"/>
            <a:chExt cx="1734206" cy="924910"/>
          </a:xfrm>
        </p:grpSpPr>
        <p:sp>
          <p:nvSpPr>
            <p:cNvPr id="41" name="מלבן מעוגל 40"/>
            <p:cNvSpPr/>
            <p:nvPr/>
          </p:nvSpPr>
          <p:spPr>
            <a:xfrm>
              <a:off x="3389751" y="4280114"/>
              <a:ext cx="1471449" cy="92491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ln w="57150">
                  <a:solidFill>
                    <a:srgbClr val="FF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2" name="מלבן 41"/>
            <p:cNvSpPr/>
            <p:nvPr/>
          </p:nvSpPr>
          <p:spPr>
            <a:xfrm>
              <a:off x="3226933" y="4280114"/>
              <a:ext cx="1734206" cy="822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he-IL" sz="105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עובד: 652 </a:t>
              </a:r>
            </a:p>
            <a:p>
              <a:pPr algn="ctr"/>
              <a:r>
                <a:rPr lang="he-IL" sz="105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שנות וותק: 2</a:t>
              </a:r>
            </a:p>
            <a:p>
              <a:pPr algn="ctr"/>
              <a:r>
                <a:rPr lang="he-IL" sz="105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רמת עדיפות: </a:t>
              </a:r>
              <a:r>
                <a:rPr lang="he-IL" sz="1050" dirty="0" smtClean="0">
                  <a:ln w="0"/>
                  <a:solidFill>
                    <a:srgbClr val="FF3399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he-IL" sz="1050" b="0" cap="none" spc="0" dirty="0">
                <a:ln w="0"/>
                <a:solidFill>
                  <a:srgbClr val="FF339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43" name="מחבר חץ ישר 42"/>
          <p:cNvCxnSpPr/>
          <p:nvPr/>
        </p:nvCxnSpPr>
        <p:spPr>
          <a:xfrm flipV="1">
            <a:off x="2861493" y="6231929"/>
            <a:ext cx="609853" cy="535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מחבר חץ ישר 44"/>
          <p:cNvCxnSpPr/>
          <p:nvPr/>
        </p:nvCxnSpPr>
        <p:spPr>
          <a:xfrm flipV="1">
            <a:off x="8994888" y="6241942"/>
            <a:ext cx="609853" cy="535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מחבר חץ ישר 45"/>
          <p:cNvCxnSpPr/>
          <p:nvPr/>
        </p:nvCxnSpPr>
        <p:spPr>
          <a:xfrm flipV="1">
            <a:off x="7464232" y="6267746"/>
            <a:ext cx="609853" cy="535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מחבר חץ ישר 46"/>
          <p:cNvCxnSpPr/>
          <p:nvPr/>
        </p:nvCxnSpPr>
        <p:spPr>
          <a:xfrm flipV="1">
            <a:off x="5933818" y="6259427"/>
            <a:ext cx="609853" cy="535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מחבר חץ ישר 47"/>
          <p:cNvCxnSpPr/>
          <p:nvPr/>
        </p:nvCxnSpPr>
        <p:spPr>
          <a:xfrm flipV="1">
            <a:off x="4441507" y="6257281"/>
            <a:ext cx="609853" cy="535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מלבן 3"/>
          <p:cNvSpPr/>
          <p:nvPr/>
        </p:nvSpPr>
        <p:spPr>
          <a:xfrm>
            <a:off x="1501747" y="3124115"/>
            <a:ext cx="938109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2800" dirty="0" smtClean="0">
                <a:ln w="0"/>
                <a:latin typeface="Calibri Light" panose="020F0302020204030204" pitchFamily="34" charset="0"/>
                <a:cs typeface="Calibri Light" panose="020F0302020204030204" pitchFamily="34" charset="0"/>
              </a:rPr>
              <a:t>הכנסתם </a:t>
            </a:r>
            <a:r>
              <a:rPr lang="he-IL" sz="2800" dirty="0">
                <a:ln w="0"/>
                <a:latin typeface="Calibri Light" panose="020F0302020204030204" pitchFamily="34" charset="0"/>
                <a:cs typeface="Calibri Light" panose="020F0302020204030204" pitchFamily="34" charset="0"/>
              </a:rPr>
              <a:t>לרשימה השומרת את כלל הצירופים האפשריים ברמה הנוכחית.</a:t>
            </a:r>
          </a:p>
        </p:txBody>
      </p:sp>
      <p:cxnSp>
        <p:nvCxnSpPr>
          <p:cNvPr id="44" name="מחבר חץ ישר 43"/>
          <p:cNvCxnSpPr/>
          <p:nvPr/>
        </p:nvCxnSpPr>
        <p:spPr>
          <a:xfrm flipH="1">
            <a:off x="10874881" y="3417802"/>
            <a:ext cx="676601" cy="673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מלבן 4"/>
          <p:cNvSpPr/>
          <p:nvPr/>
        </p:nvSpPr>
        <p:spPr>
          <a:xfrm>
            <a:off x="920113" y="4860854"/>
            <a:ext cx="104182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רשימת שיבוצים אפשריים ברמה הנוכחית: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22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מחבר חץ ישר 11"/>
          <p:cNvCxnSpPr/>
          <p:nvPr/>
        </p:nvCxnSpPr>
        <p:spPr>
          <a:xfrm flipH="1">
            <a:off x="11088413" y="1698546"/>
            <a:ext cx="719785" cy="489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מלבן 1"/>
          <p:cNvSpPr/>
          <p:nvPr/>
        </p:nvSpPr>
        <p:spPr>
          <a:xfrm>
            <a:off x="950701" y="1375380"/>
            <a:ext cx="1013771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3600" b="0" cap="none" spc="0" dirty="0" smtClean="0">
                <a:ln w="0"/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מנקדים כל צומת ברשימה, בהתאם למסלול אליו הוא משתייך.</a:t>
            </a:r>
            <a:endParaRPr lang="he-IL" sz="3600" b="0" cap="none" spc="0" dirty="0">
              <a:ln w="0"/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5" name="קבוצה 4"/>
          <p:cNvGrpSpPr/>
          <p:nvPr/>
        </p:nvGrpSpPr>
        <p:grpSpPr>
          <a:xfrm>
            <a:off x="1717173" y="2574754"/>
            <a:ext cx="1106214" cy="676455"/>
            <a:chOff x="2748454" y="4109545"/>
            <a:chExt cx="1734206" cy="924910"/>
          </a:xfrm>
        </p:grpSpPr>
        <p:sp>
          <p:nvSpPr>
            <p:cNvPr id="6" name="מלבן מעוגל 5"/>
            <p:cNvSpPr/>
            <p:nvPr/>
          </p:nvSpPr>
          <p:spPr>
            <a:xfrm>
              <a:off x="2879833" y="4109545"/>
              <a:ext cx="1471449" cy="92491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ln w="57150">
                  <a:solidFill>
                    <a:srgbClr val="FF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מלבן 6"/>
            <p:cNvSpPr/>
            <p:nvPr/>
          </p:nvSpPr>
          <p:spPr>
            <a:xfrm>
              <a:off x="2748454" y="4150959"/>
              <a:ext cx="1734206" cy="78903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he-IL" sz="105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עובד: 370 </a:t>
              </a:r>
            </a:p>
            <a:p>
              <a:pPr algn="ctr"/>
              <a:r>
                <a:rPr lang="he-IL" sz="105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שנות וותק: 5</a:t>
              </a:r>
            </a:p>
            <a:p>
              <a:pPr algn="ctr"/>
              <a:r>
                <a:rPr lang="he-IL" sz="105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רמת עדיפות: </a:t>
              </a:r>
              <a:r>
                <a:rPr lang="he-IL" sz="1050" dirty="0" smtClean="0">
                  <a:ln w="0"/>
                  <a:solidFill>
                    <a:schemeClr val="accent4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  <a:endParaRPr lang="he-IL" sz="1050" b="0" cap="none" spc="0" dirty="0">
                <a:ln w="0"/>
                <a:solidFill>
                  <a:schemeClr val="accent4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8" name="קבוצה 7"/>
          <p:cNvGrpSpPr/>
          <p:nvPr/>
        </p:nvGrpSpPr>
        <p:grpSpPr>
          <a:xfrm>
            <a:off x="3247180" y="2572627"/>
            <a:ext cx="1156295" cy="648715"/>
            <a:chOff x="3226932" y="4280114"/>
            <a:chExt cx="1734205" cy="924910"/>
          </a:xfrm>
        </p:grpSpPr>
        <p:sp>
          <p:nvSpPr>
            <p:cNvPr id="9" name="מלבן מעוגל 8"/>
            <p:cNvSpPr/>
            <p:nvPr/>
          </p:nvSpPr>
          <p:spPr>
            <a:xfrm>
              <a:off x="3389751" y="4280114"/>
              <a:ext cx="1471449" cy="92491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ln w="57150">
                  <a:solidFill>
                    <a:srgbClr val="FF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מלבן 9"/>
            <p:cNvSpPr/>
            <p:nvPr/>
          </p:nvSpPr>
          <p:spPr>
            <a:xfrm>
              <a:off x="3226932" y="4280114"/>
              <a:ext cx="1734205" cy="822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he-IL" sz="105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עובד: 652 </a:t>
              </a:r>
            </a:p>
            <a:p>
              <a:pPr algn="ctr"/>
              <a:r>
                <a:rPr lang="he-IL" sz="105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שנות וותק: 2</a:t>
              </a:r>
            </a:p>
            <a:p>
              <a:pPr algn="ctr"/>
              <a:r>
                <a:rPr lang="he-IL" sz="105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רמת עדיפות: </a:t>
              </a:r>
              <a:r>
                <a:rPr lang="he-IL" sz="1050" dirty="0" smtClean="0">
                  <a:ln w="0"/>
                  <a:solidFill>
                    <a:srgbClr val="FF3399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he-IL" sz="1050" b="0" cap="none" spc="0" dirty="0">
                <a:ln w="0"/>
                <a:solidFill>
                  <a:srgbClr val="FF339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1" name="קבוצה 10"/>
          <p:cNvGrpSpPr/>
          <p:nvPr/>
        </p:nvGrpSpPr>
        <p:grpSpPr>
          <a:xfrm>
            <a:off x="4839521" y="2574754"/>
            <a:ext cx="1106214" cy="676455"/>
            <a:chOff x="2748454" y="4109545"/>
            <a:chExt cx="1734206" cy="924910"/>
          </a:xfrm>
        </p:grpSpPr>
        <p:sp>
          <p:nvSpPr>
            <p:cNvPr id="13" name="מלבן מעוגל 12"/>
            <p:cNvSpPr/>
            <p:nvPr/>
          </p:nvSpPr>
          <p:spPr>
            <a:xfrm>
              <a:off x="2879833" y="4109545"/>
              <a:ext cx="1471449" cy="92491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ln w="57150">
                  <a:solidFill>
                    <a:srgbClr val="FF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4" name="מלבן 13"/>
            <p:cNvSpPr/>
            <p:nvPr/>
          </p:nvSpPr>
          <p:spPr>
            <a:xfrm>
              <a:off x="2748454" y="4150959"/>
              <a:ext cx="1734206" cy="78903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he-IL" sz="105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עובד: 258 </a:t>
              </a:r>
            </a:p>
            <a:p>
              <a:pPr algn="ctr"/>
              <a:r>
                <a:rPr lang="he-IL" sz="105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שנות וותק: 5</a:t>
              </a:r>
            </a:p>
            <a:p>
              <a:pPr algn="ctr"/>
              <a:r>
                <a:rPr lang="he-IL" sz="105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רמת עדיפות: </a:t>
              </a:r>
              <a:r>
                <a:rPr lang="he-IL" sz="1050" dirty="0" smtClean="0">
                  <a:ln w="0"/>
                  <a:solidFill>
                    <a:schemeClr val="accent4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  <a:endParaRPr lang="he-IL" sz="1050" b="0" cap="none" spc="0" dirty="0">
                <a:ln w="0"/>
                <a:solidFill>
                  <a:schemeClr val="accent4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5" name="קבוצה 14"/>
          <p:cNvGrpSpPr/>
          <p:nvPr/>
        </p:nvGrpSpPr>
        <p:grpSpPr>
          <a:xfrm>
            <a:off x="9370220" y="2582816"/>
            <a:ext cx="1106214" cy="646784"/>
            <a:chOff x="2748454" y="4109545"/>
            <a:chExt cx="1734206" cy="924910"/>
          </a:xfrm>
        </p:grpSpPr>
        <p:sp>
          <p:nvSpPr>
            <p:cNvPr id="16" name="מלבן מעוגל 15"/>
            <p:cNvSpPr/>
            <p:nvPr/>
          </p:nvSpPr>
          <p:spPr>
            <a:xfrm>
              <a:off x="2879833" y="4109545"/>
              <a:ext cx="1471449" cy="92491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ln w="57150">
                  <a:solidFill>
                    <a:srgbClr val="FF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" name="מלבן 16"/>
            <p:cNvSpPr/>
            <p:nvPr/>
          </p:nvSpPr>
          <p:spPr>
            <a:xfrm>
              <a:off x="2748454" y="4150960"/>
              <a:ext cx="1734206" cy="82523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he-IL" sz="105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עובד: 127 </a:t>
              </a:r>
            </a:p>
            <a:p>
              <a:pPr algn="ctr"/>
              <a:r>
                <a:rPr lang="he-IL" sz="105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שנות וותק: 5</a:t>
              </a:r>
            </a:p>
            <a:p>
              <a:pPr algn="ctr"/>
              <a:r>
                <a:rPr lang="he-IL" sz="105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רמת עדיפות: </a:t>
              </a:r>
              <a:r>
                <a:rPr lang="he-IL" sz="1050" dirty="0" smtClean="0">
                  <a:ln w="0"/>
                  <a:solidFill>
                    <a:srgbClr val="0033CC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he-IL" sz="1050" b="0" cap="none" spc="0" dirty="0">
                <a:ln w="0"/>
                <a:solidFill>
                  <a:srgbClr val="0033C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8" name="קבוצה 17"/>
          <p:cNvGrpSpPr/>
          <p:nvPr/>
        </p:nvGrpSpPr>
        <p:grpSpPr>
          <a:xfrm>
            <a:off x="6293897" y="2604439"/>
            <a:ext cx="1156295" cy="648715"/>
            <a:chOff x="3226933" y="4280114"/>
            <a:chExt cx="1734206" cy="924910"/>
          </a:xfrm>
        </p:grpSpPr>
        <p:sp>
          <p:nvSpPr>
            <p:cNvPr id="19" name="מלבן מעוגל 18"/>
            <p:cNvSpPr/>
            <p:nvPr/>
          </p:nvSpPr>
          <p:spPr>
            <a:xfrm>
              <a:off x="3389751" y="4280114"/>
              <a:ext cx="1471449" cy="92491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ln w="57150">
                  <a:solidFill>
                    <a:srgbClr val="FF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0" name="מלבן 19"/>
            <p:cNvSpPr/>
            <p:nvPr/>
          </p:nvSpPr>
          <p:spPr>
            <a:xfrm>
              <a:off x="3226933" y="4280114"/>
              <a:ext cx="1734206" cy="822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he-IL" sz="105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עובד: 652 </a:t>
              </a:r>
            </a:p>
            <a:p>
              <a:pPr algn="ctr"/>
              <a:r>
                <a:rPr lang="he-IL" sz="105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שנות וותק: 2</a:t>
              </a:r>
            </a:p>
            <a:p>
              <a:pPr algn="ctr"/>
              <a:r>
                <a:rPr lang="he-IL" sz="105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רמת עדיפות: </a:t>
              </a:r>
              <a:r>
                <a:rPr lang="he-IL" sz="1050" dirty="0" smtClean="0">
                  <a:ln w="0"/>
                  <a:solidFill>
                    <a:srgbClr val="FF3399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he-IL" sz="1050" b="0" cap="none" spc="0" dirty="0">
                <a:ln w="0"/>
                <a:solidFill>
                  <a:srgbClr val="FF339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1" name="קבוצה 20"/>
          <p:cNvGrpSpPr/>
          <p:nvPr/>
        </p:nvGrpSpPr>
        <p:grpSpPr>
          <a:xfrm>
            <a:off x="7827960" y="2572627"/>
            <a:ext cx="1156295" cy="648715"/>
            <a:chOff x="3226933" y="4280114"/>
            <a:chExt cx="1734206" cy="924910"/>
          </a:xfrm>
        </p:grpSpPr>
        <p:sp>
          <p:nvSpPr>
            <p:cNvPr id="22" name="מלבן מעוגל 21"/>
            <p:cNvSpPr/>
            <p:nvPr/>
          </p:nvSpPr>
          <p:spPr>
            <a:xfrm>
              <a:off x="3389751" y="4280114"/>
              <a:ext cx="1471449" cy="92491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ln w="57150">
                  <a:solidFill>
                    <a:srgbClr val="FF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3" name="מלבן 22"/>
            <p:cNvSpPr/>
            <p:nvPr/>
          </p:nvSpPr>
          <p:spPr>
            <a:xfrm>
              <a:off x="3226933" y="4280114"/>
              <a:ext cx="1734206" cy="822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he-IL" sz="105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עובד: 652 </a:t>
              </a:r>
            </a:p>
            <a:p>
              <a:pPr algn="ctr"/>
              <a:r>
                <a:rPr lang="he-IL" sz="105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שנות וותק: 2</a:t>
              </a:r>
            </a:p>
            <a:p>
              <a:pPr algn="ctr"/>
              <a:r>
                <a:rPr lang="he-IL" sz="105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רמת עדיפות: </a:t>
              </a:r>
              <a:r>
                <a:rPr lang="he-IL" sz="1050" dirty="0" smtClean="0">
                  <a:ln w="0"/>
                  <a:solidFill>
                    <a:srgbClr val="FF3399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he-IL" sz="1050" b="0" cap="none" spc="0" dirty="0">
                <a:ln w="0"/>
                <a:solidFill>
                  <a:srgbClr val="FF339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24" name="מחבר חץ ישר 23"/>
          <p:cNvCxnSpPr/>
          <p:nvPr/>
        </p:nvCxnSpPr>
        <p:spPr>
          <a:xfrm flipV="1">
            <a:off x="2777411" y="2887629"/>
            <a:ext cx="609853" cy="535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מחבר חץ ישר 24"/>
          <p:cNvCxnSpPr/>
          <p:nvPr/>
        </p:nvCxnSpPr>
        <p:spPr>
          <a:xfrm flipV="1">
            <a:off x="8910806" y="2897642"/>
            <a:ext cx="609853" cy="535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מחבר חץ ישר 25"/>
          <p:cNvCxnSpPr/>
          <p:nvPr/>
        </p:nvCxnSpPr>
        <p:spPr>
          <a:xfrm flipV="1">
            <a:off x="7380150" y="2923446"/>
            <a:ext cx="609853" cy="535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מחבר חץ ישר 26"/>
          <p:cNvCxnSpPr/>
          <p:nvPr/>
        </p:nvCxnSpPr>
        <p:spPr>
          <a:xfrm flipV="1">
            <a:off x="5849736" y="2915127"/>
            <a:ext cx="609853" cy="535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מחבר חץ ישר 27"/>
          <p:cNvCxnSpPr/>
          <p:nvPr/>
        </p:nvCxnSpPr>
        <p:spPr>
          <a:xfrm flipV="1">
            <a:off x="4357425" y="2912981"/>
            <a:ext cx="609853" cy="535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מלבן 28"/>
          <p:cNvSpPr/>
          <p:nvPr/>
        </p:nvSpPr>
        <p:spPr>
          <a:xfrm>
            <a:off x="1655505" y="3306428"/>
            <a:ext cx="108407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2800" b="0" cap="none" spc="0" dirty="0" smtClean="0">
                <a:ln w="0"/>
                <a:solidFill>
                  <a:srgbClr val="00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150.8</a:t>
            </a:r>
            <a:endParaRPr lang="he-IL" sz="2800" b="0" cap="none" spc="0" dirty="0">
              <a:ln w="0"/>
              <a:solidFill>
                <a:srgbClr val="00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0" name="מלבן 29"/>
          <p:cNvSpPr/>
          <p:nvPr/>
        </p:nvSpPr>
        <p:spPr>
          <a:xfrm>
            <a:off x="3164093" y="3329953"/>
            <a:ext cx="118654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2800" b="0" cap="none" spc="0" dirty="0" smtClean="0">
                <a:ln w="0"/>
                <a:solidFill>
                  <a:srgbClr val="CC00C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140.36</a:t>
            </a:r>
            <a:endParaRPr lang="he-IL" sz="2800" b="0" cap="none" spc="0" dirty="0">
              <a:ln w="0"/>
              <a:solidFill>
                <a:srgbClr val="CC00C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1" name="מלבן 30"/>
          <p:cNvSpPr/>
          <p:nvPr/>
        </p:nvSpPr>
        <p:spPr>
          <a:xfrm>
            <a:off x="4759192" y="3346773"/>
            <a:ext cx="118654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2800" b="0" cap="none" spc="0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140.44</a:t>
            </a:r>
            <a:endParaRPr lang="he-IL" sz="2800" b="0" cap="none" spc="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2" name="מלבן 31"/>
          <p:cNvSpPr/>
          <p:nvPr/>
        </p:nvSpPr>
        <p:spPr>
          <a:xfrm>
            <a:off x="6193607" y="3329953"/>
            <a:ext cx="118654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2800" b="0" cap="none" spc="0" dirty="0" smtClean="0">
                <a:ln w="0"/>
                <a:solidFill>
                  <a:srgbClr val="FF00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130.26</a:t>
            </a:r>
            <a:endParaRPr lang="he-IL" sz="2800" b="0" cap="none" spc="0" dirty="0">
              <a:ln w="0"/>
              <a:solidFill>
                <a:srgbClr val="FF006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3" name="מלבן 32"/>
          <p:cNvSpPr/>
          <p:nvPr/>
        </p:nvSpPr>
        <p:spPr>
          <a:xfrm>
            <a:off x="8074581" y="3346773"/>
            <a:ext cx="73289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2800" b="0" cap="none" spc="0" dirty="0" smtClean="0">
                <a:ln w="0"/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132</a:t>
            </a:r>
            <a:endParaRPr lang="he-IL" sz="2800" b="0" cap="none" spc="0" dirty="0">
              <a:ln w="0"/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4" name="מלבן 33"/>
          <p:cNvSpPr/>
          <p:nvPr/>
        </p:nvSpPr>
        <p:spPr>
          <a:xfrm>
            <a:off x="9560739" y="3346773"/>
            <a:ext cx="73289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2800" b="0" cap="none" spc="0" dirty="0" smtClean="0">
                <a:ln w="0"/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121</a:t>
            </a:r>
            <a:endParaRPr lang="he-IL" sz="2800" b="0" cap="none" spc="0" dirty="0">
              <a:ln w="0"/>
              <a:solidFill>
                <a:srgbClr val="0000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66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000"/>
                            </p:stCondLst>
                            <p:childTnLst>
                              <p:par>
                                <p:cTn id="7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000"/>
                            </p:stCondLst>
                            <p:childTnLst>
                              <p:par>
                                <p:cTn id="84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000"/>
                            </p:stCondLst>
                            <p:childTnLst>
                              <p:par>
                                <p:cTn id="90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0"/>
                            </p:stCondLst>
                            <p:childTnLst>
                              <p:par>
                                <p:cTn id="9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2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/>
          <p:cNvSpPr/>
          <p:nvPr/>
        </p:nvSpPr>
        <p:spPr>
          <a:xfrm>
            <a:off x="1250791" y="1285679"/>
            <a:ext cx="987962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בחירת המסלולים בעלי הציון המקסימלי ושיוכם לצומת האב.</a:t>
            </a:r>
            <a:endParaRPr lang="he-IL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" name="מחבר חץ ישר 2"/>
          <p:cNvCxnSpPr/>
          <p:nvPr/>
        </p:nvCxnSpPr>
        <p:spPr>
          <a:xfrm flipH="1">
            <a:off x="11130419" y="1608844"/>
            <a:ext cx="719785" cy="489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אליפסה 3"/>
          <p:cNvSpPr/>
          <p:nvPr/>
        </p:nvSpPr>
        <p:spPr>
          <a:xfrm>
            <a:off x="5778063" y="2081480"/>
            <a:ext cx="1095703" cy="80886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he-IL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מזכירה</a:t>
            </a:r>
            <a:endParaRPr lang="he-IL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he-IL" dirty="0"/>
          </a:p>
        </p:txBody>
      </p:sp>
      <p:grpSp>
        <p:nvGrpSpPr>
          <p:cNvPr id="5" name="קבוצה 4"/>
          <p:cNvGrpSpPr/>
          <p:nvPr/>
        </p:nvGrpSpPr>
        <p:grpSpPr>
          <a:xfrm>
            <a:off x="5248789" y="3416457"/>
            <a:ext cx="1790008" cy="1661228"/>
            <a:chOff x="602203" y="2283081"/>
            <a:chExt cx="1790008" cy="1661228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" name="מלבן מעוגל 5"/>
            <p:cNvSpPr/>
            <p:nvPr/>
          </p:nvSpPr>
          <p:spPr>
            <a:xfrm>
              <a:off x="881604" y="3166218"/>
              <a:ext cx="1207143" cy="530296"/>
            </a:xfrm>
            <a:prstGeom prst="roundRect">
              <a:avLst/>
            </a:prstGeom>
            <a:grp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7" name="קבוצה 6"/>
            <p:cNvGrpSpPr/>
            <p:nvPr/>
          </p:nvGrpSpPr>
          <p:grpSpPr>
            <a:xfrm>
              <a:off x="602203" y="2283081"/>
              <a:ext cx="1790008" cy="1661228"/>
              <a:chOff x="602203" y="2283081"/>
              <a:chExt cx="1790008" cy="1661228"/>
            </a:xfrm>
            <a:grpFill/>
          </p:grpSpPr>
          <p:sp>
            <p:nvSpPr>
              <p:cNvPr id="8" name="אליפסה 7"/>
              <p:cNvSpPr/>
              <p:nvPr/>
            </p:nvSpPr>
            <p:spPr>
              <a:xfrm>
                <a:off x="602203" y="2283081"/>
                <a:ext cx="1790008" cy="1661228"/>
              </a:xfrm>
              <a:prstGeom prst="ellipse">
                <a:avLst/>
              </a:prstGeom>
              <a:grp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" name="מלבן מעוגל 8"/>
              <p:cNvSpPr/>
              <p:nvPr/>
            </p:nvSpPr>
            <p:spPr>
              <a:xfrm>
                <a:off x="872359" y="2511141"/>
                <a:ext cx="1202305" cy="546538"/>
              </a:xfrm>
              <a:prstGeom prst="roundRect">
                <a:avLst/>
              </a:prstGeom>
              <a:grp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he-IL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 Light" panose="020F0302020204030204" pitchFamily="34" charset="0"/>
                    <a:cs typeface="Calibri Light" panose="020F0302020204030204" pitchFamily="34" charset="0"/>
                  </a:rPr>
                  <a:t>עובד: 127 </a:t>
                </a:r>
              </a:p>
              <a:p>
                <a:pPr algn="ctr"/>
                <a:r>
                  <a:rPr lang="he-IL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 Light" panose="020F0302020204030204" pitchFamily="34" charset="0"/>
                    <a:cs typeface="Calibri Light" panose="020F0302020204030204" pitchFamily="34" charset="0"/>
                  </a:rPr>
                  <a:t>שנות וותק: 14</a:t>
                </a:r>
              </a:p>
              <a:p>
                <a:pPr algn="ctr"/>
                <a:r>
                  <a:rPr lang="he-IL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 Light" panose="020F0302020204030204" pitchFamily="34" charset="0"/>
                    <a:cs typeface="Calibri Light" panose="020F0302020204030204" pitchFamily="34" charset="0"/>
                  </a:rPr>
                  <a:t>רמת עדיפות: </a:t>
                </a:r>
                <a:r>
                  <a:rPr lang="he-IL" sz="1100" dirty="0" smtClean="0">
                    <a:ln w="0"/>
                    <a:solidFill>
                      <a:schemeClr val="accent4">
                        <a:lumMod val="5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 Light" panose="020F0302020204030204" pitchFamily="34" charset="0"/>
                    <a:cs typeface="Calibri Light" panose="020F0302020204030204" pitchFamily="34" charset="0"/>
                  </a:rPr>
                  <a:t>5</a:t>
                </a:r>
                <a:endParaRPr lang="he-IL" sz="1100" dirty="0">
                  <a:ln w="0"/>
                  <a:solidFill>
                    <a:schemeClr val="accent4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0" name="מלבן 9"/>
              <p:cNvSpPr/>
              <p:nvPr/>
            </p:nvSpPr>
            <p:spPr>
              <a:xfrm>
                <a:off x="920991" y="3131284"/>
                <a:ext cx="1079374" cy="600164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he-IL" sz="11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 Light" panose="020F0302020204030204" pitchFamily="34" charset="0"/>
                    <a:cs typeface="Calibri Light" panose="020F0302020204030204" pitchFamily="34" charset="0"/>
                  </a:rPr>
                  <a:t>עובד: </a:t>
                </a:r>
                <a:r>
                  <a:rPr lang="he-IL" sz="11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 Light" panose="020F0302020204030204" pitchFamily="34" charset="0"/>
                    <a:cs typeface="Calibri Light" panose="020F0302020204030204" pitchFamily="34" charset="0"/>
                  </a:rPr>
                  <a:t>370</a:t>
                </a:r>
                <a:endParaRPr lang="he-IL" sz="11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algn="ctr"/>
                <a:r>
                  <a:rPr lang="he-IL" sz="11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 Light" panose="020F0302020204030204" pitchFamily="34" charset="0"/>
                    <a:cs typeface="Calibri Light" panose="020F0302020204030204" pitchFamily="34" charset="0"/>
                  </a:rPr>
                  <a:t>שנות </a:t>
                </a:r>
                <a:r>
                  <a:rPr lang="he-IL" sz="11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 Light" panose="020F0302020204030204" pitchFamily="34" charset="0"/>
                    <a:cs typeface="Calibri Light" panose="020F0302020204030204" pitchFamily="34" charset="0"/>
                  </a:rPr>
                  <a:t>וותק:5</a:t>
                </a:r>
                <a:endParaRPr lang="he-IL" sz="11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algn="ctr"/>
                <a:r>
                  <a:rPr lang="he-IL" sz="11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 Light" panose="020F0302020204030204" pitchFamily="34" charset="0"/>
                    <a:cs typeface="Calibri Light" panose="020F0302020204030204" pitchFamily="34" charset="0"/>
                  </a:rPr>
                  <a:t>רמת עדיפות: </a:t>
                </a:r>
                <a:r>
                  <a:rPr lang="he-IL" sz="1100" dirty="0" smtClean="0">
                    <a:ln w="0"/>
                    <a:solidFill>
                      <a:srgbClr val="FF3399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 Light" panose="020F0302020204030204" pitchFamily="34" charset="0"/>
                    <a:cs typeface="Calibri Light" panose="020F0302020204030204" pitchFamily="34" charset="0"/>
                  </a:rPr>
                  <a:t>4</a:t>
                </a:r>
                <a:endParaRPr lang="he-IL" sz="1100" dirty="0">
                  <a:ln w="0"/>
                  <a:solidFill>
                    <a:srgbClr val="FF3399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</p:grpSp>
      <p:grpSp>
        <p:nvGrpSpPr>
          <p:cNvPr id="11" name="קבוצה 10"/>
          <p:cNvGrpSpPr/>
          <p:nvPr/>
        </p:nvGrpSpPr>
        <p:grpSpPr>
          <a:xfrm>
            <a:off x="7521619" y="3363934"/>
            <a:ext cx="1790008" cy="1661228"/>
            <a:chOff x="602203" y="2283081"/>
            <a:chExt cx="1790008" cy="1661228"/>
          </a:xfrm>
          <a:noFill/>
        </p:grpSpPr>
        <p:sp>
          <p:nvSpPr>
            <p:cNvPr id="12" name="מלבן מעוגל 11"/>
            <p:cNvSpPr/>
            <p:nvPr/>
          </p:nvSpPr>
          <p:spPr>
            <a:xfrm>
              <a:off x="881604" y="3166218"/>
              <a:ext cx="1207143" cy="530296"/>
            </a:xfrm>
            <a:prstGeom prst="roundRect">
              <a:avLst/>
            </a:prstGeom>
            <a:grp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13" name="קבוצה 12"/>
            <p:cNvGrpSpPr/>
            <p:nvPr/>
          </p:nvGrpSpPr>
          <p:grpSpPr>
            <a:xfrm>
              <a:off x="602203" y="2283081"/>
              <a:ext cx="1790008" cy="1661228"/>
              <a:chOff x="602203" y="2283081"/>
              <a:chExt cx="1790008" cy="1661228"/>
            </a:xfrm>
            <a:grpFill/>
          </p:grpSpPr>
          <p:sp>
            <p:nvSpPr>
              <p:cNvPr id="14" name="אליפסה 13"/>
              <p:cNvSpPr/>
              <p:nvPr/>
            </p:nvSpPr>
            <p:spPr>
              <a:xfrm>
                <a:off x="602203" y="2283081"/>
                <a:ext cx="1790008" cy="1661228"/>
              </a:xfrm>
              <a:prstGeom prst="ellipse">
                <a:avLst/>
              </a:prstGeom>
              <a:grp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" name="מלבן מעוגל 14"/>
              <p:cNvSpPr/>
              <p:nvPr/>
            </p:nvSpPr>
            <p:spPr>
              <a:xfrm>
                <a:off x="872359" y="2511141"/>
                <a:ext cx="1202305" cy="546538"/>
              </a:xfrm>
              <a:prstGeom prst="roundRect">
                <a:avLst/>
              </a:prstGeom>
              <a:grp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he-IL" sz="11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 Light" panose="020F0302020204030204" pitchFamily="34" charset="0"/>
                    <a:cs typeface="Calibri Light" panose="020F0302020204030204" pitchFamily="34" charset="0"/>
                  </a:rPr>
                  <a:t>עובד:258 </a:t>
                </a:r>
                <a:endParaRPr lang="he-IL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algn="ctr"/>
                <a:r>
                  <a:rPr lang="he-IL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 Light" panose="020F0302020204030204" pitchFamily="34" charset="0"/>
                    <a:cs typeface="Calibri Light" panose="020F0302020204030204" pitchFamily="34" charset="0"/>
                  </a:rPr>
                  <a:t>שנות וותק: </a:t>
                </a:r>
                <a:r>
                  <a:rPr lang="he-IL" sz="11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 Light" panose="020F0302020204030204" pitchFamily="34" charset="0"/>
                    <a:cs typeface="Calibri Light" panose="020F0302020204030204" pitchFamily="34" charset="0"/>
                  </a:rPr>
                  <a:t>1</a:t>
                </a:r>
                <a:endParaRPr lang="he-IL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algn="ctr"/>
                <a:r>
                  <a:rPr lang="he-IL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 Light" panose="020F0302020204030204" pitchFamily="34" charset="0"/>
                    <a:cs typeface="Calibri Light" panose="020F0302020204030204" pitchFamily="34" charset="0"/>
                  </a:rPr>
                  <a:t>רמת עדיפות: </a:t>
                </a:r>
                <a:r>
                  <a:rPr lang="he-IL" sz="1100" dirty="0" smtClean="0">
                    <a:ln w="0"/>
                    <a:solidFill>
                      <a:schemeClr val="accent4">
                        <a:lumMod val="5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 Light" panose="020F0302020204030204" pitchFamily="34" charset="0"/>
                    <a:cs typeface="Calibri Light" panose="020F0302020204030204" pitchFamily="34" charset="0"/>
                  </a:rPr>
                  <a:t>5</a:t>
                </a:r>
                <a:endParaRPr lang="he-IL" sz="1100" dirty="0">
                  <a:ln w="0"/>
                  <a:solidFill>
                    <a:schemeClr val="accent4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6" name="מלבן 15"/>
              <p:cNvSpPr/>
              <p:nvPr/>
            </p:nvSpPr>
            <p:spPr>
              <a:xfrm>
                <a:off x="920991" y="3131284"/>
                <a:ext cx="1079374" cy="600164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he-IL" sz="11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 Light" panose="020F0302020204030204" pitchFamily="34" charset="0"/>
                    <a:cs typeface="Calibri Light" panose="020F0302020204030204" pitchFamily="34" charset="0"/>
                  </a:rPr>
                  <a:t>עובד: </a:t>
                </a:r>
                <a:r>
                  <a:rPr lang="he-IL" sz="11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 Light" panose="020F0302020204030204" pitchFamily="34" charset="0"/>
                    <a:cs typeface="Calibri Light" panose="020F0302020204030204" pitchFamily="34" charset="0"/>
                  </a:rPr>
                  <a:t>370</a:t>
                </a:r>
                <a:endParaRPr lang="he-IL" sz="11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algn="ctr"/>
                <a:r>
                  <a:rPr lang="he-IL" sz="11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 Light" panose="020F0302020204030204" pitchFamily="34" charset="0"/>
                    <a:cs typeface="Calibri Light" panose="020F0302020204030204" pitchFamily="34" charset="0"/>
                  </a:rPr>
                  <a:t>שנות וותק: </a:t>
                </a:r>
                <a:r>
                  <a:rPr lang="he-IL" sz="11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 Light" panose="020F0302020204030204" pitchFamily="34" charset="0"/>
                    <a:cs typeface="Calibri Light" panose="020F0302020204030204" pitchFamily="34" charset="0"/>
                  </a:rPr>
                  <a:t>5</a:t>
                </a:r>
                <a:endParaRPr lang="he-IL" sz="11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algn="ctr"/>
                <a:r>
                  <a:rPr lang="he-IL" sz="11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 Light" panose="020F0302020204030204" pitchFamily="34" charset="0"/>
                    <a:cs typeface="Calibri Light" panose="020F0302020204030204" pitchFamily="34" charset="0"/>
                  </a:rPr>
                  <a:t>רמת עדיפות: </a:t>
                </a:r>
                <a:r>
                  <a:rPr lang="he-IL" sz="1100" dirty="0" smtClean="0">
                    <a:ln w="0"/>
                    <a:solidFill>
                      <a:srgbClr val="FF3399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 Light" panose="020F0302020204030204" pitchFamily="34" charset="0"/>
                    <a:cs typeface="Calibri Light" panose="020F0302020204030204" pitchFamily="34" charset="0"/>
                  </a:rPr>
                  <a:t>4</a:t>
                </a:r>
                <a:endParaRPr lang="he-IL" sz="1100" dirty="0">
                  <a:ln w="0"/>
                  <a:solidFill>
                    <a:srgbClr val="FF3399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</p:grpSp>
      <p:cxnSp>
        <p:nvCxnSpPr>
          <p:cNvPr id="17" name="מחבר חץ ישר 16"/>
          <p:cNvCxnSpPr/>
          <p:nvPr/>
        </p:nvCxnSpPr>
        <p:spPr>
          <a:xfrm>
            <a:off x="6873766" y="2774994"/>
            <a:ext cx="927254" cy="56717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מחבר חץ ישר 17"/>
          <p:cNvCxnSpPr/>
          <p:nvPr/>
        </p:nvCxnSpPr>
        <p:spPr>
          <a:xfrm flipH="1">
            <a:off x="6175404" y="2965524"/>
            <a:ext cx="100336" cy="37664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מחבר חץ ישר 18"/>
          <p:cNvCxnSpPr/>
          <p:nvPr/>
        </p:nvCxnSpPr>
        <p:spPr>
          <a:xfrm flipH="1">
            <a:off x="4561490" y="2685466"/>
            <a:ext cx="1144802" cy="6108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0" name="קבוצה 19"/>
          <p:cNvGrpSpPr/>
          <p:nvPr/>
        </p:nvGrpSpPr>
        <p:grpSpPr>
          <a:xfrm>
            <a:off x="2975959" y="3307918"/>
            <a:ext cx="1790008" cy="1661228"/>
            <a:chOff x="602203" y="2283081"/>
            <a:chExt cx="1790008" cy="1661228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1" name="מלבן מעוגל 20"/>
            <p:cNvSpPr/>
            <p:nvPr/>
          </p:nvSpPr>
          <p:spPr>
            <a:xfrm>
              <a:off x="881604" y="3166218"/>
              <a:ext cx="1207143" cy="530296"/>
            </a:xfrm>
            <a:prstGeom prst="roundRect">
              <a:avLst/>
            </a:prstGeom>
            <a:grp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22" name="קבוצה 21"/>
            <p:cNvGrpSpPr/>
            <p:nvPr/>
          </p:nvGrpSpPr>
          <p:grpSpPr>
            <a:xfrm>
              <a:off x="602203" y="2283081"/>
              <a:ext cx="1790008" cy="1661228"/>
              <a:chOff x="602203" y="2283081"/>
              <a:chExt cx="1790008" cy="1661228"/>
            </a:xfrm>
            <a:grpFill/>
          </p:grpSpPr>
          <p:sp>
            <p:nvSpPr>
              <p:cNvPr id="23" name="אליפסה 22"/>
              <p:cNvSpPr/>
              <p:nvPr/>
            </p:nvSpPr>
            <p:spPr>
              <a:xfrm>
                <a:off x="602203" y="2283081"/>
                <a:ext cx="1790008" cy="1661228"/>
              </a:xfrm>
              <a:prstGeom prst="ellipse">
                <a:avLst/>
              </a:prstGeom>
              <a:grp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4" name="מלבן מעוגל 23"/>
              <p:cNvSpPr/>
              <p:nvPr/>
            </p:nvSpPr>
            <p:spPr>
              <a:xfrm>
                <a:off x="872359" y="2511141"/>
                <a:ext cx="1202305" cy="546538"/>
              </a:xfrm>
              <a:prstGeom prst="roundRect">
                <a:avLst/>
              </a:prstGeom>
              <a:grp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he-IL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 Light" panose="020F0302020204030204" pitchFamily="34" charset="0"/>
                    <a:cs typeface="Calibri Light" panose="020F0302020204030204" pitchFamily="34" charset="0"/>
                  </a:rPr>
                  <a:t>עובד: 127 </a:t>
                </a:r>
              </a:p>
              <a:p>
                <a:pPr algn="ctr"/>
                <a:r>
                  <a:rPr lang="he-IL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 Light" panose="020F0302020204030204" pitchFamily="34" charset="0"/>
                    <a:cs typeface="Calibri Light" panose="020F0302020204030204" pitchFamily="34" charset="0"/>
                  </a:rPr>
                  <a:t>שנות וותק: 14</a:t>
                </a:r>
              </a:p>
              <a:p>
                <a:pPr algn="ctr"/>
                <a:r>
                  <a:rPr lang="he-IL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 Light" panose="020F0302020204030204" pitchFamily="34" charset="0"/>
                    <a:cs typeface="Calibri Light" panose="020F0302020204030204" pitchFamily="34" charset="0"/>
                  </a:rPr>
                  <a:t>רמת עדיפות: </a:t>
                </a:r>
                <a:r>
                  <a:rPr lang="he-IL" sz="1100" dirty="0" smtClean="0">
                    <a:ln w="0"/>
                    <a:solidFill>
                      <a:schemeClr val="accent4">
                        <a:lumMod val="5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 Light" panose="020F0302020204030204" pitchFamily="34" charset="0"/>
                    <a:cs typeface="Calibri Light" panose="020F0302020204030204" pitchFamily="34" charset="0"/>
                  </a:rPr>
                  <a:t>5</a:t>
                </a:r>
                <a:endParaRPr lang="he-IL" sz="1100" dirty="0">
                  <a:ln w="0"/>
                  <a:solidFill>
                    <a:schemeClr val="accent4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5" name="מלבן 24"/>
              <p:cNvSpPr/>
              <p:nvPr/>
            </p:nvSpPr>
            <p:spPr>
              <a:xfrm>
                <a:off x="920991" y="3131284"/>
                <a:ext cx="1079374" cy="600164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he-IL" sz="11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 Light" panose="020F0302020204030204" pitchFamily="34" charset="0"/>
                    <a:cs typeface="Calibri Light" panose="020F0302020204030204" pitchFamily="34" charset="0"/>
                  </a:rPr>
                  <a:t>עובד: 258</a:t>
                </a:r>
              </a:p>
              <a:p>
                <a:pPr algn="ctr"/>
                <a:r>
                  <a:rPr lang="he-IL" sz="11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 Light" panose="020F0302020204030204" pitchFamily="34" charset="0"/>
                    <a:cs typeface="Calibri Light" panose="020F0302020204030204" pitchFamily="34" charset="0"/>
                  </a:rPr>
                  <a:t>שנות וותק: 1</a:t>
                </a:r>
              </a:p>
              <a:p>
                <a:pPr algn="ctr"/>
                <a:r>
                  <a:rPr lang="he-IL" sz="11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 Light" panose="020F0302020204030204" pitchFamily="34" charset="0"/>
                    <a:cs typeface="Calibri Light" panose="020F0302020204030204" pitchFamily="34" charset="0"/>
                  </a:rPr>
                  <a:t>רמת עדיפות: </a:t>
                </a:r>
                <a:r>
                  <a:rPr lang="he-IL" sz="1100" dirty="0" smtClean="0">
                    <a:ln w="0"/>
                    <a:solidFill>
                      <a:schemeClr val="accent4">
                        <a:lumMod val="5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 Light" panose="020F0302020204030204" pitchFamily="34" charset="0"/>
                    <a:cs typeface="Calibri Light" panose="020F0302020204030204" pitchFamily="34" charset="0"/>
                  </a:rPr>
                  <a:t>5</a:t>
                </a:r>
                <a:endParaRPr lang="he-IL" sz="1100" dirty="0">
                  <a:ln w="0"/>
                  <a:solidFill>
                    <a:schemeClr val="accent4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</p:grpSp>
      <p:grpSp>
        <p:nvGrpSpPr>
          <p:cNvPr id="30" name="קבוצה 29"/>
          <p:cNvGrpSpPr/>
          <p:nvPr/>
        </p:nvGrpSpPr>
        <p:grpSpPr>
          <a:xfrm>
            <a:off x="2057235" y="5407332"/>
            <a:ext cx="1191683" cy="676455"/>
            <a:chOff x="2879833" y="4109545"/>
            <a:chExt cx="1471449" cy="92491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1" name="מלבן מעוגל 30"/>
            <p:cNvSpPr/>
            <p:nvPr/>
          </p:nvSpPr>
          <p:spPr>
            <a:xfrm>
              <a:off x="2879833" y="4109545"/>
              <a:ext cx="1471449" cy="924910"/>
            </a:xfrm>
            <a:prstGeom prst="roundRect">
              <a:avLst/>
            </a:prstGeom>
            <a:grp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ln w="57150">
                  <a:solidFill>
                    <a:srgbClr val="FF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2" name="מלבן 31"/>
            <p:cNvSpPr/>
            <p:nvPr/>
          </p:nvSpPr>
          <p:spPr>
            <a:xfrm>
              <a:off x="3007611" y="4150959"/>
              <a:ext cx="1265892" cy="789037"/>
            </a:xfrm>
            <a:prstGeom prst="rect">
              <a:avLst/>
            </a:prstGeom>
            <a:grp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he-IL" sz="105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עובד: 370 </a:t>
              </a:r>
            </a:p>
            <a:p>
              <a:pPr algn="ctr"/>
              <a:r>
                <a:rPr lang="he-IL" sz="105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שנות וותק: 5</a:t>
              </a:r>
            </a:p>
            <a:p>
              <a:pPr algn="ctr"/>
              <a:r>
                <a:rPr lang="he-IL" sz="105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רמת עדיפות: </a:t>
              </a:r>
              <a:r>
                <a:rPr lang="he-IL" sz="1050" dirty="0" smtClean="0">
                  <a:ln w="0"/>
                  <a:solidFill>
                    <a:schemeClr val="accent4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  <a:endParaRPr lang="he-IL" sz="1050" b="0" cap="none" spc="0" dirty="0">
                <a:ln w="0"/>
                <a:solidFill>
                  <a:schemeClr val="accent4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36" name="מלבן 35"/>
          <p:cNvSpPr/>
          <p:nvPr/>
        </p:nvSpPr>
        <p:spPr>
          <a:xfrm>
            <a:off x="2160720" y="6060696"/>
            <a:ext cx="108407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2800" b="0" cap="none" spc="0" dirty="0" smtClean="0">
                <a:ln w="0"/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150.8</a:t>
            </a:r>
            <a:endParaRPr lang="he-IL" sz="2800" b="0" cap="none" spc="0" dirty="0">
              <a:ln w="0"/>
              <a:solidFill>
                <a:srgbClr val="0000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37" name="קבוצה 36"/>
          <p:cNvGrpSpPr/>
          <p:nvPr/>
        </p:nvGrpSpPr>
        <p:grpSpPr>
          <a:xfrm>
            <a:off x="3806576" y="5419484"/>
            <a:ext cx="1195339" cy="648715"/>
            <a:chOff x="3389751" y="4280114"/>
            <a:chExt cx="1471449" cy="92491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8" name="מלבן מעוגל 37"/>
            <p:cNvSpPr/>
            <p:nvPr/>
          </p:nvSpPr>
          <p:spPr>
            <a:xfrm>
              <a:off x="3389751" y="4280114"/>
              <a:ext cx="1471449" cy="924910"/>
            </a:xfrm>
            <a:prstGeom prst="roundRect">
              <a:avLst/>
            </a:prstGeom>
            <a:grp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ln w="57150">
                  <a:solidFill>
                    <a:srgbClr val="FF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9" name="מלבן 38"/>
            <p:cNvSpPr/>
            <p:nvPr/>
          </p:nvSpPr>
          <p:spPr>
            <a:xfrm>
              <a:off x="3494467" y="4325050"/>
              <a:ext cx="1271577" cy="822777"/>
            </a:xfrm>
            <a:prstGeom prst="rect">
              <a:avLst/>
            </a:prstGeom>
            <a:grp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he-IL" sz="105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עובד: 652 </a:t>
              </a:r>
            </a:p>
            <a:p>
              <a:pPr algn="ctr"/>
              <a:r>
                <a:rPr lang="he-IL" sz="105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שנות וותק: 2</a:t>
              </a:r>
            </a:p>
            <a:p>
              <a:pPr algn="ctr"/>
              <a:r>
                <a:rPr lang="he-IL" sz="105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רמת עדיפות: </a:t>
              </a:r>
              <a:r>
                <a:rPr lang="he-IL" sz="1050" dirty="0" smtClean="0">
                  <a:ln w="0"/>
                  <a:solidFill>
                    <a:srgbClr val="FF3399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he-IL" sz="1050" b="0" cap="none" spc="0" dirty="0">
                <a:ln w="0"/>
                <a:solidFill>
                  <a:srgbClr val="FF339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40" name="מלבן 39"/>
          <p:cNvSpPr/>
          <p:nvPr/>
        </p:nvSpPr>
        <p:spPr>
          <a:xfrm>
            <a:off x="3738309" y="6041825"/>
            <a:ext cx="118654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2800" b="0" cap="none" spc="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140.36</a:t>
            </a:r>
            <a:endParaRPr lang="he-IL" sz="2800" b="0" cap="none" spc="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41" name="קבוצה 40"/>
          <p:cNvGrpSpPr/>
          <p:nvPr/>
        </p:nvGrpSpPr>
        <p:grpSpPr>
          <a:xfrm>
            <a:off x="5567577" y="5435357"/>
            <a:ext cx="1242815" cy="676455"/>
            <a:chOff x="2638839" y="4110778"/>
            <a:chExt cx="1948355" cy="92491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42" name="מלבן מעוגל 41"/>
            <p:cNvSpPr/>
            <p:nvPr/>
          </p:nvSpPr>
          <p:spPr>
            <a:xfrm>
              <a:off x="2638839" y="4110778"/>
              <a:ext cx="1948355" cy="924910"/>
            </a:xfrm>
            <a:prstGeom prst="roundRect">
              <a:avLst/>
            </a:prstGeom>
            <a:grp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ln w="57150">
                  <a:solidFill>
                    <a:srgbClr val="FF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3" name="מלבן 42"/>
            <p:cNvSpPr/>
            <p:nvPr/>
          </p:nvSpPr>
          <p:spPr>
            <a:xfrm>
              <a:off x="2748454" y="4150959"/>
              <a:ext cx="1734206" cy="789037"/>
            </a:xfrm>
            <a:prstGeom prst="rect">
              <a:avLst/>
            </a:prstGeom>
            <a:grp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he-IL" sz="105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עובד: 258 </a:t>
              </a:r>
            </a:p>
            <a:p>
              <a:pPr algn="ctr"/>
              <a:r>
                <a:rPr lang="he-IL" sz="105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שנות וותק: 5</a:t>
              </a:r>
            </a:p>
            <a:p>
              <a:pPr algn="ctr"/>
              <a:r>
                <a:rPr lang="he-IL" sz="105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רמת עדיפות: </a:t>
              </a:r>
              <a:r>
                <a:rPr lang="he-IL" sz="1050" dirty="0" smtClean="0">
                  <a:ln w="0"/>
                  <a:solidFill>
                    <a:schemeClr val="accent4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  <a:endParaRPr lang="he-IL" sz="1050" b="0" cap="none" spc="0" dirty="0">
                <a:ln w="0"/>
                <a:solidFill>
                  <a:schemeClr val="accent4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44" name="מלבן 43"/>
          <p:cNvSpPr/>
          <p:nvPr/>
        </p:nvSpPr>
        <p:spPr>
          <a:xfrm>
            <a:off x="5623849" y="6020478"/>
            <a:ext cx="118654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2800" b="0" cap="none" spc="0" dirty="0" smtClean="0">
                <a:ln w="0"/>
                <a:solidFill>
                  <a:srgbClr val="00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140.44</a:t>
            </a:r>
            <a:endParaRPr lang="he-IL" sz="2800" b="0" cap="none" spc="0" dirty="0">
              <a:ln w="0"/>
              <a:solidFill>
                <a:srgbClr val="00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5" name="מחבר חץ ישר 44"/>
          <p:cNvCxnSpPr/>
          <p:nvPr/>
        </p:nvCxnSpPr>
        <p:spPr>
          <a:xfrm>
            <a:off x="6226519" y="5070577"/>
            <a:ext cx="99395" cy="39416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מחבר חץ ישר 46"/>
          <p:cNvCxnSpPr/>
          <p:nvPr/>
        </p:nvCxnSpPr>
        <p:spPr>
          <a:xfrm>
            <a:off x="4121466" y="4990420"/>
            <a:ext cx="88547" cy="38820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מחבר חץ ישר 48"/>
          <p:cNvCxnSpPr/>
          <p:nvPr/>
        </p:nvCxnSpPr>
        <p:spPr>
          <a:xfrm flipH="1">
            <a:off x="2712029" y="4864824"/>
            <a:ext cx="473900" cy="40283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929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5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000"/>
                            </p:stCondLst>
                            <p:childTnLst>
                              <p:par>
                                <p:cTn id="8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36" grpId="0"/>
      <p:bldP spid="40" grpId="0"/>
      <p:bldP spid="4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מחבר חץ ישר 1"/>
          <p:cNvCxnSpPr/>
          <p:nvPr/>
        </p:nvCxnSpPr>
        <p:spPr>
          <a:xfrm flipH="1">
            <a:off x="9831237" y="1545925"/>
            <a:ext cx="676601" cy="673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מלבן 3"/>
          <p:cNvSpPr/>
          <p:nvPr/>
        </p:nvSpPr>
        <p:spPr>
          <a:xfrm>
            <a:off x="2515541" y="1284315"/>
            <a:ext cx="71609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e-IL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דוחפים לתור את צמתי המסלולים שקיבלו ציון מקסימלי.</a:t>
            </a:r>
          </a:p>
        </p:txBody>
      </p:sp>
      <p:sp>
        <p:nvSpPr>
          <p:cNvPr id="5" name="מלבן 4"/>
          <p:cNvSpPr/>
          <p:nvPr/>
        </p:nvSpPr>
        <p:spPr>
          <a:xfrm>
            <a:off x="3648865" y="2125825"/>
            <a:ext cx="602761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חוזרים על הפעולות הנ"ל עד לסיום בניית העץ.</a:t>
            </a:r>
            <a:endParaRPr lang="he-IL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מלבן 5"/>
          <p:cNvSpPr/>
          <p:nvPr/>
        </p:nvSpPr>
        <p:spPr>
          <a:xfrm>
            <a:off x="977471" y="2967335"/>
            <a:ext cx="1023709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4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בוחרים את המסלול שקיבל את הציון הכי גבוה.</a:t>
            </a:r>
          </a:p>
          <a:p>
            <a:pPr algn="ctr"/>
            <a:r>
              <a:rPr lang="he-IL" sz="4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 מסלול זה מהווה את השיבוץ האופטימלי.</a:t>
            </a:r>
            <a:endParaRPr lang="he-IL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7" name="מחבר חץ ישר 6"/>
          <p:cNvCxnSpPr/>
          <p:nvPr/>
        </p:nvCxnSpPr>
        <p:spPr>
          <a:xfrm flipH="1">
            <a:off x="9831236" y="2384070"/>
            <a:ext cx="676601" cy="673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מחבר חץ ישר 7"/>
          <p:cNvCxnSpPr/>
          <p:nvPr/>
        </p:nvCxnSpPr>
        <p:spPr>
          <a:xfrm flipH="1">
            <a:off x="11214568" y="3364809"/>
            <a:ext cx="676601" cy="673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מלבן 8"/>
          <p:cNvSpPr/>
          <p:nvPr/>
        </p:nvSpPr>
        <p:spPr>
          <a:xfrm>
            <a:off x="5646047" y="4855285"/>
            <a:ext cx="15023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-סוף-</a:t>
            </a:r>
            <a:endParaRPr lang="he-IL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35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pPr algn="ctr"/>
            <a:r>
              <a:rPr lang="he-IL" dirty="0" smtClean="0">
                <a:solidFill>
                  <a:srgbClr val="FF0000"/>
                </a:solidFill>
                <a:latin typeface="Algerian" panose="04020705040A02060702" pitchFamily="82" charset="0"/>
                <a:cs typeface="Guttman-Aram" panose="02010401010101010101" pitchFamily="2" charset="-79"/>
              </a:rPr>
              <a:t>מה </a:t>
            </a:r>
            <a:r>
              <a:rPr lang="he-IL" dirty="0" err="1" smtClean="0">
                <a:solidFill>
                  <a:srgbClr val="FF0000"/>
                </a:solidFill>
                <a:latin typeface="Algerian" panose="04020705040A02060702" pitchFamily="82" charset="0"/>
                <a:cs typeface="Guttman-Aram" panose="02010401010101010101" pitchFamily="2" charset="-79"/>
              </a:rPr>
              <a:t>היתה</a:t>
            </a:r>
            <a:r>
              <a:rPr lang="he-IL" dirty="0" smtClean="0">
                <a:solidFill>
                  <a:srgbClr val="FF0000"/>
                </a:solidFill>
                <a:latin typeface="Algerian" panose="04020705040A02060702" pitchFamily="82" charset="0"/>
                <a:cs typeface="Guttman-Aram" panose="02010401010101010101" pitchFamily="2" charset="-79"/>
              </a:rPr>
              <a:t> הבעיה??</a:t>
            </a:r>
            <a:endParaRPr lang="he-IL" dirty="0">
              <a:solidFill>
                <a:srgbClr val="FF0000"/>
              </a:solidFill>
              <a:latin typeface="Algerian" panose="04020705040A02060702" pitchFamily="82" charset="0"/>
              <a:cs typeface="Guttman-Aram" panose="02010401010101010101" pitchFamily="2" charset="-79"/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554" y="1733208"/>
            <a:ext cx="8188668" cy="4466724"/>
          </a:xfrm>
          <a:prstGeom prst="rect">
            <a:avLst/>
          </a:prstGeom>
        </p:spPr>
      </p:pic>
      <p:pic>
        <p:nvPicPr>
          <p:cNvPr id="5" name="תמונה 4" descr="L:\שנה ב\משרד החינוך\אנחנו\נחמי הלפגוט\Easy Shift\images\red-logo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19650"/>
            <a:ext cx="2428875" cy="1849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210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14600" y="691347"/>
            <a:ext cx="8610600" cy="1293028"/>
          </a:xfrm>
        </p:spPr>
        <p:txBody>
          <a:bodyPr/>
          <a:lstStyle/>
          <a:p>
            <a:pPr algn="ctr"/>
            <a:r>
              <a:rPr lang="he-IL" dirty="0" smtClean="0">
                <a:solidFill>
                  <a:srgbClr val="FF0000"/>
                </a:solidFill>
                <a:latin typeface="Guttman-Aram" panose="02010401010101010101" pitchFamily="2" charset="-79"/>
                <a:cs typeface="Guttman-Aram" panose="02010401010101010101" pitchFamily="2" charset="-79"/>
              </a:rPr>
              <a:t>מה הפתרון??</a:t>
            </a:r>
            <a:endParaRPr lang="he-IL" dirty="0">
              <a:solidFill>
                <a:srgbClr val="FF0000"/>
              </a:solidFill>
              <a:latin typeface="Guttman-Aram" panose="02010401010101010101" pitchFamily="2" charset="-79"/>
              <a:cs typeface="Guttman-Aram" panose="02010401010101010101" pitchFamily="2" charset="-79"/>
            </a:endParaRPr>
          </a:p>
        </p:txBody>
      </p:sp>
      <p:cxnSp>
        <p:nvCxnSpPr>
          <p:cNvPr id="5" name="מחבר חץ ישר 4"/>
          <p:cNvCxnSpPr/>
          <p:nvPr/>
        </p:nvCxnSpPr>
        <p:spPr>
          <a:xfrm flipH="1">
            <a:off x="11167403" y="2388969"/>
            <a:ext cx="600075" cy="952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מחבר חץ ישר 8"/>
          <p:cNvCxnSpPr/>
          <p:nvPr/>
        </p:nvCxnSpPr>
        <p:spPr>
          <a:xfrm flipH="1">
            <a:off x="11167404" y="3685000"/>
            <a:ext cx="600075" cy="952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מחבר חץ ישר 10"/>
          <p:cNvCxnSpPr/>
          <p:nvPr/>
        </p:nvCxnSpPr>
        <p:spPr>
          <a:xfrm flipH="1">
            <a:off x="11125200" y="5030530"/>
            <a:ext cx="600075" cy="952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" name="תמונה 11" descr="L:\שנה ב\משרד החינוך\אנחנו\נחמי הלפגוט\Easy Shift\images\red-logo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4556579"/>
            <a:ext cx="3133045" cy="175532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מלבן 3"/>
          <p:cNvSpPr/>
          <p:nvPr/>
        </p:nvSpPr>
        <p:spPr>
          <a:xfrm>
            <a:off x="903621" y="2101345"/>
            <a:ext cx="1027396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בניית מערכת ממוחשבת שתקלוט את בקשות העובדים ואילוצי המוסד.</a:t>
            </a:r>
            <a:endParaRPr lang="he-IL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מלבן 5"/>
          <p:cNvSpPr/>
          <p:nvPr/>
        </p:nvSpPr>
        <p:spPr>
          <a:xfrm>
            <a:off x="747564" y="3370891"/>
            <a:ext cx="10419840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he-IL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שיבוץ אוטומטי, אופטימלי ככל שניתן, תוך התחשבות </a:t>
            </a:r>
            <a:r>
              <a:rPr lang="he-IL" sz="3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מירבית</a:t>
            </a:r>
            <a:r>
              <a:rPr lang="he-IL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 בהעדפות </a:t>
            </a:r>
          </a:p>
          <a:p>
            <a:pPr algn="just"/>
            <a:r>
              <a:rPr lang="he-IL" sz="3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  העובדים </a:t>
            </a:r>
            <a:r>
              <a:rPr lang="he-IL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ואילוצי המוסד.</a:t>
            </a:r>
          </a:p>
        </p:txBody>
      </p:sp>
      <p:sp>
        <p:nvSpPr>
          <p:cNvPr id="8" name="מלבן 7"/>
          <p:cNvSpPr/>
          <p:nvPr/>
        </p:nvSpPr>
        <p:spPr>
          <a:xfrm>
            <a:off x="8877469" y="4738142"/>
            <a:ext cx="22477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he-IL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מערכת גנרית.</a:t>
            </a:r>
          </a:p>
        </p:txBody>
      </p:sp>
    </p:spTree>
    <p:extLst>
      <p:ext uri="{BB962C8B-B14F-4D97-AF65-F5344CB8AC3E}">
        <p14:creationId xmlns:p14="http://schemas.microsoft.com/office/powerpoint/2010/main" val="427594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876299"/>
            <a:ext cx="12192000" cy="1685925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 smtClean="0">
                <a:solidFill>
                  <a:srgbClr val="FF0000"/>
                </a:solidFill>
              </a:rPr>
              <a:t/>
            </a:r>
            <a:br>
              <a:rPr lang="he-IL" dirty="0" smtClean="0">
                <a:solidFill>
                  <a:srgbClr val="FF0000"/>
                </a:solidFill>
              </a:rPr>
            </a:br>
            <a:r>
              <a:rPr lang="he-IL" dirty="0" smtClean="0">
                <a:solidFill>
                  <a:srgbClr val="FF0000"/>
                </a:solidFill>
              </a:rPr>
              <a:t/>
            </a:r>
            <a:br>
              <a:rPr lang="he-IL" dirty="0" smtClean="0">
                <a:solidFill>
                  <a:srgbClr val="FF0000"/>
                </a:solidFill>
              </a:rPr>
            </a:br>
            <a:r>
              <a:rPr lang="he-IL" dirty="0" smtClean="0">
                <a:solidFill>
                  <a:srgbClr val="FF0000"/>
                </a:solidFill>
              </a:rPr>
              <a:t/>
            </a:r>
            <a:br>
              <a:rPr lang="he-IL" dirty="0" smtClean="0">
                <a:solidFill>
                  <a:srgbClr val="FF0000"/>
                </a:solidFill>
              </a:rPr>
            </a:br>
            <a:r>
              <a:rPr lang="he-IL" dirty="0" smtClean="0">
                <a:solidFill>
                  <a:srgbClr val="FF0000"/>
                </a:solidFill>
                <a:latin typeface="Guttman-Aram" panose="02010401010101010101" pitchFamily="2" charset="-79"/>
                <a:cs typeface="Guttman-Aram" panose="02010401010101010101" pitchFamily="2" charset="-79"/>
              </a:rPr>
              <a:t>מהלך האלגוריתם:</a:t>
            </a:r>
            <a:br>
              <a:rPr lang="he-IL" dirty="0" smtClean="0">
                <a:solidFill>
                  <a:srgbClr val="FF0000"/>
                </a:solidFill>
                <a:latin typeface="Guttman-Aram" panose="02010401010101010101" pitchFamily="2" charset="-79"/>
                <a:cs typeface="Guttman-Aram" panose="02010401010101010101" pitchFamily="2" charset="-79"/>
              </a:rPr>
            </a:br>
            <a:r>
              <a:rPr lang="he-IL" dirty="0" smtClean="0">
                <a:solidFill>
                  <a:srgbClr val="FF0000"/>
                </a:solidFill>
              </a:rPr>
              <a:t/>
            </a:r>
            <a:br>
              <a:rPr lang="he-IL" dirty="0" smtClean="0">
                <a:solidFill>
                  <a:srgbClr val="FF0000"/>
                </a:solidFill>
              </a:rPr>
            </a:br>
            <a:r>
              <a:rPr lang="he-IL" sz="2700" dirty="0">
                <a:latin typeface="Calibri Light" panose="020F0302020204030204" pitchFamily="34" charset="0"/>
                <a:cs typeface="Calibri Light" panose="020F0302020204030204" pitchFamily="34" charset="0"/>
              </a:rPr>
              <a:t>על מנת להמחיש את האלגוריתם </a:t>
            </a:r>
            <a:r>
              <a:rPr lang="he-IL" sz="27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לפניכם הנתונים </a:t>
            </a:r>
            <a:r>
              <a:rPr lang="he-IL" sz="2700" dirty="0">
                <a:latin typeface="Calibri Light" panose="020F0302020204030204" pitchFamily="34" charset="0"/>
                <a:cs typeface="Calibri Light" panose="020F0302020204030204" pitchFamily="34" charset="0"/>
              </a:rPr>
              <a:t>הבאים</a:t>
            </a:r>
            <a:r>
              <a:rPr lang="he-IL" sz="27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  <a:br>
              <a:rPr lang="he-IL" sz="27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he-IL" sz="2700" dirty="0" smtClean="0"/>
              <a:t/>
            </a:r>
            <a:br>
              <a:rPr lang="he-IL" sz="2700" dirty="0" smtClean="0"/>
            </a:br>
            <a:r>
              <a:rPr lang="he-IL" sz="2700" u="sng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התפקיד לשיבוץ</a:t>
            </a:r>
            <a:r>
              <a:rPr lang="he-IL" sz="27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מזכירה</a:t>
            </a:r>
            <a:r>
              <a:rPr lang="he-IL" sz="2700" dirty="0" smtClean="0"/>
              <a:t/>
            </a:r>
            <a:br>
              <a:rPr lang="he-IL" sz="2700" dirty="0" smtClean="0"/>
            </a:br>
            <a:r>
              <a:rPr lang="he-IL" sz="2700" dirty="0" smtClean="0"/>
              <a:t/>
            </a:r>
            <a:br>
              <a:rPr lang="he-IL" sz="2700" dirty="0" smtClean="0"/>
            </a:br>
            <a:r>
              <a:rPr lang="he-IL" sz="2700" u="sng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מספר המזכירות הדרושות לכל משמרת עבור השבוע הקרוב:</a:t>
            </a:r>
            <a:br>
              <a:rPr lang="he-IL" sz="2700" u="sng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he-IL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בהנחה שיש בשבוע הקרוב ארבעה משמרות הדורשות שיבוץ</a:t>
            </a:r>
            <a:r>
              <a:rPr lang="he-IL" sz="2000" dirty="0" smtClean="0"/>
              <a:t>.</a:t>
            </a:r>
            <a:r>
              <a:rPr lang="he-IL" sz="2700" u="sng" dirty="0" smtClean="0"/>
              <a:t/>
            </a:r>
            <a:br>
              <a:rPr lang="he-IL" sz="2700" u="sng" dirty="0" smtClean="0"/>
            </a:br>
            <a:r>
              <a:rPr lang="he-IL" sz="2700" u="sng" dirty="0" smtClean="0"/>
              <a:t/>
            </a:r>
            <a:br>
              <a:rPr lang="he-IL" sz="2700" u="sng" dirty="0" smtClean="0"/>
            </a:br>
            <a:r>
              <a:rPr lang="he-IL" sz="2700" dirty="0" smtClean="0">
                <a:solidFill>
                  <a:srgbClr val="FF0000"/>
                </a:solidFill>
              </a:rPr>
              <a:t/>
            </a:r>
            <a:br>
              <a:rPr lang="he-IL" sz="2700" dirty="0" smtClean="0">
                <a:solidFill>
                  <a:srgbClr val="FF0000"/>
                </a:solidFill>
              </a:rPr>
            </a:br>
            <a:endParaRPr lang="he-IL" sz="2700" dirty="0">
              <a:solidFill>
                <a:srgbClr val="FF0000"/>
              </a:solidFill>
            </a:endParaRPr>
          </a:p>
        </p:txBody>
      </p:sp>
      <p:pic>
        <p:nvPicPr>
          <p:cNvPr id="4" name="מציין מיקום תוכן 3" descr="L:\שנה ב\משרד החינוך\אנחנו\נחמי הלפגוט\Easy Shift\images\red-logo.pn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11" y="4495801"/>
            <a:ext cx="2912914" cy="186970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257336"/>
              </p:ext>
            </p:extLst>
          </p:nvPr>
        </p:nvGraphicFramePr>
        <p:xfrm>
          <a:off x="2232025" y="3474217"/>
          <a:ext cx="8128000" cy="1828800"/>
        </p:xfrm>
        <a:graphic>
          <a:graphicData uri="http://schemas.openxmlformats.org/drawingml/2006/table">
            <a:tbl>
              <a:tblPr rtl="1" firstRow="1" bandRow="1">
                <a:noFill/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7652038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379681997"/>
                    </a:ext>
                  </a:extLst>
                </a:gridCol>
              </a:tblGrid>
              <a:tr h="333622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>
                          <a:solidFill>
                            <a:schemeClr val="bg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מספר</a:t>
                      </a:r>
                      <a:r>
                        <a:rPr lang="he-IL" baseline="0" dirty="0" smtClean="0">
                          <a:solidFill>
                            <a:schemeClr val="bg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משמרת</a:t>
                      </a:r>
                      <a:endParaRPr lang="he-IL" dirty="0">
                        <a:solidFill>
                          <a:schemeClr val="bg2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>
                          <a:solidFill>
                            <a:schemeClr val="bg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כמות מזכירות בכל משמרת</a:t>
                      </a:r>
                      <a:endParaRPr lang="he-IL" dirty="0">
                        <a:solidFill>
                          <a:schemeClr val="bg2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18474"/>
                  </a:ext>
                </a:extLst>
              </a:tr>
              <a:tr h="333622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>
                          <a:solidFill>
                            <a:srgbClr val="FF0000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  <a:endParaRPr lang="he-IL" dirty="0">
                        <a:solidFill>
                          <a:srgbClr val="FF0000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>
                          <a:solidFill>
                            <a:srgbClr val="FF0000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  <a:endParaRPr lang="he-IL" dirty="0">
                        <a:solidFill>
                          <a:srgbClr val="FF0000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692531"/>
                  </a:ext>
                </a:extLst>
              </a:tr>
              <a:tr h="333622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>
                          <a:solidFill>
                            <a:srgbClr val="FF0000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  <a:endParaRPr lang="he-IL" dirty="0">
                        <a:solidFill>
                          <a:srgbClr val="FF0000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>
                          <a:solidFill>
                            <a:srgbClr val="FF0000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  <a:endParaRPr lang="he-IL" dirty="0">
                        <a:solidFill>
                          <a:srgbClr val="FF0000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164627"/>
                  </a:ext>
                </a:extLst>
              </a:tr>
              <a:tr h="333622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>
                          <a:solidFill>
                            <a:srgbClr val="FF0000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</a:t>
                      </a:r>
                      <a:endParaRPr lang="he-IL" dirty="0">
                        <a:solidFill>
                          <a:srgbClr val="FF0000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>
                          <a:solidFill>
                            <a:srgbClr val="FF0000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  <a:endParaRPr lang="he-IL" dirty="0">
                        <a:solidFill>
                          <a:srgbClr val="FF0000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795554"/>
                  </a:ext>
                </a:extLst>
              </a:tr>
              <a:tr h="333622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>
                          <a:solidFill>
                            <a:srgbClr val="FF0000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</a:t>
                      </a:r>
                      <a:endParaRPr lang="he-IL" dirty="0">
                        <a:solidFill>
                          <a:srgbClr val="FF0000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>
                          <a:solidFill>
                            <a:srgbClr val="FF0000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  <a:endParaRPr lang="he-IL" dirty="0">
                        <a:solidFill>
                          <a:srgbClr val="FF0000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59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646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66900" y="714841"/>
            <a:ext cx="8610600" cy="1293028"/>
          </a:xfrm>
        </p:spPr>
        <p:txBody>
          <a:bodyPr/>
          <a:lstStyle/>
          <a:p>
            <a:pPr algn="ctr"/>
            <a:r>
              <a:rPr lang="he-IL" dirty="0" smtClean="0">
                <a:solidFill>
                  <a:srgbClr val="FF0000"/>
                </a:solidFill>
              </a:rPr>
              <a:t/>
            </a:r>
            <a:br>
              <a:rPr lang="he-IL" dirty="0" smtClean="0">
                <a:solidFill>
                  <a:srgbClr val="FF0000"/>
                </a:solidFill>
              </a:rPr>
            </a:br>
            <a:r>
              <a:rPr lang="he-IL" dirty="0" smtClean="0">
                <a:solidFill>
                  <a:srgbClr val="FF0000"/>
                </a:solidFill>
                <a:latin typeface="Guttman-Aram" panose="02010401010101010101" pitchFamily="2" charset="-79"/>
                <a:cs typeface="Guttman-Aram" panose="02010401010101010101" pitchFamily="2" charset="-79"/>
              </a:rPr>
              <a:t>מזכירות</a:t>
            </a:r>
            <a:endParaRPr lang="he-IL" dirty="0">
              <a:solidFill>
                <a:srgbClr val="FF0000"/>
              </a:solidFill>
              <a:latin typeface="Guttman-Aram" panose="02010401010101010101" pitchFamily="2" charset="-79"/>
              <a:cs typeface="Guttman-Aram" panose="02010401010101010101" pitchFamily="2" charset="-79"/>
            </a:endParaRPr>
          </a:p>
        </p:txBody>
      </p:sp>
      <p:pic>
        <p:nvPicPr>
          <p:cNvPr id="5" name="מציין מיקום תוכן 3" descr="L:\שנה ב\משרד החינוך\אנחנו\נחמי הלפגוט\Easy Shift\images\red-logo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11" y="4495801"/>
            <a:ext cx="2912914" cy="186970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997489"/>
              </p:ext>
            </p:extLst>
          </p:nvPr>
        </p:nvGraphicFramePr>
        <p:xfrm>
          <a:off x="1344612" y="2129366"/>
          <a:ext cx="9502776" cy="21234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167592">
                  <a:extLst>
                    <a:ext uri="{9D8B030D-6E8A-4147-A177-3AD203B41FA5}">
                      <a16:colId xmlns:a16="http://schemas.microsoft.com/office/drawing/2014/main" val="2479061702"/>
                    </a:ext>
                  </a:extLst>
                </a:gridCol>
                <a:gridCol w="3167592">
                  <a:extLst>
                    <a:ext uri="{9D8B030D-6E8A-4147-A177-3AD203B41FA5}">
                      <a16:colId xmlns:a16="http://schemas.microsoft.com/office/drawing/2014/main" val="199038657"/>
                    </a:ext>
                  </a:extLst>
                </a:gridCol>
                <a:gridCol w="3167592">
                  <a:extLst>
                    <a:ext uri="{9D8B030D-6E8A-4147-A177-3AD203B41FA5}">
                      <a16:colId xmlns:a16="http://schemas.microsoft.com/office/drawing/2014/main" val="3754934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>
                          <a:solidFill>
                            <a:schemeClr val="bg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קוד מזכירה</a:t>
                      </a:r>
                      <a:endParaRPr lang="he-IL" dirty="0">
                        <a:solidFill>
                          <a:schemeClr val="bg2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>
                          <a:solidFill>
                            <a:schemeClr val="bg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שנות וותק</a:t>
                      </a:r>
                      <a:endParaRPr lang="he-IL" dirty="0">
                        <a:solidFill>
                          <a:schemeClr val="bg2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>
                          <a:solidFill>
                            <a:schemeClr val="bg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מספר משמרות</a:t>
                      </a:r>
                      <a:r>
                        <a:rPr lang="he-IL" baseline="0" dirty="0" smtClean="0">
                          <a:solidFill>
                            <a:schemeClr val="bg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לעבודה בשיבוץ הקרוב</a:t>
                      </a:r>
                      <a:endParaRPr lang="he-IL" dirty="0">
                        <a:solidFill>
                          <a:schemeClr val="bg2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845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>
                          <a:solidFill>
                            <a:srgbClr val="FF0000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127</a:t>
                      </a:r>
                      <a:endParaRPr lang="he-IL" dirty="0">
                        <a:solidFill>
                          <a:srgbClr val="FF0000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>
                          <a:solidFill>
                            <a:srgbClr val="FF0000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14</a:t>
                      </a:r>
                      <a:endParaRPr lang="he-IL" dirty="0">
                        <a:solidFill>
                          <a:srgbClr val="FF0000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>
                          <a:solidFill>
                            <a:srgbClr val="FF0000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</a:t>
                      </a:r>
                      <a:endParaRPr lang="he-IL" dirty="0">
                        <a:solidFill>
                          <a:srgbClr val="FF0000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61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>
                          <a:solidFill>
                            <a:srgbClr val="FF0000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258</a:t>
                      </a:r>
                      <a:endParaRPr lang="he-IL" dirty="0">
                        <a:solidFill>
                          <a:srgbClr val="FF0000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>
                          <a:solidFill>
                            <a:srgbClr val="FF0000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  <a:endParaRPr lang="he-IL" dirty="0">
                        <a:solidFill>
                          <a:srgbClr val="FF0000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>
                          <a:solidFill>
                            <a:srgbClr val="FF0000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</a:t>
                      </a:r>
                      <a:endParaRPr lang="he-IL" dirty="0">
                        <a:solidFill>
                          <a:srgbClr val="FF0000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466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>
                          <a:solidFill>
                            <a:srgbClr val="FF0000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652</a:t>
                      </a:r>
                      <a:endParaRPr lang="he-IL" dirty="0">
                        <a:solidFill>
                          <a:srgbClr val="FF0000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>
                          <a:solidFill>
                            <a:srgbClr val="FF0000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  <a:endParaRPr lang="he-IL" dirty="0">
                        <a:solidFill>
                          <a:srgbClr val="FF0000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>
                          <a:solidFill>
                            <a:srgbClr val="FF0000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  <a:endParaRPr lang="he-IL" dirty="0">
                        <a:solidFill>
                          <a:srgbClr val="FF0000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815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>
                          <a:solidFill>
                            <a:srgbClr val="FF0000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370</a:t>
                      </a:r>
                      <a:endParaRPr lang="he-IL" dirty="0">
                        <a:solidFill>
                          <a:srgbClr val="FF0000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>
                          <a:solidFill>
                            <a:srgbClr val="FF0000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</a:t>
                      </a:r>
                      <a:endParaRPr lang="he-IL" dirty="0">
                        <a:solidFill>
                          <a:srgbClr val="FF0000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>
                          <a:solidFill>
                            <a:srgbClr val="FF0000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</a:t>
                      </a:r>
                      <a:endParaRPr lang="he-IL" dirty="0">
                        <a:solidFill>
                          <a:srgbClr val="FF0000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55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731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250825"/>
            <a:ext cx="10515600" cy="1325563"/>
          </a:xfrm>
        </p:spPr>
        <p:txBody>
          <a:bodyPr/>
          <a:lstStyle/>
          <a:p>
            <a:pPr algn="ctr"/>
            <a:r>
              <a:rPr lang="he-IL" dirty="0" smtClean="0">
                <a:solidFill>
                  <a:srgbClr val="FF0000"/>
                </a:solidFill>
                <a:latin typeface="Guttman-Aram" panose="02010401010101010101" pitchFamily="2" charset="-79"/>
                <a:cs typeface="Guttman-Aram" panose="02010401010101010101" pitchFamily="2" charset="-79"/>
              </a:rPr>
              <a:t>העדפות המזכירות לגבי השיבוץ: </a:t>
            </a:r>
            <a:endParaRPr lang="he-IL" dirty="0">
              <a:solidFill>
                <a:srgbClr val="FF0000"/>
              </a:solidFill>
              <a:latin typeface="Guttman-Aram" panose="02010401010101010101" pitchFamily="2" charset="-79"/>
              <a:cs typeface="Guttman-Aram" panose="02010401010101010101" pitchFamily="2" charset="-79"/>
            </a:endParaRPr>
          </a:p>
        </p:txBody>
      </p:sp>
      <p:pic>
        <p:nvPicPr>
          <p:cNvPr id="9" name="מציין מיקום תוכן 3" descr="L:\שנה ב\משרד החינוך\אנחנו\נחמי הלפגוט\Easy Shift\images\red-logo.pn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11" y="4495801"/>
            <a:ext cx="2912914" cy="1869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תמונה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8870" y="1542886"/>
            <a:ext cx="4374259" cy="377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18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57375" y="764373"/>
            <a:ext cx="9648825" cy="1293028"/>
          </a:xfrm>
        </p:spPr>
        <p:txBody>
          <a:bodyPr/>
          <a:lstStyle/>
          <a:p>
            <a:pPr algn="ctr"/>
            <a:r>
              <a:rPr lang="he-IL" dirty="0" smtClean="0">
                <a:solidFill>
                  <a:srgbClr val="FF0000"/>
                </a:solidFill>
                <a:latin typeface="Guttman-Aram" panose="02010401010101010101" pitchFamily="2" charset="-79"/>
                <a:cs typeface="Guttman-Aram" panose="02010401010101010101" pitchFamily="2" charset="-79"/>
              </a:rPr>
              <a:t>המחשת האלגוריתם ע"פ הנתונים שהוצגו לעיל:</a:t>
            </a:r>
            <a:endParaRPr lang="he-IL" dirty="0">
              <a:solidFill>
                <a:srgbClr val="FF0000"/>
              </a:solidFill>
              <a:latin typeface="Guttman-Aram" panose="02010401010101010101" pitchFamily="2" charset="-79"/>
              <a:cs typeface="Guttman-Aram" panose="02010401010101010101" pitchFamily="2" charset="-79"/>
            </a:endParaRPr>
          </a:p>
        </p:txBody>
      </p:sp>
      <p:sp>
        <p:nvSpPr>
          <p:cNvPr id="4" name="אליפסה 3"/>
          <p:cNvSpPr/>
          <p:nvPr/>
        </p:nvSpPr>
        <p:spPr>
          <a:xfrm>
            <a:off x="8458200" y="2914650"/>
            <a:ext cx="1390650" cy="13906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he-IL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מזכירה</a:t>
            </a:r>
            <a:endParaRPr lang="he-IL" sz="24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he-IL" dirty="0"/>
          </a:p>
        </p:txBody>
      </p:sp>
      <p:sp>
        <p:nvSpPr>
          <p:cNvPr id="6" name="מלבן 5"/>
          <p:cNvSpPr/>
          <p:nvPr/>
        </p:nvSpPr>
        <p:spPr>
          <a:xfrm>
            <a:off x="4600575" y="1886635"/>
            <a:ext cx="404469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בניית שורש העץ ודחיפתו לתור</a:t>
            </a:r>
            <a:endParaRPr lang="he-IL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קבוצה 9"/>
          <p:cNvGrpSpPr/>
          <p:nvPr/>
        </p:nvGrpSpPr>
        <p:grpSpPr>
          <a:xfrm>
            <a:off x="2009775" y="3179663"/>
            <a:ext cx="3276600" cy="819120"/>
            <a:chOff x="6534150" y="3124200"/>
            <a:chExt cx="3076575" cy="752445"/>
          </a:xfrm>
        </p:grpSpPr>
        <p:cxnSp>
          <p:nvCxnSpPr>
            <p:cNvPr id="8" name="מחבר ישר 7"/>
            <p:cNvCxnSpPr/>
            <p:nvPr/>
          </p:nvCxnSpPr>
          <p:spPr>
            <a:xfrm flipV="1">
              <a:off x="6534150" y="3124200"/>
              <a:ext cx="3076575" cy="190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מחבר ישר 8"/>
            <p:cNvCxnSpPr/>
            <p:nvPr/>
          </p:nvCxnSpPr>
          <p:spPr>
            <a:xfrm flipV="1">
              <a:off x="6534150" y="3857595"/>
              <a:ext cx="3076575" cy="190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מחבר חץ ישר 12"/>
          <p:cNvCxnSpPr/>
          <p:nvPr/>
        </p:nvCxnSpPr>
        <p:spPr>
          <a:xfrm>
            <a:off x="7191375" y="2476530"/>
            <a:ext cx="1266825" cy="79054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חץ ישר 14"/>
          <p:cNvCxnSpPr>
            <a:stCxn id="4" idx="2"/>
          </p:cNvCxnSpPr>
          <p:nvPr/>
        </p:nvCxnSpPr>
        <p:spPr>
          <a:xfrm flipH="1">
            <a:off x="2362200" y="3609975"/>
            <a:ext cx="60960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חץ ישר 19"/>
          <p:cNvCxnSpPr/>
          <p:nvPr/>
        </p:nvCxnSpPr>
        <p:spPr>
          <a:xfrm flipH="1">
            <a:off x="4074463" y="2409855"/>
            <a:ext cx="764237" cy="58469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מציין מיקום תוכן 3" descr="L:\שנה ב\משרד החינוך\אנחנו\נחמי הלפגוט\Easy Shift\images\red-logo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18" y="4558863"/>
            <a:ext cx="2912914" cy="18697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698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0"/>
                            </p:stCondLst>
                            <p:childTnLst>
                              <p:par>
                                <p:cTn id="3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9000"/>
                            </p:stCondLst>
                            <p:childTnLst>
                              <p:par>
                                <p:cTn id="5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62947" y="911057"/>
            <a:ext cx="10820400" cy="1293028"/>
          </a:xfrm>
        </p:spPr>
        <p:txBody>
          <a:bodyPr>
            <a:normAutofit fontScale="90000"/>
          </a:bodyPr>
          <a:lstStyle/>
          <a:p>
            <a:pPr algn="ctr"/>
            <a:r>
              <a:rPr lang="he-IL" sz="3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</a:t>
            </a:r>
            <a:br>
              <a:rPr lang="he-IL" sz="3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he-IL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he-IL" sz="3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מיון בקשות המזכירות לגבי המשמרת הראשונה ע"פ רמת ההעדפה, שנות הוותק של העובדת וזמן הגשת הבקשה.</a:t>
            </a:r>
            <a:endParaRPr lang="he-IL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מחבר חץ ישר 3"/>
          <p:cNvCxnSpPr/>
          <p:nvPr/>
        </p:nvCxnSpPr>
        <p:spPr>
          <a:xfrm flipH="1">
            <a:off x="11073141" y="1548046"/>
            <a:ext cx="600075" cy="952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8" name="קבוצה 7"/>
          <p:cNvGrpSpPr/>
          <p:nvPr/>
        </p:nvGrpSpPr>
        <p:grpSpPr>
          <a:xfrm>
            <a:off x="1035271" y="3214063"/>
            <a:ext cx="1734206" cy="924910"/>
            <a:chOff x="2714297" y="4109545"/>
            <a:chExt cx="1734206" cy="924910"/>
          </a:xfrm>
        </p:grpSpPr>
        <p:sp>
          <p:nvSpPr>
            <p:cNvPr id="6" name="מלבן מעוגל 5"/>
            <p:cNvSpPr/>
            <p:nvPr/>
          </p:nvSpPr>
          <p:spPr>
            <a:xfrm>
              <a:off x="2879833" y="4109545"/>
              <a:ext cx="1471449" cy="92491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ln w="57150">
                  <a:solidFill>
                    <a:srgbClr val="FF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מלבן 6"/>
            <p:cNvSpPr/>
            <p:nvPr/>
          </p:nvSpPr>
          <p:spPr>
            <a:xfrm>
              <a:off x="2714297" y="4202668"/>
              <a:ext cx="1734206" cy="73866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he-IL" sz="1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עובד: 127 </a:t>
              </a:r>
            </a:p>
            <a:p>
              <a:pPr algn="ctr"/>
              <a:r>
                <a:rPr lang="he-IL" sz="1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שנות וותק: 14</a:t>
              </a:r>
            </a:p>
            <a:p>
              <a:pPr algn="ctr"/>
              <a:r>
                <a:rPr lang="he-IL" sz="1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רמת עדיפות: </a:t>
              </a:r>
              <a:r>
                <a:rPr lang="he-IL" sz="1400" dirty="0" smtClean="0">
                  <a:ln w="0"/>
                  <a:solidFill>
                    <a:schemeClr val="accent4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  <a:endParaRPr lang="he-IL" sz="1400" b="0" cap="none" spc="0" dirty="0">
                <a:ln w="0"/>
                <a:solidFill>
                  <a:schemeClr val="accent4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9" name="קבוצה 8"/>
          <p:cNvGrpSpPr/>
          <p:nvPr/>
        </p:nvGrpSpPr>
        <p:grpSpPr>
          <a:xfrm>
            <a:off x="3548558" y="3207969"/>
            <a:ext cx="1734206" cy="924910"/>
            <a:chOff x="2714297" y="4109545"/>
            <a:chExt cx="1734206" cy="924910"/>
          </a:xfrm>
        </p:grpSpPr>
        <p:sp>
          <p:nvSpPr>
            <p:cNvPr id="10" name="מלבן מעוגל 9"/>
            <p:cNvSpPr/>
            <p:nvPr/>
          </p:nvSpPr>
          <p:spPr>
            <a:xfrm>
              <a:off x="2879833" y="4109545"/>
              <a:ext cx="1471449" cy="92491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ln w="57150">
                  <a:solidFill>
                    <a:srgbClr val="FF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" name="מלבן 10"/>
            <p:cNvSpPr/>
            <p:nvPr/>
          </p:nvSpPr>
          <p:spPr>
            <a:xfrm>
              <a:off x="2714297" y="4202668"/>
              <a:ext cx="1734206" cy="73866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he-IL" sz="1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עובד: 258</a:t>
              </a:r>
            </a:p>
            <a:p>
              <a:pPr algn="ctr"/>
              <a:r>
                <a:rPr lang="he-IL" sz="1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שנות וותק: 1</a:t>
              </a:r>
            </a:p>
            <a:p>
              <a:pPr algn="ctr"/>
              <a:r>
                <a:rPr lang="he-IL" sz="1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רמת עדיפות: </a:t>
              </a:r>
              <a:r>
                <a:rPr lang="he-IL" sz="1400" dirty="0" smtClean="0">
                  <a:ln w="0"/>
                  <a:solidFill>
                    <a:schemeClr val="accent4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  <a:endParaRPr lang="he-IL" sz="1400" b="0" cap="none" spc="0" dirty="0">
                <a:ln w="0"/>
                <a:solidFill>
                  <a:schemeClr val="accent4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2" name="קבוצה 11"/>
          <p:cNvGrpSpPr/>
          <p:nvPr/>
        </p:nvGrpSpPr>
        <p:grpSpPr>
          <a:xfrm>
            <a:off x="8711762" y="3214063"/>
            <a:ext cx="1734206" cy="924910"/>
            <a:chOff x="2714297" y="4109545"/>
            <a:chExt cx="1734206" cy="924910"/>
          </a:xfrm>
        </p:grpSpPr>
        <p:sp>
          <p:nvSpPr>
            <p:cNvPr id="13" name="מלבן מעוגל 12"/>
            <p:cNvSpPr/>
            <p:nvPr/>
          </p:nvSpPr>
          <p:spPr>
            <a:xfrm>
              <a:off x="2879833" y="4109545"/>
              <a:ext cx="1471449" cy="92491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ln w="57150">
                  <a:solidFill>
                    <a:srgbClr val="FF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4" name="מלבן 13"/>
            <p:cNvSpPr/>
            <p:nvPr/>
          </p:nvSpPr>
          <p:spPr>
            <a:xfrm>
              <a:off x="2714297" y="4202668"/>
              <a:ext cx="1734206" cy="73866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he-IL" sz="1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עובד: 652 </a:t>
              </a:r>
            </a:p>
            <a:p>
              <a:pPr algn="ctr"/>
              <a:r>
                <a:rPr lang="he-IL" sz="1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שנות וותק: 2</a:t>
              </a:r>
            </a:p>
            <a:p>
              <a:pPr algn="ctr"/>
              <a:r>
                <a:rPr lang="he-IL" sz="1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רמת עדיפות: </a:t>
              </a:r>
              <a:r>
                <a:rPr lang="he-IL" sz="1400" dirty="0" smtClean="0">
                  <a:ln w="0"/>
                  <a:solidFill>
                    <a:srgbClr val="990099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he-IL" sz="1400" b="0" cap="none" spc="0" dirty="0">
                <a:ln w="0"/>
                <a:solidFill>
                  <a:srgbClr val="99009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5" name="קבוצה 14"/>
          <p:cNvGrpSpPr/>
          <p:nvPr/>
        </p:nvGrpSpPr>
        <p:grpSpPr>
          <a:xfrm>
            <a:off x="6130160" y="3201875"/>
            <a:ext cx="1734206" cy="924910"/>
            <a:chOff x="2714297" y="4109545"/>
            <a:chExt cx="1734206" cy="924910"/>
          </a:xfrm>
        </p:grpSpPr>
        <p:sp>
          <p:nvSpPr>
            <p:cNvPr id="16" name="מלבן מעוגל 15"/>
            <p:cNvSpPr/>
            <p:nvPr/>
          </p:nvSpPr>
          <p:spPr>
            <a:xfrm>
              <a:off x="2879833" y="4109545"/>
              <a:ext cx="1471449" cy="92491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ln w="57150">
                  <a:solidFill>
                    <a:srgbClr val="FF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" name="מלבן 16"/>
            <p:cNvSpPr/>
            <p:nvPr/>
          </p:nvSpPr>
          <p:spPr>
            <a:xfrm>
              <a:off x="2714297" y="4202668"/>
              <a:ext cx="1734206" cy="73866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he-IL" sz="1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עובד: 370 </a:t>
              </a:r>
            </a:p>
            <a:p>
              <a:pPr algn="ctr"/>
              <a:r>
                <a:rPr lang="he-IL" sz="1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שנות וותק: 5</a:t>
              </a:r>
            </a:p>
            <a:p>
              <a:pPr algn="ctr"/>
              <a:r>
                <a:rPr lang="he-IL" sz="1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רמת עדיפות: </a:t>
              </a:r>
              <a:r>
                <a:rPr lang="he-IL" sz="1400" dirty="0" smtClean="0">
                  <a:ln w="0"/>
                  <a:solidFill>
                    <a:srgbClr val="FF3399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he-IL" sz="1400" b="0" cap="none" spc="0" dirty="0">
                <a:ln w="0"/>
                <a:solidFill>
                  <a:srgbClr val="FF339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18" name="מחבר חץ ישר 17"/>
          <p:cNvCxnSpPr/>
          <p:nvPr/>
        </p:nvCxnSpPr>
        <p:spPr>
          <a:xfrm>
            <a:off x="2792307" y="3664330"/>
            <a:ext cx="75625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מחבר חץ ישר 19"/>
          <p:cNvCxnSpPr/>
          <p:nvPr/>
        </p:nvCxnSpPr>
        <p:spPr>
          <a:xfrm>
            <a:off x="5373909" y="3676518"/>
            <a:ext cx="75625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מחבר חץ ישר 20"/>
          <p:cNvCxnSpPr/>
          <p:nvPr/>
        </p:nvCxnSpPr>
        <p:spPr>
          <a:xfrm>
            <a:off x="7955511" y="3647937"/>
            <a:ext cx="75625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2" name="מציין מיקום תוכן 3" descr="L:\שנה ב\משרד החינוך\אנחנו\נחמי הלפגוט\Easy Shift\images\red-logo.pn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18" y="4558863"/>
            <a:ext cx="2912914" cy="18697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102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קבוצה 54"/>
          <p:cNvGrpSpPr/>
          <p:nvPr/>
        </p:nvGrpSpPr>
        <p:grpSpPr>
          <a:xfrm>
            <a:off x="4531533" y="2511737"/>
            <a:ext cx="2837793" cy="1098332"/>
            <a:chOff x="3894083" y="2480442"/>
            <a:chExt cx="2837793" cy="1098332"/>
          </a:xfrm>
        </p:grpSpPr>
        <p:grpSp>
          <p:nvGrpSpPr>
            <p:cNvPr id="7" name="קבוצה 6"/>
            <p:cNvGrpSpPr/>
            <p:nvPr/>
          </p:nvGrpSpPr>
          <p:grpSpPr>
            <a:xfrm>
              <a:off x="4019803" y="2648608"/>
              <a:ext cx="1259640" cy="761999"/>
              <a:chOff x="2798331" y="4109545"/>
              <a:chExt cx="1636982" cy="924910"/>
            </a:xfrm>
          </p:grpSpPr>
          <p:sp>
            <p:nvSpPr>
              <p:cNvPr id="8" name="מלבן מעוגל 7"/>
              <p:cNvSpPr/>
              <p:nvPr/>
            </p:nvSpPr>
            <p:spPr>
              <a:xfrm>
                <a:off x="2879833" y="4109545"/>
                <a:ext cx="1471449" cy="924910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ln w="57150">
                    <a:solidFill>
                      <a:srgbClr val="FF0000"/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9" name="מלבן 8"/>
              <p:cNvSpPr/>
              <p:nvPr/>
            </p:nvSpPr>
            <p:spPr>
              <a:xfrm>
                <a:off x="2798331" y="4150128"/>
                <a:ext cx="1636982" cy="78451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he-IL" sz="12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עובד: 127 </a:t>
                </a:r>
              </a:p>
              <a:p>
                <a:pPr algn="ctr"/>
                <a:r>
                  <a:rPr lang="he-IL" sz="12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שנות וותק: 14</a:t>
                </a:r>
              </a:p>
              <a:p>
                <a:pPr algn="ctr"/>
                <a:r>
                  <a:rPr lang="he-IL" sz="12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רמת עדיפות: </a:t>
                </a:r>
                <a:r>
                  <a:rPr lang="he-IL" sz="1200" dirty="0" smtClean="0">
                    <a:ln w="0"/>
                    <a:solidFill>
                      <a:schemeClr val="accent4">
                        <a:lumMod val="5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5</a:t>
                </a:r>
                <a:endParaRPr lang="he-IL" sz="1200" b="0" cap="none" spc="0" dirty="0">
                  <a:ln w="0"/>
                  <a:solidFill>
                    <a:schemeClr val="accent4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14" name="מלבן מעוגל 13"/>
            <p:cNvSpPr/>
            <p:nvPr/>
          </p:nvSpPr>
          <p:spPr>
            <a:xfrm>
              <a:off x="3894083" y="2480442"/>
              <a:ext cx="2837793" cy="1098332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18" name="קבוצה 17"/>
            <p:cNvGrpSpPr/>
            <p:nvPr/>
          </p:nvGrpSpPr>
          <p:grpSpPr>
            <a:xfrm>
              <a:off x="5228409" y="2647880"/>
              <a:ext cx="1489840" cy="747997"/>
              <a:chOff x="2714297" y="4109545"/>
              <a:chExt cx="1734206" cy="924910"/>
            </a:xfrm>
          </p:grpSpPr>
          <p:sp>
            <p:nvSpPr>
              <p:cNvPr id="19" name="מלבן מעוגל 18"/>
              <p:cNvSpPr/>
              <p:nvPr/>
            </p:nvSpPr>
            <p:spPr>
              <a:xfrm>
                <a:off x="2879833" y="4109545"/>
                <a:ext cx="1471449" cy="924910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ln w="57150">
                    <a:solidFill>
                      <a:srgbClr val="FF0000"/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0" name="מלבן 19"/>
              <p:cNvSpPr/>
              <p:nvPr/>
            </p:nvSpPr>
            <p:spPr>
              <a:xfrm>
                <a:off x="2714297" y="4202668"/>
                <a:ext cx="1734206" cy="79919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he-IL" sz="12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עובד: 370 </a:t>
                </a:r>
              </a:p>
              <a:p>
                <a:pPr algn="ctr"/>
                <a:r>
                  <a:rPr lang="he-IL" sz="12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שנות וותק: 5</a:t>
                </a:r>
              </a:p>
              <a:p>
                <a:pPr algn="ctr"/>
                <a:r>
                  <a:rPr lang="he-IL" sz="12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רמת עדיפות: </a:t>
                </a:r>
                <a:r>
                  <a:rPr lang="he-IL" sz="1200" dirty="0" smtClean="0">
                    <a:ln w="0"/>
                    <a:solidFill>
                      <a:srgbClr val="FF3399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4</a:t>
                </a:r>
                <a:endParaRPr lang="he-IL" sz="1200" b="0" cap="none" spc="0" dirty="0">
                  <a:ln w="0"/>
                  <a:solidFill>
                    <a:srgbClr val="FF3399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grpSp>
        <p:nvGrpSpPr>
          <p:cNvPr id="54" name="קבוצה 53"/>
          <p:cNvGrpSpPr/>
          <p:nvPr/>
        </p:nvGrpSpPr>
        <p:grpSpPr>
          <a:xfrm>
            <a:off x="8747206" y="2528485"/>
            <a:ext cx="2870124" cy="1098332"/>
            <a:chOff x="8082780" y="2732457"/>
            <a:chExt cx="2870124" cy="1098332"/>
          </a:xfrm>
        </p:grpSpPr>
        <p:sp>
          <p:nvSpPr>
            <p:cNvPr id="24" name="מלבן מעוגל 23"/>
            <p:cNvSpPr/>
            <p:nvPr/>
          </p:nvSpPr>
          <p:spPr>
            <a:xfrm>
              <a:off x="8082780" y="2732457"/>
              <a:ext cx="2837793" cy="1098332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25" name="קבוצה 24"/>
            <p:cNvGrpSpPr/>
            <p:nvPr/>
          </p:nvGrpSpPr>
          <p:grpSpPr>
            <a:xfrm>
              <a:off x="8208412" y="2893394"/>
              <a:ext cx="1259640" cy="761999"/>
              <a:chOff x="2798331" y="4109545"/>
              <a:chExt cx="1636982" cy="924910"/>
            </a:xfrm>
          </p:grpSpPr>
          <p:sp>
            <p:nvSpPr>
              <p:cNvPr id="26" name="מלבן מעוגל 25"/>
              <p:cNvSpPr/>
              <p:nvPr/>
            </p:nvSpPr>
            <p:spPr>
              <a:xfrm>
                <a:off x="2879833" y="4109545"/>
                <a:ext cx="1471449" cy="924910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ln w="57150">
                    <a:solidFill>
                      <a:srgbClr val="FF0000"/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7" name="מלבן 26"/>
              <p:cNvSpPr/>
              <p:nvPr/>
            </p:nvSpPr>
            <p:spPr>
              <a:xfrm>
                <a:off x="2798331" y="4150128"/>
                <a:ext cx="1636982" cy="78451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he-IL" sz="12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עובד: 127 </a:t>
                </a:r>
              </a:p>
              <a:p>
                <a:pPr algn="ctr"/>
                <a:r>
                  <a:rPr lang="he-IL" sz="12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שנות וותק: 14</a:t>
                </a:r>
              </a:p>
              <a:p>
                <a:pPr algn="ctr"/>
                <a:r>
                  <a:rPr lang="he-IL" sz="12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רמת עדיפות: </a:t>
                </a:r>
                <a:r>
                  <a:rPr lang="he-IL" sz="1200" dirty="0" smtClean="0">
                    <a:ln w="0"/>
                    <a:solidFill>
                      <a:schemeClr val="accent4">
                        <a:lumMod val="5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5</a:t>
                </a:r>
                <a:endParaRPr lang="he-IL" sz="1200" b="0" cap="none" spc="0" dirty="0">
                  <a:ln w="0"/>
                  <a:solidFill>
                    <a:schemeClr val="accent4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29" name="קבוצה 28"/>
            <p:cNvGrpSpPr/>
            <p:nvPr/>
          </p:nvGrpSpPr>
          <p:grpSpPr>
            <a:xfrm>
              <a:off x="9286152" y="2915844"/>
              <a:ext cx="1666752" cy="729868"/>
              <a:chOff x="3251924" y="3829540"/>
              <a:chExt cx="1734206" cy="646332"/>
            </a:xfrm>
          </p:grpSpPr>
          <p:sp>
            <p:nvSpPr>
              <p:cNvPr id="30" name="מלבן מעוגל 29"/>
              <p:cNvSpPr/>
              <p:nvPr/>
            </p:nvSpPr>
            <p:spPr>
              <a:xfrm>
                <a:off x="3539375" y="3829540"/>
                <a:ext cx="1251079" cy="646332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ln w="57150">
                    <a:solidFill>
                      <a:srgbClr val="FF0000"/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1" name="מלבן 30"/>
              <p:cNvSpPr/>
              <p:nvPr/>
            </p:nvSpPr>
            <p:spPr>
              <a:xfrm>
                <a:off x="3251924" y="3874014"/>
                <a:ext cx="1734206" cy="57235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he-IL" sz="12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עובד: 652 </a:t>
                </a:r>
              </a:p>
              <a:p>
                <a:pPr algn="ctr"/>
                <a:r>
                  <a:rPr lang="he-IL" sz="12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שנות וותק: 2</a:t>
                </a:r>
              </a:p>
              <a:p>
                <a:pPr algn="ctr"/>
                <a:r>
                  <a:rPr lang="he-IL" sz="12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רמת עדיפות: </a:t>
                </a:r>
                <a:r>
                  <a:rPr lang="he-IL" sz="1200" dirty="0" smtClean="0">
                    <a:ln w="0"/>
                    <a:solidFill>
                      <a:srgbClr val="990099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  <a:endParaRPr lang="he-IL" sz="1200" b="0" cap="none" spc="0" dirty="0">
                  <a:ln w="0"/>
                  <a:solidFill>
                    <a:srgbClr val="990099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grpSp>
        <p:nvGrpSpPr>
          <p:cNvPr id="67" name="קבוצה 66"/>
          <p:cNvGrpSpPr/>
          <p:nvPr/>
        </p:nvGrpSpPr>
        <p:grpSpPr>
          <a:xfrm>
            <a:off x="554111" y="4626061"/>
            <a:ext cx="2847990" cy="1145628"/>
            <a:chOff x="676117" y="4289346"/>
            <a:chExt cx="2847990" cy="1145628"/>
          </a:xfrm>
        </p:grpSpPr>
        <p:grpSp>
          <p:nvGrpSpPr>
            <p:cNvPr id="21" name="קבוצה 20"/>
            <p:cNvGrpSpPr/>
            <p:nvPr/>
          </p:nvGrpSpPr>
          <p:grpSpPr>
            <a:xfrm>
              <a:off x="2003031" y="4559724"/>
              <a:ext cx="1510861" cy="722041"/>
              <a:chOff x="2727419" y="4109545"/>
              <a:chExt cx="1734206" cy="924910"/>
            </a:xfrm>
          </p:grpSpPr>
          <p:sp>
            <p:nvSpPr>
              <p:cNvPr id="22" name="מלבן מעוגל 21"/>
              <p:cNvSpPr/>
              <p:nvPr/>
            </p:nvSpPr>
            <p:spPr>
              <a:xfrm>
                <a:off x="2879833" y="4109545"/>
                <a:ext cx="1471449" cy="924910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ln w="57150">
                    <a:solidFill>
                      <a:srgbClr val="FF0000"/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3" name="מלבן 22"/>
              <p:cNvSpPr/>
              <p:nvPr/>
            </p:nvSpPr>
            <p:spPr>
              <a:xfrm>
                <a:off x="2727419" y="4204851"/>
                <a:ext cx="1734206" cy="82792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he-IL" sz="12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עובד: 370 </a:t>
                </a:r>
              </a:p>
              <a:p>
                <a:pPr algn="ctr"/>
                <a:r>
                  <a:rPr lang="he-IL" sz="12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שנות וותק: 5</a:t>
                </a:r>
              </a:p>
              <a:p>
                <a:pPr algn="ctr"/>
                <a:r>
                  <a:rPr lang="he-IL" sz="12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רמת עדיפות: </a:t>
                </a:r>
                <a:r>
                  <a:rPr lang="he-IL" sz="1200" dirty="0" smtClean="0">
                    <a:ln w="0"/>
                    <a:solidFill>
                      <a:srgbClr val="FF3399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4</a:t>
                </a:r>
                <a:endParaRPr lang="he-IL" sz="1200" b="0" cap="none" spc="0" dirty="0">
                  <a:ln w="0"/>
                  <a:solidFill>
                    <a:srgbClr val="FF3399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32" name="מלבן מעוגל 31"/>
            <p:cNvSpPr/>
            <p:nvPr/>
          </p:nvSpPr>
          <p:spPr>
            <a:xfrm>
              <a:off x="686314" y="4289346"/>
              <a:ext cx="2837793" cy="114562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34" name="קבוצה 33"/>
            <p:cNvGrpSpPr/>
            <p:nvPr/>
          </p:nvGrpSpPr>
          <p:grpSpPr>
            <a:xfrm>
              <a:off x="676117" y="4552244"/>
              <a:ext cx="1483560" cy="737000"/>
              <a:chOff x="2669518" y="4109545"/>
              <a:chExt cx="1892080" cy="924910"/>
            </a:xfrm>
          </p:grpSpPr>
          <p:sp>
            <p:nvSpPr>
              <p:cNvPr id="35" name="מלבן מעוגל 34"/>
              <p:cNvSpPr/>
              <p:nvPr/>
            </p:nvSpPr>
            <p:spPr>
              <a:xfrm>
                <a:off x="2879833" y="4109545"/>
                <a:ext cx="1471449" cy="924910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ln w="57150">
                    <a:solidFill>
                      <a:srgbClr val="FF0000"/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6" name="מלבן 35"/>
              <p:cNvSpPr/>
              <p:nvPr/>
            </p:nvSpPr>
            <p:spPr>
              <a:xfrm>
                <a:off x="2669518" y="4192451"/>
                <a:ext cx="1892080" cy="81112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he-IL" sz="12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עובד: 258</a:t>
                </a:r>
              </a:p>
              <a:p>
                <a:pPr algn="ctr"/>
                <a:r>
                  <a:rPr lang="he-IL" sz="12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שנות וותק: 1</a:t>
                </a:r>
              </a:p>
              <a:p>
                <a:pPr algn="ctr"/>
                <a:r>
                  <a:rPr lang="he-IL" sz="12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רמת עדיפות: </a:t>
                </a:r>
                <a:r>
                  <a:rPr lang="he-IL" sz="1200" dirty="0" smtClean="0">
                    <a:ln w="0"/>
                    <a:solidFill>
                      <a:schemeClr val="accent4">
                        <a:lumMod val="5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5</a:t>
                </a:r>
                <a:endParaRPr lang="he-IL" sz="1200" b="0" cap="none" spc="0" dirty="0">
                  <a:ln w="0"/>
                  <a:solidFill>
                    <a:schemeClr val="accent4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grpSp>
        <p:nvGrpSpPr>
          <p:cNvPr id="64" name="קבוצה 63"/>
          <p:cNvGrpSpPr/>
          <p:nvPr/>
        </p:nvGrpSpPr>
        <p:grpSpPr>
          <a:xfrm>
            <a:off x="574818" y="2504839"/>
            <a:ext cx="2837793" cy="1145628"/>
            <a:chOff x="388883" y="2480442"/>
            <a:chExt cx="2837793" cy="1145628"/>
          </a:xfrm>
        </p:grpSpPr>
        <p:sp>
          <p:nvSpPr>
            <p:cNvPr id="6" name="מלבן מעוגל 5"/>
            <p:cNvSpPr/>
            <p:nvPr/>
          </p:nvSpPr>
          <p:spPr>
            <a:xfrm>
              <a:off x="388883" y="2480442"/>
              <a:ext cx="2837793" cy="114562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15" name="קבוצה 14"/>
            <p:cNvGrpSpPr/>
            <p:nvPr/>
          </p:nvGrpSpPr>
          <p:grpSpPr>
            <a:xfrm>
              <a:off x="480511" y="2679906"/>
              <a:ext cx="1259640" cy="761999"/>
              <a:chOff x="2798331" y="4109545"/>
              <a:chExt cx="1636982" cy="924910"/>
            </a:xfrm>
          </p:grpSpPr>
          <p:sp>
            <p:nvSpPr>
              <p:cNvPr id="16" name="מלבן מעוגל 15"/>
              <p:cNvSpPr/>
              <p:nvPr/>
            </p:nvSpPr>
            <p:spPr>
              <a:xfrm>
                <a:off x="2879833" y="4109545"/>
                <a:ext cx="1471449" cy="924910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ln w="57150">
                    <a:solidFill>
                      <a:srgbClr val="FF0000"/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7" name="מלבן 16"/>
              <p:cNvSpPr/>
              <p:nvPr/>
            </p:nvSpPr>
            <p:spPr>
              <a:xfrm>
                <a:off x="2798331" y="4150128"/>
                <a:ext cx="1636982" cy="78451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he-IL" sz="12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עובד: 127 </a:t>
                </a:r>
              </a:p>
              <a:p>
                <a:pPr algn="ctr"/>
                <a:r>
                  <a:rPr lang="he-IL" sz="12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שנות וותק: 14</a:t>
                </a:r>
              </a:p>
              <a:p>
                <a:pPr algn="ctr"/>
                <a:r>
                  <a:rPr lang="he-IL" sz="12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רמת עדיפות: </a:t>
                </a:r>
                <a:r>
                  <a:rPr lang="he-IL" sz="1200" dirty="0" smtClean="0">
                    <a:ln w="0"/>
                    <a:solidFill>
                      <a:schemeClr val="accent4">
                        <a:lumMod val="5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5</a:t>
                </a:r>
                <a:endParaRPr lang="he-IL" sz="1200" b="0" cap="none" spc="0" dirty="0">
                  <a:ln w="0"/>
                  <a:solidFill>
                    <a:schemeClr val="accent4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37" name="קבוצה 36"/>
            <p:cNvGrpSpPr/>
            <p:nvPr/>
          </p:nvGrpSpPr>
          <p:grpSpPr>
            <a:xfrm>
              <a:off x="1740151" y="2685675"/>
              <a:ext cx="1483560" cy="751957"/>
              <a:chOff x="2714297" y="4109545"/>
              <a:chExt cx="1892080" cy="924910"/>
            </a:xfrm>
          </p:grpSpPr>
          <p:sp>
            <p:nvSpPr>
              <p:cNvPr id="38" name="מלבן מעוגל 37"/>
              <p:cNvSpPr/>
              <p:nvPr/>
            </p:nvSpPr>
            <p:spPr>
              <a:xfrm>
                <a:off x="2879833" y="4109545"/>
                <a:ext cx="1471449" cy="924910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ln w="57150">
                    <a:solidFill>
                      <a:srgbClr val="FF0000"/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9" name="מלבן 38"/>
              <p:cNvSpPr/>
              <p:nvPr/>
            </p:nvSpPr>
            <p:spPr>
              <a:xfrm>
                <a:off x="2714297" y="4202669"/>
                <a:ext cx="1892080" cy="79499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he-IL" sz="12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עובד: 258</a:t>
                </a:r>
              </a:p>
              <a:p>
                <a:pPr algn="ctr"/>
                <a:r>
                  <a:rPr lang="he-IL" sz="12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שנות וותק: 1</a:t>
                </a:r>
              </a:p>
              <a:p>
                <a:pPr algn="ctr"/>
                <a:r>
                  <a:rPr lang="he-IL" sz="12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רמת עדיפות: </a:t>
                </a:r>
                <a:r>
                  <a:rPr lang="he-IL" sz="1200" dirty="0" smtClean="0">
                    <a:ln w="0"/>
                    <a:solidFill>
                      <a:schemeClr val="accent4">
                        <a:lumMod val="5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5</a:t>
                </a:r>
                <a:endParaRPr lang="he-IL" sz="1200" b="0" cap="none" spc="0" dirty="0">
                  <a:ln w="0"/>
                  <a:solidFill>
                    <a:schemeClr val="accent4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grpSp>
        <p:nvGrpSpPr>
          <p:cNvPr id="65" name="קבוצה 64"/>
          <p:cNvGrpSpPr/>
          <p:nvPr/>
        </p:nvGrpSpPr>
        <p:grpSpPr>
          <a:xfrm>
            <a:off x="8751944" y="4611621"/>
            <a:ext cx="2939608" cy="1145628"/>
            <a:chOff x="6599222" y="4512981"/>
            <a:chExt cx="2939608" cy="1145628"/>
          </a:xfrm>
        </p:grpSpPr>
        <p:grpSp>
          <p:nvGrpSpPr>
            <p:cNvPr id="11" name="קבוצה 10"/>
            <p:cNvGrpSpPr/>
            <p:nvPr/>
          </p:nvGrpSpPr>
          <p:grpSpPr>
            <a:xfrm>
              <a:off x="6612883" y="4683439"/>
              <a:ext cx="1483560" cy="751957"/>
              <a:chOff x="2714297" y="4109545"/>
              <a:chExt cx="1892080" cy="924910"/>
            </a:xfrm>
          </p:grpSpPr>
          <p:sp>
            <p:nvSpPr>
              <p:cNvPr id="12" name="מלבן מעוגל 11"/>
              <p:cNvSpPr/>
              <p:nvPr/>
            </p:nvSpPr>
            <p:spPr>
              <a:xfrm>
                <a:off x="2879833" y="4109545"/>
                <a:ext cx="1471449" cy="924910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ln w="57150">
                    <a:solidFill>
                      <a:srgbClr val="FF0000"/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3" name="מלבן 12"/>
              <p:cNvSpPr/>
              <p:nvPr/>
            </p:nvSpPr>
            <p:spPr>
              <a:xfrm>
                <a:off x="2714297" y="4202669"/>
                <a:ext cx="1892080" cy="79499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he-IL" sz="12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עובד: 258</a:t>
                </a:r>
              </a:p>
              <a:p>
                <a:pPr algn="ctr"/>
                <a:r>
                  <a:rPr lang="he-IL" sz="12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שנות וותק: 1</a:t>
                </a:r>
              </a:p>
              <a:p>
                <a:pPr algn="ctr"/>
                <a:r>
                  <a:rPr lang="he-IL" sz="12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רמת עדיפות: </a:t>
                </a:r>
                <a:r>
                  <a:rPr lang="he-IL" sz="1200" dirty="0" smtClean="0">
                    <a:ln w="0"/>
                    <a:solidFill>
                      <a:schemeClr val="accent4">
                        <a:lumMod val="5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5</a:t>
                </a:r>
                <a:endParaRPr lang="he-IL" sz="1200" b="0" cap="none" spc="0" dirty="0">
                  <a:ln w="0"/>
                  <a:solidFill>
                    <a:schemeClr val="accent4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40" name="מלבן מעוגל 39"/>
            <p:cNvSpPr/>
            <p:nvPr/>
          </p:nvSpPr>
          <p:spPr>
            <a:xfrm>
              <a:off x="6599222" y="4512981"/>
              <a:ext cx="2837793" cy="114562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42" name="קבוצה 41"/>
            <p:cNvGrpSpPr/>
            <p:nvPr/>
          </p:nvGrpSpPr>
          <p:grpSpPr>
            <a:xfrm>
              <a:off x="7804624" y="4683439"/>
              <a:ext cx="1734206" cy="771644"/>
              <a:chOff x="3269218" y="3829540"/>
              <a:chExt cx="1734206" cy="646332"/>
            </a:xfrm>
          </p:grpSpPr>
          <p:sp>
            <p:nvSpPr>
              <p:cNvPr id="43" name="מלבן מעוגל 42"/>
              <p:cNvSpPr/>
              <p:nvPr/>
            </p:nvSpPr>
            <p:spPr>
              <a:xfrm>
                <a:off x="3539376" y="3829540"/>
                <a:ext cx="1172228" cy="646332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ln w="57150">
                    <a:solidFill>
                      <a:srgbClr val="FF0000"/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4" name="מלבן 43"/>
              <p:cNvSpPr/>
              <p:nvPr/>
            </p:nvSpPr>
            <p:spPr>
              <a:xfrm>
                <a:off x="3269218" y="3890984"/>
                <a:ext cx="1734206" cy="54136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he-IL" sz="12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עובד: 652 </a:t>
                </a:r>
              </a:p>
              <a:p>
                <a:pPr algn="ctr"/>
                <a:r>
                  <a:rPr lang="he-IL" sz="12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שנות וותק: 2</a:t>
                </a:r>
              </a:p>
              <a:p>
                <a:pPr algn="ctr"/>
                <a:r>
                  <a:rPr lang="he-IL" sz="12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רמת עדיפות: </a:t>
                </a:r>
                <a:r>
                  <a:rPr lang="he-IL" sz="1200" dirty="0" smtClean="0">
                    <a:ln w="0"/>
                    <a:solidFill>
                      <a:srgbClr val="990099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  <a:endParaRPr lang="he-IL" sz="1200" b="0" cap="none" spc="0" dirty="0">
                  <a:ln w="0"/>
                  <a:solidFill>
                    <a:srgbClr val="990099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grpSp>
        <p:nvGrpSpPr>
          <p:cNvPr id="66" name="קבוצה 65"/>
          <p:cNvGrpSpPr/>
          <p:nvPr/>
        </p:nvGrpSpPr>
        <p:grpSpPr>
          <a:xfrm>
            <a:off x="4443883" y="4626061"/>
            <a:ext cx="2941130" cy="1145628"/>
            <a:chOff x="3621522" y="3959892"/>
            <a:chExt cx="2941130" cy="1145628"/>
          </a:xfrm>
        </p:grpSpPr>
        <p:sp>
          <p:nvSpPr>
            <p:cNvPr id="45" name="מלבן מעוגל 44"/>
            <p:cNvSpPr/>
            <p:nvPr/>
          </p:nvSpPr>
          <p:spPr>
            <a:xfrm>
              <a:off x="3632439" y="3959892"/>
              <a:ext cx="2837793" cy="114562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46" name="קבוצה 45"/>
            <p:cNvGrpSpPr/>
            <p:nvPr/>
          </p:nvGrpSpPr>
          <p:grpSpPr>
            <a:xfrm>
              <a:off x="3621522" y="4203290"/>
              <a:ext cx="1402361" cy="716792"/>
              <a:chOff x="2714297" y="4109545"/>
              <a:chExt cx="1734206" cy="947349"/>
            </a:xfrm>
          </p:grpSpPr>
          <p:sp>
            <p:nvSpPr>
              <p:cNvPr id="47" name="מלבן מעוגל 46"/>
              <p:cNvSpPr/>
              <p:nvPr/>
            </p:nvSpPr>
            <p:spPr>
              <a:xfrm>
                <a:off x="2879833" y="4109545"/>
                <a:ext cx="1471449" cy="924910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ln w="57150">
                    <a:solidFill>
                      <a:srgbClr val="FF0000"/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8" name="מלבן 47"/>
              <p:cNvSpPr/>
              <p:nvPr/>
            </p:nvSpPr>
            <p:spPr>
              <a:xfrm>
                <a:off x="2714297" y="4202670"/>
                <a:ext cx="1734206" cy="85422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he-IL" sz="12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עובד: 370 </a:t>
                </a:r>
              </a:p>
              <a:p>
                <a:pPr algn="ctr"/>
                <a:r>
                  <a:rPr lang="he-IL" sz="12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שנות וותק: 5</a:t>
                </a:r>
              </a:p>
              <a:p>
                <a:pPr algn="ctr"/>
                <a:r>
                  <a:rPr lang="he-IL" sz="12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רמת עדיפות:4</a:t>
                </a:r>
                <a:endParaRPr lang="he-IL" sz="1200" b="0" cap="none" spc="0" dirty="0">
                  <a:ln w="0"/>
                  <a:solidFill>
                    <a:srgbClr val="FF3399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51" name="קבוצה 50"/>
            <p:cNvGrpSpPr/>
            <p:nvPr/>
          </p:nvGrpSpPr>
          <p:grpSpPr>
            <a:xfrm>
              <a:off x="4828446" y="4203294"/>
              <a:ext cx="1734206" cy="699811"/>
              <a:chOff x="3165583" y="3829540"/>
              <a:chExt cx="1734206" cy="649258"/>
            </a:xfrm>
          </p:grpSpPr>
          <p:sp>
            <p:nvSpPr>
              <p:cNvPr id="52" name="מלבן מעוגל 51"/>
              <p:cNvSpPr/>
              <p:nvPr/>
            </p:nvSpPr>
            <p:spPr>
              <a:xfrm>
                <a:off x="3425858" y="3829540"/>
                <a:ext cx="1285746" cy="646332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ln w="57150">
                    <a:solidFill>
                      <a:srgbClr val="FF0000"/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3" name="מלבן 52"/>
              <p:cNvSpPr/>
              <p:nvPr/>
            </p:nvSpPr>
            <p:spPr>
              <a:xfrm>
                <a:off x="3165583" y="3879156"/>
                <a:ext cx="1734206" cy="59964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he-IL" sz="12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עובד: 652 </a:t>
                </a:r>
              </a:p>
              <a:p>
                <a:pPr algn="ctr"/>
                <a:r>
                  <a:rPr lang="he-IL" sz="12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שנות וותק: 2</a:t>
                </a:r>
              </a:p>
              <a:p>
                <a:pPr algn="ctr"/>
                <a:r>
                  <a:rPr lang="he-IL" sz="12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רמת עדיפות: </a:t>
                </a:r>
                <a:r>
                  <a:rPr lang="he-IL" sz="1200" dirty="0" smtClean="0">
                    <a:ln w="0"/>
                    <a:solidFill>
                      <a:srgbClr val="990099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  <a:endParaRPr lang="he-IL" sz="1200" b="0" cap="none" spc="0" dirty="0">
                  <a:ln w="0"/>
                  <a:solidFill>
                    <a:srgbClr val="990099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sp>
        <p:nvSpPr>
          <p:cNvPr id="68" name="מלבן 67"/>
          <p:cNvSpPr/>
          <p:nvPr/>
        </p:nvSpPr>
        <p:spPr>
          <a:xfrm>
            <a:off x="1602851" y="1133916"/>
            <a:ext cx="861646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2400" cap="none" spc="0" dirty="0" smtClean="0">
                <a:ln w="0"/>
                <a:latin typeface="Calibri Light" panose="020F0302020204030204" pitchFamily="34" charset="0"/>
                <a:cs typeface="Calibri Light" panose="020F0302020204030204" pitchFamily="34" charset="0"/>
              </a:rPr>
              <a:t>בחינת כל צירופי שיבוץ המזכירות האפשריים למשמרת זו ומתן ניקוד לכל צירוף.</a:t>
            </a:r>
            <a:endParaRPr lang="he-IL" sz="2400" cap="none" spc="0" dirty="0">
              <a:ln w="0"/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9" name="מלבן 68"/>
          <p:cNvSpPr/>
          <p:nvPr/>
        </p:nvSpPr>
        <p:spPr>
          <a:xfrm>
            <a:off x="9720605" y="3371627"/>
            <a:ext cx="69442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4000" b="1" cap="none" spc="0" dirty="0" smtClean="0">
                <a:ln w="0"/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60</a:t>
            </a:r>
            <a:endParaRPr lang="he-IL" sz="4000" b="1" cap="none" spc="0" dirty="0">
              <a:ln w="0"/>
              <a:solidFill>
                <a:srgbClr val="CC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0" name="מלבן 69"/>
          <p:cNvSpPr/>
          <p:nvPr/>
        </p:nvSpPr>
        <p:spPr>
          <a:xfrm>
            <a:off x="5486316" y="3375623"/>
            <a:ext cx="69442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4000" b="1" cap="none" spc="0" dirty="0" smtClean="0">
                <a:ln w="0"/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90</a:t>
            </a:r>
            <a:endParaRPr lang="he-IL" sz="4000" b="1" cap="none" spc="0" dirty="0">
              <a:ln w="0"/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1" name="מלבן 70"/>
          <p:cNvSpPr/>
          <p:nvPr/>
        </p:nvSpPr>
        <p:spPr>
          <a:xfrm>
            <a:off x="1381045" y="3370926"/>
            <a:ext cx="96372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4000" b="1" cap="none" spc="0" dirty="0" smtClean="0">
                <a:ln w="0"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100</a:t>
            </a:r>
            <a:endParaRPr lang="he-IL" sz="4000" b="1" cap="none" spc="0" dirty="0">
              <a:ln w="0"/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2" name="מלבן 71"/>
          <p:cNvSpPr/>
          <p:nvPr/>
        </p:nvSpPr>
        <p:spPr>
          <a:xfrm>
            <a:off x="1467585" y="5549363"/>
            <a:ext cx="69442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4000" b="1" cap="none" spc="0" dirty="0" smtClean="0">
                <a:ln w="0"/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90</a:t>
            </a:r>
            <a:endParaRPr lang="he-IL" sz="4000" b="1" cap="none" spc="0" dirty="0">
              <a:ln w="0"/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3" name="מלבן 72"/>
          <p:cNvSpPr/>
          <p:nvPr/>
        </p:nvSpPr>
        <p:spPr>
          <a:xfrm>
            <a:off x="5459315" y="5509054"/>
            <a:ext cx="69442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4000" b="1" cap="none" spc="0" dirty="0" smtClean="0">
                <a:ln w="0"/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50</a:t>
            </a:r>
            <a:endParaRPr lang="he-IL" sz="4000" b="1" cap="none" spc="0" dirty="0">
              <a:ln w="0"/>
              <a:solidFill>
                <a:srgbClr val="FF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4" name="מלבן 73"/>
          <p:cNvSpPr/>
          <p:nvPr/>
        </p:nvSpPr>
        <p:spPr>
          <a:xfrm>
            <a:off x="9831731" y="5476663"/>
            <a:ext cx="69442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4000" b="1" cap="none" spc="0" dirty="0" smtClean="0">
                <a:ln w="0"/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60</a:t>
            </a:r>
            <a:endParaRPr lang="he-IL" sz="4000" b="1" cap="none" spc="0" dirty="0">
              <a:ln w="0"/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5" name="כותרת 1"/>
          <p:cNvSpPr txBox="1">
            <a:spLocks/>
          </p:cNvSpPr>
          <p:nvPr/>
        </p:nvSpPr>
        <p:spPr>
          <a:xfrm>
            <a:off x="1283076" y="3538968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בחירת הצירופים שקיבלו ציון מקסימלי</a:t>
            </a:r>
            <a:endParaRPr lang="he-IL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6" name="מלבן 75"/>
          <p:cNvSpPr/>
          <p:nvPr/>
        </p:nvSpPr>
        <p:spPr>
          <a:xfrm>
            <a:off x="346841" y="1839310"/>
            <a:ext cx="3321269" cy="2522483"/>
          </a:xfrm>
          <a:prstGeom prst="rect">
            <a:avLst/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7" name="מלבן 76"/>
          <p:cNvSpPr/>
          <p:nvPr/>
        </p:nvSpPr>
        <p:spPr>
          <a:xfrm>
            <a:off x="4213061" y="1855014"/>
            <a:ext cx="3321269" cy="2522483"/>
          </a:xfrm>
          <a:prstGeom prst="rect">
            <a:avLst/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8" name="מלבן 77"/>
          <p:cNvSpPr/>
          <p:nvPr/>
        </p:nvSpPr>
        <p:spPr>
          <a:xfrm>
            <a:off x="339543" y="4065301"/>
            <a:ext cx="3321269" cy="2522483"/>
          </a:xfrm>
          <a:prstGeom prst="rect">
            <a:avLst/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80" name="מחבר חץ ישר 79"/>
          <p:cNvCxnSpPr/>
          <p:nvPr/>
        </p:nvCxnSpPr>
        <p:spPr>
          <a:xfrm flipH="1">
            <a:off x="10415027" y="1364748"/>
            <a:ext cx="676601" cy="673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82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000"/>
                            </p:stCondLst>
                            <p:childTnLst>
                              <p:par>
                                <p:cTn id="72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000"/>
                            </p:stCondLst>
                            <p:childTnLst>
                              <p:par>
                                <p:cTn id="7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1000"/>
                            </p:stCondLst>
                            <p:childTnLst>
                              <p:par>
                                <p:cTn id="84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 animBg="1"/>
      <p:bldP spid="77" grpId="0" animBg="1"/>
      <p:bldP spid="78" grpId="0" animBg="1"/>
    </p:bldLst>
  </p:timing>
</p:sld>
</file>

<file path=ppt/theme/theme1.xml><?xml version="1.0" encoding="utf-8"?>
<a:theme xmlns:a="http://schemas.openxmlformats.org/drawingml/2006/main" name="שובל אדים">
  <a:themeElements>
    <a:clrScheme name="שובל אדים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שובל אדים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שובל אדים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TM04033937[[fn=שובל אדים]]</Template>
  <TotalTime>692</TotalTime>
  <Words>1038</Words>
  <Application>Microsoft Office PowerPoint</Application>
  <PresentationFormat>מסך רחב</PresentationFormat>
  <Paragraphs>269</Paragraphs>
  <Slides>16</Slides>
  <Notes>9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16</vt:i4>
      </vt:variant>
    </vt:vector>
  </HeadingPairs>
  <TitlesOfParts>
    <vt:vector size="24" baseType="lpstr">
      <vt:lpstr>Algerian</vt:lpstr>
      <vt:lpstr>Arial</vt:lpstr>
      <vt:lpstr>Calibri</vt:lpstr>
      <vt:lpstr>Calibri Light</vt:lpstr>
      <vt:lpstr>Century Gothic</vt:lpstr>
      <vt:lpstr>Guttman-Aram</vt:lpstr>
      <vt:lpstr>Times New Roman</vt:lpstr>
      <vt:lpstr>שובל אדים</vt:lpstr>
      <vt:lpstr>מצגת של PowerPoint‏</vt:lpstr>
      <vt:lpstr>מה היתה הבעיה??</vt:lpstr>
      <vt:lpstr>מה הפתרון??</vt:lpstr>
      <vt:lpstr>   מהלך האלגוריתם:  על מנת להמחיש את האלגוריתם לפניכם הנתונים הבאים:  התפקיד לשיבוץ: מזכירה  מספר המזכירות הדרושות לכל משמרת עבור השבוע הקרוב: בהנחה שיש בשבוע הקרוב ארבעה משמרות הדורשות שיבוץ.   </vt:lpstr>
      <vt:lpstr> מזכירות</vt:lpstr>
      <vt:lpstr>העדפות המזכירות לגבי השיבוץ: </vt:lpstr>
      <vt:lpstr>המחשת האלגוריתם ע"פ הנתונים שהוצגו לעיל:</vt:lpstr>
      <vt:lpstr>        מיון בקשות המזכירות לגבי המשמרת הראשונה ע"פ רמת ההעדפה, שנות הוותק של העובדת וזמן הגשת הבקשה.</vt:lpstr>
      <vt:lpstr>מצגת של PowerPoint‏</vt:lpstr>
      <vt:lpstr>שיוך הצירופים שקיבלו ציון מקסימלי, לצומת האב.</vt:lpstr>
      <vt:lpstr>דוחפים לתור את הצירופים שנבחרו.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Nechami</dc:creator>
  <cp:lastModifiedBy>Nechami</cp:lastModifiedBy>
  <cp:revision>72</cp:revision>
  <dcterms:created xsi:type="dcterms:W3CDTF">2022-06-16T07:28:32Z</dcterms:created>
  <dcterms:modified xsi:type="dcterms:W3CDTF">2022-07-30T20:07:25Z</dcterms:modified>
</cp:coreProperties>
</file>