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57" r:id="rId3"/>
    <p:sldId id="258" r:id="rId4"/>
    <p:sldId id="261" r:id="rId5"/>
    <p:sldId id="259" r:id="rId6"/>
    <p:sldId id="260" r:id="rId7"/>
    <p:sldId id="262" r:id="rId8"/>
    <p:sldId id="263" r:id="rId9"/>
    <p:sldId id="264" r:id="rId10"/>
    <p:sldId id="265" r:id="rId11"/>
    <p:sldId id="269"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7:35.5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27,'1143'0,"-1104"-2,55-9,-55 5,53-2,166 9,-230-1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46.1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48.6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49.0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52.2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53,'23'-1,"0"-1,26-6,11-1,48-5,-54 6,77-3,201 13,-311-2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26.5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54,'71'1,"17"0,163-19,-68-9,-153 22,46 0,-53 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30.5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54,'53'1,"96"14,-70-7,2-3,99-6,-55-1,1005 2,-1101-2,54-9,-53 5,45-2,14 9,37-2,-44-14,-32 4,1 0,-29 6,1 1,26-2,199 5,-124 2,-101-1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02.5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78,'574'0,"-551"-1,0-1,31-8,-28 5,35-2,283 5,-178 3,-141-2,-1-2,1-1,47-14,-41 10,50-7,-58 12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05.2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1,'35'0,"21"-1,0 3,84 13,-99-10,0-1,68-2,-97-2,12-1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08.1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1,'493'0,"-471"0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11.7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0 109,'419'0,"-399"-1,-1-1,33-7,-30 4,35-3,28 8,-55 0,1 0,-1-2,37-6,57-10,-15 3,-74 10,1 2,60 2,-63 2,0-1,0-2,43-8,-15 1,0 2,0 3,100 6,-43 0,632-2,-727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7:43.3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28,'65'3,"104"19,-98-11,26 7,-53-9,79 7,221-15,-160-3,-4-12,-4 0,-77 16,-47 0,0-3,88-11,51-11,-99 14,69 2,-47 3,1-8,41-1,-89 12,120 4,-125 9,-46-8,0 0,20 0,312-1,-178-5,-148 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15.9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1 156,'88'-3,"135"-24,-169 19,75-5,30-4,-127 12,48 0,-51 5,0-2,30-6,5-2,0 4,1 2,85 6,-35 0,335-2,-425-1,1-1,29-8,-27 5,46-3,292 7,-173 3,-167-4,0 0,29-7,30-4,-63 12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18.7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28,'21'-2,"-1"0,33-7,29-4,220 11,-157 4,-122-2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17:07:13.8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1 157,'169'14,"-15"-1,602-11,-366-4,-335 2,52 1,-1-4,125-21,14-4,-224 27,73-10,52-3,647 15,-754-3,-1-2,68-15,-65 9,1 3,44-2,70-4,38-1,-95 16,110-3,-124-12,-56 7,49-2,285 7,-169 2,-163 1,57 10,17 1,-100-13,216 16,-121-6,179-8,-137-4,1508 2,-1628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17:07:21.2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1,'29'10,"-3"0,5-6,62 0,-60-4,57 8,38 4,-64-7,6 7,-51-8,1 0,26 0,347-3,-189-2,-182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17:07:37.2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3766 0,'24'20,"0"-1,1-1,1-1,1-1,51 21,-62-31,-1 0,1-1,1-1,-1 0,0-2,19 2,102-4,-63-2,-57 1,0-1,-1-1,1-1,-1 0,23-9,-21 7,0 0,0 1,1 1,20-1,50 3,-53 3,0-2,41-7,81-13,-67 10,23 2,171 7,-135 4,603-2,-728-2,1 0,30-7,-29 3,45-2,510 7,-282 3,-284-3,0 2,0-1,0 2,-1 0,1 1,-1 1,1 0,-1 1,0 0,-1 2,1-1,23 17,-36-22,-1 0,0 0,1 0,-1 0,0 0,0 0,1 0,-1 1,0-1,0 1,-1-1,1 0,0 1,0-1,0 4,-1-4,0 0,0 0,0 0,0 0,0 0,0 0,0 0,0 0,-1 0,1 0,0 0,-1 0,1 0,-1 0,1 0,-1 0,1 0,-1 0,-1 0,-1 2,0 0,0-1,0 0,0 0,-1 0,1 0,-1 0,1-1,-1 1,0-1,1 0,-6 0,-38 9,20-5,-43 5,62-10,0 0,0 0,0 0,0-1,0-1,0 1,1-1,-1 0,-13-7,6 3,0-1,0 2,-1 0,0 1,1 1,-27-2,-27-5,30 3,-61-1,-1455 9,1536 1,0 1,0 0,0 1,0 2,1 0,-1 0,-19 11,38-17,0 0,0 0,-1 1,1-1,0 0,0 0,-1 0,1 0,0 0,0 0,0 0,-1 0,1 1,0-1,0 0,0 0,-1 0,1 0,0 1,0-1,0 0,0 0,-1 0,1 1,0-1,0 0,0 0,0 1,0-1,0 0,0 0,0 1,0-1,0 0,0 0,0 1,0-1,0 0,0 0,0 0,0 1,0-1,0 0,0 0,1 1,12 8,18 0,85 17,-82-17,0-2,1 0,61 2,25-12,120 5,-173 10,-47-8,36 4,0-6,-12 0,71 10,-81-7,0-2,61-2,22 1,-55 11,-48-9,1-1,21 3,58 7,-62-7,50 2,31-9,-245-29,76 15,-1 3,0 2,-106-4,129 13,1-2,-1-2,-44-11,43 8,-1 1,-58-3,69 8,0-1,-1-1,-34-11,-35-6,73 16,0 0,-36-13,38 11,1 1,-2 0,-35-4,15 7,0 2,1 2,-1 2,-63 12,-77 23,73-15,77-15,-2-1,1-2,-53 3,-14-6,-143-6,193-1,-52-15,62 12,0 0,-75-3,-354 13,460-3,0 0,0 0,0-1,0 0,0 0,0 0,1-1,-1 0,-6-5,4 3,-1 1,1 0,-19-6,-11 1,13 2,0 2,-1 0,-33-1,-855 5,425 3,469-2,0 0,0 1,1 1,-1 1,1 1,-23 7,16-3,0-1,-1-1,0-2,0 0,0-2,0-1,0-2,0 0,-1-2,-35-8,-121-17,150 24,-1 1,1 2,-1 1,0 2,1 1,-1 2,1 2,-67 21,58-14,-2 1,-56 11,65-22,-1-1,-69-4,33-1,49 0,1-1,0-1,0-1,0-1,-35-15,35 13,1 0,-1 1,0 1,-1 2,-34-3,-305 9,359-2,-1 0,1 1,-1 0,1 0,0 0,-7 2,11-2,0-1,0 0,1 0,-1 1,0-1,1 1,-1-1,0 1,1-1,-1 1,1-1,-1 1,1-1,-1 1,1 0,-1-1,1 1,0 0,-1-1,1 1,0 1,0-1,0 0,0 0,0 0,0 1,1-1,-1 0,0 0,1 0,-1 0,1 0,0 0,-1 0,1 0,0 0,-1 0,1 0,0 0,2 1,2 3,1-1,0 1,1-1,-1-1,1 1,0-1,-1 0,10 2,60 14,-76-19,48 7,0-3,0-1,72-6,-30 1,993 1,-1058 0,-1-1,30-8,34-2,-50 11,-6 0,0-1,49-10,-57 7,1 2,38 0,-37 2,-1 0,33-7,5-2,0 4,0 2,97 6,-42 0,587-2,-648-3,64-11,-43 4,-6-1,-42 5,52-2,-48 5,43-7,-44 4,52-1,225 8,-287-1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31:13.9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1,'12'1,"1"0,-1 1,20 6,16 2,43 4,-46-6,87 5,-99-15,63-11,-60 7,43-2,-55 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31:19.9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0 197,'11'-1,"-1"0,1-1,19-5,16-3,71 5,-83 5,0-2,58-8,-45 2,0 2,56 1,-57 4,0-2,63-12,-39 2,0 2,83 0,145 11,-125 2,-91-6,0-4,-1-4,82-22,-94 19,-21 8,0 2,0 3,75 4,-25 1,382-3,-447 2,0 1,38 9,-18-2,-9 2,-26-6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31:23.9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0,'617'0,"-570"3,0 2,74 16,-73-11,0-2,62 3,-78-11,16 0,0 1,0 3,0 2,50 13,-42-6,63 6,-59-11,11 0,0-3,0-3,72-8,-107 1,67-17,-71 14,0 1,58-5,10 11,-59 2,0-1,68-11,-27 1,-1 3,150 6,-100 3,579-2,-686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31:27.0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87,'24'-1,"0"0,0-2,0-1,-1 0,0-2,23-8,-14 5,-1 2,1 1,36-2,20-3,-21 4,-1 2,101 6,-58 1,-86-2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5:01.3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1,'4'3,"-1"0,1 0,0 0,0-1,0 1,1-1,-1 0,1 0,7 2,46 7,-49-9,99 9,0-5,119-7,-88-2,14 1,211 4,-245 11,27 0,576-12,-346-3,-340 1,55-11,26-1,94 14,-188-1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7:20.6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25,'4'0,"6"0,6 0,9 0,0-4,0-2,1 1,0 0,-1 2,-3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5:06.2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27,'660'0,"-624"2,56 9,-56-5,54 2,915-9,-988 2,0 0,31 9,18 1,312-6,-209-8,251 3,-387-1,55-11,-52 6,40-1,20 8,41-2,-20-21,-8 9,86-4,369 18,-542-1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5:09.1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0,'5'4,"0"-1,1 0,-1 0,1-1,0 1,0-1,0-1,0 1,0-1,0 0,0 0,7-1,16 4,165 22,-77-13,-31-5,147-6,3-1,-139 11,-59-6,45 1,721-5,-390-4,-392 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5:14.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1,'676'0,"-654"0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5:16.9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50,'432'0,"-406"-1,-1-2,30-6,32-3,-18-1,-30 5,-20 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5:55.1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0,'675'0,"-653"0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7:26.5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56,'36'0,"339"-16,-250 6,171 8,-142 4,313-2,-431-2,56-9,17-2,412 10,-268 5,632-2,-857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7:03.9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80,'85'2,"100"-4,-155-2,-1-1,40-12,-38 9,56-9,0 4,-52 7,53-3,-66 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6:51:00.7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79,'47'0,"0"-2,66-12,-51 2,-26 4,-1 1,56-3,180 12,-380-1,-121-3,147-11,55 8,-45-3,70 8,-5 0,0-1,0 1,0 1,0 0,-15 3,21-3,0 0,-1 0,1 0,0 0,0 0,0 1,0-1,1 1,-1-1,0 1,1 0,-1-1,1 1,-1 0,1 0,0 0,0 0,0 0,0 1,0-1,0 0,1 0,-1 1,0 3,0-2,1 0,-1 1,1-1,-1 0,1 1,1-1,-1 1,1-1,-1 0,1 1,0-1,1 0,-1 0,1 0,0 0,0 0,0 0,0 0,5 5,-3-5,1 0,0 0,0-1,0 1,0-1,0 0,1-1,-1 1,1-1,0 0,-1 0,1-1,0 0,7 1,42 2,0-2,83-8,-101 2,0-1,-1-3,55-17,-85 21,-9 2,-22-1,-35 1,-312 3,366-1,1 0,-1 0,0 0,0 1,1 0,-1 0,0 0,1 1,-1 0,1 0,-9 5,14-7,0 0,0 0,0 1,-1-1,1 0,0 0,0 0,0 1,0-1,0 0,0 0,0 1,0-1,0 0,0 0,0 1,1-1,-1 0,0 0,0 1,0-1,0 0,0 0,0 0,0 1,1-1,-1 0,0 0,0 0,0 0,0 1,1-1,-1 0,0 0,0 0,0 0,1 0,-1 0,0 0,0 1,1-1,-1 0,0 0,0 0,1 0,-1 0,0 0,0 0,1 0,-1 0,0 0,0 0,0-1,1 1,-1 0,17 3,36 0,104-6,-88-10,-50 8,-1 2,33-3,183 6,-212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38.0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1,'34'0,"23"-1,-1 3,84 13,-80-7,1-3,121-6,-71-1,-89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43.3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28,'26'-2,"0"0,30-7,-28 3,44-2,212 8,-133 1,-125-1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7:46:45.8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408688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385559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981419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4AC6E6-C439-47CC-8483-8EB4D2FB148F}" type="slidenum">
              <a:rPr lang="en-IN" smtClean="0"/>
              <a:t>‹#›</a:t>
            </a:fld>
            <a:endParaRPr lang="en-IN"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0920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94272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4053346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3232299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161826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127750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67383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8918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267759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149296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305489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139573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128121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15E07-0B52-4863-BEC5-5546E6D99AFC}" type="datetimeFigureOut">
              <a:rPr lang="en-IN" smtClean="0"/>
              <a:t>04-02-2024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4AC6E6-C439-47CC-8483-8EB4D2FB148F}" type="slidenum">
              <a:rPr lang="en-IN" smtClean="0"/>
              <a:t>‹#›</a:t>
            </a:fld>
            <a:endParaRPr lang="en-IN" dirty="0"/>
          </a:p>
        </p:txBody>
      </p:sp>
    </p:spTree>
    <p:extLst>
      <p:ext uri="{BB962C8B-B14F-4D97-AF65-F5344CB8AC3E}">
        <p14:creationId xmlns:p14="http://schemas.microsoft.com/office/powerpoint/2010/main" val="166137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4E15E07-0B52-4863-BEC5-5546E6D99AFC}" type="datetimeFigureOut">
              <a:rPr lang="en-IN" smtClean="0"/>
              <a:t>04-02-2024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14AC6E6-C439-47CC-8483-8EB4D2FB148F}" type="slidenum">
              <a:rPr lang="en-IN" smtClean="0"/>
              <a:t>‹#›</a:t>
            </a:fld>
            <a:endParaRPr lang="en-IN" dirty="0"/>
          </a:p>
        </p:txBody>
      </p:sp>
    </p:spTree>
    <p:extLst>
      <p:ext uri="{BB962C8B-B14F-4D97-AF65-F5344CB8AC3E}">
        <p14:creationId xmlns:p14="http://schemas.microsoft.com/office/powerpoint/2010/main" val="783981019"/>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20.xml"/><Relationship Id="rId3" Type="http://schemas.openxmlformats.org/officeDocument/2006/relationships/image" Target="../media/image25.png"/><Relationship Id="rId7" Type="http://schemas.openxmlformats.org/officeDocument/2006/relationships/customXml" Target="../ink/ink17.xml"/><Relationship Id="rId12" Type="http://schemas.openxmlformats.org/officeDocument/2006/relationships/image" Target="../media/image30.png"/><Relationship Id="rId2" Type="http://schemas.openxmlformats.org/officeDocument/2006/relationships/image" Target="../media/image24.png"/><Relationship Id="rId16" Type="http://schemas.openxmlformats.org/officeDocument/2006/relationships/image" Target="../media/image32.png"/><Relationship Id="rId1" Type="http://schemas.openxmlformats.org/officeDocument/2006/relationships/slideLayout" Target="../slideLayouts/slideLayout14.xml"/><Relationship Id="rId6" Type="http://schemas.openxmlformats.org/officeDocument/2006/relationships/image" Target="../media/image27.png"/><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customXml" Target="../ink/ink18.xml"/><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customXml" Target="../ink/ink22.xml"/><Relationship Id="rId7" Type="http://schemas.openxmlformats.org/officeDocument/2006/relationships/customXml" Target="../ink/ink24.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customXml" Target="../ink/ink23.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42.png"/><Relationship Id="rId5" Type="http://schemas.openxmlformats.org/officeDocument/2006/relationships/image" Target="../media/image39.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customXml" Target="../ink/ink33.xml"/><Relationship Id="rId3" Type="http://schemas.openxmlformats.org/officeDocument/2006/relationships/image" Target="../media/image44.png"/><Relationship Id="rId7" Type="http://schemas.openxmlformats.org/officeDocument/2006/relationships/customXml" Target="../ink/ink30.xml"/><Relationship Id="rId12" Type="http://schemas.openxmlformats.org/officeDocument/2006/relationships/image" Target="../media/image51.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customXml" Target="../ink/ink32.xml"/><Relationship Id="rId5" Type="http://schemas.openxmlformats.org/officeDocument/2006/relationships/customXml" Target="../ink/ink29.xml"/><Relationship Id="rId15" Type="http://schemas.openxmlformats.org/officeDocument/2006/relationships/customXml" Target="../ink/ink34.xml"/><Relationship Id="rId10" Type="http://schemas.openxmlformats.org/officeDocument/2006/relationships/image" Target="../media/image50.png"/><Relationship Id="rId4" Type="http://schemas.openxmlformats.org/officeDocument/2006/relationships/image" Target="../media/image45.png"/><Relationship Id="rId9" Type="http://schemas.openxmlformats.org/officeDocument/2006/relationships/customXml" Target="../ink/ink31.xml"/><Relationship Id="rId14" Type="http://schemas.openxmlformats.org/officeDocument/2006/relationships/image" Target="../media/image5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9.png"/><Relationship Id="rId18"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customXml" Target="../ink/ink9.xml"/><Relationship Id="rId17" Type="http://schemas.openxmlformats.org/officeDocument/2006/relationships/customXml" Target="../ink/ink13.xml"/><Relationship Id="rId2" Type="http://schemas.openxmlformats.org/officeDocument/2006/relationships/image" Target="../media/image12.png"/><Relationship Id="rId16"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customXml" Target="../ink/ink11.xml"/><Relationship Id="rId10" Type="http://schemas.openxmlformats.org/officeDocument/2006/relationships/customXml" Target="../ink/ink8.xml"/><Relationship Id="rId4" Type="http://schemas.openxmlformats.org/officeDocument/2006/relationships/image" Target="../media/image14.png"/><Relationship Id="rId9" Type="http://schemas.openxmlformats.org/officeDocument/2006/relationships/image" Target="../media/image17.png"/><Relationship Id="rId14" Type="http://schemas.openxmlformats.org/officeDocument/2006/relationships/customXml" Target="../ink/ink10.xml"/></Relationships>
</file>

<file path=ppt/slides/_rels/slide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15.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9EA4-2F00-C5B5-285C-67181A409CA0}"/>
              </a:ext>
            </a:extLst>
          </p:cNvPr>
          <p:cNvSpPr>
            <a:spLocks noGrp="1"/>
          </p:cNvSpPr>
          <p:nvPr>
            <p:ph type="ctrTitle"/>
          </p:nvPr>
        </p:nvSpPr>
        <p:spPr>
          <a:xfrm>
            <a:off x="981076" y="2230016"/>
            <a:ext cx="10163174" cy="1278294"/>
          </a:xfrm>
        </p:spPr>
        <p:txBody>
          <a:bodyPr>
            <a:normAutofit/>
          </a:bodyPr>
          <a:lstStyle/>
          <a:p>
            <a:pPr algn="ctr"/>
            <a:r>
              <a:rPr lang="en-US" sz="6000" b="1" u="sng" dirty="0">
                <a:effectLst>
                  <a:outerShdw blurRad="38100" dist="38100" dir="2700000" algn="tl">
                    <a:srgbClr val="000000">
                      <a:alpha val="43137"/>
                    </a:srgbClr>
                  </a:outerShdw>
                </a:effectLst>
                <a:latin typeface="Algerian" panose="04020705040A02060702" pitchFamily="82" charset="0"/>
              </a:rPr>
              <a:t>Website Phishing DETECTION</a:t>
            </a:r>
            <a:endParaRPr lang="en-IN" sz="6000" b="1" u="sng"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04285B99-1038-9B4C-E573-5150BE4D3621}"/>
              </a:ext>
            </a:extLst>
          </p:cNvPr>
          <p:cNvSpPr>
            <a:spLocks noGrp="1"/>
          </p:cNvSpPr>
          <p:nvPr>
            <p:ph type="subTitle" idx="1"/>
          </p:nvPr>
        </p:nvSpPr>
        <p:spPr>
          <a:xfrm>
            <a:off x="5850294" y="3937518"/>
            <a:ext cx="4817706" cy="737119"/>
          </a:xfrm>
        </p:spPr>
        <p:txBody>
          <a:bodyPr>
            <a:normAutofit/>
          </a:bodyPr>
          <a:lstStyle/>
          <a:p>
            <a:r>
              <a:rPr lang="en-US" b="1" dirty="0">
                <a:effectLst>
                  <a:outerShdw blurRad="38100" dist="38100" dir="2700000" algn="tl">
                    <a:srgbClr val="000000">
                      <a:alpha val="43137"/>
                    </a:srgbClr>
                  </a:outerShdw>
                </a:effectLst>
                <a:latin typeface="Algerian" panose="04020705040A02060702" pitchFamily="82" charset="0"/>
                <a:ea typeface="+mj-ea"/>
                <a:cs typeface="+mj-cs"/>
              </a:rPr>
              <a:t>- By Neha Pandit</a:t>
            </a:r>
            <a:endParaRPr lang="en-IN" b="1" dirty="0">
              <a:effectLst>
                <a:outerShdw blurRad="38100" dist="38100" dir="2700000" algn="tl">
                  <a:srgbClr val="000000">
                    <a:alpha val="43137"/>
                  </a:srgbClr>
                </a:outerShdw>
              </a:effectLst>
              <a:latin typeface="Algerian" panose="04020705040A02060702" pitchFamily="82" charset="0"/>
              <a:ea typeface="+mj-ea"/>
              <a:cs typeface="+mj-cs"/>
            </a:endParaRPr>
          </a:p>
        </p:txBody>
      </p:sp>
    </p:spTree>
    <p:extLst>
      <p:ext uri="{BB962C8B-B14F-4D97-AF65-F5344CB8AC3E}">
        <p14:creationId xmlns:p14="http://schemas.microsoft.com/office/powerpoint/2010/main" val="104331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774B-D0ED-2472-847F-7BFDFD9C9B39}"/>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Pruning</a:t>
            </a:r>
            <a:r>
              <a:rPr lang="en-US" sz="2800" u="sng" dirty="0"/>
              <a:t> </a:t>
            </a:r>
            <a:r>
              <a:rPr lang="en-US" sz="2800" b="1" u="sng" dirty="0">
                <a:effectLst>
                  <a:outerShdw blurRad="38100" dist="38100" dir="2700000" algn="tl">
                    <a:srgbClr val="000000">
                      <a:alpha val="43137"/>
                    </a:srgbClr>
                  </a:outerShdw>
                </a:effectLst>
              </a:rPr>
              <a:t>Techniques used to overcome the problem of overfitting.</a:t>
            </a:r>
            <a:endParaRPr lang="en-IN" sz="2800" b="1" u="sng"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FDFB564E-9652-495B-3388-A6638E848BE7}"/>
              </a:ext>
            </a:extLst>
          </p:cNvPr>
          <p:cNvSpPr>
            <a:spLocks noGrp="1"/>
          </p:cNvSpPr>
          <p:nvPr>
            <p:ph type="body" idx="1"/>
          </p:nvPr>
        </p:nvSpPr>
        <p:spPr>
          <a:xfrm>
            <a:off x="1347040" y="1690688"/>
            <a:ext cx="2946866" cy="576262"/>
          </a:xfrm>
        </p:spPr>
        <p:txBody>
          <a:bodyPr/>
          <a:lstStyle/>
          <a:p>
            <a:r>
              <a:rPr lang="en-US" b="1" dirty="0">
                <a:effectLst>
                  <a:outerShdw blurRad="38100" dist="38100" dir="2700000" algn="tl">
                    <a:srgbClr val="000000">
                      <a:alpha val="43137"/>
                    </a:srgbClr>
                  </a:outerShdw>
                </a:effectLst>
              </a:rPr>
              <a:t>Max_depth </a:t>
            </a:r>
            <a:endParaRPr lang="en-IN" b="1" dirty="0">
              <a:effectLst>
                <a:outerShdw blurRad="38100" dist="38100" dir="2700000" algn="tl">
                  <a:srgbClr val="000000">
                    <a:alpha val="43137"/>
                  </a:srgbClr>
                </a:outerShdw>
              </a:effectLst>
            </a:endParaRPr>
          </a:p>
        </p:txBody>
      </p:sp>
      <p:sp>
        <p:nvSpPr>
          <p:cNvPr id="7" name="Text Placeholder 6">
            <a:extLst>
              <a:ext uri="{FF2B5EF4-FFF2-40B4-BE49-F238E27FC236}">
                <a16:creationId xmlns:a16="http://schemas.microsoft.com/office/drawing/2014/main" id="{02BE1716-1157-3306-5A27-8B6A7D0C6C79}"/>
              </a:ext>
            </a:extLst>
          </p:cNvPr>
          <p:cNvSpPr>
            <a:spLocks noGrp="1"/>
          </p:cNvSpPr>
          <p:nvPr>
            <p:ph type="body" sz="half" idx="15"/>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92% accuracy at max_depth=4</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2ABD19DB-AC47-6561-58DF-9F5BB9567198}"/>
              </a:ext>
            </a:extLst>
          </p:cNvPr>
          <p:cNvSpPr>
            <a:spLocks noGrp="1"/>
          </p:cNvSpPr>
          <p:nvPr>
            <p:ph type="body" sz="quarter" idx="3"/>
          </p:nvPr>
        </p:nvSpPr>
        <p:spPr>
          <a:xfrm>
            <a:off x="4588471" y="1690688"/>
            <a:ext cx="2936241" cy="576262"/>
          </a:xfrm>
        </p:spPr>
        <p:txBody>
          <a:bodyPr/>
          <a:lstStyle/>
          <a:p>
            <a:r>
              <a:rPr lang="en-US" b="1" dirty="0">
                <a:effectLst>
                  <a:outerShdw blurRad="38100" dist="38100" dir="2700000" algn="tl">
                    <a:srgbClr val="000000">
                      <a:alpha val="43137"/>
                    </a:srgbClr>
                  </a:outerShdw>
                </a:effectLst>
              </a:rPr>
              <a:t>Min_samples_leaf</a:t>
            </a:r>
            <a:endParaRPr lang="en-IN" b="1" dirty="0">
              <a:effectLst>
                <a:outerShdw blurRad="38100" dist="38100" dir="2700000" algn="tl">
                  <a:srgbClr val="000000">
                    <a:alpha val="43137"/>
                  </a:srgbClr>
                </a:outerShdw>
              </a:effectLst>
            </a:endParaRPr>
          </a:p>
        </p:txBody>
      </p:sp>
      <p:sp>
        <p:nvSpPr>
          <p:cNvPr id="8" name="Text Placeholder 7">
            <a:extLst>
              <a:ext uri="{FF2B5EF4-FFF2-40B4-BE49-F238E27FC236}">
                <a16:creationId xmlns:a16="http://schemas.microsoft.com/office/drawing/2014/main" id="{CEADFDC9-F667-6D05-45A3-A7D7D06F9962}"/>
              </a:ext>
            </a:extLst>
          </p:cNvPr>
          <p:cNvSpPr>
            <a:spLocks noGrp="1"/>
          </p:cNvSpPr>
          <p:nvPr>
            <p:ph type="body" sz="half" idx="16"/>
          </p:nvPr>
        </p:nvSpPr>
        <p:spPr>
          <a:xfrm>
            <a:off x="4577441" y="2462212"/>
            <a:ext cx="2946794" cy="3698876"/>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92% accuracy with min_samples_leaf=105</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A5BA7F0A-7E09-E77D-24A9-3AE7FE0F3F19}"/>
              </a:ext>
            </a:extLst>
          </p:cNvPr>
          <p:cNvSpPr>
            <a:spLocks noGrp="1"/>
          </p:cNvSpPr>
          <p:nvPr>
            <p:ph type="body" sz="quarter" idx="13"/>
          </p:nvPr>
        </p:nvSpPr>
        <p:spPr>
          <a:xfrm>
            <a:off x="7829035" y="1690688"/>
            <a:ext cx="2932113" cy="576262"/>
          </a:xfrm>
        </p:spPr>
        <p:txBody>
          <a:bodyPr/>
          <a:lstStyle/>
          <a:p>
            <a:r>
              <a:rPr lang="en-IN" b="1" dirty="0">
                <a:effectLst>
                  <a:outerShdw blurRad="38100" dist="38100" dir="2700000" algn="tl">
                    <a:srgbClr val="000000">
                      <a:alpha val="43137"/>
                    </a:srgbClr>
                  </a:outerShdw>
                </a:effectLst>
              </a:rPr>
              <a:t>Min_samples_split</a:t>
            </a:r>
          </a:p>
        </p:txBody>
      </p:sp>
      <p:sp>
        <p:nvSpPr>
          <p:cNvPr id="9" name="Text Placeholder 8">
            <a:extLst>
              <a:ext uri="{FF2B5EF4-FFF2-40B4-BE49-F238E27FC236}">
                <a16:creationId xmlns:a16="http://schemas.microsoft.com/office/drawing/2014/main" id="{94BD72E1-8C23-A704-D22E-9F521995930B}"/>
              </a:ext>
            </a:extLst>
          </p:cNvPr>
          <p:cNvSpPr>
            <a:spLocks noGrp="1"/>
          </p:cNvSpPr>
          <p:nvPr>
            <p:ph type="body" sz="half" idx="17"/>
          </p:nvPr>
        </p:nvSpPr>
        <p:spPr>
          <a:xfrm>
            <a:off x="7829035" y="2462212"/>
            <a:ext cx="2932113" cy="3698876"/>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92% accuracy with min_samples_split=221</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11" name="Picture 10">
            <a:extLst>
              <a:ext uri="{FF2B5EF4-FFF2-40B4-BE49-F238E27FC236}">
                <a16:creationId xmlns:a16="http://schemas.microsoft.com/office/drawing/2014/main" id="{FBFFCEAC-E8C5-2945-760D-62B729BED331}"/>
              </a:ext>
            </a:extLst>
          </p:cNvPr>
          <p:cNvPicPr>
            <a:picLocks noChangeAspect="1"/>
          </p:cNvPicPr>
          <p:nvPr/>
        </p:nvPicPr>
        <p:blipFill>
          <a:blip r:embed="rId2"/>
          <a:stretch>
            <a:fillRect/>
          </a:stretch>
        </p:blipFill>
        <p:spPr>
          <a:xfrm>
            <a:off x="1256173" y="3146917"/>
            <a:ext cx="2730865" cy="3247437"/>
          </a:xfrm>
          <a:prstGeom prst="rect">
            <a:avLst/>
          </a:prstGeom>
        </p:spPr>
      </p:pic>
      <p:pic>
        <p:nvPicPr>
          <p:cNvPr id="13" name="Picture 12">
            <a:extLst>
              <a:ext uri="{FF2B5EF4-FFF2-40B4-BE49-F238E27FC236}">
                <a16:creationId xmlns:a16="http://schemas.microsoft.com/office/drawing/2014/main" id="{8F5953FA-6981-FBD0-D4E2-A9710D315938}"/>
              </a:ext>
            </a:extLst>
          </p:cNvPr>
          <p:cNvPicPr>
            <a:picLocks noChangeAspect="1"/>
          </p:cNvPicPr>
          <p:nvPr/>
        </p:nvPicPr>
        <p:blipFill>
          <a:blip r:embed="rId3"/>
          <a:stretch>
            <a:fillRect/>
          </a:stretch>
        </p:blipFill>
        <p:spPr>
          <a:xfrm>
            <a:off x="4588471" y="3146916"/>
            <a:ext cx="2730865" cy="3247437"/>
          </a:xfrm>
          <a:prstGeom prst="rect">
            <a:avLst/>
          </a:prstGeom>
        </p:spPr>
      </p:pic>
      <p:pic>
        <p:nvPicPr>
          <p:cNvPr id="15" name="Picture 14">
            <a:extLst>
              <a:ext uri="{FF2B5EF4-FFF2-40B4-BE49-F238E27FC236}">
                <a16:creationId xmlns:a16="http://schemas.microsoft.com/office/drawing/2014/main" id="{BE6C08F5-6E29-BC2F-3DFD-8251816A04C7}"/>
              </a:ext>
            </a:extLst>
          </p:cNvPr>
          <p:cNvPicPr>
            <a:picLocks noChangeAspect="1"/>
          </p:cNvPicPr>
          <p:nvPr/>
        </p:nvPicPr>
        <p:blipFill>
          <a:blip r:embed="rId4"/>
          <a:stretch>
            <a:fillRect/>
          </a:stretch>
        </p:blipFill>
        <p:spPr>
          <a:xfrm>
            <a:off x="7920769" y="3146916"/>
            <a:ext cx="2730865" cy="3247437"/>
          </a:xfrm>
          <a:prstGeom prst="rect">
            <a:avLst/>
          </a:prstGeom>
        </p:spPr>
      </p:pic>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A97CDA2A-E56C-44D7-58EC-B24F57B7201D}"/>
                  </a:ext>
                </a:extLst>
              </p14:cNvPr>
              <p14:cNvContentPartPr/>
              <p14:nvPr/>
            </p14:nvContentPartPr>
            <p14:xfrm>
              <a:off x="2677768" y="4142630"/>
              <a:ext cx="559080" cy="28440"/>
            </p14:xfrm>
          </p:contentPart>
        </mc:Choice>
        <mc:Fallback xmlns="">
          <p:pic>
            <p:nvPicPr>
              <p:cNvPr id="20" name="Ink 19">
                <a:extLst>
                  <a:ext uri="{FF2B5EF4-FFF2-40B4-BE49-F238E27FC236}">
                    <a16:creationId xmlns:a16="http://schemas.microsoft.com/office/drawing/2014/main" id="{A97CDA2A-E56C-44D7-58EC-B24F57B7201D}"/>
                  </a:ext>
                </a:extLst>
              </p:cNvPr>
              <p:cNvPicPr/>
              <p:nvPr/>
            </p:nvPicPr>
            <p:blipFill>
              <a:blip r:embed="rId6"/>
              <a:stretch>
                <a:fillRect/>
              </a:stretch>
            </p:blipFill>
            <p:spPr>
              <a:xfrm>
                <a:off x="2624128" y="4034630"/>
                <a:ext cx="6667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1185A4A2-9694-F5FE-1E65-449C51FACDFA}"/>
                  </a:ext>
                </a:extLst>
              </p14:cNvPr>
              <p14:cNvContentPartPr/>
              <p14:nvPr/>
            </p14:nvContentPartPr>
            <p14:xfrm>
              <a:off x="3246928" y="4963430"/>
              <a:ext cx="185760" cy="10440"/>
            </p14:xfrm>
          </p:contentPart>
        </mc:Choice>
        <mc:Fallback xmlns="">
          <p:pic>
            <p:nvPicPr>
              <p:cNvPr id="21" name="Ink 20">
                <a:extLst>
                  <a:ext uri="{FF2B5EF4-FFF2-40B4-BE49-F238E27FC236}">
                    <a16:creationId xmlns:a16="http://schemas.microsoft.com/office/drawing/2014/main" id="{1185A4A2-9694-F5FE-1E65-449C51FACDFA}"/>
                  </a:ext>
                </a:extLst>
              </p:cNvPr>
              <p:cNvPicPr/>
              <p:nvPr/>
            </p:nvPicPr>
            <p:blipFill>
              <a:blip r:embed="rId8"/>
              <a:stretch>
                <a:fillRect/>
              </a:stretch>
            </p:blipFill>
            <p:spPr>
              <a:xfrm>
                <a:off x="3193288" y="4855430"/>
                <a:ext cx="2934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279122D1-3C12-099F-29E3-F2B446DAE03E}"/>
                  </a:ext>
                </a:extLst>
              </p14:cNvPr>
              <p14:cNvContentPartPr/>
              <p14:nvPr/>
            </p14:nvContentPartPr>
            <p14:xfrm>
              <a:off x="6531568" y="4982510"/>
              <a:ext cx="185760" cy="360"/>
            </p14:xfrm>
          </p:contentPart>
        </mc:Choice>
        <mc:Fallback xmlns="">
          <p:pic>
            <p:nvPicPr>
              <p:cNvPr id="22" name="Ink 21">
                <a:extLst>
                  <a:ext uri="{FF2B5EF4-FFF2-40B4-BE49-F238E27FC236}">
                    <a16:creationId xmlns:a16="http://schemas.microsoft.com/office/drawing/2014/main" id="{279122D1-3C12-099F-29E3-F2B446DAE03E}"/>
                  </a:ext>
                </a:extLst>
              </p:cNvPr>
              <p:cNvPicPr/>
              <p:nvPr/>
            </p:nvPicPr>
            <p:blipFill>
              <a:blip r:embed="rId10"/>
              <a:stretch>
                <a:fillRect/>
              </a:stretch>
            </p:blipFill>
            <p:spPr>
              <a:xfrm>
                <a:off x="6477568" y="4874870"/>
                <a:ext cx="293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C02E0622-DCF1-C6A8-7990-D174D2F8E08E}"/>
                  </a:ext>
                </a:extLst>
              </p14:cNvPr>
              <p14:cNvContentPartPr/>
              <p14:nvPr/>
            </p14:nvContentPartPr>
            <p14:xfrm>
              <a:off x="5962048" y="4122110"/>
              <a:ext cx="951120" cy="39600"/>
            </p14:xfrm>
          </p:contentPart>
        </mc:Choice>
        <mc:Fallback xmlns="">
          <p:pic>
            <p:nvPicPr>
              <p:cNvPr id="23" name="Ink 22">
                <a:extLst>
                  <a:ext uri="{FF2B5EF4-FFF2-40B4-BE49-F238E27FC236}">
                    <a16:creationId xmlns:a16="http://schemas.microsoft.com/office/drawing/2014/main" id="{C02E0622-DCF1-C6A8-7990-D174D2F8E08E}"/>
                  </a:ext>
                </a:extLst>
              </p:cNvPr>
              <p:cNvPicPr/>
              <p:nvPr/>
            </p:nvPicPr>
            <p:blipFill>
              <a:blip r:embed="rId12"/>
              <a:stretch>
                <a:fillRect/>
              </a:stretch>
            </p:blipFill>
            <p:spPr>
              <a:xfrm>
                <a:off x="5908048" y="4014470"/>
                <a:ext cx="10587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BF8444A6-15FE-4FFE-7C70-2C6F9C5A08EC}"/>
                  </a:ext>
                </a:extLst>
              </p14:cNvPr>
              <p14:cNvContentPartPr/>
              <p14:nvPr/>
            </p14:nvContentPartPr>
            <p14:xfrm>
              <a:off x="9367648" y="4105190"/>
              <a:ext cx="997920" cy="56520"/>
            </p14:xfrm>
          </p:contentPart>
        </mc:Choice>
        <mc:Fallback xmlns="">
          <p:pic>
            <p:nvPicPr>
              <p:cNvPr id="24" name="Ink 23">
                <a:extLst>
                  <a:ext uri="{FF2B5EF4-FFF2-40B4-BE49-F238E27FC236}">
                    <a16:creationId xmlns:a16="http://schemas.microsoft.com/office/drawing/2014/main" id="{BF8444A6-15FE-4FFE-7C70-2C6F9C5A08EC}"/>
                  </a:ext>
                </a:extLst>
              </p:cNvPr>
              <p:cNvPicPr/>
              <p:nvPr/>
            </p:nvPicPr>
            <p:blipFill>
              <a:blip r:embed="rId14"/>
              <a:stretch>
                <a:fillRect/>
              </a:stretch>
            </p:blipFill>
            <p:spPr>
              <a:xfrm>
                <a:off x="9314008" y="3997190"/>
                <a:ext cx="11055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44B88B07-3F88-855C-9D2E-7A9997674ECA}"/>
                  </a:ext>
                </a:extLst>
              </p14:cNvPr>
              <p14:cNvContentPartPr/>
              <p14:nvPr/>
            </p14:nvContentPartPr>
            <p14:xfrm>
              <a:off x="9880648" y="5009870"/>
              <a:ext cx="232920" cy="10080"/>
            </p14:xfrm>
          </p:contentPart>
        </mc:Choice>
        <mc:Fallback xmlns="">
          <p:pic>
            <p:nvPicPr>
              <p:cNvPr id="25" name="Ink 24">
                <a:extLst>
                  <a:ext uri="{FF2B5EF4-FFF2-40B4-BE49-F238E27FC236}">
                    <a16:creationId xmlns:a16="http://schemas.microsoft.com/office/drawing/2014/main" id="{44B88B07-3F88-855C-9D2E-7A9997674ECA}"/>
                  </a:ext>
                </a:extLst>
              </p:cNvPr>
              <p:cNvPicPr/>
              <p:nvPr/>
            </p:nvPicPr>
            <p:blipFill>
              <a:blip r:embed="rId16"/>
              <a:stretch>
                <a:fillRect/>
              </a:stretch>
            </p:blipFill>
            <p:spPr>
              <a:xfrm>
                <a:off x="9827008" y="4901870"/>
                <a:ext cx="340560" cy="225720"/>
              </a:xfrm>
              <a:prstGeom prst="rect">
                <a:avLst/>
              </a:prstGeom>
            </p:spPr>
          </p:pic>
        </mc:Fallback>
      </mc:AlternateContent>
    </p:spTree>
    <p:extLst>
      <p:ext uri="{BB962C8B-B14F-4D97-AF65-F5344CB8AC3E}">
        <p14:creationId xmlns:p14="http://schemas.microsoft.com/office/powerpoint/2010/main" val="248876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92C233-2490-17EB-DCFD-2BB7C33F9B62}"/>
              </a:ext>
            </a:extLst>
          </p:cNvPr>
          <p:cNvSpPr>
            <a:spLocks noGrp="1"/>
          </p:cNvSpPr>
          <p:nvPr>
            <p:ph type="title"/>
          </p:nvPr>
        </p:nvSpPr>
        <p:spPr>
          <a:xfrm>
            <a:off x="838200" y="365126"/>
            <a:ext cx="10515600" cy="801202"/>
          </a:xfrm>
        </p:spPr>
        <p:txBody>
          <a:bodyPr/>
          <a:lstStyle/>
          <a:p>
            <a:pPr algn="ctr"/>
            <a:r>
              <a:rPr lang="en-US" sz="2800" b="1" u="sng" dirty="0">
                <a:effectLst>
                  <a:outerShdw blurRad="38100" dist="38100" dir="2700000" algn="tl">
                    <a:srgbClr val="000000">
                      <a:alpha val="43137"/>
                    </a:srgbClr>
                  </a:outerShdw>
                </a:effectLst>
              </a:rPr>
              <a:t>Random Forest Classifier</a:t>
            </a:r>
            <a:endParaRPr lang="en-IN" sz="2800" b="1" u="sng" dirty="0">
              <a:effectLst>
                <a:outerShdw blurRad="38100" dist="38100" dir="2700000" algn="tl">
                  <a:srgbClr val="000000">
                    <a:alpha val="43137"/>
                  </a:srgbClr>
                </a:outerShdw>
              </a:effectLst>
            </a:endParaRPr>
          </a:p>
        </p:txBody>
      </p:sp>
      <p:pic>
        <p:nvPicPr>
          <p:cNvPr id="11" name="Content Placeholder 10">
            <a:extLst>
              <a:ext uri="{FF2B5EF4-FFF2-40B4-BE49-F238E27FC236}">
                <a16:creationId xmlns:a16="http://schemas.microsoft.com/office/drawing/2014/main" id="{4C2C6F86-A7C7-A3F1-97DC-09F80E1706DA}"/>
              </a:ext>
            </a:extLst>
          </p:cNvPr>
          <p:cNvPicPr>
            <a:picLocks noGrp="1" noChangeAspect="1"/>
          </p:cNvPicPr>
          <p:nvPr>
            <p:ph idx="1"/>
          </p:nvPr>
        </p:nvPicPr>
        <p:blipFill>
          <a:blip r:embed="rId2"/>
          <a:stretch>
            <a:fillRect/>
          </a:stretch>
        </p:blipFill>
        <p:spPr>
          <a:xfrm>
            <a:off x="2506047" y="2589766"/>
            <a:ext cx="6465402" cy="3725825"/>
          </a:xfrm>
          <a:prstGeom prst="rect">
            <a:avLst/>
          </a:prstGeom>
        </p:spPr>
      </p:pic>
      <p:sp>
        <p:nvSpPr>
          <p:cNvPr id="13" name="TextBox 12">
            <a:extLst>
              <a:ext uri="{FF2B5EF4-FFF2-40B4-BE49-F238E27FC236}">
                <a16:creationId xmlns:a16="http://schemas.microsoft.com/office/drawing/2014/main" id="{B6C5FB42-B22D-A927-5EB3-5CB477F02A09}"/>
              </a:ext>
            </a:extLst>
          </p:cNvPr>
          <p:cNvSpPr txBox="1"/>
          <p:nvPr/>
        </p:nvSpPr>
        <p:spPr>
          <a:xfrm>
            <a:off x="838201" y="1353140"/>
            <a:ext cx="10814178" cy="646331"/>
          </a:xfrm>
          <a:prstGeom prst="rect">
            <a:avLst/>
          </a:prstGeom>
          <a:noFill/>
        </p:spPr>
        <p:txBody>
          <a:bodyPr wrap="square">
            <a:spAutoFit/>
          </a:bodyPr>
          <a:lstStyle/>
          <a:p>
            <a:r>
              <a:rPr lang="en-US" dirty="0"/>
              <a:t>Random Forest is a popular machine learning algorithm used for classification and regression tasks due to its high accuracy, robustness, feature importance, versatility, and scalability.</a:t>
            </a:r>
            <a:endParaRPr lang="en-IN" dirty="0"/>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23C2F761-F13E-1A7D-DC92-13F0A8842BAD}"/>
                  </a:ext>
                </a:extLst>
              </p14:cNvPr>
              <p14:cNvContentPartPr/>
              <p14:nvPr/>
            </p14:nvContentPartPr>
            <p14:xfrm>
              <a:off x="3134968" y="2733230"/>
              <a:ext cx="2761560" cy="67320"/>
            </p14:xfrm>
          </p:contentPart>
        </mc:Choice>
        <mc:Fallback xmlns="">
          <p:pic>
            <p:nvPicPr>
              <p:cNvPr id="14" name="Ink 13">
                <a:extLst>
                  <a:ext uri="{FF2B5EF4-FFF2-40B4-BE49-F238E27FC236}">
                    <a16:creationId xmlns:a16="http://schemas.microsoft.com/office/drawing/2014/main" id="{23C2F761-F13E-1A7D-DC92-13F0A8842BAD}"/>
                  </a:ext>
                </a:extLst>
              </p:cNvPr>
              <p:cNvPicPr/>
              <p:nvPr/>
            </p:nvPicPr>
            <p:blipFill>
              <a:blip r:embed="rId4"/>
              <a:stretch>
                <a:fillRect/>
              </a:stretch>
            </p:blipFill>
            <p:spPr>
              <a:xfrm>
                <a:off x="3081328" y="2625230"/>
                <a:ext cx="28692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A375254F-0877-0A26-8C60-CC5A7FE3ECD9}"/>
                  </a:ext>
                </a:extLst>
              </p14:cNvPr>
              <p14:cNvContentPartPr/>
              <p14:nvPr/>
            </p14:nvContentPartPr>
            <p14:xfrm>
              <a:off x="7277848" y="5616830"/>
              <a:ext cx="456840" cy="28800"/>
            </p14:xfrm>
          </p:contentPart>
        </mc:Choice>
        <mc:Fallback xmlns="">
          <p:pic>
            <p:nvPicPr>
              <p:cNvPr id="15" name="Ink 14">
                <a:extLst>
                  <a:ext uri="{FF2B5EF4-FFF2-40B4-BE49-F238E27FC236}">
                    <a16:creationId xmlns:a16="http://schemas.microsoft.com/office/drawing/2014/main" id="{A375254F-0877-0A26-8C60-CC5A7FE3ECD9}"/>
                  </a:ext>
                </a:extLst>
              </p:cNvPr>
              <p:cNvPicPr/>
              <p:nvPr/>
            </p:nvPicPr>
            <p:blipFill>
              <a:blip r:embed="rId6"/>
              <a:stretch>
                <a:fillRect/>
              </a:stretch>
            </p:blipFill>
            <p:spPr>
              <a:xfrm>
                <a:off x="7223848" y="5509190"/>
                <a:ext cx="5644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D3E8458D-DD53-ADE9-3C20-810A6893DB89}"/>
                  </a:ext>
                </a:extLst>
              </p14:cNvPr>
              <p14:cNvContentPartPr/>
              <p14:nvPr/>
            </p14:nvContentPartPr>
            <p14:xfrm>
              <a:off x="3178888" y="2743310"/>
              <a:ext cx="2759400" cy="121680"/>
            </p14:xfrm>
          </p:contentPart>
        </mc:Choice>
        <mc:Fallback xmlns="">
          <p:pic>
            <p:nvPicPr>
              <p:cNvPr id="16" name="Ink 15">
                <a:extLst>
                  <a:ext uri="{FF2B5EF4-FFF2-40B4-BE49-F238E27FC236}">
                    <a16:creationId xmlns:a16="http://schemas.microsoft.com/office/drawing/2014/main" id="{D3E8458D-DD53-ADE9-3C20-810A6893DB89}"/>
                  </a:ext>
                </a:extLst>
              </p:cNvPr>
              <p:cNvPicPr/>
              <p:nvPr/>
            </p:nvPicPr>
            <p:blipFill>
              <a:blip r:embed="rId8"/>
              <a:stretch>
                <a:fillRect/>
              </a:stretch>
            </p:blipFill>
            <p:spPr>
              <a:xfrm>
                <a:off x="3125248" y="2635310"/>
                <a:ext cx="2867040" cy="337320"/>
              </a:xfrm>
              <a:prstGeom prst="rect">
                <a:avLst/>
              </a:prstGeom>
            </p:spPr>
          </p:pic>
        </mc:Fallback>
      </mc:AlternateContent>
    </p:spTree>
    <p:extLst>
      <p:ext uri="{BB962C8B-B14F-4D97-AF65-F5344CB8AC3E}">
        <p14:creationId xmlns:p14="http://schemas.microsoft.com/office/powerpoint/2010/main" val="417577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DD38961-5F37-E084-06E9-E0BF9B07D031}"/>
              </a:ext>
            </a:extLst>
          </p:cNvPr>
          <p:cNvSpPr>
            <a:spLocks noGrp="1"/>
          </p:cNvSpPr>
          <p:nvPr>
            <p:ph type="title"/>
          </p:nvPr>
        </p:nvSpPr>
        <p:spPr>
          <a:xfrm>
            <a:off x="610754" y="360884"/>
            <a:ext cx="10515600" cy="672964"/>
          </a:xfrm>
        </p:spPr>
        <p:txBody>
          <a:bodyPr/>
          <a:lstStyle/>
          <a:p>
            <a:pPr algn="ctr"/>
            <a:r>
              <a:rPr lang="en-US" sz="2800" b="1" u="sng" dirty="0">
                <a:effectLst>
                  <a:outerShdw blurRad="38100" dist="38100" dir="2700000" algn="tl">
                    <a:srgbClr val="000000">
                      <a:alpha val="43137"/>
                    </a:srgbClr>
                  </a:outerShdw>
                </a:effectLst>
              </a:rPr>
              <a:t>Bagging</a:t>
            </a:r>
            <a:endParaRPr lang="en-IN" sz="2800" b="1" u="sng" dirty="0">
              <a:effectLst>
                <a:outerShdw blurRad="38100" dist="38100" dir="2700000" algn="tl">
                  <a:srgbClr val="000000">
                    <a:alpha val="43137"/>
                  </a:srgbClr>
                </a:outerShdw>
              </a:effectLst>
            </a:endParaRPr>
          </a:p>
        </p:txBody>
      </p:sp>
      <p:sp>
        <p:nvSpPr>
          <p:cNvPr id="10" name="Content Placeholder 9">
            <a:extLst>
              <a:ext uri="{FF2B5EF4-FFF2-40B4-BE49-F238E27FC236}">
                <a16:creationId xmlns:a16="http://schemas.microsoft.com/office/drawing/2014/main" id="{7F55A1F1-DFB1-76FC-9DB9-825B530A4EC1}"/>
              </a:ext>
            </a:extLst>
          </p:cNvPr>
          <p:cNvSpPr>
            <a:spLocks noGrp="1"/>
          </p:cNvSpPr>
          <p:nvPr>
            <p:ph idx="1"/>
          </p:nvPr>
        </p:nvSpPr>
        <p:spPr>
          <a:xfrm>
            <a:off x="1120000" y="1259750"/>
            <a:ext cx="10233800" cy="5178372"/>
          </a:xfrm>
        </p:spPr>
        <p:txBody>
          <a:bodyPr>
            <a:normAutofit/>
          </a:bodyPr>
          <a:lstStyle/>
          <a:p>
            <a:r>
              <a:rPr lang="en-US" sz="2000" dirty="0">
                <a:solidFill>
                  <a:schemeClr val="tx1"/>
                </a:solidFill>
              </a:rPr>
              <a:t>Bagging, also known as bootstrap aggregation, is the ensemble learning method that is commonly used to reduce variance within a noisy dataset. In bagging, a random sample of data in a training set is selected with replacement—meaning that the individual data points can be chosen more than once.</a:t>
            </a:r>
          </a:p>
        </p:txBody>
      </p:sp>
      <p:pic>
        <p:nvPicPr>
          <p:cNvPr id="12" name="Picture 11">
            <a:extLst>
              <a:ext uri="{FF2B5EF4-FFF2-40B4-BE49-F238E27FC236}">
                <a16:creationId xmlns:a16="http://schemas.microsoft.com/office/drawing/2014/main" id="{449F7A56-E304-C191-6594-2C9253CD765C}"/>
              </a:ext>
            </a:extLst>
          </p:cNvPr>
          <p:cNvPicPr>
            <a:picLocks noChangeAspect="1"/>
          </p:cNvPicPr>
          <p:nvPr/>
        </p:nvPicPr>
        <p:blipFill>
          <a:blip r:embed="rId2"/>
          <a:stretch>
            <a:fillRect/>
          </a:stretch>
        </p:blipFill>
        <p:spPr>
          <a:xfrm>
            <a:off x="977754" y="3104106"/>
            <a:ext cx="4890800" cy="2808773"/>
          </a:xfrm>
          <a:prstGeom prst="rect">
            <a:avLst/>
          </a:prstGeom>
        </p:spPr>
      </p:pic>
      <p:pic>
        <p:nvPicPr>
          <p:cNvPr id="14" name="Picture 13">
            <a:extLst>
              <a:ext uri="{FF2B5EF4-FFF2-40B4-BE49-F238E27FC236}">
                <a16:creationId xmlns:a16="http://schemas.microsoft.com/office/drawing/2014/main" id="{EAEEA6FD-96A1-D1C8-11B7-4F4AAEBC6A31}"/>
              </a:ext>
            </a:extLst>
          </p:cNvPr>
          <p:cNvPicPr>
            <a:picLocks noChangeAspect="1"/>
          </p:cNvPicPr>
          <p:nvPr/>
        </p:nvPicPr>
        <p:blipFill>
          <a:blip r:embed="rId3"/>
          <a:stretch>
            <a:fillRect/>
          </a:stretch>
        </p:blipFill>
        <p:spPr>
          <a:xfrm>
            <a:off x="6235554" y="3104106"/>
            <a:ext cx="4890800" cy="2808773"/>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B61EBAA-5C85-459A-8B3D-3B77569E9482}"/>
                  </a:ext>
                </a:extLst>
              </p14:cNvPr>
              <p14:cNvContentPartPr/>
              <p14:nvPr/>
            </p14:nvContentPartPr>
            <p14:xfrm>
              <a:off x="3824617" y="5348276"/>
              <a:ext cx="235080" cy="20880"/>
            </p14:xfrm>
          </p:contentPart>
        </mc:Choice>
        <mc:Fallback>
          <p:pic>
            <p:nvPicPr>
              <p:cNvPr id="4" name="Ink 3">
                <a:extLst>
                  <a:ext uri="{FF2B5EF4-FFF2-40B4-BE49-F238E27FC236}">
                    <a16:creationId xmlns:a16="http://schemas.microsoft.com/office/drawing/2014/main" id="{CB61EBAA-5C85-459A-8B3D-3B77569E9482}"/>
                  </a:ext>
                </a:extLst>
              </p:cNvPr>
              <p:cNvPicPr/>
              <p:nvPr/>
            </p:nvPicPr>
            <p:blipFill>
              <a:blip r:embed="rId5"/>
              <a:stretch>
                <a:fillRect/>
              </a:stretch>
            </p:blipFill>
            <p:spPr>
              <a:xfrm>
                <a:off x="3770617" y="5240636"/>
                <a:ext cx="3427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07DA513-E88E-B8F3-9A0A-207F4F146577}"/>
                  </a:ext>
                </a:extLst>
              </p14:cNvPr>
              <p14:cNvContentPartPr/>
              <p14:nvPr/>
            </p14:nvContentPartPr>
            <p14:xfrm>
              <a:off x="1307857" y="3566996"/>
              <a:ext cx="1123920" cy="70920"/>
            </p14:xfrm>
          </p:contentPart>
        </mc:Choice>
        <mc:Fallback>
          <p:pic>
            <p:nvPicPr>
              <p:cNvPr id="5" name="Ink 4">
                <a:extLst>
                  <a:ext uri="{FF2B5EF4-FFF2-40B4-BE49-F238E27FC236}">
                    <a16:creationId xmlns:a16="http://schemas.microsoft.com/office/drawing/2014/main" id="{607DA513-E88E-B8F3-9A0A-207F4F146577}"/>
                  </a:ext>
                </a:extLst>
              </p:cNvPr>
              <p:cNvPicPr/>
              <p:nvPr/>
            </p:nvPicPr>
            <p:blipFill>
              <a:blip r:embed="rId7"/>
              <a:stretch>
                <a:fillRect/>
              </a:stretch>
            </p:blipFill>
            <p:spPr>
              <a:xfrm>
                <a:off x="1253857" y="3459356"/>
                <a:ext cx="12315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3697ABBF-40D2-991E-C789-34777DA3BD51}"/>
                  </a:ext>
                </a:extLst>
              </p14:cNvPr>
              <p14:cNvContentPartPr/>
              <p14:nvPr/>
            </p14:nvContentPartPr>
            <p14:xfrm>
              <a:off x="6617137" y="3214916"/>
              <a:ext cx="1366200" cy="51480"/>
            </p14:xfrm>
          </p:contentPart>
        </mc:Choice>
        <mc:Fallback>
          <p:pic>
            <p:nvPicPr>
              <p:cNvPr id="6" name="Ink 5">
                <a:extLst>
                  <a:ext uri="{FF2B5EF4-FFF2-40B4-BE49-F238E27FC236}">
                    <a16:creationId xmlns:a16="http://schemas.microsoft.com/office/drawing/2014/main" id="{3697ABBF-40D2-991E-C789-34777DA3BD51}"/>
                  </a:ext>
                </a:extLst>
              </p:cNvPr>
              <p:cNvPicPr/>
              <p:nvPr/>
            </p:nvPicPr>
            <p:blipFill>
              <a:blip r:embed="rId9"/>
              <a:stretch>
                <a:fillRect/>
              </a:stretch>
            </p:blipFill>
            <p:spPr>
              <a:xfrm>
                <a:off x="6563497" y="3106916"/>
                <a:ext cx="147384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A7357AE5-435F-53AE-72B3-3D4F4EBAC787}"/>
                  </a:ext>
                </a:extLst>
              </p14:cNvPr>
              <p14:cNvContentPartPr/>
              <p14:nvPr/>
            </p14:nvContentPartPr>
            <p14:xfrm>
              <a:off x="9635737" y="5209676"/>
              <a:ext cx="313920" cy="31320"/>
            </p14:xfrm>
          </p:contentPart>
        </mc:Choice>
        <mc:Fallback>
          <p:pic>
            <p:nvPicPr>
              <p:cNvPr id="7" name="Ink 6">
                <a:extLst>
                  <a:ext uri="{FF2B5EF4-FFF2-40B4-BE49-F238E27FC236}">
                    <a16:creationId xmlns:a16="http://schemas.microsoft.com/office/drawing/2014/main" id="{A7357AE5-435F-53AE-72B3-3D4F4EBAC787}"/>
                  </a:ext>
                </a:extLst>
              </p:cNvPr>
              <p:cNvPicPr/>
              <p:nvPr/>
            </p:nvPicPr>
            <p:blipFill>
              <a:blip r:embed="rId11"/>
              <a:stretch>
                <a:fillRect/>
              </a:stretch>
            </p:blipFill>
            <p:spPr>
              <a:xfrm>
                <a:off x="9581737" y="5102036"/>
                <a:ext cx="421560" cy="246960"/>
              </a:xfrm>
              <a:prstGeom prst="rect">
                <a:avLst/>
              </a:prstGeom>
            </p:spPr>
          </p:pic>
        </mc:Fallback>
      </mc:AlternateContent>
    </p:spTree>
    <p:extLst>
      <p:ext uri="{BB962C8B-B14F-4D97-AF65-F5344CB8AC3E}">
        <p14:creationId xmlns:p14="http://schemas.microsoft.com/office/powerpoint/2010/main" val="185748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BD74-C85E-6C8D-3AB5-556C07BAEF52}"/>
              </a:ext>
            </a:extLst>
          </p:cNvPr>
          <p:cNvSpPr>
            <a:spLocks noGrp="1"/>
          </p:cNvSpPr>
          <p:nvPr>
            <p:ph type="title"/>
          </p:nvPr>
        </p:nvSpPr>
        <p:spPr>
          <a:xfrm>
            <a:off x="838200" y="365125"/>
            <a:ext cx="10515600" cy="726557"/>
          </a:xfrm>
        </p:spPr>
        <p:txBody>
          <a:bodyPr/>
          <a:lstStyle/>
          <a:p>
            <a:pPr algn="ctr"/>
            <a:r>
              <a:rPr lang="en-US" sz="2800" b="1" u="sng" dirty="0">
                <a:effectLst>
                  <a:outerShdw blurRad="38100" dist="38100" dir="2700000" algn="tl">
                    <a:srgbClr val="000000">
                      <a:alpha val="43137"/>
                    </a:srgbClr>
                  </a:outerShdw>
                </a:effectLst>
              </a:rPr>
              <a:t>Boosting</a:t>
            </a:r>
            <a:endParaRPr lang="en-IN" sz="2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F471D36-B843-BA6E-5D7E-F55F7B92C435}"/>
              </a:ext>
            </a:extLst>
          </p:cNvPr>
          <p:cNvSpPr>
            <a:spLocks noGrp="1"/>
          </p:cNvSpPr>
          <p:nvPr>
            <p:ph idx="1"/>
          </p:nvPr>
        </p:nvSpPr>
        <p:spPr>
          <a:xfrm>
            <a:off x="1120000" y="1091682"/>
            <a:ext cx="10233800" cy="5290457"/>
          </a:xfrm>
        </p:spPr>
        <p:txBody>
          <a:bodyPr/>
          <a:lstStyle/>
          <a:p>
            <a:r>
              <a:rPr lang="en-US" sz="1800" dirty="0">
                <a:solidFill>
                  <a:schemeClr val="tx1"/>
                </a:solidFill>
              </a:rPr>
              <a:t>Boosting is a powerful technique in machine learning that aims to improve the predictive accuracy of models by combining multiple weak learners.</a:t>
            </a:r>
          </a:p>
          <a:p>
            <a:r>
              <a:rPr lang="en-US" sz="1800" dirty="0">
                <a:solidFill>
                  <a:schemeClr val="tx1"/>
                </a:solidFill>
              </a:rPr>
              <a:t>There are three types of boosting which are </a:t>
            </a:r>
            <a:r>
              <a:rPr lang="en-IN" sz="1800" dirty="0">
                <a:solidFill>
                  <a:schemeClr val="tx1"/>
                </a:solidFill>
              </a:rPr>
              <a:t>Adaptive boosting, Gradient boosting and Extreme gradient boosting</a:t>
            </a:r>
          </a:p>
          <a:p>
            <a:pPr marL="0" indent="0">
              <a:buNone/>
            </a:pPr>
            <a:endParaRPr lang="en-IN" b="1" i="0" dirty="0">
              <a:solidFill>
                <a:srgbClr val="333333"/>
              </a:solidFill>
              <a:effectLst/>
              <a:latin typeface="AmazonEmber"/>
            </a:endParaRPr>
          </a:p>
        </p:txBody>
      </p:sp>
      <p:pic>
        <p:nvPicPr>
          <p:cNvPr id="5" name="Picture 4">
            <a:extLst>
              <a:ext uri="{FF2B5EF4-FFF2-40B4-BE49-F238E27FC236}">
                <a16:creationId xmlns:a16="http://schemas.microsoft.com/office/drawing/2014/main" id="{5A1C09DA-8D6D-6C43-7242-8B87408B2396}"/>
              </a:ext>
            </a:extLst>
          </p:cNvPr>
          <p:cNvPicPr>
            <a:picLocks noChangeAspect="1"/>
          </p:cNvPicPr>
          <p:nvPr/>
        </p:nvPicPr>
        <p:blipFill>
          <a:blip r:embed="rId2"/>
          <a:stretch>
            <a:fillRect/>
          </a:stretch>
        </p:blipFill>
        <p:spPr>
          <a:xfrm>
            <a:off x="499964" y="2922798"/>
            <a:ext cx="3596952" cy="2270957"/>
          </a:xfrm>
          <a:prstGeom prst="rect">
            <a:avLst/>
          </a:prstGeom>
        </p:spPr>
      </p:pic>
      <p:pic>
        <p:nvPicPr>
          <p:cNvPr id="7" name="Picture 6">
            <a:extLst>
              <a:ext uri="{FF2B5EF4-FFF2-40B4-BE49-F238E27FC236}">
                <a16:creationId xmlns:a16="http://schemas.microsoft.com/office/drawing/2014/main" id="{DEE4712A-8C7A-BE20-A9E5-25C1E732AB75}"/>
              </a:ext>
            </a:extLst>
          </p:cNvPr>
          <p:cNvPicPr>
            <a:picLocks noChangeAspect="1"/>
          </p:cNvPicPr>
          <p:nvPr/>
        </p:nvPicPr>
        <p:blipFill>
          <a:blip r:embed="rId3"/>
          <a:stretch>
            <a:fillRect/>
          </a:stretch>
        </p:blipFill>
        <p:spPr>
          <a:xfrm>
            <a:off x="4244179" y="2941534"/>
            <a:ext cx="3703641" cy="2270957"/>
          </a:xfrm>
          <a:prstGeom prst="rect">
            <a:avLst/>
          </a:prstGeom>
        </p:spPr>
      </p:pic>
      <p:pic>
        <p:nvPicPr>
          <p:cNvPr id="9" name="Picture 8">
            <a:extLst>
              <a:ext uri="{FF2B5EF4-FFF2-40B4-BE49-F238E27FC236}">
                <a16:creationId xmlns:a16="http://schemas.microsoft.com/office/drawing/2014/main" id="{138A890F-4A82-9C82-100B-D3B2E52B3D9D}"/>
              </a:ext>
            </a:extLst>
          </p:cNvPr>
          <p:cNvPicPr>
            <a:picLocks noChangeAspect="1"/>
          </p:cNvPicPr>
          <p:nvPr/>
        </p:nvPicPr>
        <p:blipFill>
          <a:blip r:embed="rId4"/>
          <a:stretch>
            <a:fillRect/>
          </a:stretch>
        </p:blipFill>
        <p:spPr>
          <a:xfrm>
            <a:off x="8095084" y="2922798"/>
            <a:ext cx="3596952" cy="2270957"/>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C9B8EFD1-942F-6236-5161-144432C5F236}"/>
                  </a:ext>
                </a:extLst>
              </p14:cNvPr>
              <p14:cNvContentPartPr/>
              <p14:nvPr/>
            </p14:nvContentPartPr>
            <p14:xfrm>
              <a:off x="2519008" y="3013310"/>
              <a:ext cx="1100520" cy="29160"/>
            </p14:xfrm>
          </p:contentPart>
        </mc:Choice>
        <mc:Fallback xmlns="">
          <p:pic>
            <p:nvPicPr>
              <p:cNvPr id="10" name="Ink 9">
                <a:extLst>
                  <a:ext uri="{FF2B5EF4-FFF2-40B4-BE49-F238E27FC236}">
                    <a16:creationId xmlns:a16="http://schemas.microsoft.com/office/drawing/2014/main" id="{C9B8EFD1-942F-6236-5161-144432C5F236}"/>
                  </a:ext>
                </a:extLst>
              </p:cNvPr>
              <p:cNvPicPr/>
              <p:nvPr/>
            </p:nvPicPr>
            <p:blipFill>
              <a:blip r:embed="rId6"/>
              <a:stretch>
                <a:fillRect/>
              </a:stretch>
            </p:blipFill>
            <p:spPr>
              <a:xfrm>
                <a:off x="2465368" y="2905670"/>
                <a:ext cx="12081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7B226A3-FA62-266C-A692-ABB29BEA7B81}"/>
                  </a:ext>
                </a:extLst>
              </p14:cNvPr>
              <p14:cNvContentPartPr/>
              <p14:nvPr/>
            </p14:nvContentPartPr>
            <p14:xfrm>
              <a:off x="6260848" y="3041390"/>
              <a:ext cx="1622880" cy="29160"/>
            </p14:xfrm>
          </p:contentPart>
        </mc:Choice>
        <mc:Fallback xmlns="">
          <p:pic>
            <p:nvPicPr>
              <p:cNvPr id="11" name="Ink 10">
                <a:extLst>
                  <a:ext uri="{FF2B5EF4-FFF2-40B4-BE49-F238E27FC236}">
                    <a16:creationId xmlns:a16="http://schemas.microsoft.com/office/drawing/2014/main" id="{D7B226A3-FA62-266C-A692-ABB29BEA7B81}"/>
                  </a:ext>
                </a:extLst>
              </p:cNvPr>
              <p:cNvPicPr/>
              <p:nvPr/>
            </p:nvPicPr>
            <p:blipFill>
              <a:blip r:embed="rId8"/>
              <a:stretch>
                <a:fillRect/>
              </a:stretch>
            </p:blipFill>
            <p:spPr>
              <a:xfrm>
                <a:off x="6206848" y="2933390"/>
                <a:ext cx="17305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297BF2B0-DD4F-C245-35A3-AD1D98B9D357}"/>
                  </a:ext>
                </a:extLst>
              </p14:cNvPr>
              <p14:cNvContentPartPr/>
              <p14:nvPr/>
            </p14:nvContentPartPr>
            <p14:xfrm>
              <a:off x="9479608" y="2994950"/>
              <a:ext cx="876960" cy="38520"/>
            </p14:xfrm>
          </p:contentPart>
        </mc:Choice>
        <mc:Fallback xmlns="">
          <p:pic>
            <p:nvPicPr>
              <p:cNvPr id="12" name="Ink 11">
                <a:extLst>
                  <a:ext uri="{FF2B5EF4-FFF2-40B4-BE49-F238E27FC236}">
                    <a16:creationId xmlns:a16="http://schemas.microsoft.com/office/drawing/2014/main" id="{297BF2B0-DD4F-C245-35A3-AD1D98B9D357}"/>
                  </a:ext>
                </a:extLst>
              </p:cNvPr>
              <p:cNvPicPr/>
              <p:nvPr/>
            </p:nvPicPr>
            <p:blipFill>
              <a:blip r:embed="rId10"/>
              <a:stretch>
                <a:fillRect/>
              </a:stretch>
            </p:blipFill>
            <p:spPr>
              <a:xfrm>
                <a:off x="9425968" y="2886950"/>
                <a:ext cx="9846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6B1C7046-DCEE-668D-E1CA-1FE78441C879}"/>
                  </a:ext>
                </a:extLst>
              </p14:cNvPr>
              <p14:cNvContentPartPr/>
              <p14:nvPr/>
            </p14:nvContentPartPr>
            <p14:xfrm>
              <a:off x="10720528" y="4721150"/>
              <a:ext cx="251640" cy="360"/>
            </p14:xfrm>
          </p:contentPart>
        </mc:Choice>
        <mc:Fallback xmlns="">
          <p:pic>
            <p:nvPicPr>
              <p:cNvPr id="13" name="Ink 12">
                <a:extLst>
                  <a:ext uri="{FF2B5EF4-FFF2-40B4-BE49-F238E27FC236}">
                    <a16:creationId xmlns:a16="http://schemas.microsoft.com/office/drawing/2014/main" id="{6B1C7046-DCEE-668D-E1CA-1FE78441C879}"/>
                  </a:ext>
                </a:extLst>
              </p:cNvPr>
              <p:cNvPicPr/>
              <p:nvPr/>
            </p:nvPicPr>
            <p:blipFill>
              <a:blip r:embed="rId12"/>
              <a:stretch>
                <a:fillRect/>
              </a:stretch>
            </p:blipFill>
            <p:spPr>
              <a:xfrm>
                <a:off x="10666888" y="4613510"/>
                <a:ext cx="359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56336627-9BAD-36FF-F56C-6EFF4BF6F742}"/>
                  </a:ext>
                </a:extLst>
              </p14:cNvPr>
              <p14:cNvContentPartPr/>
              <p14:nvPr/>
            </p14:nvContentPartPr>
            <p14:xfrm>
              <a:off x="6895168" y="4721870"/>
              <a:ext cx="270720" cy="18360"/>
            </p14:xfrm>
          </p:contentPart>
        </mc:Choice>
        <mc:Fallback xmlns="">
          <p:pic>
            <p:nvPicPr>
              <p:cNvPr id="14" name="Ink 13">
                <a:extLst>
                  <a:ext uri="{FF2B5EF4-FFF2-40B4-BE49-F238E27FC236}">
                    <a16:creationId xmlns:a16="http://schemas.microsoft.com/office/drawing/2014/main" id="{56336627-9BAD-36FF-F56C-6EFF4BF6F742}"/>
                  </a:ext>
                </a:extLst>
              </p:cNvPr>
              <p:cNvPicPr/>
              <p:nvPr/>
            </p:nvPicPr>
            <p:blipFill>
              <a:blip r:embed="rId14"/>
              <a:stretch>
                <a:fillRect/>
              </a:stretch>
            </p:blipFill>
            <p:spPr>
              <a:xfrm>
                <a:off x="6841168" y="4613870"/>
                <a:ext cx="3783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0B550753-3252-0226-F011-06BF0D7109A5}"/>
                  </a:ext>
                </a:extLst>
              </p14:cNvPr>
              <p14:cNvContentPartPr/>
              <p14:nvPr/>
            </p14:nvContentPartPr>
            <p14:xfrm>
              <a:off x="3153328" y="4805030"/>
              <a:ext cx="251280" cy="360"/>
            </p14:xfrm>
          </p:contentPart>
        </mc:Choice>
        <mc:Fallback xmlns="">
          <p:pic>
            <p:nvPicPr>
              <p:cNvPr id="16" name="Ink 15">
                <a:extLst>
                  <a:ext uri="{FF2B5EF4-FFF2-40B4-BE49-F238E27FC236}">
                    <a16:creationId xmlns:a16="http://schemas.microsoft.com/office/drawing/2014/main" id="{0B550753-3252-0226-F011-06BF0D7109A5}"/>
                  </a:ext>
                </a:extLst>
              </p:cNvPr>
              <p:cNvPicPr/>
              <p:nvPr/>
            </p:nvPicPr>
            <p:blipFill>
              <a:blip r:embed="rId12"/>
              <a:stretch>
                <a:fillRect/>
              </a:stretch>
            </p:blipFill>
            <p:spPr>
              <a:xfrm>
                <a:off x="3099688" y="4697030"/>
                <a:ext cx="358920" cy="216000"/>
              </a:xfrm>
              <a:prstGeom prst="rect">
                <a:avLst/>
              </a:prstGeom>
            </p:spPr>
          </p:pic>
        </mc:Fallback>
      </mc:AlternateContent>
    </p:spTree>
    <p:extLst>
      <p:ext uri="{BB962C8B-B14F-4D97-AF65-F5344CB8AC3E}">
        <p14:creationId xmlns:p14="http://schemas.microsoft.com/office/powerpoint/2010/main" val="48206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613C-6231-1A66-7382-21CC47C0F7E7}"/>
              </a:ext>
            </a:extLst>
          </p:cNvPr>
          <p:cNvSpPr>
            <a:spLocks noGrp="1"/>
          </p:cNvSpPr>
          <p:nvPr>
            <p:ph type="title"/>
          </p:nvPr>
        </p:nvSpPr>
        <p:spPr/>
        <p:txBody>
          <a:bodyPr/>
          <a:lstStyle/>
          <a:p>
            <a:pPr algn="ctr"/>
            <a:r>
              <a:rPr lang="en-US" sz="2800" b="1" u="sng" dirty="0">
                <a:effectLst>
                  <a:outerShdw blurRad="38100" dist="38100" dir="2700000" algn="tl">
                    <a:srgbClr val="000000">
                      <a:alpha val="43137"/>
                    </a:srgbClr>
                  </a:outerShdw>
                </a:effectLst>
              </a:rPr>
              <a:t>Conclusion</a:t>
            </a:r>
            <a:endParaRPr lang="en-IN" sz="2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AF5E8C3-0D61-9A09-3581-3F7089EEF1E9}"/>
              </a:ext>
            </a:extLst>
          </p:cNvPr>
          <p:cNvSpPr>
            <a:spLocks noGrp="1"/>
          </p:cNvSpPr>
          <p:nvPr>
            <p:ph idx="1"/>
          </p:nvPr>
        </p:nvSpPr>
        <p:spPr>
          <a:xfrm>
            <a:off x="1120000" y="2015411"/>
            <a:ext cx="10233800" cy="4161551"/>
          </a:xfrm>
        </p:spPr>
        <p:txBody>
          <a:bodyPr/>
          <a:lstStyle/>
          <a:p>
            <a:r>
              <a:rPr lang="en-US" sz="1800" dirty="0">
                <a:solidFill>
                  <a:schemeClr val="tx1"/>
                </a:solidFill>
              </a:rPr>
              <a:t>The highest accuracy rate is achieved using the </a:t>
            </a:r>
            <a:r>
              <a:rPr lang="en-IN" sz="1800" dirty="0">
                <a:solidFill>
                  <a:schemeClr val="tx1"/>
                </a:solidFill>
              </a:rPr>
              <a:t>Extreme gradient boosting and Random Forest Classifier (</a:t>
            </a:r>
            <a:r>
              <a:rPr lang="en-IN" sz="1800" dirty="0">
                <a:solidFill>
                  <a:schemeClr val="tx1"/>
                </a:solidFill>
                <a:latin typeface="AmazonEmber"/>
              </a:rPr>
              <a:t>96.00%</a:t>
            </a:r>
            <a:r>
              <a:rPr lang="en-IN" sz="1800" dirty="0">
                <a:solidFill>
                  <a:schemeClr val="tx1"/>
                </a:solidFill>
              </a:rPr>
              <a:t>)</a:t>
            </a:r>
          </a:p>
          <a:p>
            <a:endParaRPr lang="en-IN" sz="1800" dirty="0">
              <a:solidFill>
                <a:schemeClr val="tx1"/>
              </a:solidFill>
            </a:endParaRPr>
          </a:p>
          <a:p>
            <a:r>
              <a:rPr lang="en-IN" sz="1800" dirty="0">
                <a:solidFill>
                  <a:schemeClr val="tx1"/>
                </a:solidFill>
              </a:rPr>
              <a:t>The second highest accuracy rate is achieved using the Voting Classifier and Bagging Classifier (</a:t>
            </a:r>
            <a:r>
              <a:rPr lang="en-IN" sz="1800" dirty="0">
                <a:solidFill>
                  <a:schemeClr val="tx1"/>
                </a:solidFill>
                <a:latin typeface="AmazonEmber"/>
              </a:rPr>
              <a:t>95.00%)</a:t>
            </a:r>
          </a:p>
          <a:p>
            <a:endParaRPr lang="en-IN" sz="1800" dirty="0">
              <a:solidFill>
                <a:schemeClr val="tx1"/>
              </a:solidFill>
              <a:latin typeface="AmazonEmber"/>
            </a:endParaRPr>
          </a:p>
          <a:p>
            <a:r>
              <a:rPr lang="en-IN" sz="1800" dirty="0">
                <a:solidFill>
                  <a:schemeClr val="tx1"/>
                </a:solidFill>
              </a:rPr>
              <a:t>The least accuracy rate is achieved using the SVC </a:t>
            </a:r>
            <a:r>
              <a:rPr lang="en-IN" sz="1800" dirty="0">
                <a:solidFill>
                  <a:schemeClr val="tx1"/>
                </a:solidFill>
                <a:latin typeface="AmazonEmber"/>
              </a:rPr>
              <a:t>(58.00%)</a:t>
            </a:r>
          </a:p>
        </p:txBody>
      </p:sp>
    </p:spTree>
    <p:extLst>
      <p:ext uri="{BB962C8B-B14F-4D97-AF65-F5344CB8AC3E}">
        <p14:creationId xmlns:p14="http://schemas.microsoft.com/office/powerpoint/2010/main" val="317311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9946C-F165-259C-B854-7DD01256E670}"/>
              </a:ext>
            </a:extLst>
          </p:cNvPr>
          <p:cNvSpPr>
            <a:spLocks noGrp="1"/>
          </p:cNvSpPr>
          <p:nvPr>
            <p:ph type="title"/>
          </p:nvPr>
        </p:nvSpPr>
        <p:spPr>
          <a:xfrm>
            <a:off x="838200" y="2766218"/>
            <a:ext cx="10515600" cy="1325563"/>
          </a:xfrm>
        </p:spPr>
        <p:txBody>
          <a:bodyPr/>
          <a:lstStyle/>
          <a:p>
            <a:pPr algn="ctr"/>
            <a:r>
              <a:rPr lang="en-US" b="1" dirty="0">
                <a:effectLst>
                  <a:outerShdw blurRad="38100" dist="38100" dir="2700000" algn="tl">
                    <a:srgbClr val="000000">
                      <a:alpha val="43137"/>
                    </a:srgbClr>
                  </a:outerShdw>
                </a:effectLst>
              </a:rPr>
              <a:t>Thankyou!</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6883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8135-827B-A93A-FA09-75DDA0CB6D6A}"/>
              </a:ext>
            </a:extLst>
          </p:cNvPr>
          <p:cNvSpPr>
            <a:spLocks noGrp="1"/>
          </p:cNvSpPr>
          <p:nvPr>
            <p:ph type="title"/>
          </p:nvPr>
        </p:nvSpPr>
        <p:spPr/>
        <p:txBody>
          <a:bodyPr>
            <a:noAutofit/>
          </a:bodyPr>
          <a:lstStyle/>
          <a:p>
            <a:r>
              <a:rPr lang="en-IN" sz="3200" b="1" u="sng" dirty="0">
                <a:effectLst>
                  <a:outerShdw blurRad="38100" dist="38100" dir="2700000" algn="tl">
                    <a:srgbClr val="000000">
                      <a:alpha val="43137"/>
                    </a:srgbClr>
                  </a:outerShdw>
                </a:effectLst>
              </a:rPr>
              <a:t>Introduction to Website Phishing &amp; Objective of Model</a:t>
            </a:r>
          </a:p>
        </p:txBody>
      </p:sp>
      <p:sp>
        <p:nvSpPr>
          <p:cNvPr id="3" name="Content Placeholder 2">
            <a:extLst>
              <a:ext uri="{FF2B5EF4-FFF2-40B4-BE49-F238E27FC236}">
                <a16:creationId xmlns:a16="http://schemas.microsoft.com/office/drawing/2014/main" id="{88C74973-6DE1-4A4C-20D3-EB03302AB68E}"/>
              </a:ext>
            </a:extLst>
          </p:cNvPr>
          <p:cNvSpPr>
            <a:spLocks noGrp="1"/>
          </p:cNvSpPr>
          <p:nvPr>
            <p:ph idx="1"/>
          </p:nvPr>
        </p:nvSpPr>
        <p:spPr>
          <a:xfrm>
            <a:off x="709127" y="1959429"/>
            <a:ext cx="10644673" cy="4533445"/>
          </a:xfrm>
        </p:spPr>
        <p:txBody>
          <a:bodyPr>
            <a:normAutofit fontScale="92500" lnSpcReduction="10000"/>
          </a:bodyPr>
          <a:lstStyle/>
          <a:p>
            <a:r>
              <a:rPr lang="en-US" sz="2400" b="0" i="0" dirty="0">
                <a:solidFill>
                  <a:schemeClr val="tx1">
                    <a:lumMod val="95000"/>
                  </a:schemeClr>
                </a:solidFill>
                <a:effectLst/>
                <a:latin typeface="DIN"/>
              </a:rPr>
              <a:t>A link is not always what it seems. Hackers have gone to great lengths to create convincing websites that look just like the real deal. Oftentimes, this is spoofing a major company such as Microsoft. By convincingly spoofing legitimate websites, bad actors are hoping to encourage end-users to enter their credentials. Thus, URL phishing is a pretext for credential harvesting attacks. </a:t>
            </a:r>
          </a:p>
          <a:p>
            <a:pPr marL="0" indent="0">
              <a:buNone/>
            </a:pPr>
            <a:endParaRPr lang="en-US" sz="2400" b="0" i="0" dirty="0">
              <a:solidFill>
                <a:schemeClr val="tx1">
                  <a:lumMod val="95000"/>
                </a:schemeClr>
              </a:solidFill>
              <a:effectLst/>
              <a:latin typeface="DIN"/>
            </a:endParaRPr>
          </a:p>
          <a:p>
            <a:r>
              <a:rPr lang="en-US" sz="2400" b="0" i="0" dirty="0">
                <a:solidFill>
                  <a:schemeClr val="tx1">
                    <a:lumMod val="95000"/>
                  </a:schemeClr>
                </a:solidFill>
                <a:effectLst/>
                <a:latin typeface="DIN"/>
              </a:rPr>
              <a:t>When done properly, URL phishing can lead to usernames, passwords, credit cards, and other personal information being stolen. The most successful ones often require users to login into an email or bank account. Without proper defenses, end-users and companies could easily fall prey. </a:t>
            </a:r>
          </a:p>
          <a:p>
            <a:endParaRPr lang="en-US" sz="3200" dirty="0">
              <a:solidFill>
                <a:schemeClr val="tx1">
                  <a:lumMod val="95000"/>
                </a:schemeClr>
              </a:solidFill>
              <a:latin typeface="DIN"/>
            </a:endParaRPr>
          </a:p>
          <a:p>
            <a:r>
              <a:rPr lang="en-IN" sz="2400" dirty="0">
                <a:solidFill>
                  <a:schemeClr val="tx1">
                    <a:lumMod val="95000"/>
                  </a:schemeClr>
                </a:solidFill>
                <a:latin typeface="DIN"/>
              </a:rPr>
              <a:t>The objective of the model is to detect the legitimate websites as well as the phishing websites based on the important features.</a:t>
            </a:r>
          </a:p>
        </p:txBody>
      </p:sp>
    </p:spTree>
    <p:extLst>
      <p:ext uri="{BB962C8B-B14F-4D97-AF65-F5344CB8AC3E}">
        <p14:creationId xmlns:p14="http://schemas.microsoft.com/office/powerpoint/2010/main" val="190380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5B21-FDE3-76A2-3CF7-12A0F337CF68}"/>
              </a:ext>
            </a:extLst>
          </p:cNvPr>
          <p:cNvSpPr>
            <a:spLocks noGrp="1"/>
          </p:cNvSpPr>
          <p:nvPr>
            <p:ph type="title"/>
          </p:nvPr>
        </p:nvSpPr>
        <p:spPr>
          <a:xfrm>
            <a:off x="838200" y="251927"/>
            <a:ext cx="10515600" cy="681133"/>
          </a:xfrm>
        </p:spPr>
        <p:txBody>
          <a:bodyPr>
            <a:noAutofit/>
          </a:bodyPr>
          <a:lstStyle/>
          <a:p>
            <a:r>
              <a:rPr lang="en-US" sz="2800" b="1" u="sng" dirty="0">
                <a:effectLst>
                  <a:outerShdw blurRad="38100" dist="38100" dir="2700000" algn="tl">
                    <a:srgbClr val="000000">
                      <a:alpha val="43137"/>
                    </a:srgbClr>
                  </a:outerShdw>
                </a:effectLst>
              </a:rPr>
              <a:t>Important Features of the model (On the basis of Random Forest)</a:t>
            </a:r>
            <a:endParaRPr lang="en-IN" sz="2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29DF924-E31E-C863-5982-E4E88AF5C851}"/>
              </a:ext>
            </a:extLst>
          </p:cNvPr>
          <p:cNvSpPr>
            <a:spLocks noGrp="1"/>
          </p:cNvSpPr>
          <p:nvPr>
            <p:ph idx="1"/>
          </p:nvPr>
        </p:nvSpPr>
        <p:spPr>
          <a:xfrm>
            <a:off x="531845" y="1231641"/>
            <a:ext cx="5402424" cy="5066522"/>
          </a:xfrm>
        </p:spPr>
        <p:txBody>
          <a:bodyPr>
            <a:normAutofit fontScale="32500" lnSpcReduction="20000"/>
          </a:bodyPr>
          <a:lstStyle/>
          <a:p>
            <a:r>
              <a:rPr lang="en-US" sz="5600" dirty="0">
                <a:solidFill>
                  <a:schemeClr val="tx1">
                    <a:lumMod val="95000"/>
                  </a:schemeClr>
                </a:solidFill>
              </a:rPr>
              <a:t>Length of URL(</a:t>
            </a:r>
            <a:r>
              <a:rPr lang="en-IN" sz="5600" dirty="0">
                <a:solidFill>
                  <a:schemeClr val="tx1">
                    <a:lumMod val="95000"/>
                  </a:schemeClr>
                </a:solidFill>
              </a:rPr>
              <a:t>length_url</a:t>
            </a:r>
            <a:r>
              <a:rPr lang="en-US" sz="5600" dirty="0">
                <a:solidFill>
                  <a:schemeClr val="tx1">
                    <a:lumMod val="95000"/>
                  </a:schemeClr>
                </a:solidFill>
              </a:rPr>
              <a:t>)</a:t>
            </a:r>
          </a:p>
          <a:p>
            <a:r>
              <a:rPr lang="en-IN" sz="5600" dirty="0">
                <a:solidFill>
                  <a:schemeClr val="tx1">
                    <a:lumMod val="95000"/>
                  </a:schemeClr>
                </a:solidFill>
              </a:rPr>
              <a:t>Length of hostname(length_hostname)</a:t>
            </a:r>
          </a:p>
          <a:p>
            <a:r>
              <a:rPr lang="en-IN" sz="5600" dirty="0">
                <a:solidFill>
                  <a:schemeClr val="tx1">
                    <a:lumMod val="95000"/>
                  </a:schemeClr>
                </a:solidFill>
              </a:rPr>
              <a:t>Number of www present in URL (nb_www)</a:t>
            </a:r>
          </a:p>
          <a:p>
            <a:r>
              <a:rPr lang="en-US" sz="5600" dirty="0">
                <a:solidFill>
                  <a:schemeClr val="tx1">
                    <a:lumMod val="95000"/>
                  </a:schemeClr>
                </a:solidFill>
              </a:rPr>
              <a:t>Ratio of digits in full URL (</a:t>
            </a:r>
            <a:r>
              <a:rPr lang="en-IN" sz="5600" dirty="0">
                <a:solidFill>
                  <a:schemeClr val="tx1">
                    <a:lumMod val="95000"/>
                  </a:schemeClr>
                </a:solidFill>
              </a:rPr>
              <a:t>ratio_digits_url)</a:t>
            </a:r>
          </a:p>
          <a:p>
            <a:r>
              <a:rPr lang="en-US" sz="5600" dirty="0">
                <a:solidFill>
                  <a:schemeClr val="tx1">
                    <a:lumMod val="95000"/>
                  </a:schemeClr>
                </a:solidFill>
              </a:rPr>
              <a:t>Ratio of digits in hostname(</a:t>
            </a:r>
            <a:r>
              <a:rPr lang="en-IN" sz="5600" dirty="0">
                <a:solidFill>
                  <a:schemeClr val="tx1">
                    <a:lumMod val="95000"/>
                  </a:schemeClr>
                </a:solidFill>
              </a:rPr>
              <a:t>ratio_digits_host)</a:t>
            </a:r>
          </a:p>
          <a:p>
            <a:r>
              <a:rPr lang="en-IN" sz="5600" dirty="0">
                <a:solidFill>
                  <a:schemeClr val="tx1">
                    <a:lumMod val="95000"/>
                  </a:schemeClr>
                </a:solidFill>
              </a:rPr>
              <a:t>Number of words(length_words_raw)</a:t>
            </a:r>
          </a:p>
          <a:p>
            <a:r>
              <a:rPr lang="en-IN" sz="5600" dirty="0">
                <a:solidFill>
                  <a:schemeClr val="tx1">
                    <a:lumMod val="95000"/>
                  </a:schemeClr>
                </a:solidFill>
              </a:rPr>
              <a:t>Repeated characters(char_repeat)</a:t>
            </a:r>
          </a:p>
          <a:p>
            <a:r>
              <a:rPr lang="en-US" sz="5600" dirty="0">
                <a:solidFill>
                  <a:schemeClr val="tx1">
                    <a:lumMod val="95000"/>
                  </a:schemeClr>
                </a:solidFill>
              </a:rPr>
              <a:t>Shortest words in the hostname (</a:t>
            </a:r>
            <a:r>
              <a:rPr lang="en-IN" sz="5600" dirty="0">
                <a:solidFill>
                  <a:schemeClr val="tx1">
                    <a:lumMod val="95000"/>
                  </a:schemeClr>
                </a:solidFill>
              </a:rPr>
              <a:t>shortest_word_host)</a:t>
            </a:r>
          </a:p>
          <a:p>
            <a:r>
              <a:rPr lang="en-US" sz="5600" dirty="0">
                <a:solidFill>
                  <a:schemeClr val="tx1">
                    <a:lumMod val="95000"/>
                  </a:schemeClr>
                </a:solidFill>
              </a:rPr>
              <a:t>Longest words in the url(</a:t>
            </a:r>
            <a:r>
              <a:rPr lang="en-IN" sz="5600" dirty="0">
                <a:solidFill>
                  <a:schemeClr val="tx1">
                    <a:lumMod val="95000"/>
                  </a:schemeClr>
                </a:solidFill>
              </a:rPr>
              <a:t>longest_words_raw)</a:t>
            </a:r>
          </a:p>
          <a:p>
            <a:r>
              <a:rPr lang="en-US" sz="5600" dirty="0">
                <a:solidFill>
                  <a:schemeClr val="tx1">
                    <a:lumMod val="95000"/>
                  </a:schemeClr>
                </a:solidFill>
              </a:rPr>
              <a:t>longest words in the path(</a:t>
            </a:r>
            <a:r>
              <a:rPr lang="en-IN" sz="5600" dirty="0">
                <a:solidFill>
                  <a:schemeClr val="tx1">
                    <a:lumMod val="95000"/>
                  </a:schemeClr>
                </a:solidFill>
              </a:rPr>
              <a:t>longest_word_path)</a:t>
            </a:r>
          </a:p>
          <a:p>
            <a:r>
              <a:rPr lang="en-IN" sz="5600" dirty="0">
                <a:solidFill>
                  <a:schemeClr val="tx1">
                    <a:lumMod val="95000"/>
                  </a:schemeClr>
                </a:solidFill>
              </a:rPr>
              <a:t>Total occurrence of the ff phish hints: ‘wp’, ‘login’, ‘includes’, ‘admin’, ‘content’, ‘site’, ‘images’, ‘js’, ‘alibaba’, ‘css’, ‘myaccount’, ‘dropbox’, ‘themes’, ‘plugins’, ‘signin’, ‘view’”(phish_hints)</a:t>
            </a:r>
          </a:p>
          <a:p>
            <a:endParaRPr lang="en-IN" dirty="0"/>
          </a:p>
        </p:txBody>
      </p:sp>
      <p:sp>
        <p:nvSpPr>
          <p:cNvPr id="4" name="TextBox 3">
            <a:extLst>
              <a:ext uri="{FF2B5EF4-FFF2-40B4-BE49-F238E27FC236}">
                <a16:creationId xmlns:a16="http://schemas.microsoft.com/office/drawing/2014/main" id="{7E0BDF87-56F7-5F72-81BD-2981799D81E5}"/>
              </a:ext>
            </a:extLst>
          </p:cNvPr>
          <p:cNvSpPr txBox="1"/>
          <p:nvPr/>
        </p:nvSpPr>
        <p:spPr>
          <a:xfrm>
            <a:off x="6096000" y="1315616"/>
            <a:ext cx="5775649" cy="4101636"/>
          </a:xfrm>
          <a:prstGeom prst="rect">
            <a:avLst/>
          </a:prstGeom>
          <a:noFill/>
        </p:spPr>
        <p:txBody>
          <a:bodyPr wrap="square" rtlCol="0">
            <a:spAutoFit/>
          </a:bodyPr>
          <a:lstStyle/>
          <a:p>
            <a:pPr marL="228600" indent="-228600" defTabSz="914400">
              <a:lnSpc>
                <a:spcPct val="70000"/>
              </a:lnSpc>
              <a:spcBef>
                <a:spcPts val="1000"/>
              </a:spcBef>
              <a:buFont typeface="Arial" panose="020B0604020202020204" pitchFamily="34" charset="0"/>
              <a:buChar char="•"/>
            </a:pPr>
            <a:r>
              <a:rPr lang="en-IN" dirty="0">
                <a:solidFill>
                  <a:schemeClr val="tx1">
                    <a:lumMod val="95000"/>
                  </a:schemeClr>
                </a:solidFill>
              </a:rPr>
              <a:t>Number of hyperlinks(nb_hyperlinks)</a:t>
            </a:r>
          </a:p>
          <a:p>
            <a:pPr marL="228600" indent="-228600" defTabSz="914400">
              <a:lnSpc>
                <a:spcPct val="70000"/>
              </a:lnSpc>
              <a:spcBef>
                <a:spcPts val="1000"/>
              </a:spcBef>
              <a:buFont typeface="Arial" panose="020B0604020202020204" pitchFamily="34" charset="0"/>
              <a:buChar char="•"/>
            </a:pPr>
            <a:r>
              <a:rPr lang="en-IN" dirty="0">
                <a:solidFill>
                  <a:schemeClr val="tx1">
                    <a:lumMod val="95000"/>
                  </a:schemeClr>
                </a:solidFill>
              </a:rPr>
              <a:t>Ratio of internal hyperlinks(ratio_intHyperlinks)</a:t>
            </a:r>
          </a:p>
          <a:p>
            <a:pPr marL="228600" indent="-228600" defTabSz="914400">
              <a:lnSpc>
                <a:spcPct val="70000"/>
              </a:lnSpc>
              <a:spcBef>
                <a:spcPts val="1000"/>
              </a:spcBef>
              <a:buFont typeface="Arial" panose="020B0604020202020204" pitchFamily="34" charset="0"/>
              <a:buChar char="•"/>
            </a:pPr>
            <a:r>
              <a:rPr lang="en-IN" dirty="0">
                <a:solidFill>
                  <a:schemeClr val="tx1">
                    <a:lumMod val="95000"/>
                  </a:schemeClr>
                </a:solidFill>
              </a:rPr>
              <a:t>Ratio of external hyperlinks(ratio_extHyperlinks)</a:t>
            </a:r>
          </a:p>
          <a:p>
            <a:pPr marL="228600" indent="-228600" defTabSz="914400">
              <a:lnSpc>
                <a:spcPct val="70000"/>
              </a:lnSpc>
              <a:spcBef>
                <a:spcPts val="1000"/>
              </a:spcBef>
              <a:buFont typeface="Arial" panose="020B0604020202020204" pitchFamily="34" charset="0"/>
              <a:buChar char="•"/>
            </a:pPr>
            <a:r>
              <a:rPr lang="en-US" dirty="0">
                <a:solidFill>
                  <a:schemeClr val="tx1">
                    <a:lumMod val="95000"/>
                  </a:schemeClr>
                </a:solidFill>
              </a:rPr>
              <a:t>Ratio of internal links in tags(</a:t>
            </a:r>
            <a:r>
              <a:rPr lang="en-IN" dirty="0">
                <a:solidFill>
                  <a:schemeClr val="tx1">
                    <a:lumMod val="95000"/>
                  </a:schemeClr>
                </a:solidFill>
              </a:rPr>
              <a:t>links_in_tags)</a:t>
            </a:r>
          </a:p>
          <a:p>
            <a:pPr marL="228600" indent="-228600" defTabSz="914400">
              <a:lnSpc>
                <a:spcPct val="70000"/>
              </a:lnSpc>
              <a:spcBef>
                <a:spcPts val="1000"/>
              </a:spcBef>
              <a:buFont typeface="Arial" panose="020B0604020202020204" pitchFamily="34" charset="0"/>
              <a:buChar char="•"/>
            </a:pPr>
            <a:r>
              <a:rPr lang="en-IN" dirty="0">
                <a:solidFill>
                  <a:schemeClr val="tx1">
                    <a:lumMod val="95000"/>
                  </a:schemeClr>
                </a:solidFill>
              </a:rPr>
              <a:t>Ratio of external redirections (ratio_extRedirection)</a:t>
            </a:r>
          </a:p>
          <a:p>
            <a:pPr marL="228600" indent="-228600" defTabSz="914400">
              <a:lnSpc>
                <a:spcPct val="70000"/>
              </a:lnSpc>
              <a:spcBef>
                <a:spcPts val="1000"/>
              </a:spcBef>
              <a:buFont typeface="Arial" panose="020B0604020202020204" pitchFamily="34" charset="0"/>
              <a:buChar char="•"/>
            </a:pPr>
            <a:r>
              <a:rPr lang="en-US" dirty="0">
                <a:solidFill>
                  <a:schemeClr val="tx1">
                    <a:lumMod val="95000"/>
                  </a:schemeClr>
                </a:solidFill>
              </a:rPr>
              <a:t>Presence of ‘#’, ‘javascript’, or ‘mailto’ tags(</a:t>
            </a:r>
            <a:r>
              <a:rPr lang="en-IN" dirty="0">
                <a:solidFill>
                  <a:schemeClr val="tx1">
                    <a:lumMod val="95000"/>
                  </a:schemeClr>
                </a:solidFill>
              </a:rPr>
              <a:t>safe_anchor)</a:t>
            </a:r>
          </a:p>
          <a:p>
            <a:pPr marL="228600" indent="-228600" defTabSz="914400">
              <a:lnSpc>
                <a:spcPct val="70000"/>
              </a:lnSpc>
              <a:spcBef>
                <a:spcPts val="1000"/>
              </a:spcBef>
              <a:buFont typeface="Arial" panose="020B0604020202020204" pitchFamily="34" charset="0"/>
              <a:buChar char="•"/>
            </a:pPr>
            <a:r>
              <a:rPr lang="en-IN" dirty="0">
                <a:solidFill>
                  <a:schemeClr val="tx1">
                    <a:lumMod val="95000"/>
                  </a:schemeClr>
                </a:solidFill>
              </a:rPr>
              <a:t>Age of URL domains(domain_age)</a:t>
            </a:r>
          </a:p>
          <a:p>
            <a:pPr marL="228600" indent="-228600" defTabSz="914400">
              <a:lnSpc>
                <a:spcPct val="70000"/>
              </a:lnSpc>
              <a:spcBef>
                <a:spcPts val="1000"/>
              </a:spcBef>
              <a:buFont typeface="Arial" panose="020B0604020202020204" pitchFamily="34" charset="0"/>
              <a:buChar char="•"/>
            </a:pPr>
            <a:r>
              <a:rPr lang="en-IN" dirty="0">
                <a:solidFill>
                  <a:schemeClr val="tx1">
                    <a:lumMod val="95000"/>
                  </a:schemeClr>
                </a:solidFill>
              </a:rPr>
              <a:t>Length of domain renewals(domain_registration_length)</a:t>
            </a:r>
          </a:p>
          <a:p>
            <a:pPr marL="228600" indent="-228600" defTabSz="914400">
              <a:lnSpc>
                <a:spcPct val="70000"/>
              </a:lnSpc>
              <a:spcBef>
                <a:spcPts val="1000"/>
              </a:spcBef>
              <a:buFont typeface="Arial" panose="020B0604020202020204" pitchFamily="34" charset="0"/>
              <a:buChar char="•"/>
            </a:pPr>
            <a:r>
              <a:rPr lang="en-IN" dirty="0">
                <a:solidFill>
                  <a:schemeClr val="tx1">
                    <a:lumMod val="95000"/>
                  </a:schemeClr>
                </a:solidFill>
              </a:rPr>
              <a:t>Number of visitors(web_traffic)</a:t>
            </a:r>
          </a:p>
          <a:p>
            <a:pPr marL="228600" indent="-228600" defTabSz="914400">
              <a:lnSpc>
                <a:spcPct val="70000"/>
              </a:lnSpc>
              <a:spcBef>
                <a:spcPts val="1000"/>
              </a:spcBef>
              <a:buFont typeface="Arial" panose="020B0604020202020204" pitchFamily="34" charset="0"/>
              <a:buChar char="•"/>
            </a:pPr>
            <a:r>
              <a:rPr lang="en-US" dirty="0">
                <a:solidFill>
                  <a:schemeClr val="tx1">
                    <a:lumMod val="95000"/>
                  </a:schemeClr>
                </a:solidFill>
              </a:rPr>
              <a:t>Whether website was indexed by Google(</a:t>
            </a:r>
            <a:r>
              <a:rPr lang="en-IN" dirty="0">
                <a:solidFill>
                  <a:schemeClr val="tx1">
                    <a:lumMod val="95000"/>
                  </a:schemeClr>
                </a:solidFill>
              </a:rPr>
              <a:t>google_index)</a:t>
            </a:r>
          </a:p>
          <a:p>
            <a:pPr marL="228600" indent="-228600" defTabSz="914400">
              <a:lnSpc>
                <a:spcPct val="70000"/>
              </a:lnSpc>
              <a:spcBef>
                <a:spcPts val="1000"/>
              </a:spcBef>
              <a:buFont typeface="Arial" panose="020B0604020202020204" pitchFamily="34" charset="0"/>
              <a:buChar char="•"/>
            </a:pPr>
            <a:r>
              <a:rPr lang="en-US" dirty="0">
                <a:solidFill>
                  <a:schemeClr val="tx1">
                    <a:lumMod val="95000"/>
                  </a:schemeClr>
                </a:solidFill>
              </a:rPr>
              <a:t>Google Page Rank value, from Openpagerank(</a:t>
            </a:r>
            <a:r>
              <a:rPr lang="en-IN" dirty="0">
                <a:solidFill>
                  <a:schemeClr val="tx1">
                    <a:lumMod val="95000"/>
                  </a:schemeClr>
                </a:solidFill>
              </a:rPr>
              <a:t>page_rank)</a:t>
            </a:r>
          </a:p>
          <a:p>
            <a:pPr marL="171450" indent="-171450">
              <a:buFont typeface="Arial" panose="020B0604020202020204" pitchFamily="34" charset="0"/>
              <a:buChar char="•"/>
            </a:pP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683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3D36-CADE-D454-44B6-951C5001EDBF}"/>
              </a:ext>
            </a:extLst>
          </p:cNvPr>
          <p:cNvSpPr>
            <a:spLocks noGrp="1"/>
          </p:cNvSpPr>
          <p:nvPr>
            <p:ph type="title"/>
          </p:nvPr>
        </p:nvSpPr>
        <p:spPr>
          <a:xfrm>
            <a:off x="838200" y="167952"/>
            <a:ext cx="9584094" cy="858416"/>
          </a:xfrm>
        </p:spPr>
        <p:txBody>
          <a:bodyPr>
            <a:normAutofit/>
          </a:bodyPr>
          <a:lstStyle/>
          <a:p>
            <a:pPr algn="ctr"/>
            <a:r>
              <a:rPr lang="en-US" sz="2800" b="1" u="sng" dirty="0">
                <a:effectLst>
                  <a:outerShdw blurRad="38100" dist="38100" dir="2700000" algn="tl">
                    <a:srgbClr val="000000">
                      <a:alpha val="43137"/>
                    </a:srgbClr>
                  </a:outerShdw>
                </a:effectLst>
              </a:rPr>
              <a:t>Preprocessing techniques used in Model</a:t>
            </a:r>
            <a:endParaRPr lang="en-IN" sz="2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7DECA95-9807-2056-1732-82803F8F1F97}"/>
              </a:ext>
            </a:extLst>
          </p:cNvPr>
          <p:cNvSpPr>
            <a:spLocks noGrp="1"/>
          </p:cNvSpPr>
          <p:nvPr>
            <p:ph idx="1"/>
          </p:nvPr>
        </p:nvSpPr>
        <p:spPr>
          <a:xfrm>
            <a:off x="1120000" y="1026368"/>
            <a:ext cx="10233800" cy="5150595"/>
          </a:xfrm>
        </p:spPr>
        <p:txBody>
          <a:bodyPr>
            <a:normAutofit/>
          </a:bodyPr>
          <a:lstStyle/>
          <a:p>
            <a:r>
              <a:rPr lang="en-US" sz="2000" b="1" dirty="0"/>
              <a:t>Encoding</a:t>
            </a:r>
          </a:p>
          <a:p>
            <a:pPr marL="0" indent="0">
              <a:buNone/>
            </a:pPr>
            <a:r>
              <a:rPr lang="en-IN" sz="2000" dirty="0"/>
              <a:t>Label encoder is used to convert the categorical values of the target column (Status) into numerical values.</a:t>
            </a:r>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sz="1800" b="1" dirty="0"/>
              <a:t>Scaling</a:t>
            </a:r>
          </a:p>
          <a:p>
            <a:pPr marL="0" indent="0">
              <a:buNone/>
            </a:pPr>
            <a:r>
              <a:rPr lang="en-US" sz="1800" dirty="0"/>
              <a:t>Standard Scaler removes the mean and scales each feature/variable to unit variance. This operation is performed feature-wise in an independent way.</a:t>
            </a:r>
          </a:p>
          <a:p>
            <a:pPr marL="0" indent="0">
              <a:buNone/>
            </a:pPr>
            <a:endParaRPr lang="en-US" dirty="0"/>
          </a:p>
        </p:txBody>
      </p:sp>
      <p:pic>
        <p:nvPicPr>
          <p:cNvPr id="5" name="Picture 4">
            <a:extLst>
              <a:ext uri="{FF2B5EF4-FFF2-40B4-BE49-F238E27FC236}">
                <a16:creationId xmlns:a16="http://schemas.microsoft.com/office/drawing/2014/main" id="{2DE96D7E-5FFE-CBAB-A795-533199111C8B}"/>
              </a:ext>
            </a:extLst>
          </p:cNvPr>
          <p:cNvPicPr>
            <a:picLocks noChangeAspect="1"/>
          </p:cNvPicPr>
          <p:nvPr/>
        </p:nvPicPr>
        <p:blipFill>
          <a:blip r:embed="rId2"/>
          <a:stretch>
            <a:fillRect/>
          </a:stretch>
        </p:blipFill>
        <p:spPr>
          <a:xfrm>
            <a:off x="2675144" y="2461523"/>
            <a:ext cx="5227885" cy="1701785"/>
          </a:xfrm>
          <a:prstGeom prst="rect">
            <a:avLst/>
          </a:prstGeom>
        </p:spPr>
      </p:pic>
      <p:pic>
        <p:nvPicPr>
          <p:cNvPr id="7" name="Picture 6">
            <a:extLst>
              <a:ext uri="{FF2B5EF4-FFF2-40B4-BE49-F238E27FC236}">
                <a16:creationId xmlns:a16="http://schemas.microsoft.com/office/drawing/2014/main" id="{7DCB379E-AE32-8BEB-E0F4-B206E844884C}"/>
              </a:ext>
            </a:extLst>
          </p:cNvPr>
          <p:cNvPicPr>
            <a:picLocks noChangeAspect="1"/>
          </p:cNvPicPr>
          <p:nvPr/>
        </p:nvPicPr>
        <p:blipFill>
          <a:blip r:embed="rId3"/>
          <a:stretch>
            <a:fillRect/>
          </a:stretch>
        </p:blipFill>
        <p:spPr>
          <a:xfrm>
            <a:off x="2761485" y="5299788"/>
            <a:ext cx="5227885" cy="895836"/>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9553FFA4-7F02-E010-DA5B-8BA5D0ACC358}"/>
                  </a:ext>
                </a:extLst>
              </p14:cNvPr>
              <p14:cNvContentPartPr/>
              <p14:nvPr/>
            </p14:nvContentPartPr>
            <p14:xfrm>
              <a:off x="4544008" y="2546750"/>
              <a:ext cx="609840" cy="10080"/>
            </p14:xfrm>
          </p:contentPart>
        </mc:Choice>
        <mc:Fallback xmlns="">
          <p:pic>
            <p:nvPicPr>
              <p:cNvPr id="8" name="Ink 7">
                <a:extLst>
                  <a:ext uri="{FF2B5EF4-FFF2-40B4-BE49-F238E27FC236}">
                    <a16:creationId xmlns:a16="http://schemas.microsoft.com/office/drawing/2014/main" id="{9553FFA4-7F02-E010-DA5B-8BA5D0ACC358}"/>
                  </a:ext>
                </a:extLst>
              </p:cNvPr>
              <p:cNvPicPr/>
              <p:nvPr/>
            </p:nvPicPr>
            <p:blipFill>
              <a:blip r:embed="rId5"/>
              <a:stretch>
                <a:fillRect/>
              </a:stretch>
            </p:blipFill>
            <p:spPr>
              <a:xfrm>
                <a:off x="4490008" y="2438750"/>
                <a:ext cx="717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7F2BB8F4-3197-3F8E-7484-CE9135DC7292}"/>
                  </a:ext>
                </a:extLst>
              </p14:cNvPr>
              <p14:cNvContentPartPr/>
              <p14:nvPr/>
            </p14:nvContentPartPr>
            <p14:xfrm>
              <a:off x="6111448" y="5448350"/>
              <a:ext cx="1277640" cy="39240"/>
            </p14:xfrm>
          </p:contentPart>
        </mc:Choice>
        <mc:Fallback xmlns="">
          <p:pic>
            <p:nvPicPr>
              <p:cNvPr id="9" name="Ink 8">
                <a:extLst>
                  <a:ext uri="{FF2B5EF4-FFF2-40B4-BE49-F238E27FC236}">
                    <a16:creationId xmlns:a16="http://schemas.microsoft.com/office/drawing/2014/main" id="{7F2BB8F4-3197-3F8E-7484-CE9135DC7292}"/>
                  </a:ext>
                </a:extLst>
              </p:cNvPr>
              <p:cNvPicPr/>
              <p:nvPr/>
            </p:nvPicPr>
            <p:blipFill>
              <a:blip r:embed="rId7"/>
              <a:stretch>
                <a:fillRect/>
              </a:stretch>
            </p:blipFill>
            <p:spPr>
              <a:xfrm>
                <a:off x="6057448" y="5340350"/>
                <a:ext cx="1385280" cy="254880"/>
              </a:xfrm>
              <a:prstGeom prst="rect">
                <a:avLst/>
              </a:prstGeom>
            </p:spPr>
          </p:pic>
        </mc:Fallback>
      </mc:AlternateContent>
    </p:spTree>
    <p:extLst>
      <p:ext uri="{BB962C8B-B14F-4D97-AF65-F5344CB8AC3E}">
        <p14:creationId xmlns:p14="http://schemas.microsoft.com/office/powerpoint/2010/main" val="206698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B65B-0CBD-D8A7-7232-B6EC13B1FB1F}"/>
              </a:ext>
            </a:extLst>
          </p:cNvPr>
          <p:cNvSpPr>
            <a:spLocks noGrp="1"/>
          </p:cNvSpPr>
          <p:nvPr>
            <p:ph type="title"/>
          </p:nvPr>
        </p:nvSpPr>
        <p:spPr>
          <a:xfrm>
            <a:off x="699796" y="1866121"/>
            <a:ext cx="10654004" cy="1810139"/>
          </a:xfrm>
        </p:spPr>
        <p:txBody>
          <a:bodyPr>
            <a:normAutofit/>
          </a:bodyPr>
          <a:lstStyle/>
          <a:p>
            <a:pPr algn="ctr"/>
            <a:r>
              <a:rPr lang="en-US" dirty="0"/>
              <a:t>Algorithms Used in the Model</a:t>
            </a:r>
            <a:endParaRPr lang="en-IN" dirty="0"/>
          </a:p>
        </p:txBody>
      </p:sp>
    </p:spTree>
    <p:extLst>
      <p:ext uri="{BB962C8B-B14F-4D97-AF65-F5344CB8AC3E}">
        <p14:creationId xmlns:p14="http://schemas.microsoft.com/office/powerpoint/2010/main" val="292877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6FA246-C284-90C0-7EE2-B12DB97DB011}"/>
              </a:ext>
            </a:extLst>
          </p:cNvPr>
          <p:cNvSpPr>
            <a:spLocks noGrp="1"/>
          </p:cNvSpPr>
          <p:nvPr>
            <p:ph type="title"/>
          </p:nvPr>
        </p:nvSpPr>
        <p:spPr>
          <a:xfrm>
            <a:off x="838200" y="365125"/>
            <a:ext cx="10515600" cy="913169"/>
          </a:xfrm>
        </p:spPr>
        <p:txBody>
          <a:bodyPr>
            <a:normAutofit/>
          </a:bodyPr>
          <a:lstStyle/>
          <a:p>
            <a:r>
              <a:rPr lang="en-US" sz="2800" b="1" u="sng" dirty="0">
                <a:effectLst>
                  <a:outerShdw blurRad="38100" dist="38100" dir="2700000" algn="tl">
                    <a:srgbClr val="000000">
                      <a:alpha val="43137"/>
                    </a:srgbClr>
                  </a:outerShdw>
                </a:effectLst>
              </a:rPr>
              <a:t>Random Forest used to select the important features of the Model</a:t>
            </a:r>
            <a:endParaRPr lang="en-IN" sz="2800" b="1" u="sng"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78DAD992-1112-3F8C-0FBB-C72F1B669F2C}"/>
              </a:ext>
            </a:extLst>
          </p:cNvPr>
          <p:cNvSpPr>
            <a:spLocks noGrp="1"/>
          </p:cNvSpPr>
          <p:nvPr>
            <p:ph idx="1"/>
          </p:nvPr>
        </p:nvSpPr>
        <p:spPr>
          <a:xfrm>
            <a:off x="1120000" y="1278294"/>
            <a:ext cx="10233800" cy="4898669"/>
          </a:xfrm>
        </p:spPr>
        <p:txBody>
          <a:bodyPr/>
          <a:lstStyle/>
          <a:p>
            <a:r>
              <a:rPr lang="en-US" sz="2000" dirty="0"/>
              <a:t>In random forests, the impurity decrease from each feature can be averaged across trees to determine the final importance of the variable.</a:t>
            </a:r>
          </a:p>
          <a:p>
            <a:r>
              <a:rPr lang="en-US" sz="2000" dirty="0"/>
              <a:t>For classification, the measure of impurity is either the Gini impurity or the information gain/entropy.</a:t>
            </a:r>
            <a:endParaRPr lang="en-IN" sz="2000" dirty="0"/>
          </a:p>
        </p:txBody>
      </p:sp>
      <p:pic>
        <p:nvPicPr>
          <p:cNvPr id="6" name="Picture 5">
            <a:extLst>
              <a:ext uri="{FF2B5EF4-FFF2-40B4-BE49-F238E27FC236}">
                <a16:creationId xmlns:a16="http://schemas.microsoft.com/office/drawing/2014/main" id="{E7C414FF-9313-8588-8D03-43C5824C2C35}"/>
              </a:ext>
            </a:extLst>
          </p:cNvPr>
          <p:cNvPicPr>
            <a:picLocks noChangeAspect="1"/>
          </p:cNvPicPr>
          <p:nvPr/>
        </p:nvPicPr>
        <p:blipFill>
          <a:blip r:embed="rId2"/>
          <a:stretch>
            <a:fillRect/>
          </a:stretch>
        </p:blipFill>
        <p:spPr>
          <a:xfrm>
            <a:off x="2777202" y="2836506"/>
            <a:ext cx="6637595" cy="586386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58F51C0-615C-8CF2-F869-F209078ADC9D}"/>
                  </a:ext>
                </a:extLst>
              </p14:cNvPr>
              <p14:cNvContentPartPr/>
              <p14:nvPr/>
            </p14:nvContentPartPr>
            <p14:xfrm>
              <a:off x="2901688" y="6083574"/>
              <a:ext cx="73800" cy="9360"/>
            </p14:xfrm>
          </p:contentPart>
        </mc:Choice>
        <mc:Fallback xmlns="">
          <p:pic>
            <p:nvPicPr>
              <p:cNvPr id="7" name="Ink 6">
                <a:extLst>
                  <a:ext uri="{FF2B5EF4-FFF2-40B4-BE49-F238E27FC236}">
                    <a16:creationId xmlns:a16="http://schemas.microsoft.com/office/drawing/2014/main" id="{A58F51C0-615C-8CF2-F869-F209078ADC9D}"/>
                  </a:ext>
                </a:extLst>
              </p:cNvPr>
              <p:cNvPicPr/>
              <p:nvPr/>
            </p:nvPicPr>
            <p:blipFill>
              <a:blip r:embed="rId4"/>
              <a:stretch>
                <a:fillRect/>
              </a:stretch>
            </p:blipFill>
            <p:spPr>
              <a:xfrm>
                <a:off x="2848048" y="5975574"/>
                <a:ext cx="181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AF007FE-A5E4-F1F4-287B-7ACAB0792465}"/>
                  </a:ext>
                </a:extLst>
              </p14:cNvPr>
              <p14:cNvContentPartPr/>
              <p14:nvPr/>
            </p14:nvContentPartPr>
            <p14:xfrm>
              <a:off x="4198768" y="4188174"/>
              <a:ext cx="1216080" cy="20160"/>
            </p14:xfrm>
          </p:contentPart>
        </mc:Choice>
        <mc:Fallback xmlns="">
          <p:pic>
            <p:nvPicPr>
              <p:cNvPr id="8" name="Ink 7">
                <a:extLst>
                  <a:ext uri="{FF2B5EF4-FFF2-40B4-BE49-F238E27FC236}">
                    <a16:creationId xmlns:a16="http://schemas.microsoft.com/office/drawing/2014/main" id="{9AF007FE-A5E4-F1F4-287B-7ACAB0792465}"/>
                  </a:ext>
                </a:extLst>
              </p:cNvPr>
              <p:cNvPicPr/>
              <p:nvPr/>
            </p:nvPicPr>
            <p:blipFill>
              <a:blip r:embed="rId6"/>
              <a:stretch>
                <a:fillRect/>
              </a:stretch>
            </p:blipFill>
            <p:spPr>
              <a:xfrm>
                <a:off x="4144768" y="4080534"/>
                <a:ext cx="1323720" cy="235800"/>
              </a:xfrm>
              <a:prstGeom prst="rect">
                <a:avLst/>
              </a:prstGeom>
            </p:spPr>
          </p:pic>
        </mc:Fallback>
      </mc:AlternateContent>
    </p:spTree>
    <p:extLst>
      <p:ext uri="{BB962C8B-B14F-4D97-AF65-F5344CB8AC3E}">
        <p14:creationId xmlns:p14="http://schemas.microsoft.com/office/powerpoint/2010/main" val="17792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3297-4F2F-2550-4211-014DC49B0F25}"/>
              </a:ext>
            </a:extLst>
          </p:cNvPr>
          <p:cNvSpPr>
            <a:spLocks noGrp="1"/>
          </p:cNvSpPr>
          <p:nvPr>
            <p:ph type="title"/>
          </p:nvPr>
        </p:nvSpPr>
        <p:spPr>
          <a:xfrm>
            <a:off x="838200" y="365126"/>
            <a:ext cx="10515600" cy="875846"/>
          </a:xfrm>
        </p:spPr>
        <p:txBody>
          <a:bodyPr/>
          <a:lstStyle/>
          <a:p>
            <a:pPr algn="ctr"/>
            <a:r>
              <a:rPr lang="en-US" sz="2800" b="1" u="sng" dirty="0">
                <a:effectLst>
                  <a:outerShdw blurRad="38100" dist="38100" dir="2700000" algn="tl">
                    <a:srgbClr val="000000">
                      <a:alpha val="43137"/>
                    </a:srgbClr>
                  </a:outerShdw>
                </a:effectLst>
              </a:rPr>
              <a:t>Logistic Regression</a:t>
            </a:r>
            <a:endParaRPr lang="en-IN" sz="2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0E5BF27-2B6F-30DD-DDE7-15A8662DF217}"/>
              </a:ext>
            </a:extLst>
          </p:cNvPr>
          <p:cNvSpPr>
            <a:spLocks noGrp="1"/>
          </p:cNvSpPr>
          <p:nvPr>
            <p:ph idx="1"/>
          </p:nvPr>
        </p:nvSpPr>
        <p:spPr>
          <a:xfrm>
            <a:off x="1120000" y="1240972"/>
            <a:ext cx="10233800" cy="4935991"/>
          </a:xfrm>
        </p:spPr>
        <p:txBody>
          <a:bodyPr>
            <a:normAutofit/>
          </a:bodyPr>
          <a:lstStyle/>
          <a:p>
            <a:r>
              <a:rPr lang="en-US" sz="1800" b="0" i="0" dirty="0">
                <a:solidFill>
                  <a:schemeClr val="tx1">
                    <a:lumMod val="95000"/>
                  </a:schemeClr>
                </a:solidFill>
                <a:effectLst/>
                <a:latin typeface="Google Sans"/>
              </a:rPr>
              <a:t>Logistic regression is a process of modeling the probability of a discrete outcome given an input variable. The most common logistic regression models a binary outcome; something that can take two values such as true/false, yes/no, and so on.</a:t>
            </a:r>
            <a:endParaRPr lang="en-IN" sz="1800" dirty="0">
              <a:solidFill>
                <a:schemeClr val="tx1">
                  <a:lumMod val="95000"/>
                </a:schemeClr>
              </a:solidFill>
            </a:endParaRPr>
          </a:p>
        </p:txBody>
      </p:sp>
      <p:pic>
        <p:nvPicPr>
          <p:cNvPr id="5" name="Picture 4">
            <a:extLst>
              <a:ext uri="{FF2B5EF4-FFF2-40B4-BE49-F238E27FC236}">
                <a16:creationId xmlns:a16="http://schemas.microsoft.com/office/drawing/2014/main" id="{657A3BFD-9F70-05C3-5CF6-19B85920397A}"/>
              </a:ext>
            </a:extLst>
          </p:cNvPr>
          <p:cNvPicPr>
            <a:picLocks noChangeAspect="1"/>
          </p:cNvPicPr>
          <p:nvPr/>
        </p:nvPicPr>
        <p:blipFill>
          <a:blip r:embed="rId2"/>
          <a:stretch>
            <a:fillRect/>
          </a:stretch>
        </p:blipFill>
        <p:spPr>
          <a:xfrm>
            <a:off x="3523908" y="2295331"/>
            <a:ext cx="5425983" cy="432940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B13223E-E72F-09ED-A524-11525EDD2E82}"/>
                  </a:ext>
                </a:extLst>
              </p14:cNvPr>
              <p14:cNvContentPartPr/>
              <p14:nvPr/>
            </p14:nvContentPartPr>
            <p14:xfrm>
              <a:off x="5915608" y="5075030"/>
              <a:ext cx="269640" cy="29520"/>
            </p14:xfrm>
          </p:contentPart>
        </mc:Choice>
        <mc:Fallback xmlns="">
          <p:pic>
            <p:nvPicPr>
              <p:cNvPr id="7" name="Ink 6">
                <a:extLst>
                  <a:ext uri="{FF2B5EF4-FFF2-40B4-BE49-F238E27FC236}">
                    <a16:creationId xmlns:a16="http://schemas.microsoft.com/office/drawing/2014/main" id="{5B13223E-E72F-09ED-A524-11525EDD2E82}"/>
                  </a:ext>
                </a:extLst>
              </p:cNvPr>
              <p:cNvPicPr/>
              <p:nvPr/>
            </p:nvPicPr>
            <p:blipFill>
              <a:blip r:embed="rId4"/>
              <a:stretch>
                <a:fillRect/>
              </a:stretch>
            </p:blipFill>
            <p:spPr>
              <a:xfrm>
                <a:off x="5861968" y="4967390"/>
                <a:ext cx="377280" cy="245160"/>
              </a:xfrm>
              <a:prstGeom prst="rect">
                <a:avLst/>
              </a:prstGeom>
            </p:spPr>
          </p:pic>
        </mc:Fallback>
      </mc:AlternateContent>
    </p:spTree>
    <p:extLst>
      <p:ext uri="{BB962C8B-B14F-4D97-AF65-F5344CB8AC3E}">
        <p14:creationId xmlns:p14="http://schemas.microsoft.com/office/powerpoint/2010/main" val="282784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6E38-E483-B6F5-0785-1EB7B9CCE019}"/>
              </a:ext>
            </a:extLst>
          </p:cNvPr>
          <p:cNvSpPr>
            <a:spLocks noGrp="1"/>
          </p:cNvSpPr>
          <p:nvPr>
            <p:ph type="title"/>
          </p:nvPr>
        </p:nvSpPr>
        <p:spPr>
          <a:xfrm>
            <a:off x="838200" y="326571"/>
            <a:ext cx="10515600" cy="1101013"/>
          </a:xfrm>
        </p:spPr>
        <p:txBody>
          <a:bodyPr>
            <a:normAutofit/>
          </a:bodyPr>
          <a:lstStyle/>
          <a:p>
            <a:pPr algn="ctr"/>
            <a:r>
              <a:rPr lang="en-US" sz="2800" b="1" u="sng" dirty="0">
                <a:effectLst>
                  <a:outerShdw blurRad="38100" dist="38100" dir="2700000" algn="tl">
                    <a:srgbClr val="000000">
                      <a:alpha val="43137"/>
                    </a:srgbClr>
                  </a:outerShdw>
                </a:effectLst>
              </a:rPr>
              <a:t>Checking the accuracy using Logistic Regression, SVC and Decision Tree Classifier</a:t>
            </a:r>
            <a:endParaRPr lang="en-IN" sz="2800" b="1"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F997B42D-0F5C-E32F-7EEB-BBA0D39955AA}"/>
              </a:ext>
            </a:extLst>
          </p:cNvPr>
          <p:cNvPicPr>
            <a:picLocks noGrp="1" noChangeAspect="1"/>
          </p:cNvPicPr>
          <p:nvPr>
            <p:ph idx="1"/>
          </p:nvPr>
        </p:nvPicPr>
        <p:blipFill>
          <a:blip r:embed="rId2"/>
          <a:stretch>
            <a:fillRect/>
          </a:stretch>
        </p:blipFill>
        <p:spPr>
          <a:xfrm>
            <a:off x="925460" y="2180773"/>
            <a:ext cx="10345919" cy="2512525"/>
          </a:xfrm>
        </p:spPr>
      </p:pic>
      <p:pic>
        <p:nvPicPr>
          <p:cNvPr id="7" name="Picture 6">
            <a:extLst>
              <a:ext uri="{FF2B5EF4-FFF2-40B4-BE49-F238E27FC236}">
                <a16:creationId xmlns:a16="http://schemas.microsoft.com/office/drawing/2014/main" id="{81968BC8-86D9-C30B-ED91-07DD78218BB7}"/>
              </a:ext>
            </a:extLst>
          </p:cNvPr>
          <p:cNvPicPr>
            <a:picLocks noChangeAspect="1"/>
          </p:cNvPicPr>
          <p:nvPr/>
        </p:nvPicPr>
        <p:blipFill>
          <a:blip r:embed="rId3"/>
          <a:stretch>
            <a:fillRect/>
          </a:stretch>
        </p:blipFill>
        <p:spPr>
          <a:xfrm>
            <a:off x="925460" y="4843067"/>
            <a:ext cx="3068041" cy="1315137"/>
          </a:xfrm>
          <a:prstGeom prst="rect">
            <a:avLst/>
          </a:prstGeom>
        </p:spPr>
      </p:pic>
      <p:pic>
        <p:nvPicPr>
          <p:cNvPr id="9" name="Picture 8">
            <a:extLst>
              <a:ext uri="{FF2B5EF4-FFF2-40B4-BE49-F238E27FC236}">
                <a16:creationId xmlns:a16="http://schemas.microsoft.com/office/drawing/2014/main" id="{F192F0A0-D14C-CC08-50D3-7E3BA4D2F98C}"/>
              </a:ext>
            </a:extLst>
          </p:cNvPr>
          <p:cNvPicPr>
            <a:picLocks noChangeAspect="1"/>
          </p:cNvPicPr>
          <p:nvPr/>
        </p:nvPicPr>
        <p:blipFill>
          <a:blip r:embed="rId4"/>
          <a:stretch>
            <a:fillRect/>
          </a:stretch>
        </p:blipFill>
        <p:spPr>
          <a:xfrm>
            <a:off x="4150196" y="4843066"/>
            <a:ext cx="3068041" cy="1315137"/>
          </a:xfrm>
          <a:prstGeom prst="rect">
            <a:avLst/>
          </a:prstGeom>
        </p:spPr>
      </p:pic>
      <p:pic>
        <p:nvPicPr>
          <p:cNvPr id="11" name="Picture 10">
            <a:extLst>
              <a:ext uri="{FF2B5EF4-FFF2-40B4-BE49-F238E27FC236}">
                <a16:creationId xmlns:a16="http://schemas.microsoft.com/office/drawing/2014/main" id="{E02C85EC-198E-10BC-F42D-17D71FEDF06E}"/>
              </a:ext>
            </a:extLst>
          </p:cNvPr>
          <p:cNvPicPr>
            <a:picLocks noChangeAspect="1"/>
          </p:cNvPicPr>
          <p:nvPr/>
        </p:nvPicPr>
        <p:blipFill>
          <a:blip r:embed="rId5"/>
          <a:stretch>
            <a:fillRect/>
          </a:stretch>
        </p:blipFill>
        <p:spPr>
          <a:xfrm>
            <a:off x="7374932" y="4843066"/>
            <a:ext cx="3891608" cy="1315136"/>
          </a:xfrm>
          <a:prstGeom prst="rect">
            <a:avLst/>
          </a:prstGeom>
        </p:spPr>
      </p:pic>
      <p:sp>
        <p:nvSpPr>
          <p:cNvPr id="12" name="TextBox 11">
            <a:extLst>
              <a:ext uri="{FF2B5EF4-FFF2-40B4-BE49-F238E27FC236}">
                <a16:creationId xmlns:a16="http://schemas.microsoft.com/office/drawing/2014/main" id="{4E087153-459F-C4DB-1E54-2FB6FF0AA374}"/>
              </a:ext>
            </a:extLst>
          </p:cNvPr>
          <p:cNvSpPr txBox="1"/>
          <p:nvPr/>
        </p:nvSpPr>
        <p:spPr>
          <a:xfrm>
            <a:off x="838200" y="1533708"/>
            <a:ext cx="10233952" cy="369332"/>
          </a:xfrm>
          <a:prstGeom prst="rect">
            <a:avLst/>
          </a:prstGeom>
          <a:noFill/>
        </p:spPr>
        <p:txBody>
          <a:bodyPr wrap="square" rtlCol="0">
            <a:spAutoFit/>
          </a:bodyPr>
          <a:lstStyle/>
          <a:p>
            <a:r>
              <a:rPr lang="en-US" dirty="0"/>
              <a:t>Decision Tree Classifier is giving the highest accuracy rate of </a:t>
            </a:r>
            <a:r>
              <a:rPr lang="en-US" sz="1700" dirty="0">
                <a:latin typeface="Calibri" panose="020F0502020204030204" pitchFamily="34" charset="0"/>
                <a:ea typeface="Calibri" panose="020F0502020204030204" pitchFamily="34" charset="0"/>
                <a:cs typeface="Calibri" panose="020F0502020204030204" pitchFamily="34" charset="0"/>
              </a:rPr>
              <a:t>93.00</a:t>
            </a:r>
            <a:r>
              <a:rPr lang="en-US" dirty="0"/>
              <a:t>%</a:t>
            </a:r>
            <a:endParaRPr lang="en-IN" dirty="0"/>
          </a:p>
        </p:txBody>
      </p:sp>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87094DEB-69E4-6880-26C3-7E16FD48BBF0}"/>
                  </a:ext>
                </a:extLst>
              </p14:cNvPr>
              <p14:cNvContentPartPr/>
              <p14:nvPr/>
            </p14:nvContentPartPr>
            <p14:xfrm>
              <a:off x="6391168" y="5429990"/>
              <a:ext cx="270360" cy="68040"/>
            </p14:xfrm>
          </p:contentPart>
        </mc:Choice>
        <mc:Fallback xmlns="">
          <p:pic>
            <p:nvPicPr>
              <p:cNvPr id="15" name="Ink 14">
                <a:extLst>
                  <a:ext uri="{FF2B5EF4-FFF2-40B4-BE49-F238E27FC236}">
                    <a16:creationId xmlns:a16="http://schemas.microsoft.com/office/drawing/2014/main" id="{87094DEB-69E4-6880-26C3-7E16FD48BBF0}"/>
                  </a:ext>
                </a:extLst>
              </p:cNvPr>
              <p:cNvPicPr/>
              <p:nvPr/>
            </p:nvPicPr>
            <p:blipFill>
              <a:blip r:embed="rId7"/>
              <a:stretch>
                <a:fillRect/>
              </a:stretch>
            </p:blipFill>
            <p:spPr>
              <a:xfrm>
                <a:off x="6337528" y="5321990"/>
                <a:ext cx="3780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E382DF48-3913-A315-84D1-517B1A793F07}"/>
                  </a:ext>
                </a:extLst>
              </p14:cNvPr>
              <p14:cNvContentPartPr/>
              <p14:nvPr/>
            </p14:nvContentPartPr>
            <p14:xfrm>
              <a:off x="3162688" y="5822030"/>
              <a:ext cx="261000" cy="10800"/>
            </p14:xfrm>
          </p:contentPart>
        </mc:Choice>
        <mc:Fallback xmlns="">
          <p:pic>
            <p:nvPicPr>
              <p:cNvPr id="16" name="Ink 15">
                <a:extLst>
                  <a:ext uri="{FF2B5EF4-FFF2-40B4-BE49-F238E27FC236}">
                    <a16:creationId xmlns:a16="http://schemas.microsoft.com/office/drawing/2014/main" id="{E382DF48-3913-A315-84D1-517B1A793F07}"/>
                  </a:ext>
                </a:extLst>
              </p:cNvPr>
              <p:cNvPicPr/>
              <p:nvPr/>
            </p:nvPicPr>
            <p:blipFill>
              <a:blip r:embed="rId9"/>
              <a:stretch>
                <a:fillRect/>
              </a:stretch>
            </p:blipFill>
            <p:spPr>
              <a:xfrm>
                <a:off x="3109048" y="5714030"/>
                <a:ext cx="3686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86A05563-FAD8-6691-BBAE-E5792FBA990E}"/>
                  </a:ext>
                </a:extLst>
              </p14:cNvPr>
              <p14:cNvContentPartPr/>
              <p14:nvPr/>
            </p14:nvContentPartPr>
            <p14:xfrm>
              <a:off x="9302488" y="5793590"/>
              <a:ext cx="241200" cy="10080"/>
            </p14:xfrm>
          </p:contentPart>
        </mc:Choice>
        <mc:Fallback xmlns="">
          <p:pic>
            <p:nvPicPr>
              <p:cNvPr id="17" name="Ink 16">
                <a:extLst>
                  <a:ext uri="{FF2B5EF4-FFF2-40B4-BE49-F238E27FC236}">
                    <a16:creationId xmlns:a16="http://schemas.microsoft.com/office/drawing/2014/main" id="{86A05563-FAD8-6691-BBAE-E5792FBA990E}"/>
                  </a:ext>
                </a:extLst>
              </p:cNvPr>
              <p:cNvPicPr/>
              <p:nvPr/>
            </p:nvPicPr>
            <p:blipFill>
              <a:blip r:embed="rId11"/>
              <a:stretch>
                <a:fillRect/>
              </a:stretch>
            </p:blipFill>
            <p:spPr>
              <a:xfrm>
                <a:off x="9248488" y="5685950"/>
                <a:ext cx="3488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88D248-6349-3C0D-9980-A6B0541B7C1F}"/>
                  </a:ext>
                </a:extLst>
              </p14:cNvPr>
              <p14:cNvContentPartPr/>
              <p14:nvPr/>
            </p14:nvContentPartPr>
            <p14:xfrm>
              <a:off x="7651168" y="4945070"/>
              <a:ext cx="360" cy="360"/>
            </p14:xfrm>
          </p:contentPart>
        </mc:Choice>
        <mc:Fallback xmlns="">
          <p:pic>
            <p:nvPicPr>
              <p:cNvPr id="18" name="Ink 17">
                <a:extLst>
                  <a:ext uri="{FF2B5EF4-FFF2-40B4-BE49-F238E27FC236}">
                    <a16:creationId xmlns:a16="http://schemas.microsoft.com/office/drawing/2014/main" id="{D988D248-6349-3C0D-9980-A6B0541B7C1F}"/>
                  </a:ext>
                </a:extLst>
              </p:cNvPr>
              <p:cNvPicPr/>
              <p:nvPr/>
            </p:nvPicPr>
            <p:blipFill>
              <a:blip r:embed="rId13"/>
              <a:stretch>
                <a:fillRect/>
              </a:stretch>
            </p:blipFill>
            <p:spPr>
              <a:xfrm>
                <a:off x="7597168" y="48374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D629046A-912D-190E-85E6-E59D2E2DB23B}"/>
                  </a:ext>
                </a:extLst>
              </p14:cNvPr>
              <p14:cNvContentPartPr/>
              <p14:nvPr/>
            </p14:nvContentPartPr>
            <p14:xfrm>
              <a:off x="7651168" y="4945070"/>
              <a:ext cx="360" cy="360"/>
            </p14:xfrm>
          </p:contentPart>
        </mc:Choice>
        <mc:Fallback xmlns="">
          <p:pic>
            <p:nvPicPr>
              <p:cNvPr id="19" name="Ink 18">
                <a:extLst>
                  <a:ext uri="{FF2B5EF4-FFF2-40B4-BE49-F238E27FC236}">
                    <a16:creationId xmlns:a16="http://schemas.microsoft.com/office/drawing/2014/main" id="{D629046A-912D-190E-85E6-E59D2E2DB23B}"/>
                  </a:ext>
                </a:extLst>
              </p:cNvPr>
              <p:cNvPicPr/>
              <p:nvPr/>
            </p:nvPicPr>
            <p:blipFill>
              <a:blip r:embed="rId13"/>
              <a:stretch>
                <a:fillRect/>
              </a:stretch>
            </p:blipFill>
            <p:spPr>
              <a:xfrm>
                <a:off x="7597168" y="48374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3B0C6DCF-BAF7-EE1A-FA37-E1B559F2248C}"/>
                  </a:ext>
                </a:extLst>
              </p14:cNvPr>
              <p14:cNvContentPartPr/>
              <p14:nvPr/>
            </p14:nvContentPartPr>
            <p14:xfrm>
              <a:off x="4487848" y="4954430"/>
              <a:ext cx="360" cy="360"/>
            </p14:xfrm>
          </p:contentPart>
        </mc:Choice>
        <mc:Fallback xmlns="">
          <p:pic>
            <p:nvPicPr>
              <p:cNvPr id="20" name="Ink 19">
                <a:extLst>
                  <a:ext uri="{FF2B5EF4-FFF2-40B4-BE49-F238E27FC236}">
                    <a16:creationId xmlns:a16="http://schemas.microsoft.com/office/drawing/2014/main" id="{3B0C6DCF-BAF7-EE1A-FA37-E1B559F2248C}"/>
                  </a:ext>
                </a:extLst>
              </p:cNvPr>
              <p:cNvPicPr/>
              <p:nvPr/>
            </p:nvPicPr>
            <p:blipFill>
              <a:blip r:embed="rId13"/>
              <a:stretch>
                <a:fillRect/>
              </a:stretch>
            </p:blipFill>
            <p:spPr>
              <a:xfrm>
                <a:off x="4433848" y="48464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909E1C00-DDE6-0333-FDC3-9B8476F74400}"/>
                  </a:ext>
                </a:extLst>
              </p14:cNvPr>
              <p14:cNvContentPartPr/>
              <p14:nvPr/>
            </p14:nvContentPartPr>
            <p14:xfrm>
              <a:off x="4487848" y="4954430"/>
              <a:ext cx="360" cy="360"/>
            </p14:xfrm>
          </p:contentPart>
        </mc:Choice>
        <mc:Fallback xmlns="">
          <p:pic>
            <p:nvPicPr>
              <p:cNvPr id="21" name="Ink 20">
                <a:extLst>
                  <a:ext uri="{FF2B5EF4-FFF2-40B4-BE49-F238E27FC236}">
                    <a16:creationId xmlns:a16="http://schemas.microsoft.com/office/drawing/2014/main" id="{909E1C00-DDE6-0333-FDC3-9B8476F74400}"/>
                  </a:ext>
                </a:extLst>
              </p:cNvPr>
              <p:cNvPicPr/>
              <p:nvPr/>
            </p:nvPicPr>
            <p:blipFill>
              <a:blip r:embed="rId13"/>
              <a:stretch>
                <a:fillRect/>
              </a:stretch>
            </p:blipFill>
            <p:spPr>
              <a:xfrm>
                <a:off x="4433848" y="48464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739FA77D-CAAE-75DB-AB98-35F4155C36F4}"/>
                  </a:ext>
                </a:extLst>
              </p14:cNvPr>
              <p14:cNvContentPartPr/>
              <p14:nvPr/>
            </p14:nvContentPartPr>
            <p14:xfrm>
              <a:off x="1240648" y="4944710"/>
              <a:ext cx="289080" cy="19440"/>
            </p14:xfrm>
          </p:contentPart>
        </mc:Choice>
        <mc:Fallback xmlns="">
          <p:pic>
            <p:nvPicPr>
              <p:cNvPr id="22" name="Ink 21">
                <a:extLst>
                  <a:ext uri="{FF2B5EF4-FFF2-40B4-BE49-F238E27FC236}">
                    <a16:creationId xmlns:a16="http://schemas.microsoft.com/office/drawing/2014/main" id="{739FA77D-CAAE-75DB-AB98-35F4155C36F4}"/>
                  </a:ext>
                </a:extLst>
              </p:cNvPr>
              <p:cNvPicPr/>
              <p:nvPr/>
            </p:nvPicPr>
            <p:blipFill>
              <a:blip r:embed="rId18"/>
              <a:stretch>
                <a:fillRect/>
              </a:stretch>
            </p:blipFill>
            <p:spPr>
              <a:xfrm>
                <a:off x="1187008" y="4836710"/>
                <a:ext cx="396720" cy="235080"/>
              </a:xfrm>
              <a:prstGeom prst="rect">
                <a:avLst/>
              </a:prstGeom>
            </p:spPr>
          </p:pic>
        </mc:Fallback>
      </mc:AlternateContent>
    </p:spTree>
    <p:extLst>
      <p:ext uri="{BB962C8B-B14F-4D97-AF65-F5344CB8AC3E}">
        <p14:creationId xmlns:p14="http://schemas.microsoft.com/office/powerpoint/2010/main" val="262639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CE3E-27E6-DABF-B612-7B00FDE24B02}"/>
              </a:ext>
            </a:extLst>
          </p:cNvPr>
          <p:cNvSpPr>
            <a:spLocks noGrp="1"/>
          </p:cNvSpPr>
          <p:nvPr>
            <p:ph type="title"/>
          </p:nvPr>
        </p:nvSpPr>
        <p:spPr>
          <a:xfrm>
            <a:off x="979100" y="374457"/>
            <a:ext cx="9695120" cy="1090450"/>
          </a:xfrm>
        </p:spPr>
        <p:txBody>
          <a:bodyPr/>
          <a:lstStyle/>
          <a:p>
            <a:pPr algn="ctr"/>
            <a:r>
              <a:rPr lang="en-US" sz="2800" b="1" u="sng" dirty="0">
                <a:effectLst>
                  <a:outerShdw blurRad="38100" dist="38100" dir="2700000" algn="tl">
                    <a:srgbClr val="000000">
                      <a:alpha val="43137"/>
                    </a:srgbClr>
                  </a:outerShdw>
                </a:effectLst>
              </a:rPr>
              <a:t>Decision</a:t>
            </a:r>
            <a:r>
              <a:rPr lang="en-US" u="sng" dirty="0">
                <a:effectLst>
                  <a:outerShdw blurRad="38100" dist="38100" dir="2700000" algn="tl">
                    <a:srgbClr val="000000">
                      <a:alpha val="43137"/>
                    </a:srgbClr>
                  </a:outerShdw>
                </a:effectLst>
              </a:rPr>
              <a:t> </a:t>
            </a:r>
            <a:r>
              <a:rPr lang="en-US" sz="2800" b="1" u="sng" dirty="0">
                <a:effectLst>
                  <a:outerShdw blurRad="38100" dist="38100" dir="2700000" algn="tl">
                    <a:srgbClr val="000000">
                      <a:alpha val="43137"/>
                    </a:srgbClr>
                  </a:outerShdw>
                </a:effectLst>
              </a:rPr>
              <a:t>Tree</a:t>
            </a:r>
            <a:endParaRPr lang="en-IN" sz="2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41C2305-D005-A67B-5F3A-BA2A808BBBE3}"/>
              </a:ext>
            </a:extLst>
          </p:cNvPr>
          <p:cNvSpPr>
            <a:spLocks noGrp="1"/>
          </p:cNvSpPr>
          <p:nvPr>
            <p:ph idx="1"/>
          </p:nvPr>
        </p:nvSpPr>
        <p:spPr>
          <a:xfrm>
            <a:off x="1120000" y="1464907"/>
            <a:ext cx="10233800" cy="4712056"/>
          </a:xfrm>
        </p:spPr>
        <p:txBody>
          <a:bodyPr>
            <a:normAutofit/>
          </a:bodyPr>
          <a:lstStyle/>
          <a:p>
            <a:pPr algn="l"/>
            <a:r>
              <a:rPr lang="en-US" sz="1800" dirty="0">
                <a:solidFill>
                  <a:schemeClr val="tx1"/>
                </a:solidFill>
              </a:rPr>
              <a:t>Decision Tree is a Supervised Machine Learning Algorithm that uses a set of rules to make decisions, similarly to how humans make decisions.</a:t>
            </a:r>
          </a:p>
          <a:p>
            <a:pPr algn="l"/>
            <a:r>
              <a:rPr lang="en-US" sz="1800" dirty="0">
                <a:solidFill>
                  <a:schemeClr val="tx1"/>
                </a:solidFill>
              </a:rPr>
              <a:t>One way to think of a Machine Learning classification algorithm is that it is built to make decisions.</a:t>
            </a:r>
          </a:p>
        </p:txBody>
      </p:sp>
      <p:pic>
        <p:nvPicPr>
          <p:cNvPr id="5" name="Picture 4">
            <a:extLst>
              <a:ext uri="{FF2B5EF4-FFF2-40B4-BE49-F238E27FC236}">
                <a16:creationId xmlns:a16="http://schemas.microsoft.com/office/drawing/2014/main" id="{4E4D2077-8F66-CE94-3FFD-A877331202A4}"/>
              </a:ext>
            </a:extLst>
          </p:cNvPr>
          <p:cNvPicPr>
            <a:picLocks noChangeAspect="1"/>
          </p:cNvPicPr>
          <p:nvPr/>
        </p:nvPicPr>
        <p:blipFill>
          <a:blip r:embed="rId2"/>
          <a:stretch>
            <a:fillRect/>
          </a:stretch>
        </p:blipFill>
        <p:spPr>
          <a:xfrm>
            <a:off x="3357566" y="2678365"/>
            <a:ext cx="4938188" cy="1501270"/>
          </a:xfrm>
          <a:prstGeom prst="rect">
            <a:avLst/>
          </a:prstGeom>
        </p:spPr>
      </p:pic>
      <p:sp>
        <p:nvSpPr>
          <p:cNvPr id="7" name="TextBox 6">
            <a:extLst>
              <a:ext uri="{FF2B5EF4-FFF2-40B4-BE49-F238E27FC236}">
                <a16:creationId xmlns:a16="http://schemas.microsoft.com/office/drawing/2014/main" id="{5CD7879A-717C-60F6-5ABC-6FA10DB223D9}"/>
              </a:ext>
            </a:extLst>
          </p:cNvPr>
          <p:cNvSpPr txBox="1"/>
          <p:nvPr/>
        </p:nvSpPr>
        <p:spPr>
          <a:xfrm>
            <a:off x="1177990" y="4544138"/>
            <a:ext cx="9894010" cy="1754326"/>
          </a:xfrm>
          <a:prstGeom prst="rect">
            <a:avLst/>
          </a:prstGeom>
          <a:noFill/>
        </p:spPr>
        <p:txBody>
          <a:bodyPr wrap="square" rtlCol="0">
            <a:spAutoFit/>
          </a:bodyPr>
          <a:lstStyle/>
          <a:p>
            <a:pPr algn="l"/>
            <a:r>
              <a:rPr lang="en-US" b="1" dirty="0"/>
              <a:t>Is</a:t>
            </a:r>
            <a:r>
              <a:rPr lang="en-US" b="1" i="0" dirty="0">
                <a:solidFill>
                  <a:schemeClr val="tx1">
                    <a:lumMod val="95000"/>
                  </a:schemeClr>
                </a:solidFill>
                <a:effectLst/>
                <a:latin typeface="sohne"/>
              </a:rPr>
              <a:t> </a:t>
            </a:r>
            <a:r>
              <a:rPr lang="en-US" b="1" dirty="0"/>
              <a:t>your</a:t>
            </a:r>
            <a:r>
              <a:rPr lang="en-US" b="1" i="0" dirty="0">
                <a:solidFill>
                  <a:schemeClr val="tx1">
                    <a:lumMod val="95000"/>
                  </a:schemeClr>
                </a:solidFill>
                <a:effectLst/>
                <a:latin typeface="sohne"/>
              </a:rPr>
              <a:t> </a:t>
            </a:r>
            <a:r>
              <a:rPr lang="en-US" b="1" dirty="0"/>
              <a:t>Decision</a:t>
            </a:r>
            <a:r>
              <a:rPr lang="en-US" b="1" i="0" dirty="0">
                <a:solidFill>
                  <a:schemeClr val="tx1">
                    <a:lumMod val="95000"/>
                  </a:schemeClr>
                </a:solidFill>
                <a:effectLst/>
                <a:latin typeface="sohne"/>
              </a:rPr>
              <a:t> </a:t>
            </a:r>
            <a:r>
              <a:rPr lang="en-US" b="1" dirty="0"/>
              <a:t>Tree</a:t>
            </a:r>
            <a:r>
              <a:rPr lang="en-US" b="1" i="0" dirty="0">
                <a:solidFill>
                  <a:schemeClr val="tx1">
                    <a:lumMod val="95000"/>
                  </a:schemeClr>
                </a:solidFill>
                <a:effectLst/>
                <a:latin typeface="sohne"/>
              </a:rPr>
              <a:t> </a:t>
            </a:r>
            <a:r>
              <a:rPr lang="en-US" b="1" dirty="0"/>
              <a:t>Overfitting?</a:t>
            </a:r>
          </a:p>
          <a:p>
            <a:pPr algn="l"/>
            <a:endParaRPr lang="en-US" dirty="0"/>
          </a:p>
          <a:p>
            <a:pPr algn="l"/>
            <a:r>
              <a:rPr lang="en-US" dirty="0"/>
              <a:t>Overfitting refers to the condition when the model completely fits the training data but fails to generalize the testing unseen data. Overfit condition arises when the model memorizes the noise of the training data and fails to capture important patterns. A perfectly fit decision tree performs well for training data but performs poorly for unseen test data.</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3D4E0EB-EDE1-A023-A1BA-57A780A5BFC3}"/>
                  </a:ext>
                </a:extLst>
              </p14:cNvPr>
              <p14:cNvContentPartPr/>
              <p14:nvPr/>
            </p14:nvContentPartPr>
            <p14:xfrm>
              <a:off x="3452488" y="3059750"/>
              <a:ext cx="260280" cy="20160"/>
            </p14:xfrm>
          </p:contentPart>
        </mc:Choice>
        <mc:Fallback xmlns="">
          <p:pic>
            <p:nvPicPr>
              <p:cNvPr id="8" name="Ink 7">
                <a:extLst>
                  <a:ext uri="{FF2B5EF4-FFF2-40B4-BE49-F238E27FC236}">
                    <a16:creationId xmlns:a16="http://schemas.microsoft.com/office/drawing/2014/main" id="{C3D4E0EB-EDE1-A023-A1BA-57A780A5BFC3}"/>
                  </a:ext>
                </a:extLst>
              </p:cNvPr>
              <p:cNvPicPr/>
              <p:nvPr/>
            </p:nvPicPr>
            <p:blipFill>
              <a:blip r:embed="rId4"/>
              <a:stretch>
                <a:fillRect/>
              </a:stretch>
            </p:blipFill>
            <p:spPr>
              <a:xfrm>
                <a:off x="3398488" y="2952110"/>
                <a:ext cx="3679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03A1196-8D47-74C1-1B84-8E49B5AD55FF}"/>
                  </a:ext>
                </a:extLst>
              </p14:cNvPr>
              <p14:cNvContentPartPr/>
              <p14:nvPr/>
            </p14:nvContentPartPr>
            <p14:xfrm>
              <a:off x="3442768" y="3675710"/>
              <a:ext cx="1044360" cy="30240"/>
            </p14:xfrm>
          </p:contentPart>
        </mc:Choice>
        <mc:Fallback xmlns="">
          <p:pic>
            <p:nvPicPr>
              <p:cNvPr id="9" name="Ink 8">
                <a:extLst>
                  <a:ext uri="{FF2B5EF4-FFF2-40B4-BE49-F238E27FC236}">
                    <a16:creationId xmlns:a16="http://schemas.microsoft.com/office/drawing/2014/main" id="{403A1196-8D47-74C1-1B84-8E49B5AD55FF}"/>
                  </a:ext>
                </a:extLst>
              </p:cNvPr>
              <p:cNvPicPr/>
              <p:nvPr/>
            </p:nvPicPr>
            <p:blipFill>
              <a:blip r:embed="rId6"/>
              <a:stretch>
                <a:fillRect/>
              </a:stretch>
            </p:blipFill>
            <p:spPr>
              <a:xfrm>
                <a:off x="3388768" y="3567710"/>
                <a:ext cx="1152000" cy="245880"/>
              </a:xfrm>
              <a:prstGeom prst="rect">
                <a:avLst/>
              </a:prstGeom>
            </p:spPr>
          </p:pic>
        </mc:Fallback>
      </mc:AlternateContent>
    </p:spTree>
    <p:extLst>
      <p:ext uri="{BB962C8B-B14F-4D97-AF65-F5344CB8AC3E}">
        <p14:creationId xmlns:p14="http://schemas.microsoft.com/office/powerpoint/2010/main" val="338922977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266</TotalTime>
  <Words>982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AmazonEmber</vt:lpstr>
      <vt:lpstr>Arial</vt:lpstr>
      <vt:lpstr>Calibri</vt:lpstr>
      <vt:lpstr>Corbel</vt:lpstr>
      <vt:lpstr>DIN</vt:lpstr>
      <vt:lpstr>Google Sans</vt:lpstr>
      <vt:lpstr>sohne</vt:lpstr>
      <vt:lpstr>Depth</vt:lpstr>
      <vt:lpstr>Website Phishing DETECTION</vt:lpstr>
      <vt:lpstr>Introduction to Website Phishing &amp; Objective of Model</vt:lpstr>
      <vt:lpstr>Important Features of the model (On the basis of Random Forest)</vt:lpstr>
      <vt:lpstr>Preprocessing techniques used in Model</vt:lpstr>
      <vt:lpstr>Algorithms Used in the Model</vt:lpstr>
      <vt:lpstr>Random Forest used to select the important features of the Model</vt:lpstr>
      <vt:lpstr>Logistic Regression</vt:lpstr>
      <vt:lpstr>Checking the accuracy using Logistic Regression, SVC and Decision Tree Classifier</vt:lpstr>
      <vt:lpstr>Decision Tree</vt:lpstr>
      <vt:lpstr>Pruning Techniques used to overcome the problem of overfitting.</vt:lpstr>
      <vt:lpstr>Random Forest Classifier</vt:lpstr>
      <vt:lpstr>Bagging</vt:lpstr>
      <vt:lpstr>Boosting</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Phishing DETECTION</dc:title>
  <dc:creator>NEHA PANDIT</dc:creator>
  <cp:lastModifiedBy>NEHA PANDIT</cp:lastModifiedBy>
  <cp:revision>15</cp:revision>
  <dcterms:created xsi:type="dcterms:W3CDTF">2024-01-21T04:55:00Z</dcterms:created>
  <dcterms:modified xsi:type="dcterms:W3CDTF">2024-02-04T04:31:28Z</dcterms:modified>
</cp:coreProperties>
</file>