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1.xml.rels" ContentType="application/vnd.openxmlformats-package.relationships+xml"/>
  <Override PartName="/ppt/slides/_rels/slide43.xml.rels" ContentType="application/vnd.openxmlformats-package.relationships+xml"/>
  <Override PartName="/ppt/slides/_rels/slide10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34.xml.rels" ContentType="application/vnd.openxmlformats-package.relationships+xml"/>
  <Override PartName="/ppt/slides/_rels/slide65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23.xml.rels" ContentType="application/vnd.openxmlformats-package.relationships+xml"/>
  <Override PartName="/ppt/slides/_rels/slide47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57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112.jpeg" ContentType="image/jpeg"/>
  <Override PartName="/ppt/media/image111.jpeg" ContentType="image/jpeg"/>
  <Override PartName="/ppt/media/image108.jpeg" ContentType="image/jpeg"/>
  <Override PartName="/ppt/media/image106.jpeg" ContentType="image/jpeg"/>
  <Override PartName="/ppt/media/image105.jpeg" ContentType="image/jpeg"/>
  <Override PartName="/ppt/media/image117.jpeg" ContentType="image/jpeg"/>
  <Override PartName="/ppt/media/image104.jpeg" ContentType="image/jpeg"/>
  <Override PartName="/ppt/media/image116.jpeg" ContentType="image/jpeg"/>
  <Override PartName="/ppt/media/image103.jpeg" ContentType="image/jpeg"/>
  <Override PartName="/ppt/media/image115.jpeg" ContentType="image/jpeg"/>
  <Override PartName="/ppt/media/image102.jpeg" ContentType="image/jpeg"/>
  <Override PartName="/ppt/media/image114.jpeg" ContentType="image/jpeg"/>
  <Override PartName="/ppt/media/image101.jpeg" ContentType="image/jpeg"/>
  <Override PartName="/ppt/media/image113.jpeg" ContentType="image/jpeg"/>
  <Override PartName="/ppt/media/image100.jpeg" ContentType="image/jpeg"/>
  <Override PartName="/ppt/media/image122.jpeg" ContentType="image/jpeg"/>
  <Override PartName="/ppt/media/image99.jpeg" ContentType="image/jpeg"/>
  <Override PartName="/ppt/media/image121.jpeg" ContentType="image/jpeg"/>
  <Override PartName="/ppt/media/image98.jpeg" ContentType="image/jpeg"/>
  <Override PartName="/ppt/media/image95.png" ContentType="image/png"/>
  <Override PartName="/ppt/media/image30.png" ContentType="image/png"/>
  <Override PartName="/ppt/media/image88.png" ContentType="image/png"/>
  <Override PartName="/ppt/media/image87.png" ContentType="image/png"/>
  <Override PartName="/ppt/media/image110.jpeg" ContentType="image/jpeg"/>
  <Override PartName="/ppt/media/image86.png" ContentType="image/png"/>
  <Override PartName="/ppt/media/image85.png" ContentType="image/png"/>
  <Override PartName="/ppt/media/image84.png" ContentType="image/png"/>
  <Override PartName="/ppt/media/image83.png" ContentType="image/png"/>
  <Override PartName="/ppt/media/image82.png" ContentType="image/png"/>
  <Override PartName="/ppt/media/image120.jpeg" ContentType="image/jpeg"/>
  <Override PartName="/ppt/media/image97.jpeg" ContentType="image/jpeg"/>
  <Override PartName="/ppt/media/image81.png" ContentType="image/png"/>
  <Override PartName="/ppt/media/image80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96.jpeg" ContentType="image/jpeg"/>
  <Override PartName="/ppt/media/image71.png" ContentType="image/png"/>
  <Override PartName="/ppt/media/image70.png" ContentType="image/png"/>
  <Override PartName="/ppt/media/image69.png" ContentType="image/png"/>
  <Override PartName="/ppt/media/image5.png" ContentType="image/png"/>
  <Override PartName="/ppt/media/image67.png" ContentType="image/png"/>
  <Override PartName="/ppt/media/image4.png" ContentType="image/png"/>
  <Override PartName="/ppt/media/image66.png" ContentType="image/png"/>
  <Override PartName="/ppt/media/image3.png" ContentType="image/png"/>
  <Override PartName="/ppt/media/image65.png" ContentType="image/png"/>
  <Override PartName="/ppt/media/image2.png" ContentType="image/png"/>
  <Override PartName="/ppt/media/image64.png" ContentType="image/png"/>
  <Override PartName="/ppt/media/image119.png" ContentType="image/png"/>
  <Override PartName="/ppt/media/image1.png" ContentType="image/png"/>
  <Override PartName="/ppt/media/image63.png" ContentType="image/png"/>
  <Override PartName="/ppt/media/image118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8.png" ContentType="image/png"/>
  <Override PartName="/ppt/media/image57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89.png" ContentType="image/png"/>
  <Override PartName="/ppt/media/image31.png" ContentType="image/png"/>
  <Override PartName="/ppt/media/image23.png" ContentType="image/png"/>
  <Override PartName="/ppt/media/image22.png" ContentType="image/png"/>
  <Override PartName="/ppt/media/image79.png" ContentType="image/png"/>
  <Override PartName="/ppt/media/image21.png" ContentType="image/png"/>
  <Override PartName="/ppt/media/image44.png" ContentType="image/png"/>
  <Override PartName="/ppt/media/image94.png" ContentType="image/png"/>
  <Override PartName="/ppt/media/image19.png" ContentType="image/png"/>
  <Override PartName="/ppt/media/image14.png" ContentType="image/png"/>
  <Override PartName="/ppt/media/image9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109.png" ContentType="image/png"/>
  <Override PartName="/ppt/media/image53.png" ContentType="image/png"/>
  <Override PartName="/ppt/media/image28.png" ContentType="image/png"/>
  <Override PartName="/ppt/media/image49.png" ContentType="image/png"/>
  <Override PartName="/ppt/media/image55.png" ContentType="image/png"/>
  <Override PartName="/ppt/media/image59.png" ContentType="image/png"/>
  <Override PartName="/ppt/media/image20.png" ContentType="image/png"/>
  <Override PartName="/ppt/media/image78.png" ContentType="image/png"/>
  <Override PartName="/ppt/media/image8.jpeg" ContentType="image/jpeg"/>
  <Override PartName="/ppt/media/image10.jpeg" ContentType="image/jpeg"/>
  <Override PartName="/ppt/media/image43.png" ContentType="image/png"/>
  <Override PartName="/ppt/media/image93.png" ContentType="image/png"/>
  <Override PartName="/ppt/media/image18.png" ContentType="image/png"/>
  <Override PartName="/ppt/media/image6.png" ContentType="image/png"/>
  <Override PartName="/ppt/media/image68.png" ContentType="image/png"/>
  <Override PartName="/ppt/media/image7.jpeg" ContentType="image/jpeg"/>
  <Override PartName="/ppt/media/image29.png" ContentType="image/png"/>
  <Override PartName="/ppt/media/image56.png" ContentType="image/png"/>
  <Override PartName="/ppt/media/image52.png" ContentType="image/png"/>
  <Override PartName="/ppt/media/image27.png" ContentType="image/png"/>
  <Override PartName="/ppt/media/image48.png" ContentType="image/png"/>
  <Override PartName="/ppt/media/image54.png" ContentType="image/png"/>
  <Override PartName="/ppt/media/image42.png" ContentType="image/png"/>
  <Override PartName="/ppt/media/image92.png" ContentType="image/png"/>
  <Override PartName="/ppt/media/image17.png" ContentType="image/png"/>
  <Override PartName="/ppt/media/image107.png" ContentType="image/png"/>
  <Override PartName="/ppt/media/image51.png" ContentType="image/png"/>
  <Override PartName="/ppt/media/image26.png" ContentType="image/png"/>
  <Override PartName="/ppt/media/image47.png" ContentType="image/png"/>
  <Override PartName="/ppt/media/image41.png" ContentType="image/png"/>
  <Override PartName="/ppt/media/image91.png" ContentType="image/png"/>
  <Override PartName="/ppt/media/image16.png" ContentType="image/png"/>
  <Override PartName="/ppt/media/image50.png" ContentType="image/png"/>
  <Override PartName="/ppt/media/image25.png" ContentType="image/png"/>
  <Override PartName="/ppt/media/image46.png" ContentType="image/png"/>
  <Override PartName="/ppt/media/image40.png" ContentType="image/png"/>
  <Override PartName="/ppt/media/image90.png" ContentType="image/png"/>
  <Override PartName="/ppt/media/image15.png" ContentType="image/png"/>
  <Override PartName="/ppt/media/image24.png" ContentType="image/png"/>
  <Override PartName="/ppt/media/image45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57.png"/><Relationship Id="rId24" Type="http://schemas.openxmlformats.org/officeDocument/2006/relationships/image" Target="../media/image58.png"/><Relationship Id="rId25" Type="http://schemas.openxmlformats.org/officeDocument/2006/relationships/image" Target="../media/image59.png"/><Relationship Id="rId26" Type="http://schemas.openxmlformats.org/officeDocument/2006/relationships/image" Target="../media/image60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64.png"/><Relationship Id="rId31" Type="http://schemas.openxmlformats.org/officeDocument/2006/relationships/image" Target="../media/image65.png"/><Relationship Id="rId32" Type="http://schemas.openxmlformats.org/officeDocument/2006/relationships/image" Target="../media/image66.png"/><Relationship Id="rId33" Type="http://schemas.openxmlformats.org/officeDocument/2006/relationships/image" Target="../media/image67.png"/><Relationship Id="rId34" Type="http://schemas.openxmlformats.org/officeDocument/2006/relationships/image" Target="../media/image68.png"/><Relationship Id="rId35" Type="http://schemas.openxmlformats.org/officeDocument/2006/relationships/image" Target="../media/image69.png"/><Relationship Id="rId36" Type="http://schemas.openxmlformats.org/officeDocument/2006/relationships/image" Target="../media/image70.png"/><Relationship Id="rId37" Type="http://schemas.openxmlformats.org/officeDocument/2006/relationships/image" Target="../media/image71.png"/><Relationship Id="rId38" Type="http://schemas.openxmlformats.org/officeDocument/2006/relationships/image" Target="../media/image72.png"/><Relationship Id="rId39" Type="http://schemas.openxmlformats.org/officeDocument/2006/relationships/image" Target="../media/image73.png"/><Relationship Id="rId40" Type="http://schemas.openxmlformats.org/officeDocument/2006/relationships/image" Target="../media/image74.png"/><Relationship Id="rId41" Type="http://schemas.openxmlformats.org/officeDocument/2006/relationships/image" Target="../media/image75.png"/><Relationship Id="rId42" Type="http://schemas.openxmlformats.org/officeDocument/2006/relationships/image" Target="../media/image76.png"/><Relationship Id="rId43" Type="http://schemas.openxmlformats.org/officeDocument/2006/relationships/image" Target="../media/image77.png"/><Relationship Id="rId44" Type="http://schemas.openxmlformats.org/officeDocument/2006/relationships/image" Target="../media/image78.png"/><Relationship Id="rId45" Type="http://schemas.openxmlformats.org/officeDocument/2006/relationships/image" Target="../media/image79.png"/><Relationship Id="rId46" Type="http://schemas.openxmlformats.org/officeDocument/2006/relationships/image" Target="../media/image80.png"/><Relationship Id="rId47" Type="http://schemas.openxmlformats.org/officeDocument/2006/relationships/image" Target="../media/image81.png"/><Relationship Id="rId48" Type="http://schemas.openxmlformats.org/officeDocument/2006/relationships/image" Target="../media/image82.png"/><Relationship Id="rId49" Type="http://schemas.openxmlformats.org/officeDocument/2006/relationships/image" Target="../media/image83.png"/><Relationship Id="rId50" Type="http://schemas.openxmlformats.org/officeDocument/2006/relationships/image" Target="../media/image84.png"/><Relationship Id="rId51" Type="http://schemas.openxmlformats.org/officeDocument/2006/relationships/image" Target="../media/image85.png"/><Relationship Id="rId52" Type="http://schemas.openxmlformats.org/officeDocument/2006/relationships/image" Target="../media/image86.png"/><Relationship Id="rId53" Type="http://schemas.openxmlformats.org/officeDocument/2006/relationships/image" Target="../media/image87.png"/><Relationship Id="rId54" Type="http://schemas.openxmlformats.org/officeDocument/2006/relationships/image" Target="../media/image88.png"/><Relationship Id="rId55" Type="http://schemas.openxmlformats.org/officeDocument/2006/relationships/image" Target="../media/image89.png"/><Relationship Id="rId56" Type="http://schemas.openxmlformats.org/officeDocument/2006/relationships/image" Target="../media/image90.png"/><Relationship Id="rId57" Type="http://schemas.openxmlformats.org/officeDocument/2006/relationships/image" Target="../media/image91.png"/><Relationship Id="rId58" Type="http://schemas.openxmlformats.org/officeDocument/2006/relationships/image" Target="../media/image92.png"/><Relationship Id="rId59" Type="http://schemas.openxmlformats.org/officeDocument/2006/relationships/image" Target="../media/image93.png"/><Relationship Id="rId60" Type="http://schemas.openxmlformats.org/officeDocument/2006/relationships/image" Target="../media/image94.png"/><Relationship Id="rId61" Type="http://schemas.openxmlformats.org/officeDocument/2006/relationships/image" Target="../media/image95.png"/><Relationship Id="rId6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6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9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0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1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2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4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05.jpeg"/><Relationship Id="rId2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06.jpeg"/><Relationship Id="rId2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jpeg"/><Relationship Id="rId3" Type="http://schemas.openxmlformats.org/officeDocument/2006/relationships/image" Target="../media/image109.png"/><Relationship Id="rId4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10.jpeg"/><Relationship Id="rId2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11.jpeg"/><Relationship Id="rId2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12.jpe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13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14.jpeg"/><Relationship Id="rId2" Type="http://schemas.openxmlformats.org/officeDocument/2006/relationships/image" Target="../media/image115.jpeg"/><Relationship Id="rId3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16.jpeg"/><Relationship Id="rId2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17.jpe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jpeg"/><Relationship Id="rId4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21.jpeg"/><Relationship Id="rId2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22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987560" y="2211840"/>
            <a:ext cx="5163840" cy="12312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6fc0"/>
                </a:solidFill>
                <a:latin typeface="Arial"/>
              </a:rPr>
              <a:t>Chapter 3 - Virtualization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299960" y="3258360"/>
            <a:ext cx="6518880" cy="799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69" name="CustomShape 2"/>
          <p:cNvSpPr/>
          <p:nvPr/>
        </p:nvSpPr>
        <p:spPr>
          <a:xfrm>
            <a:off x="1405080" y="3563280"/>
            <a:ext cx="1713960" cy="479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70" name="CustomShape 3"/>
          <p:cNvSpPr/>
          <p:nvPr/>
        </p:nvSpPr>
        <p:spPr>
          <a:xfrm>
            <a:off x="1332000" y="3290400"/>
            <a:ext cx="6400080" cy="680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1" name="CustomShape 4"/>
          <p:cNvSpPr/>
          <p:nvPr/>
        </p:nvSpPr>
        <p:spPr>
          <a:xfrm>
            <a:off x="1332000" y="3290400"/>
            <a:ext cx="6400080" cy="68076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</p:sp>
      <p:sp>
        <p:nvSpPr>
          <p:cNvPr id="172" name="CustomShape 5"/>
          <p:cNvSpPr/>
          <p:nvPr/>
        </p:nvSpPr>
        <p:spPr>
          <a:xfrm>
            <a:off x="1525680" y="3619080"/>
            <a:ext cx="1418400" cy="4381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Virtualization Layer</a:t>
            </a:r>
            <a:endParaRPr/>
          </a:p>
        </p:txBody>
      </p:sp>
      <p:sp>
        <p:nvSpPr>
          <p:cNvPr id="173" name="CustomShape 6"/>
          <p:cNvSpPr/>
          <p:nvPr/>
        </p:nvSpPr>
        <p:spPr>
          <a:xfrm>
            <a:off x="3214080" y="2691360"/>
            <a:ext cx="1035720" cy="930960"/>
          </a:xfrm>
          <a:prstGeom prst="rect">
            <a:avLst/>
          </a:prstGeom>
          <a:solidFill>
            <a:srgbClr val="f1f1f1"/>
          </a:solidFill>
          <a:ln>
            <a:noFill/>
          </a:ln>
        </p:spPr>
      </p:sp>
      <p:sp>
        <p:nvSpPr>
          <p:cNvPr id="174" name="CustomShape 7"/>
          <p:cNvSpPr/>
          <p:nvPr/>
        </p:nvSpPr>
        <p:spPr>
          <a:xfrm>
            <a:off x="3214080" y="2691360"/>
            <a:ext cx="1035720" cy="93096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175" name="CustomShape 8"/>
          <p:cNvSpPr/>
          <p:nvPr/>
        </p:nvSpPr>
        <p:spPr>
          <a:xfrm>
            <a:off x="3121200" y="3395520"/>
            <a:ext cx="1267200" cy="367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6" name="CustomShape 9"/>
          <p:cNvSpPr/>
          <p:nvPr/>
        </p:nvSpPr>
        <p:spPr>
          <a:xfrm>
            <a:off x="3183480" y="3412080"/>
            <a:ext cx="1139400" cy="372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77" name="CustomShape 10"/>
          <p:cNvSpPr/>
          <p:nvPr/>
        </p:nvSpPr>
        <p:spPr>
          <a:xfrm>
            <a:off x="3153240" y="3427560"/>
            <a:ext cx="1148760" cy="249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8" name="CustomShape 11"/>
          <p:cNvSpPr/>
          <p:nvPr/>
        </p:nvSpPr>
        <p:spPr>
          <a:xfrm>
            <a:off x="3153240" y="3427560"/>
            <a:ext cx="1148760" cy="24948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</p:sp>
      <p:sp>
        <p:nvSpPr>
          <p:cNvPr id="179" name="CustomShape 12"/>
          <p:cNvSpPr/>
          <p:nvPr/>
        </p:nvSpPr>
        <p:spPr>
          <a:xfrm>
            <a:off x="3317760" y="2691360"/>
            <a:ext cx="777960" cy="7826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80" name="CustomShape 13"/>
          <p:cNvSpPr/>
          <p:nvPr/>
        </p:nvSpPr>
        <p:spPr>
          <a:xfrm>
            <a:off x="3624120" y="3003840"/>
            <a:ext cx="471600" cy="4701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81" name="CustomShape 14"/>
          <p:cNvSpPr/>
          <p:nvPr/>
        </p:nvSpPr>
        <p:spPr>
          <a:xfrm>
            <a:off x="6326280" y="2697480"/>
            <a:ext cx="1165320" cy="930960"/>
          </a:xfrm>
          <a:prstGeom prst="rect">
            <a:avLst/>
          </a:prstGeom>
          <a:solidFill>
            <a:srgbClr val="f1f1f1"/>
          </a:solidFill>
          <a:ln>
            <a:noFill/>
          </a:ln>
        </p:spPr>
      </p:sp>
      <p:sp>
        <p:nvSpPr>
          <p:cNvPr id="182" name="CustomShape 15"/>
          <p:cNvSpPr/>
          <p:nvPr/>
        </p:nvSpPr>
        <p:spPr>
          <a:xfrm>
            <a:off x="6326280" y="2697480"/>
            <a:ext cx="1165320" cy="93096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183" name="CustomShape 16"/>
          <p:cNvSpPr/>
          <p:nvPr/>
        </p:nvSpPr>
        <p:spPr>
          <a:xfrm>
            <a:off x="6225480" y="3401640"/>
            <a:ext cx="1410480" cy="36216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184" name="CustomShape 17"/>
          <p:cNvSpPr/>
          <p:nvPr/>
        </p:nvSpPr>
        <p:spPr>
          <a:xfrm>
            <a:off x="6314040" y="3415320"/>
            <a:ext cx="1232280" cy="3726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185" name="CustomShape 18"/>
          <p:cNvSpPr/>
          <p:nvPr/>
        </p:nvSpPr>
        <p:spPr>
          <a:xfrm>
            <a:off x="6257520" y="3433680"/>
            <a:ext cx="1292040" cy="2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6" name="CustomShape 19"/>
          <p:cNvSpPr/>
          <p:nvPr/>
        </p:nvSpPr>
        <p:spPr>
          <a:xfrm>
            <a:off x="6310440" y="2836080"/>
            <a:ext cx="1056600" cy="84492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</p:sp>
      <p:sp>
        <p:nvSpPr>
          <p:cNvPr id="187" name="CustomShape 20"/>
          <p:cNvSpPr/>
          <p:nvPr/>
        </p:nvSpPr>
        <p:spPr>
          <a:xfrm>
            <a:off x="6834960" y="2917080"/>
            <a:ext cx="480960" cy="47952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</p:sp>
      <p:sp>
        <p:nvSpPr>
          <p:cNvPr id="188" name="CustomShape 21"/>
          <p:cNvSpPr/>
          <p:nvPr/>
        </p:nvSpPr>
        <p:spPr>
          <a:xfrm>
            <a:off x="6598800" y="2778120"/>
            <a:ext cx="480960" cy="48096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</p:sp>
      <p:sp>
        <p:nvSpPr>
          <p:cNvPr id="189" name="CustomShape 22"/>
          <p:cNvSpPr/>
          <p:nvPr/>
        </p:nvSpPr>
        <p:spPr>
          <a:xfrm>
            <a:off x="4436280" y="2691360"/>
            <a:ext cx="1035720" cy="930960"/>
          </a:xfrm>
          <a:prstGeom prst="rect">
            <a:avLst/>
          </a:prstGeom>
          <a:solidFill>
            <a:srgbClr val="f1f1f1"/>
          </a:solidFill>
          <a:ln>
            <a:noFill/>
          </a:ln>
        </p:spPr>
      </p:sp>
      <p:sp>
        <p:nvSpPr>
          <p:cNvPr id="190" name="CustomShape 23"/>
          <p:cNvSpPr/>
          <p:nvPr/>
        </p:nvSpPr>
        <p:spPr>
          <a:xfrm>
            <a:off x="4436280" y="2691360"/>
            <a:ext cx="1035720" cy="93096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191" name="CustomShape 24"/>
          <p:cNvSpPr/>
          <p:nvPr/>
        </p:nvSpPr>
        <p:spPr>
          <a:xfrm>
            <a:off x="4343400" y="3395520"/>
            <a:ext cx="1268640" cy="36792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</p:sp>
      <p:sp>
        <p:nvSpPr>
          <p:cNvPr id="192" name="CustomShape 25"/>
          <p:cNvSpPr/>
          <p:nvPr/>
        </p:nvSpPr>
        <p:spPr>
          <a:xfrm>
            <a:off x="4465440" y="3412080"/>
            <a:ext cx="1024920" cy="3726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</p:sp>
      <p:sp>
        <p:nvSpPr>
          <p:cNvPr id="193" name="CustomShape 26"/>
          <p:cNvSpPr/>
          <p:nvPr/>
        </p:nvSpPr>
        <p:spPr>
          <a:xfrm>
            <a:off x="4375440" y="3427560"/>
            <a:ext cx="1149840" cy="249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CustomShape 27"/>
          <p:cNvSpPr/>
          <p:nvPr/>
        </p:nvSpPr>
        <p:spPr>
          <a:xfrm>
            <a:off x="4375440" y="3427560"/>
            <a:ext cx="1149840" cy="24948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</p:sp>
      <p:sp>
        <p:nvSpPr>
          <p:cNvPr id="195" name="CustomShape 28"/>
          <p:cNvSpPr/>
          <p:nvPr/>
        </p:nvSpPr>
        <p:spPr>
          <a:xfrm>
            <a:off x="4514040" y="2836080"/>
            <a:ext cx="639360" cy="6379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</p:sp>
      <p:sp>
        <p:nvSpPr>
          <p:cNvPr id="196" name="CustomShape 29"/>
          <p:cNvSpPr/>
          <p:nvPr/>
        </p:nvSpPr>
        <p:spPr>
          <a:xfrm>
            <a:off x="3273840" y="3459240"/>
            <a:ext cx="4276080" cy="23976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1500" baseline="2000">
                <a:solidFill>
                  <a:srgbClr val="000000"/>
                </a:solidFill>
                <a:latin typeface="Arial"/>
              </a:rPr>
              <a:t>Virtual Hardware</a:t>
            </a:r>
            <a:r>
              <a:rPr lang="en-IN" sz="1500" baseline="2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1500" baseline="2000">
                <a:solidFill>
                  <a:srgbClr val="000000"/>
                </a:solidFill>
                <a:latin typeface="Arial"/>
              </a:rPr>
              <a:t>Virtual Storage</a:t>
            </a:r>
            <a:r>
              <a:rPr lang="en-IN" sz="1500" baseline="2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1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1000">
                <a:solidFill>
                  <a:srgbClr val="000000"/>
                </a:solidFill>
                <a:latin typeface="Arial"/>
              </a:rPr>
              <a:t>Virtual Networking</a:t>
            </a:r>
            <a:endParaRPr/>
          </a:p>
        </p:txBody>
      </p:sp>
      <p:sp>
        <p:nvSpPr>
          <p:cNvPr id="197" name="CustomShape 30"/>
          <p:cNvSpPr/>
          <p:nvPr/>
        </p:nvSpPr>
        <p:spPr>
          <a:xfrm>
            <a:off x="4911840" y="2974680"/>
            <a:ext cx="511200" cy="51300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</p:sp>
      <p:sp>
        <p:nvSpPr>
          <p:cNvPr id="198" name="CustomShape 31"/>
          <p:cNvSpPr/>
          <p:nvPr/>
        </p:nvSpPr>
        <p:spPr>
          <a:xfrm>
            <a:off x="5634360" y="3552480"/>
            <a:ext cx="556920" cy="36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199" name="CustomShape 32"/>
          <p:cNvSpPr/>
          <p:nvPr/>
        </p:nvSpPr>
        <p:spPr>
          <a:xfrm>
            <a:off x="3121200" y="3733920"/>
            <a:ext cx="4514760" cy="52812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</p:sp>
      <p:sp>
        <p:nvSpPr>
          <p:cNvPr id="200" name="CustomShape 33"/>
          <p:cNvSpPr/>
          <p:nvPr/>
        </p:nvSpPr>
        <p:spPr>
          <a:xfrm>
            <a:off x="4506480" y="3783960"/>
            <a:ext cx="1741320" cy="47952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</p:sp>
      <p:sp>
        <p:nvSpPr>
          <p:cNvPr id="201" name="CustomShape 34"/>
          <p:cNvSpPr/>
          <p:nvPr/>
        </p:nvSpPr>
        <p:spPr>
          <a:xfrm>
            <a:off x="3153240" y="3765960"/>
            <a:ext cx="4395960" cy="300600"/>
          </a:xfrm>
          <a:prstGeom prst="rect">
            <a:avLst/>
          </a:prstGeom>
          <a:solidFill>
            <a:srgbClr val="ffffff"/>
          </a:solidFill>
          <a:ln w="12240">
            <a:solidFill>
              <a:srgbClr val="000000"/>
            </a:solidFill>
            <a:round/>
          </a:ln>
        </p:spPr>
        <p:txBody>
          <a:bodyPr lIns="0" rIns="0" tIns="87480" bIns="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Software Emulation</a:t>
            </a:r>
            <a:endParaRPr/>
          </a:p>
        </p:txBody>
      </p:sp>
      <p:sp>
        <p:nvSpPr>
          <p:cNvPr id="202" name="CustomShape 35"/>
          <p:cNvSpPr/>
          <p:nvPr/>
        </p:nvSpPr>
        <p:spPr>
          <a:xfrm>
            <a:off x="1299960" y="5100840"/>
            <a:ext cx="6518880" cy="79956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</p:sp>
      <p:sp>
        <p:nvSpPr>
          <p:cNvPr id="203" name="CustomShape 36"/>
          <p:cNvSpPr/>
          <p:nvPr/>
        </p:nvSpPr>
        <p:spPr>
          <a:xfrm>
            <a:off x="1405080" y="5405760"/>
            <a:ext cx="653040" cy="47916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</p:sp>
      <p:sp>
        <p:nvSpPr>
          <p:cNvPr id="204" name="CustomShape 37"/>
          <p:cNvSpPr/>
          <p:nvPr/>
        </p:nvSpPr>
        <p:spPr>
          <a:xfrm>
            <a:off x="1332000" y="5132880"/>
            <a:ext cx="6400080" cy="680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5" name="CustomShape 38"/>
          <p:cNvSpPr/>
          <p:nvPr/>
        </p:nvSpPr>
        <p:spPr>
          <a:xfrm>
            <a:off x="1332000" y="5132880"/>
            <a:ext cx="6400080" cy="68076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</p:sp>
      <p:sp>
        <p:nvSpPr>
          <p:cNvPr id="206" name="CustomShape 39"/>
          <p:cNvSpPr/>
          <p:nvPr/>
        </p:nvSpPr>
        <p:spPr>
          <a:xfrm>
            <a:off x="1525680" y="5461920"/>
            <a:ext cx="359280" cy="4381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Host</a:t>
            </a:r>
            <a:endParaRPr/>
          </a:p>
        </p:txBody>
      </p:sp>
      <p:sp>
        <p:nvSpPr>
          <p:cNvPr id="207" name="CustomShape 40"/>
          <p:cNvSpPr/>
          <p:nvPr/>
        </p:nvSpPr>
        <p:spPr>
          <a:xfrm>
            <a:off x="3217320" y="4726080"/>
            <a:ext cx="1035720" cy="932040"/>
          </a:xfrm>
          <a:prstGeom prst="rect">
            <a:avLst/>
          </a:prstGeom>
          <a:solidFill>
            <a:srgbClr val="f1f1f1"/>
          </a:solidFill>
          <a:ln>
            <a:noFill/>
          </a:ln>
        </p:spPr>
      </p:sp>
      <p:sp>
        <p:nvSpPr>
          <p:cNvPr id="208" name="CustomShape 41"/>
          <p:cNvSpPr/>
          <p:nvPr/>
        </p:nvSpPr>
        <p:spPr>
          <a:xfrm>
            <a:off x="3217320" y="4726080"/>
            <a:ext cx="1035720" cy="93204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209" name="CustomShape 42"/>
          <p:cNvSpPr/>
          <p:nvPr/>
        </p:nvSpPr>
        <p:spPr>
          <a:xfrm>
            <a:off x="3124080" y="5429880"/>
            <a:ext cx="1268640" cy="36792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>
            <a:noFill/>
          </a:ln>
        </p:spPr>
      </p:sp>
      <p:sp>
        <p:nvSpPr>
          <p:cNvPr id="210" name="CustomShape 43"/>
          <p:cNvSpPr/>
          <p:nvPr/>
        </p:nvSpPr>
        <p:spPr>
          <a:xfrm>
            <a:off x="3156120" y="5446800"/>
            <a:ext cx="1204920" cy="37260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</p:spPr>
      </p:sp>
      <p:sp>
        <p:nvSpPr>
          <p:cNvPr id="211" name="CustomShape 44"/>
          <p:cNvSpPr/>
          <p:nvPr/>
        </p:nvSpPr>
        <p:spPr>
          <a:xfrm>
            <a:off x="3156120" y="5461920"/>
            <a:ext cx="1149840" cy="249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12" name="CustomShape 45"/>
          <p:cNvSpPr/>
          <p:nvPr/>
        </p:nvSpPr>
        <p:spPr>
          <a:xfrm>
            <a:off x="3156120" y="5461920"/>
            <a:ext cx="1149840" cy="24948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</p:sp>
      <p:sp>
        <p:nvSpPr>
          <p:cNvPr id="213" name="CustomShape 46"/>
          <p:cNvSpPr/>
          <p:nvPr/>
        </p:nvSpPr>
        <p:spPr>
          <a:xfrm>
            <a:off x="3245760" y="5492160"/>
            <a:ext cx="971640" cy="3160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Physical Hardware</a:t>
            </a:r>
            <a:endParaRPr/>
          </a:p>
        </p:txBody>
      </p:sp>
      <p:sp>
        <p:nvSpPr>
          <p:cNvPr id="214" name="CustomShape 47"/>
          <p:cNvSpPr/>
          <p:nvPr/>
        </p:nvSpPr>
        <p:spPr>
          <a:xfrm>
            <a:off x="3683520" y="4851000"/>
            <a:ext cx="441360" cy="872640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>
            <a:noFill/>
          </a:ln>
        </p:spPr>
      </p:sp>
      <p:sp>
        <p:nvSpPr>
          <p:cNvPr id="215" name="CustomShape 48"/>
          <p:cNvSpPr/>
          <p:nvPr/>
        </p:nvSpPr>
        <p:spPr>
          <a:xfrm>
            <a:off x="3374280" y="4853880"/>
            <a:ext cx="441360" cy="872640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>
            <a:noFill/>
          </a:ln>
        </p:spPr>
      </p:sp>
      <p:sp>
        <p:nvSpPr>
          <p:cNvPr id="216" name="CustomShape 49"/>
          <p:cNvSpPr/>
          <p:nvPr/>
        </p:nvSpPr>
        <p:spPr>
          <a:xfrm>
            <a:off x="4440960" y="4722840"/>
            <a:ext cx="1035720" cy="932040"/>
          </a:xfrm>
          <a:prstGeom prst="rect">
            <a:avLst/>
          </a:prstGeom>
          <a:solidFill>
            <a:srgbClr val="f1f1f1"/>
          </a:solidFill>
          <a:ln>
            <a:noFill/>
          </a:ln>
        </p:spPr>
      </p:sp>
      <p:sp>
        <p:nvSpPr>
          <p:cNvPr id="217" name="CustomShape 50"/>
          <p:cNvSpPr/>
          <p:nvPr/>
        </p:nvSpPr>
        <p:spPr>
          <a:xfrm>
            <a:off x="4440960" y="4722840"/>
            <a:ext cx="1035720" cy="93204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218" name="CustomShape 51"/>
          <p:cNvSpPr/>
          <p:nvPr/>
        </p:nvSpPr>
        <p:spPr>
          <a:xfrm>
            <a:off x="4348080" y="5427000"/>
            <a:ext cx="1268640" cy="367920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>
            <a:noFill/>
          </a:ln>
        </p:spPr>
      </p:sp>
      <p:sp>
        <p:nvSpPr>
          <p:cNvPr id="219" name="CustomShape 52"/>
          <p:cNvSpPr/>
          <p:nvPr/>
        </p:nvSpPr>
        <p:spPr>
          <a:xfrm>
            <a:off x="4434840" y="5443560"/>
            <a:ext cx="1090440" cy="372600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>
            <a:noFill/>
          </a:ln>
        </p:spPr>
      </p:sp>
      <p:sp>
        <p:nvSpPr>
          <p:cNvPr id="220" name="CustomShape 53"/>
          <p:cNvSpPr/>
          <p:nvPr/>
        </p:nvSpPr>
        <p:spPr>
          <a:xfrm>
            <a:off x="4380120" y="5459040"/>
            <a:ext cx="1149840" cy="249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1" name="CustomShape 54"/>
          <p:cNvSpPr/>
          <p:nvPr/>
        </p:nvSpPr>
        <p:spPr>
          <a:xfrm>
            <a:off x="4380120" y="5459040"/>
            <a:ext cx="1149840" cy="24948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</p:sp>
      <p:sp>
        <p:nvSpPr>
          <p:cNvPr id="222" name="CustomShape 55"/>
          <p:cNvSpPr/>
          <p:nvPr/>
        </p:nvSpPr>
        <p:spPr>
          <a:xfrm>
            <a:off x="4525920" y="5489280"/>
            <a:ext cx="857880" cy="3160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Physical Storage</a:t>
            </a:r>
            <a:endParaRPr/>
          </a:p>
        </p:txBody>
      </p:sp>
      <p:sp>
        <p:nvSpPr>
          <p:cNvPr id="223" name="CustomShape 56"/>
          <p:cNvSpPr/>
          <p:nvPr/>
        </p:nvSpPr>
        <p:spPr>
          <a:xfrm>
            <a:off x="4942440" y="4864680"/>
            <a:ext cx="439560" cy="872640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>
            <a:noFill/>
          </a:ln>
        </p:spPr>
      </p:sp>
      <p:sp>
        <p:nvSpPr>
          <p:cNvPr id="224" name="CustomShape 57"/>
          <p:cNvSpPr/>
          <p:nvPr/>
        </p:nvSpPr>
        <p:spPr>
          <a:xfrm>
            <a:off x="4662000" y="5105520"/>
            <a:ext cx="430560" cy="430560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>
            <a:noFill/>
          </a:ln>
        </p:spPr>
      </p:sp>
      <p:sp>
        <p:nvSpPr>
          <p:cNvPr id="225" name="CustomShape 58"/>
          <p:cNvSpPr/>
          <p:nvPr/>
        </p:nvSpPr>
        <p:spPr>
          <a:xfrm>
            <a:off x="4564440" y="4887360"/>
            <a:ext cx="304200" cy="304200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>
            <a:noFill/>
          </a:ln>
        </p:spPr>
      </p:sp>
      <p:sp>
        <p:nvSpPr>
          <p:cNvPr id="226" name="CustomShape 59"/>
          <p:cNvSpPr/>
          <p:nvPr/>
        </p:nvSpPr>
        <p:spPr>
          <a:xfrm>
            <a:off x="4684680" y="4951440"/>
            <a:ext cx="304200" cy="305640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>
            <a:noFill/>
          </a:ln>
        </p:spPr>
      </p:sp>
      <p:sp>
        <p:nvSpPr>
          <p:cNvPr id="227" name="CustomShape 60"/>
          <p:cNvSpPr/>
          <p:nvPr/>
        </p:nvSpPr>
        <p:spPr>
          <a:xfrm>
            <a:off x="6326280" y="4730400"/>
            <a:ext cx="1165320" cy="930960"/>
          </a:xfrm>
          <a:prstGeom prst="rect">
            <a:avLst/>
          </a:prstGeom>
          <a:solidFill>
            <a:srgbClr val="f1f1f1"/>
          </a:solidFill>
          <a:ln>
            <a:noFill/>
          </a:ln>
        </p:spPr>
      </p:sp>
      <p:sp>
        <p:nvSpPr>
          <p:cNvPr id="228" name="CustomShape 61"/>
          <p:cNvSpPr/>
          <p:nvPr/>
        </p:nvSpPr>
        <p:spPr>
          <a:xfrm>
            <a:off x="6326280" y="4730400"/>
            <a:ext cx="1165320" cy="93096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229" name="CustomShape 62"/>
          <p:cNvSpPr/>
          <p:nvPr/>
        </p:nvSpPr>
        <p:spPr>
          <a:xfrm>
            <a:off x="6225480" y="5434560"/>
            <a:ext cx="1410480" cy="362160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>
            <a:noFill/>
          </a:ln>
        </p:spPr>
      </p:sp>
      <p:sp>
        <p:nvSpPr>
          <p:cNvPr id="230" name="CustomShape 63"/>
          <p:cNvSpPr/>
          <p:nvPr/>
        </p:nvSpPr>
        <p:spPr>
          <a:xfrm>
            <a:off x="6282000" y="5446800"/>
            <a:ext cx="1297800" cy="372600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>
            <a:noFill/>
          </a:ln>
        </p:spPr>
      </p:sp>
      <p:sp>
        <p:nvSpPr>
          <p:cNvPr id="231" name="CustomShape 64"/>
          <p:cNvSpPr/>
          <p:nvPr/>
        </p:nvSpPr>
        <p:spPr>
          <a:xfrm>
            <a:off x="6257520" y="5466600"/>
            <a:ext cx="1292040" cy="2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32" name="CustomShape 65"/>
          <p:cNvSpPr/>
          <p:nvPr/>
        </p:nvSpPr>
        <p:spPr>
          <a:xfrm>
            <a:off x="6257520" y="5466600"/>
            <a:ext cx="1292040" cy="24300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</p:sp>
      <p:sp>
        <p:nvSpPr>
          <p:cNvPr id="233" name="CustomShape 66"/>
          <p:cNvSpPr/>
          <p:nvPr/>
        </p:nvSpPr>
        <p:spPr>
          <a:xfrm>
            <a:off x="6372360" y="5492520"/>
            <a:ext cx="1064160" cy="16452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Physical Networking</a:t>
            </a:r>
            <a:endParaRPr/>
          </a:p>
        </p:txBody>
      </p:sp>
      <p:sp>
        <p:nvSpPr>
          <p:cNvPr id="234" name="CustomShape 67"/>
          <p:cNvSpPr/>
          <p:nvPr/>
        </p:nvSpPr>
        <p:spPr>
          <a:xfrm>
            <a:off x="6449400" y="4788360"/>
            <a:ext cx="439560" cy="872640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>
            <a:noFill/>
          </a:ln>
        </p:spPr>
      </p:sp>
      <p:sp>
        <p:nvSpPr>
          <p:cNvPr id="235" name="CustomShape 68"/>
          <p:cNvSpPr/>
          <p:nvPr/>
        </p:nvSpPr>
        <p:spPr>
          <a:xfrm>
            <a:off x="6265440" y="4956840"/>
            <a:ext cx="807840" cy="727200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>
            <a:noFill/>
          </a:ln>
        </p:spPr>
      </p:sp>
      <p:sp>
        <p:nvSpPr>
          <p:cNvPr id="236" name="CustomShape 69"/>
          <p:cNvSpPr/>
          <p:nvPr/>
        </p:nvSpPr>
        <p:spPr>
          <a:xfrm>
            <a:off x="7060680" y="4788360"/>
            <a:ext cx="298080" cy="590760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>
            <a:noFill/>
          </a:ln>
        </p:spPr>
      </p:sp>
      <p:sp>
        <p:nvSpPr>
          <p:cNvPr id="237" name="CustomShape 70"/>
          <p:cNvSpPr/>
          <p:nvPr/>
        </p:nvSpPr>
        <p:spPr>
          <a:xfrm>
            <a:off x="6947640" y="4956840"/>
            <a:ext cx="547200" cy="492480"/>
          </a:xfrm>
          <a:prstGeom prst="rect">
            <a:avLst/>
          </a:prstGeom>
          <a:blipFill>
            <a:blip r:embed="rId35"/>
            <a:stretch>
              <a:fillRect/>
            </a:stretch>
          </a:blipFill>
          <a:ln>
            <a:noFill/>
          </a:ln>
        </p:spPr>
      </p:sp>
      <p:sp>
        <p:nvSpPr>
          <p:cNvPr id="238" name="CustomShape 71"/>
          <p:cNvSpPr/>
          <p:nvPr/>
        </p:nvSpPr>
        <p:spPr>
          <a:xfrm>
            <a:off x="6861600" y="5249160"/>
            <a:ext cx="258480" cy="1065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39" name="CustomShape 72"/>
          <p:cNvSpPr/>
          <p:nvPr/>
        </p:nvSpPr>
        <p:spPr>
          <a:xfrm>
            <a:off x="3598200" y="4191120"/>
            <a:ext cx="330120" cy="569160"/>
          </a:xfrm>
          <a:prstGeom prst="rect">
            <a:avLst/>
          </a:prstGeom>
          <a:blipFill>
            <a:blip r:embed="rId36"/>
            <a:stretch>
              <a:fillRect/>
            </a:stretch>
          </a:blipFill>
          <a:ln>
            <a:noFill/>
          </a:ln>
        </p:spPr>
      </p:sp>
      <p:sp>
        <p:nvSpPr>
          <p:cNvPr id="240" name="CustomShape 73"/>
          <p:cNvSpPr/>
          <p:nvPr/>
        </p:nvSpPr>
        <p:spPr>
          <a:xfrm>
            <a:off x="3630240" y="4223160"/>
            <a:ext cx="210960" cy="450360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>
            <a:noFill/>
          </a:ln>
        </p:spPr>
      </p:sp>
      <p:sp>
        <p:nvSpPr>
          <p:cNvPr id="241" name="CustomShape 74"/>
          <p:cNvSpPr/>
          <p:nvPr/>
        </p:nvSpPr>
        <p:spPr>
          <a:xfrm>
            <a:off x="3630240" y="4223160"/>
            <a:ext cx="211320" cy="45072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242" name="CustomShape 75"/>
          <p:cNvSpPr/>
          <p:nvPr/>
        </p:nvSpPr>
        <p:spPr>
          <a:xfrm>
            <a:off x="4821840" y="4191120"/>
            <a:ext cx="330120" cy="569160"/>
          </a:xfrm>
          <a:prstGeom prst="rect">
            <a:avLst/>
          </a:prstGeom>
          <a:blipFill>
            <a:blip r:embed="rId38"/>
            <a:stretch>
              <a:fillRect/>
            </a:stretch>
          </a:blipFill>
          <a:ln>
            <a:noFill/>
          </a:ln>
        </p:spPr>
      </p:sp>
      <p:sp>
        <p:nvSpPr>
          <p:cNvPr id="243" name="CustomShape 76"/>
          <p:cNvSpPr/>
          <p:nvPr/>
        </p:nvSpPr>
        <p:spPr>
          <a:xfrm>
            <a:off x="4853880" y="4223160"/>
            <a:ext cx="210960" cy="450360"/>
          </a:xfrm>
          <a:prstGeom prst="rect">
            <a:avLst/>
          </a:prstGeom>
          <a:blipFill>
            <a:blip r:embed="rId39"/>
            <a:stretch>
              <a:fillRect/>
            </a:stretch>
          </a:blipFill>
          <a:ln>
            <a:noFill/>
          </a:ln>
        </p:spPr>
      </p:sp>
      <p:sp>
        <p:nvSpPr>
          <p:cNvPr id="244" name="CustomShape 77"/>
          <p:cNvSpPr/>
          <p:nvPr/>
        </p:nvSpPr>
        <p:spPr>
          <a:xfrm>
            <a:off x="4853880" y="4223160"/>
            <a:ext cx="211320" cy="45072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245" name="CustomShape 78"/>
          <p:cNvSpPr/>
          <p:nvPr/>
        </p:nvSpPr>
        <p:spPr>
          <a:xfrm>
            <a:off x="6766560" y="4191120"/>
            <a:ext cx="328320" cy="569160"/>
          </a:xfrm>
          <a:prstGeom prst="rect">
            <a:avLst/>
          </a:prstGeom>
          <a:blipFill>
            <a:blip r:embed="rId40"/>
            <a:stretch>
              <a:fillRect/>
            </a:stretch>
          </a:blipFill>
          <a:ln>
            <a:noFill/>
          </a:ln>
        </p:spPr>
      </p:sp>
      <p:sp>
        <p:nvSpPr>
          <p:cNvPr id="246" name="CustomShape 79"/>
          <p:cNvSpPr/>
          <p:nvPr/>
        </p:nvSpPr>
        <p:spPr>
          <a:xfrm>
            <a:off x="6798600" y="4223160"/>
            <a:ext cx="209520" cy="450360"/>
          </a:xfrm>
          <a:prstGeom prst="rect">
            <a:avLst/>
          </a:prstGeom>
          <a:blipFill>
            <a:blip r:embed="rId41"/>
            <a:stretch>
              <a:fillRect/>
            </a:stretch>
          </a:blipFill>
          <a:ln>
            <a:noFill/>
          </a:ln>
        </p:spPr>
      </p:sp>
      <p:sp>
        <p:nvSpPr>
          <p:cNvPr id="247" name="CustomShape 80"/>
          <p:cNvSpPr/>
          <p:nvPr/>
        </p:nvSpPr>
        <p:spPr>
          <a:xfrm>
            <a:off x="6798600" y="4223160"/>
            <a:ext cx="210240" cy="45072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248" name="CustomShape 81"/>
          <p:cNvSpPr/>
          <p:nvPr/>
        </p:nvSpPr>
        <p:spPr>
          <a:xfrm>
            <a:off x="1295280" y="1371600"/>
            <a:ext cx="6520320" cy="799560"/>
          </a:xfrm>
          <a:prstGeom prst="rect">
            <a:avLst/>
          </a:prstGeom>
          <a:blipFill>
            <a:blip r:embed="rId42"/>
            <a:stretch>
              <a:fillRect/>
            </a:stretch>
          </a:blipFill>
          <a:ln>
            <a:noFill/>
          </a:ln>
        </p:spPr>
      </p:sp>
      <p:sp>
        <p:nvSpPr>
          <p:cNvPr id="249" name="CustomShape 82"/>
          <p:cNvSpPr/>
          <p:nvPr/>
        </p:nvSpPr>
        <p:spPr>
          <a:xfrm>
            <a:off x="1400400" y="1677960"/>
            <a:ext cx="741600" cy="479520"/>
          </a:xfrm>
          <a:prstGeom prst="rect">
            <a:avLst/>
          </a:prstGeom>
          <a:blipFill>
            <a:blip r:embed="rId43"/>
            <a:stretch>
              <a:fillRect/>
            </a:stretch>
          </a:blipFill>
          <a:ln>
            <a:noFill/>
          </a:ln>
        </p:spPr>
      </p:sp>
      <p:sp>
        <p:nvSpPr>
          <p:cNvPr id="250" name="CustomShape 83"/>
          <p:cNvSpPr/>
          <p:nvPr/>
        </p:nvSpPr>
        <p:spPr>
          <a:xfrm>
            <a:off x="1327320" y="1403640"/>
            <a:ext cx="6401880" cy="680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1" name="CustomShape 84"/>
          <p:cNvSpPr/>
          <p:nvPr/>
        </p:nvSpPr>
        <p:spPr>
          <a:xfrm>
            <a:off x="1327320" y="1403640"/>
            <a:ext cx="6401880" cy="68076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</p:sp>
      <p:sp>
        <p:nvSpPr>
          <p:cNvPr id="252" name="CustomShape 85"/>
          <p:cNvSpPr/>
          <p:nvPr/>
        </p:nvSpPr>
        <p:spPr>
          <a:xfrm>
            <a:off x="1521360" y="1733040"/>
            <a:ext cx="447480" cy="43884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Guest</a:t>
            </a:r>
            <a:endParaRPr/>
          </a:p>
        </p:txBody>
      </p:sp>
      <p:sp>
        <p:nvSpPr>
          <p:cNvPr id="253" name="CustomShape 86"/>
          <p:cNvSpPr/>
          <p:nvPr/>
        </p:nvSpPr>
        <p:spPr>
          <a:xfrm>
            <a:off x="6321600" y="960120"/>
            <a:ext cx="1165320" cy="932040"/>
          </a:xfrm>
          <a:prstGeom prst="rect">
            <a:avLst/>
          </a:prstGeom>
          <a:solidFill>
            <a:srgbClr val="f1f1f1"/>
          </a:solidFill>
          <a:ln>
            <a:noFill/>
          </a:ln>
        </p:spPr>
      </p:sp>
      <p:sp>
        <p:nvSpPr>
          <p:cNvPr id="254" name="CustomShape 87"/>
          <p:cNvSpPr/>
          <p:nvPr/>
        </p:nvSpPr>
        <p:spPr>
          <a:xfrm>
            <a:off x="6321600" y="960120"/>
            <a:ext cx="1165320" cy="93204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255" name="CustomShape 88"/>
          <p:cNvSpPr/>
          <p:nvPr/>
        </p:nvSpPr>
        <p:spPr>
          <a:xfrm>
            <a:off x="6220800" y="1664280"/>
            <a:ext cx="1411920" cy="362160"/>
          </a:xfrm>
          <a:prstGeom prst="rect">
            <a:avLst/>
          </a:prstGeom>
          <a:blipFill>
            <a:blip r:embed="rId44"/>
            <a:stretch>
              <a:fillRect/>
            </a:stretch>
          </a:blipFill>
          <a:ln>
            <a:noFill/>
          </a:ln>
        </p:spPr>
      </p:sp>
      <p:sp>
        <p:nvSpPr>
          <p:cNvPr id="256" name="CustomShape 89"/>
          <p:cNvSpPr/>
          <p:nvPr/>
        </p:nvSpPr>
        <p:spPr>
          <a:xfrm>
            <a:off x="6480000" y="1677960"/>
            <a:ext cx="892440" cy="372600"/>
          </a:xfrm>
          <a:prstGeom prst="rect">
            <a:avLst/>
          </a:prstGeom>
          <a:blipFill>
            <a:blip r:embed="rId45"/>
            <a:stretch>
              <a:fillRect/>
            </a:stretch>
          </a:blipFill>
          <a:ln>
            <a:noFill/>
          </a:ln>
        </p:spPr>
      </p:sp>
      <p:sp>
        <p:nvSpPr>
          <p:cNvPr id="257" name="CustomShape 90"/>
          <p:cNvSpPr/>
          <p:nvPr/>
        </p:nvSpPr>
        <p:spPr>
          <a:xfrm>
            <a:off x="6252840" y="1696320"/>
            <a:ext cx="1293480" cy="2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8" name="CustomShape 91"/>
          <p:cNvSpPr/>
          <p:nvPr/>
        </p:nvSpPr>
        <p:spPr>
          <a:xfrm>
            <a:off x="6252840" y="1696320"/>
            <a:ext cx="1293480" cy="24300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</p:sp>
      <p:sp>
        <p:nvSpPr>
          <p:cNvPr id="259" name="CustomShape 92"/>
          <p:cNvSpPr/>
          <p:nvPr/>
        </p:nvSpPr>
        <p:spPr>
          <a:xfrm>
            <a:off x="6570720" y="1722240"/>
            <a:ext cx="659520" cy="3160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Applications</a:t>
            </a:r>
            <a:endParaRPr/>
          </a:p>
        </p:txBody>
      </p:sp>
      <p:sp>
        <p:nvSpPr>
          <p:cNvPr id="260" name="CustomShape 93"/>
          <p:cNvSpPr/>
          <p:nvPr/>
        </p:nvSpPr>
        <p:spPr>
          <a:xfrm>
            <a:off x="4433400" y="954000"/>
            <a:ext cx="1035720" cy="930960"/>
          </a:xfrm>
          <a:prstGeom prst="rect">
            <a:avLst/>
          </a:prstGeom>
          <a:solidFill>
            <a:srgbClr val="f1f1f1"/>
          </a:solidFill>
          <a:ln>
            <a:noFill/>
          </a:ln>
        </p:spPr>
      </p:sp>
      <p:sp>
        <p:nvSpPr>
          <p:cNvPr id="261" name="CustomShape 94"/>
          <p:cNvSpPr/>
          <p:nvPr/>
        </p:nvSpPr>
        <p:spPr>
          <a:xfrm>
            <a:off x="4433400" y="954000"/>
            <a:ext cx="1035720" cy="93096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262" name="CustomShape 95"/>
          <p:cNvSpPr/>
          <p:nvPr/>
        </p:nvSpPr>
        <p:spPr>
          <a:xfrm>
            <a:off x="4340520" y="1658160"/>
            <a:ext cx="1267200" cy="367920"/>
          </a:xfrm>
          <a:prstGeom prst="rect">
            <a:avLst/>
          </a:prstGeom>
          <a:blipFill>
            <a:blip r:embed="rId46"/>
            <a:stretch>
              <a:fillRect/>
            </a:stretch>
          </a:blipFill>
          <a:ln>
            <a:noFill/>
          </a:ln>
        </p:spPr>
      </p:sp>
      <p:sp>
        <p:nvSpPr>
          <p:cNvPr id="263" name="CustomShape 96"/>
          <p:cNvSpPr/>
          <p:nvPr/>
        </p:nvSpPr>
        <p:spPr>
          <a:xfrm>
            <a:off x="4526280" y="1674720"/>
            <a:ext cx="892440" cy="372600"/>
          </a:xfrm>
          <a:prstGeom prst="rect">
            <a:avLst/>
          </a:prstGeom>
          <a:blipFill>
            <a:blip r:embed="rId47"/>
            <a:stretch>
              <a:fillRect/>
            </a:stretch>
          </a:blipFill>
          <a:ln>
            <a:noFill/>
          </a:ln>
        </p:spPr>
      </p:sp>
      <p:sp>
        <p:nvSpPr>
          <p:cNvPr id="264" name="CustomShape 97"/>
          <p:cNvSpPr/>
          <p:nvPr/>
        </p:nvSpPr>
        <p:spPr>
          <a:xfrm>
            <a:off x="4372200" y="1690200"/>
            <a:ext cx="1148760" cy="249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5" name="CustomShape 98"/>
          <p:cNvSpPr/>
          <p:nvPr/>
        </p:nvSpPr>
        <p:spPr>
          <a:xfrm>
            <a:off x="4372200" y="1690200"/>
            <a:ext cx="1148760" cy="19368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txBody>
          <a:bodyPr lIns="0" rIns="0" tIns="41400" bIns="0"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Applications</a:t>
            </a:r>
            <a:endParaRPr/>
          </a:p>
        </p:txBody>
      </p:sp>
      <p:sp>
        <p:nvSpPr>
          <p:cNvPr id="266" name="CustomShape 99"/>
          <p:cNvSpPr/>
          <p:nvPr/>
        </p:nvSpPr>
        <p:spPr>
          <a:xfrm>
            <a:off x="5629680" y="1815120"/>
            <a:ext cx="556920" cy="36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267" name="CustomShape 100"/>
          <p:cNvSpPr/>
          <p:nvPr/>
        </p:nvSpPr>
        <p:spPr>
          <a:xfrm>
            <a:off x="3209400" y="954000"/>
            <a:ext cx="1035720" cy="930960"/>
          </a:xfrm>
          <a:prstGeom prst="rect">
            <a:avLst/>
          </a:prstGeom>
          <a:solidFill>
            <a:srgbClr val="f1f1f1"/>
          </a:solidFill>
          <a:ln>
            <a:noFill/>
          </a:ln>
        </p:spPr>
      </p:sp>
      <p:sp>
        <p:nvSpPr>
          <p:cNvPr id="268" name="CustomShape 101"/>
          <p:cNvSpPr/>
          <p:nvPr/>
        </p:nvSpPr>
        <p:spPr>
          <a:xfrm>
            <a:off x="3209400" y="954000"/>
            <a:ext cx="1035720" cy="930960"/>
          </a:xfrm>
          <a:prstGeom prst="rect">
            <a:avLst/>
          </a:prstGeom>
          <a:noFill/>
          <a:ln cap="rnd" w="9000">
            <a:solidFill>
              <a:srgbClr val="000000"/>
            </a:solidFill>
            <a:custDash>
              <a:ds d="3675000000" sp="1225000000"/>
            </a:custDash>
            <a:round/>
          </a:ln>
        </p:spPr>
      </p:sp>
      <p:sp>
        <p:nvSpPr>
          <p:cNvPr id="269" name="CustomShape 102"/>
          <p:cNvSpPr/>
          <p:nvPr/>
        </p:nvSpPr>
        <p:spPr>
          <a:xfrm>
            <a:off x="3116520" y="1658160"/>
            <a:ext cx="1267200" cy="367920"/>
          </a:xfrm>
          <a:prstGeom prst="rect">
            <a:avLst/>
          </a:prstGeom>
          <a:blipFill>
            <a:blip r:embed="rId48"/>
            <a:stretch>
              <a:fillRect/>
            </a:stretch>
          </a:blipFill>
          <a:ln>
            <a:noFill/>
          </a:ln>
        </p:spPr>
      </p:sp>
      <p:sp>
        <p:nvSpPr>
          <p:cNvPr id="270" name="CustomShape 103"/>
          <p:cNvSpPr/>
          <p:nvPr/>
        </p:nvSpPr>
        <p:spPr>
          <a:xfrm>
            <a:off x="3276720" y="1674720"/>
            <a:ext cx="945720" cy="372600"/>
          </a:xfrm>
          <a:prstGeom prst="rect">
            <a:avLst/>
          </a:prstGeom>
          <a:blipFill>
            <a:blip r:embed="rId49"/>
            <a:stretch>
              <a:fillRect/>
            </a:stretch>
          </a:blipFill>
          <a:ln>
            <a:noFill/>
          </a:ln>
        </p:spPr>
      </p:sp>
      <p:sp>
        <p:nvSpPr>
          <p:cNvPr id="271" name="CustomShape 104"/>
          <p:cNvSpPr/>
          <p:nvPr/>
        </p:nvSpPr>
        <p:spPr>
          <a:xfrm>
            <a:off x="5617080" y="1719360"/>
            <a:ext cx="608400" cy="16452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 </a:t>
            </a:r>
            <a:r>
              <a:rPr lang="en-IN" sz="10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272" name="CustomShape 105"/>
          <p:cNvSpPr/>
          <p:nvPr/>
        </p:nvSpPr>
        <p:spPr>
          <a:xfrm>
            <a:off x="3148560" y="1690200"/>
            <a:ext cx="1148760" cy="193680"/>
          </a:xfrm>
          <a:prstGeom prst="rect">
            <a:avLst/>
          </a:prstGeom>
          <a:solidFill>
            <a:srgbClr val="ffffff"/>
          </a:solidFill>
          <a:ln w="12240">
            <a:solidFill>
              <a:srgbClr val="000000"/>
            </a:solidFill>
            <a:round/>
          </a:ln>
        </p:spPr>
        <p:txBody>
          <a:bodyPr lIns="0" rIns="0" tIns="41400" bIns="0"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Arial"/>
              </a:rPr>
              <a:t>Virtual Image</a:t>
            </a:r>
            <a:endParaRPr/>
          </a:p>
        </p:txBody>
      </p:sp>
      <p:sp>
        <p:nvSpPr>
          <p:cNvPr id="273" name="CustomShape 106"/>
          <p:cNvSpPr/>
          <p:nvPr/>
        </p:nvSpPr>
        <p:spPr>
          <a:xfrm>
            <a:off x="3337560" y="1013400"/>
            <a:ext cx="584640" cy="584640"/>
          </a:xfrm>
          <a:prstGeom prst="rect">
            <a:avLst/>
          </a:prstGeom>
          <a:blipFill>
            <a:blip r:embed="rId50"/>
            <a:stretch>
              <a:fillRect/>
            </a:stretch>
          </a:blipFill>
          <a:ln>
            <a:noFill/>
          </a:ln>
        </p:spPr>
      </p:sp>
      <p:sp>
        <p:nvSpPr>
          <p:cNvPr id="274" name="CustomShape 107"/>
          <p:cNvSpPr/>
          <p:nvPr/>
        </p:nvSpPr>
        <p:spPr>
          <a:xfrm>
            <a:off x="3541680" y="1013400"/>
            <a:ext cx="582840" cy="584640"/>
          </a:xfrm>
          <a:prstGeom prst="rect">
            <a:avLst/>
          </a:prstGeom>
          <a:blipFill>
            <a:blip r:embed="rId51"/>
            <a:stretch>
              <a:fillRect/>
            </a:stretch>
          </a:blipFill>
          <a:ln>
            <a:noFill/>
          </a:ln>
        </p:spPr>
      </p:sp>
      <p:sp>
        <p:nvSpPr>
          <p:cNvPr id="275" name="CustomShape 108"/>
          <p:cNvSpPr/>
          <p:nvPr/>
        </p:nvSpPr>
        <p:spPr>
          <a:xfrm>
            <a:off x="6592680" y="1013400"/>
            <a:ext cx="805320" cy="779400"/>
          </a:xfrm>
          <a:prstGeom prst="rect">
            <a:avLst/>
          </a:prstGeom>
          <a:blipFill>
            <a:blip r:embed="rId52"/>
            <a:stretch>
              <a:fillRect/>
            </a:stretch>
          </a:blipFill>
          <a:ln>
            <a:noFill/>
          </a:ln>
        </p:spPr>
      </p:sp>
      <p:sp>
        <p:nvSpPr>
          <p:cNvPr id="276" name="CustomShape 109"/>
          <p:cNvSpPr/>
          <p:nvPr/>
        </p:nvSpPr>
        <p:spPr>
          <a:xfrm>
            <a:off x="6477120" y="1161360"/>
            <a:ext cx="575280" cy="573840"/>
          </a:xfrm>
          <a:prstGeom prst="rect">
            <a:avLst/>
          </a:prstGeom>
          <a:blipFill>
            <a:blip r:embed="rId53"/>
            <a:stretch>
              <a:fillRect/>
            </a:stretch>
          </a:blipFill>
          <a:ln>
            <a:noFill/>
          </a:ln>
        </p:spPr>
      </p:sp>
      <p:sp>
        <p:nvSpPr>
          <p:cNvPr id="277" name="CustomShape 110"/>
          <p:cNvSpPr/>
          <p:nvPr/>
        </p:nvSpPr>
        <p:spPr>
          <a:xfrm>
            <a:off x="4662000" y="1008720"/>
            <a:ext cx="787320" cy="762840"/>
          </a:xfrm>
          <a:prstGeom prst="rect">
            <a:avLst/>
          </a:prstGeom>
          <a:blipFill>
            <a:blip r:embed="rId54"/>
            <a:stretch>
              <a:fillRect/>
            </a:stretch>
          </a:blipFill>
          <a:ln>
            <a:noFill/>
          </a:ln>
        </p:spPr>
      </p:sp>
      <p:sp>
        <p:nvSpPr>
          <p:cNvPr id="278" name="CustomShape 111"/>
          <p:cNvSpPr/>
          <p:nvPr/>
        </p:nvSpPr>
        <p:spPr>
          <a:xfrm>
            <a:off x="4527720" y="1138320"/>
            <a:ext cx="575280" cy="575280"/>
          </a:xfrm>
          <a:prstGeom prst="rect">
            <a:avLst/>
          </a:prstGeom>
          <a:blipFill>
            <a:blip r:embed="rId55"/>
            <a:stretch>
              <a:fillRect/>
            </a:stretch>
          </a:blipFill>
          <a:ln>
            <a:noFill/>
          </a:ln>
        </p:spPr>
      </p:sp>
      <p:sp>
        <p:nvSpPr>
          <p:cNvPr id="279" name="CustomShape 112"/>
          <p:cNvSpPr/>
          <p:nvPr/>
        </p:nvSpPr>
        <p:spPr>
          <a:xfrm>
            <a:off x="3569040" y="2110680"/>
            <a:ext cx="330120" cy="569160"/>
          </a:xfrm>
          <a:prstGeom prst="rect">
            <a:avLst/>
          </a:prstGeom>
          <a:blipFill>
            <a:blip r:embed="rId56"/>
            <a:stretch>
              <a:fillRect/>
            </a:stretch>
          </a:blipFill>
          <a:ln>
            <a:noFill/>
          </a:ln>
        </p:spPr>
      </p:sp>
      <p:sp>
        <p:nvSpPr>
          <p:cNvPr id="280" name="CustomShape 113"/>
          <p:cNvSpPr/>
          <p:nvPr/>
        </p:nvSpPr>
        <p:spPr>
          <a:xfrm>
            <a:off x="3601080" y="2142720"/>
            <a:ext cx="210960" cy="450360"/>
          </a:xfrm>
          <a:prstGeom prst="rect">
            <a:avLst/>
          </a:prstGeom>
          <a:blipFill>
            <a:blip r:embed="rId57"/>
            <a:stretch>
              <a:fillRect/>
            </a:stretch>
          </a:blipFill>
          <a:ln>
            <a:noFill/>
          </a:ln>
        </p:spPr>
      </p:sp>
      <p:sp>
        <p:nvSpPr>
          <p:cNvPr id="281" name="CustomShape 114"/>
          <p:cNvSpPr/>
          <p:nvPr/>
        </p:nvSpPr>
        <p:spPr>
          <a:xfrm>
            <a:off x="3601080" y="2142720"/>
            <a:ext cx="211320" cy="45072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282" name="CustomShape 115"/>
          <p:cNvSpPr/>
          <p:nvPr/>
        </p:nvSpPr>
        <p:spPr>
          <a:xfrm>
            <a:off x="4837320" y="2110680"/>
            <a:ext cx="330120" cy="569160"/>
          </a:xfrm>
          <a:prstGeom prst="rect">
            <a:avLst/>
          </a:prstGeom>
          <a:blipFill>
            <a:blip r:embed="rId58"/>
            <a:stretch>
              <a:fillRect/>
            </a:stretch>
          </a:blipFill>
          <a:ln>
            <a:noFill/>
          </a:ln>
        </p:spPr>
      </p:sp>
      <p:sp>
        <p:nvSpPr>
          <p:cNvPr id="283" name="CustomShape 116"/>
          <p:cNvSpPr/>
          <p:nvPr/>
        </p:nvSpPr>
        <p:spPr>
          <a:xfrm>
            <a:off x="4869000" y="2142720"/>
            <a:ext cx="210960" cy="450360"/>
          </a:xfrm>
          <a:prstGeom prst="rect">
            <a:avLst/>
          </a:prstGeom>
          <a:blipFill>
            <a:blip r:embed="rId59"/>
            <a:stretch>
              <a:fillRect/>
            </a:stretch>
          </a:blipFill>
          <a:ln>
            <a:noFill/>
          </a:ln>
        </p:spPr>
      </p:sp>
      <p:sp>
        <p:nvSpPr>
          <p:cNvPr id="284" name="CustomShape 117"/>
          <p:cNvSpPr/>
          <p:nvPr/>
        </p:nvSpPr>
        <p:spPr>
          <a:xfrm>
            <a:off x="4869000" y="2142720"/>
            <a:ext cx="211320" cy="45072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285" name="CustomShape 118"/>
          <p:cNvSpPr/>
          <p:nvPr/>
        </p:nvSpPr>
        <p:spPr>
          <a:xfrm>
            <a:off x="6771240" y="2110680"/>
            <a:ext cx="328320" cy="569160"/>
          </a:xfrm>
          <a:prstGeom prst="rect">
            <a:avLst/>
          </a:prstGeom>
          <a:blipFill>
            <a:blip r:embed="rId60"/>
            <a:stretch>
              <a:fillRect/>
            </a:stretch>
          </a:blipFill>
          <a:ln>
            <a:noFill/>
          </a:ln>
        </p:spPr>
      </p:sp>
      <p:sp>
        <p:nvSpPr>
          <p:cNvPr id="286" name="CustomShape 119"/>
          <p:cNvSpPr/>
          <p:nvPr/>
        </p:nvSpPr>
        <p:spPr>
          <a:xfrm>
            <a:off x="6803280" y="2142720"/>
            <a:ext cx="209520" cy="450360"/>
          </a:xfrm>
          <a:prstGeom prst="rect">
            <a:avLst/>
          </a:prstGeom>
          <a:blipFill>
            <a:blip r:embed="rId61"/>
            <a:stretch>
              <a:fillRect/>
            </a:stretch>
          </a:blipFill>
          <a:ln>
            <a:noFill/>
          </a:ln>
        </p:spPr>
      </p:sp>
      <p:sp>
        <p:nvSpPr>
          <p:cNvPr id="287" name="CustomShape 120"/>
          <p:cNvSpPr/>
          <p:nvPr/>
        </p:nvSpPr>
        <p:spPr>
          <a:xfrm>
            <a:off x="6803280" y="2142720"/>
            <a:ext cx="210240" cy="45072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288" name="CustomShape 121"/>
          <p:cNvSpPr/>
          <p:nvPr/>
        </p:nvSpPr>
        <p:spPr>
          <a:xfrm>
            <a:off x="3043080" y="6249600"/>
            <a:ext cx="2901240" cy="2869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Virtualization Reference Model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246760" y="461880"/>
            <a:ext cx="465012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Characteristics of VE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536040" y="1509840"/>
            <a:ext cx="3626280" cy="4011480"/>
          </a:xfrm>
          <a:prstGeom prst="rect">
            <a:avLst/>
          </a:prstGeom>
          <a:noFill/>
          <a:ln>
            <a:noFill/>
          </a:ln>
        </p:spPr>
        <p:txBody>
          <a:bodyPr lIns="0" rIns="0" tIns="11052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Increased </a:t>
            </a:r>
            <a:r>
              <a:rPr lang="en-IN" sz="3200">
                <a:solidFill>
                  <a:srgbClr val="ff0000"/>
                </a:solidFill>
                <a:latin typeface="Arial"/>
              </a:rPr>
              <a:t>Security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Managed </a:t>
            </a:r>
            <a:r>
              <a:rPr lang="en-IN" sz="3200">
                <a:solidFill>
                  <a:srgbClr val="ff0000"/>
                </a:solidFill>
                <a:latin typeface="Arial"/>
              </a:rPr>
              <a:t>Execution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>
                <a:solidFill>
                  <a:srgbClr val="000000"/>
                </a:solidFill>
                <a:latin typeface="Arial"/>
              </a:rPr>
              <a:t>- Sharing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>
                <a:solidFill>
                  <a:srgbClr val="000000"/>
                </a:solidFill>
                <a:latin typeface="Arial"/>
              </a:rPr>
              <a:t>- Aggregation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>
                <a:solidFill>
                  <a:srgbClr val="000000"/>
                </a:solidFill>
                <a:latin typeface="Arial"/>
              </a:rPr>
              <a:t>- Emulation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>
                <a:solidFill>
                  <a:srgbClr val="000000"/>
                </a:solidFill>
                <a:latin typeface="Arial"/>
              </a:rPr>
              <a:t>- Isolation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"/>
            </a:pPr>
            <a:r>
              <a:rPr lang="en-IN" sz="3200">
                <a:solidFill>
                  <a:srgbClr val="ff0000"/>
                </a:solidFill>
                <a:latin typeface="Arial"/>
              </a:rPr>
              <a:t>Portability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482920" y="461880"/>
            <a:ext cx="417564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Increased Security</a:t>
            </a:r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993600" y="1524240"/>
            <a:ext cx="7540200" cy="4705560"/>
          </a:xfrm>
          <a:prstGeom prst="rect">
            <a:avLst/>
          </a:prstGeom>
          <a:noFill/>
          <a:ln>
            <a:noFill/>
          </a:ln>
        </p:spPr>
        <p:txBody>
          <a:bodyPr lIns="0" rIns="0" tIns="9828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Ability to control the execution of a guest  in a completely transparent manner  opens new possibilities  for delivering a secure ,controlled execution environment 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Guest is executed in emulated environment.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Virtual Machine Manager control and filter the  activity of the guest.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Hiding of resources.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Having no effect on other users/guest  environment.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640160" y="461880"/>
            <a:ext cx="586656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Managed Execution types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57200" y="1143000"/>
            <a:ext cx="8381160" cy="5769720"/>
          </a:xfrm>
          <a:prstGeom prst="rect">
            <a:avLst/>
          </a:prstGeom>
          <a:noFill/>
          <a:ln>
            <a:noFill/>
          </a:ln>
        </p:spPr>
        <p:txBody>
          <a:bodyPr lIns="0" rIns="0" tIns="102960" bIns="0"/>
          <a:p>
            <a:pPr>
              <a:lnSpc>
                <a:spcPct val="100000"/>
              </a:lnSpc>
            </a:pPr>
            <a:r>
              <a:rPr b="1" lang="en-IN" sz="2600">
                <a:solidFill>
                  <a:srgbClr val="000000"/>
                </a:solidFill>
                <a:latin typeface="Arial"/>
              </a:rPr>
              <a:t>Virtualization of the execution environment does not allow increased security  but a wider range of features can be implemented</a:t>
            </a:r>
            <a:endParaRPr/>
          </a:p>
          <a:p>
            <a:pPr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600">
                <a:solidFill>
                  <a:srgbClr val="000000"/>
                </a:solidFill>
                <a:latin typeface="Arial"/>
              </a:rPr>
              <a:t>Sharing</a:t>
            </a:r>
            <a:endParaRPr/>
          </a:p>
          <a:p>
            <a:pPr lvl="1">
              <a:lnSpc>
                <a:spcPts val="296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Creating separate computing environment within the</a:t>
            </a:r>
            <a:endParaRPr/>
          </a:p>
          <a:p>
            <a:pPr>
              <a:lnSpc>
                <a:spcPts val="296"/>
              </a:lnSpc>
            </a:pPr>
            <a:r>
              <a:rPr lang="en-IN" sz="2200">
                <a:solidFill>
                  <a:srgbClr val="000000"/>
                </a:solidFill>
                <a:latin typeface="Arial"/>
              </a:rPr>
              <a:t>same host.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Underline host is fully utilized.</a:t>
            </a:r>
            <a:endParaRPr/>
          </a:p>
          <a:p>
            <a:pPr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600">
                <a:solidFill>
                  <a:srgbClr val="000000"/>
                </a:solidFill>
                <a:latin typeface="Arial"/>
              </a:rPr>
              <a:t>Aggregation</a:t>
            </a:r>
            <a:endParaRPr/>
          </a:p>
          <a:p>
            <a:pPr lvl="1">
              <a:lnSpc>
                <a:spcPct val="80000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A group of separate hosts can be tied together and  represented as single virtual host.</a:t>
            </a:r>
            <a:endParaRPr/>
          </a:p>
          <a:p>
            <a:pPr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600">
                <a:solidFill>
                  <a:srgbClr val="000000"/>
                </a:solidFill>
                <a:latin typeface="Arial"/>
              </a:rPr>
              <a:t>Emulation</a:t>
            </a:r>
            <a:endParaRPr/>
          </a:p>
          <a:p>
            <a:pPr lvl="1">
              <a:lnSpc>
                <a:spcPts val="262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Controlling &amp; Tuning the environment exposed to  guest.</a:t>
            </a:r>
            <a:endParaRPr/>
          </a:p>
          <a:p>
            <a:pPr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600">
                <a:solidFill>
                  <a:srgbClr val="000000"/>
                </a:solidFill>
                <a:latin typeface="Arial"/>
              </a:rPr>
              <a:t>Isolation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Complete separate environment for guests.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318400" y="461880"/>
            <a:ext cx="450720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Managed Execution</a:t>
            </a:r>
            <a:endParaRPr/>
          </a:p>
        </p:txBody>
      </p:sp>
      <p:sp>
        <p:nvSpPr>
          <p:cNvPr id="296" name="CustomShape 2"/>
          <p:cNvSpPr/>
          <p:nvPr/>
        </p:nvSpPr>
        <p:spPr>
          <a:xfrm>
            <a:off x="675360" y="2335680"/>
            <a:ext cx="7415280" cy="2823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390120" y="461880"/>
            <a:ext cx="236340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Portability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993600" y="2184120"/>
            <a:ext cx="7395840" cy="274176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safely moved and executed on top of different  virtual machine.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Application Development Cycle more flexible and  application deployment very straight forward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Availability of system is with you.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840" y="496800"/>
            <a:ext cx="7923600" cy="1157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ff0000"/>
                </a:solidFill>
                <a:latin typeface="Arial"/>
              </a:rPr>
              <a:t>Taxonomy of Virtualization Techniques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536040" y="1607400"/>
            <a:ext cx="7974360" cy="48538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Virtualization is mainly used to emulate </a:t>
            </a:r>
            <a:r>
              <a:rPr lang="en-IN" sz="3200" u="heavy">
                <a:solidFill>
                  <a:srgbClr val="ff0000"/>
                </a:solidFill>
                <a:latin typeface="Arial"/>
              </a:rPr>
              <a:t> </a:t>
            </a:r>
            <a:r>
              <a:rPr b="1" i="1" lang="en-IN" sz="3200" u="heavy">
                <a:solidFill>
                  <a:srgbClr val="ff0000"/>
                </a:solidFill>
                <a:latin typeface="Trebuchet MS"/>
              </a:rPr>
              <a:t>execution environment</a:t>
            </a:r>
            <a:r>
              <a:rPr b="1" i="1" lang="en-IN" sz="3200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,</a:t>
            </a:r>
            <a:r>
              <a:rPr lang="en-IN" sz="3200">
                <a:solidFill>
                  <a:srgbClr val="ff0000"/>
                </a:solidFill>
                <a:latin typeface="Arial"/>
              </a:rPr>
              <a:t> </a:t>
            </a:r>
            <a:r>
              <a:rPr b="1" i="1" lang="en-IN" sz="3200" u="heavy">
                <a:solidFill>
                  <a:srgbClr val="ff0000"/>
                </a:solidFill>
                <a:latin typeface="Trebuchet MS"/>
              </a:rPr>
              <a:t>storage</a:t>
            </a:r>
            <a:r>
              <a:rPr b="1" i="1" lang="en-IN" sz="3200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and </a:t>
            </a:r>
            <a:r>
              <a:rPr lang="en-IN" sz="3200" u="heavy">
                <a:solidFill>
                  <a:srgbClr val="ff0000"/>
                </a:solidFill>
                <a:latin typeface="Arial"/>
              </a:rPr>
              <a:t> </a:t>
            </a:r>
            <a:r>
              <a:rPr b="1" i="1" lang="en-IN" sz="3200" u="heavy">
                <a:solidFill>
                  <a:srgbClr val="ff0000"/>
                </a:solidFill>
                <a:latin typeface="Trebuchet MS"/>
              </a:rPr>
              <a:t>networks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Execution Environment classified into two :-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IN" sz="2800" u="heavy">
                <a:solidFill>
                  <a:srgbClr val="ff0000"/>
                </a:solidFill>
                <a:latin typeface="Trebuchet MS"/>
              </a:rPr>
              <a:t>Process-level</a:t>
            </a:r>
            <a:r>
              <a:rPr b="1" lang="en-IN" sz="2800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– implemented on top of an existing  operating system.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IN" sz="2800" u="heavy">
                <a:solidFill>
                  <a:srgbClr val="ff0000"/>
                </a:solidFill>
                <a:latin typeface="Trebuchet MS"/>
              </a:rPr>
              <a:t>System-level</a:t>
            </a:r>
            <a:r>
              <a:rPr b="1" lang="en-IN" sz="2800">
                <a:solidFill>
                  <a:srgbClr val="ff0000"/>
                </a:solidFill>
                <a:latin typeface="Trebuchet MS"/>
              </a:rPr>
              <a:t>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– implemented directly on hardware  and do not or minimum requirement of existing  operating system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573200" y="461880"/>
            <a:ext cx="599616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Taxonomy of virtualization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609480" y="1492200"/>
            <a:ext cx="7506720" cy="5169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057400" y="461880"/>
            <a:ext cx="6780960" cy="11581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ff0000"/>
                </a:solidFill>
                <a:latin typeface="Arial"/>
              </a:rPr>
              <a:t>Execution Virtualization</a:t>
            </a:r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635760" y="1616760"/>
            <a:ext cx="7765920" cy="31165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It defines the</a:t>
            </a:r>
            <a:r>
              <a:rPr lang="en-IN" sz="3200">
                <a:solidFill>
                  <a:srgbClr val="ff0000"/>
                </a:solidFill>
                <a:latin typeface="Arial"/>
              </a:rPr>
              <a:t> </a:t>
            </a:r>
            <a:r>
              <a:rPr b="1" i="1" lang="en-IN" sz="3200" u="heavy">
                <a:solidFill>
                  <a:srgbClr val="ff0000"/>
                </a:solidFill>
                <a:latin typeface="Arial"/>
              </a:rPr>
              <a:t>interfaces between the  levels</a:t>
            </a:r>
            <a:r>
              <a:rPr b="1" i="1" lang="en-IN" sz="3200">
                <a:solidFill>
                  <a:srgbClr val="ff0000"/>
                </a:solidFill>
                <a:latin typeface="Arial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of abstractions, which</a:t>
            </a:r>
            <a:r>
              <a:rPr lang="en-IN" sz="3200">
                <a:solidFill>
                  <a:srgbClr val="ff0000"/>
                </a:solidFill>
                <a:latin typeface="Arial"/>
              </a:rPr>
              <a:t> </a:t>
            </a:r>
            <a:r>
              <a:rPr b="1" i="1" lang="en-IN" sz="3200" u="heavy">
                <a:solidFill>
                  <a:srgbClr val="ff0000"/>
                </a:solidFill>
                <a:latin typeface="Arial"/>
              </a:rPr>
              <a:t>hide  implementation details</a:t>
            </a:r>
            <a:r>
              <a:rPr lang="en-IN" sz="3200">
                <a:solidFill>
                  <a:srgbClr val="ff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Virtualization techniques actually</a:t>
            </a:r>
            <a:r>
              <a:rPr lang="en-IN" sz="3200">
                <a:solidFill>
                  <a:srgbClr val="ff0000"/>
                </a:solidFill>
                <a:latin typeface="Arial"/>
              </a:rPr>
              <a:t> </a:t>
            </a:r>
            <a:r>
              <a:rPr b="1" i="1" lang="en-IN" sz="3200" u="heavy">
                <a:solidFill>
                  <a:srgbClr val="ff0000"/>
                </a:solidFill>
                <a:latin typeface="Arial"/>
              </a:rPr>
              <a:t>replace  one of the layers</a:t>
            </a:r>
            <a:r>
              <a:rPr b="1" i="1" lang="en-IN" sz="3200">
                <a:solidFill>
                  <a:srgbClr val="ff0000"/>
                </a:solidFill>
                <a:latin typeface="Arial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and intercept the calls  that are directed towards it.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04920" y="1616760"/>
            <a:ext cx="8609760" cy="443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N" sz="3200">
                <a:solidFill>
                  <a:srgbClr val="ff0000"/>
                </a:solidFill>
                <a:latin typeface="Arial"/>
              </a:rPr>
              <a:t>Execution Virtualization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</a:rPr>
              <a:t>1.Machine Reference Model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</a:rPr>
              <a:t>2.Hardware-Level virtualization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</a:rPr>
              <a:t>3.Hardware Virtualization Techniques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</a:rPr>
              <a:t>4.Operating System Level virtualization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</a:rPr>
              <a:t>5.Programming –Language- Level virtualization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</a:rPr>
              <a:t>6.Application- Level virtualization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04920" y="190080"/>
            <a:ext cx="8609760" cy="480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N" sz="4000">
                <a:solidFill>
                  <a:srgbClr val="000000"/>
                </a:solidFill>
                <a:latin typeface="Arial"/>
              </a:rPr>
              <a:t>Virtualization</a:t>
            </a:r>
            <a:endParaRPr/>
          </a:p>
          <a:p>
            <a:endParaRPr/>
          </a:p>
          <a:p>
            <a:endParaRPr/>
          </a:p>
          <a:p>
            <a:r>
              <a:rPr lang="en-IN" sz="3200">
                <a:solidFill>
                  <a:srgbClr val="000000"/>
                </a:solidFill>
                <a:latin typeface="Calibri"/>
              </a:rPr>
              <a:t>Virtualization is  essentially a technology that allows creation of different computing environments</a:t>
            </a:r>
            <a:endParaRPr/>
          </a:p>
          <a:p>
            <a:endParaRPr/>
          </a:p>
          <a:p>
            <a:endParaRPr/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These environments are named as virtual, because they simulate the interface that is expected by a guest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828800" y="348480"/>
            <a:ext cx="68572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</a:rPr>
              <a:t>1.Machine Reference Model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74400" y="3959280"/>
            <a:ext cx="7922160" cy="2364120"/>
          </a:xfrm>
          <a:prstGeom prst="rect">
            <a:avLst/>
          </a:prstGeom>
          <a:noFill/>
          <a:ln>
            <a:noFill/>
          </a:ln>
        </p:spPr>
        <p:txBody>
          <a:bodyPr lIns="0" rIns="0" tIns="163800" bIns="0"/>
          <a:p>
            <a:pPr>
              <a:lnSpc>
                <a:spcPct val="100000"/>
              </a:lnSpc>
              <a:buSzPct val="44000"/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Arial"/>
              </a:rPr>
              <a:t>Hardware is expressed in terms of the</a:t>
            </a:r>
            <a:r>
              <a:rPr lang="en-IN">
                <a:solidFill>
                  <a:srgbClr val="ff0000"/>
                </a:solidFill>
                <a:latin typeface="Arial"/>
              </a:rPr>
              <a:t> </a:t>
            </a:r>
            <a:r>
              <a:rPr b="1" i="1" lang="en-IN" u="heavy">
                <a:solidFill>
                  <a:srgbClr val="ff0000"/>
                </a:solidFill>
                <a:latin typeface="Arial"/>
              </a:rPr>
              <a:t>Instruction Set Architecture (ISA).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i="1" lang="en-IN">
                <a:solidFill>
                  <a:srgbClr val="000000"/>
                </a:solidFill>
                <a:latin typeface="Arial"/>
              </a:rPr>
              <a:t>ISA for processor, registers, memory and the interrupt management.</a:t>
            </a:r>
            <a:endParaRPr/>
          </a:p>
          <a:p>
            <a:pPr>
              <a:lnSpc>
                <a:spcPts val="241"/>
              </a:lnSpc>
              <a:buSzPct val="44000"/>
              <a:buFont typeface="Arial"/>
              <a:buChar char="●"/>
            </a:pPr>
            <a:r>
              <a:rPr b="1" i="1" lang="en-IN" u="heavy">
                <a:solidFill>
                  <a:srgbClr val="ff0000"/>
                </a:solidFill>
                <a:latin typeface="Arial"/>
              </a:rPr>
              <a:t>Application Binary Interface (ABI</a:t>
            </a:r>
            <a:r>
              <a:rPr lang="en-IN">
                <a:solidFill>
                  <a:srgbClr val="ff0000"/>
                </a:solidFill>
                <a:latin typeface="Arial"/>
              </a:rPr>
              <a:t>) </a:t>
            </a:r>
            <a:r>
              <a:rPr lang="en-IN">
                <a:solidFill>
                  <a:srgbClr val="000000"/>
                </a:solidFill>
                <a:latin typeface="Arial"/>
              </a:rPr>
              <a:t>separates the OS layer from the  application and libraries which are managed by the OS.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lang="en-IN">
                <a:solidFill>
                  <a:srgbClr val="000000"/>
                </a:solidFill>
                <a:latin typeface="Arial"/>
              </a:rPr>
              <a:t>System Calls defined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lang="en-IN">
                <a:solidFill>
                  <a:srgbClr val="000000"/>
                </a:solidFill>
                <a:latin typeface="Arial"/>
              </a:rPr>
              <a:t>Allows probabilities of applications and libraries across OS.</a:t>
            </a:r>
            <a:endParaRPr/>
          </a:p>
        </p:txBody>
      </p:sp>
      <p:sp>
        <p:nvSpPr>
          <p:cNvPr id="308" name="CustomShape 3"/>
          <p:cNvSpPr/>
          <p:nvPr/>
        </p:nvSpPr>
        <p:spPr>
          <a:xfrm>
            <a:off x="468720" y="1460880"/>
            <a:ext cx="8334720" cy="2485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362320" y="445680"/>
            <a:ext cx="5574600" cy="11581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</a:rPr>
              <a:t>Machine Reference Model </a:t>
            </a:r>
            <a:r>
              <a:rPr b="1" lang="en-IN" sz="1200">
                <a:solidFill>
                  <a:srgbClr val="000000"/>
                </a:solidFill>
                <a:latin typeface="Trebuchet MS"/>
              </a:rPr>
              <a:t>[Cont.]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645840" y="1601640"/>
            <a:ext cx="7310520" cy="4642920"/>
          </a:xfrm>
          <a:prstGeom prst="rect">
            <a:avLst/>
          </a:prstGeom>
          <a:noFill/>
          <a:ln>
            <a:noFill/>
          </a:ln>
        </p:spPr>
        <p:txBody>
          <a:bodyPr lIns="0" rIns="0" tIns="64080" bIns="0"/>
          <a:p>
            <a:pPr>
              <a:lnSpc>
                <a:spcPts val="403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API – it interfaces applications to libraries  and/or the underlying OS.</a:t>
            </a:r>
            <a:endParaRPr/>
          </a:p>
          <a:p>
            <a:pPr>
              <a:lnSpc>
                <a:spcPts val="403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Layered approach simplifies the  development and implementation of  computing system.</a:t>
            </a:r>
            <a:endParaRPr/>
          </a:p>
          <a:p>
            <a:pPr>
              <a:lnSpc>
                <a:spcPts val="403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ISA has been divided into two security  classes:-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b="1" i="1" lang="en-IN" sz="2600" u="heavy">
                <a:solidFill>
                  <a:srgbClr val="000000"/>
                </a:solidFill>
                <a:latin typeface="Arial"/>
              </a:rPr>
              <a:t>Privileged Instructions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b="1" i="1" lang="en-IN" sz="2600" u="heavy">
                <a:solidFill>
                  <a:srgbClr val="000000"/>
                </a:solidFill>
                <a:latin typeface="Arial"/>
              </a:rPr>
              <a:t>Nonprivileged Instructions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04920" y="373680"/>
            <a:ext cx="6655680" cy="11581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</a:rPr>
              <a:t>ISA: Security Classes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971280" y="3598560"/>
            <a:ext cx="4107240" cy="392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13" name="CustomShape 3"/>
          <p:cNvSpPr/>
          <p:nvPr/>
        </p:nvSpPr>
        <p:spPr>
          <a:xfrm>
            <a:off x="5101560" y="4101480"/>
            <a:ext cx="3125520" cy="349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14" name="CustomShape 4"/>
          <p:cNvSpPr/>
          <p:nvPr/>
        </p:nvSpPr>
        <p:spPr>
          <a:xfrm>
            <a:off x="635760" y="1418040"/>
            <a:ext cx="7914600" cy="5408280"/>
          </a:xfrm>
          <a:prstGeom prst="rect">
            <a:avLst/>
          </a:prstGeom>
          <a:noFill/>
          <a:ln>
            <a:noFill/>
          </a:ln>
        </p:spPr>
        <p:txBody>
          <a:bodyPr lIns="0" rIns="0" tIns="126360" bIns="0"/>
          <a:p>
            <a:pPr>
              <a:lnSpc>
                <a:spcPct val="100000"/>
              </a:lnSpc>
              <a:buSzPct val="45000"/>
              <a:buFont typeface="Arial"/>
              <a:buChar char="●"/>
            </a:pPr>
            <a:r>
              <a:rPr b="1" lang="en-IN" sz="3000" u="heavy">
                <a:solidFill>
                  <a:srgbClr val="000000"/>
                </a:solidFill>
                <a:latin typeface="Arial"/>
              </a:rPr>
              <a:t>Nonprivileged instructions</a:t>
            </a:r>
            <a:endParaRPr/>
          </a:p>
          <a:p>
            <a:pPr lvl="1">
              <a:lnSpc>
                <a:spcPts val="311"/>
              </a:lnSpc>
              <a:buSzPct val="75000"/>
              <a:buFont typeface="StarSymbol"/>
              <a:buChar char="l"/>
            </a:pPr>
            <a:r>
              <a:rPr lang="en-IN" sz="2600">
                <a:solidFill>
                  <a:srgbClr val="000000"/>
                </a:solidFill>
                <a:latin typeface="Arial"/>
              </a:rPr>
              <a:t>That can be used without interfering with other  tasks because they </a:t>
            </a:r>
            <a:r>
              <a:rPr b="1" i="1" lang="en-IN" sz="2600" u="heavy">
                <a:solidFill>
                  <a:srgbClr val="000000"/>
                </a:solidFill>
                <a:latin typeface="Arial"/>
              </a:rPr>
              <a:t>do not access shared  resources</a:t>
            </a:r>
            <a:r>
              <a:rPr lang="en-IN" sz="2600">
                <a:solidFill>
                  <a:srgbClr val="000000"/>
                </a:solidFill>
                <a:latin typeface="Arial"/>
              </a:rPr>
              <a:t>. Ex. Arithmetic , floating &amp; fixed point.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●"/>
            </a:pPr>
            <a:r>
              <a:rPr b="1" lang="en-IN" sz="3000">
                <a:solidFill>
                  <a:srgbClr val="000000"/>
                </a:solidFill>
                <a:latin typeface="Arial"/>
              </a:rPr>
              <a:t>Privileged instructions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l"/>
            </a:pPr>
            <a:r>
              <a:rPr lang="en-IN" sz="2600">
                <a:solidFill>
                  <a:srgbClr val="000000"/>
                </a:solidFill>
                <a:latin typeface="Arial"/>
              </a:rPr>
              <a:t>That are executed under </a:t>
            </a:r>
            <a:r>
              <a:rPr b="1" i="1" lang="en-IN" sz="2600">
                <a:solidFill>
                  <a:srgbClr val="000000"/>
                </a:solidFill>
                <a:latin typeface="Arial"/>
              </a:rPr>
              <a:t>specific restrictions  </a:t>
            </a:r>
            <a:r>
              <a:rPr lang="en-IN" sz="2600">
                <a:solidFill>
                  <a:srgbClr val="000000"/>
                </a:solidFill>
                <a:latin typeface="Arial"/>
              </a:rPr>
              <a:t>and are mostly used for </a:t>
            </a:r>
            <a:r>
              <a:rPr b="1" i="1" lang="en-IN" sz="2600" u="heavy">
                <a:solidFill>
                  <a:srgbClr val="000000"/>
                </a:solidFill>
                <a:latin typeface="Arial"/>
              </a:rPr>
              <a:t>sensitive operations</a:t>
            </a:r>
            <a:r>
              <a:rPr lang="en-IN" sz="2600">
                <a:solidFill>
                  <a:srgbClr val="000000"/>
                </a:solidFill>
                <a:latin typeface="Arial"/>
              </a:rPr>
              <a:t>,  which expose (</a:t>
            </a:r>
            <a:r>
              <a:rPr i="1" lang="en-IN" sz="2600" u="heavy">
                <a:solidFill>
                  <a:srgbClr val="000000"/>
                </a:solidFill>
                <a:latin typeface="Arial"/>
              </a:rPr>
              <a:t>behavior-sensitive</a:t>
            </a:r>
            <a:r>
              <a:rPr lang="en-IN" sz="2600">
                <a:solidFill>
                  <a:srgbClr val="000000"/>
                </a:solidFill>
                <a:latin typeface="Arial"/>
              </a:rPr>
              <a:t>) or modify  (</a:t>
            </a:r>
            <a:r>
              <a:rPr i="1" lang="en-IN" sz="2600" u="heavy">
                <a:solidFill>
                  <a:srgbClr val="000000"/>
                </a:solidFill>
                <a:latin typeface="Arial"/>
              </a:rPr>
              <a:t>control-sensitive</a:t>
            </a:r>
            <a:r>
              <a:rPr lang="en-IN" sz="2600">
                <a:solidFill>
                  <a:srgbClr val="000000"/>
                </a:solidFill>
                <a:latin typeface="Arial"/>
              </a:rPr>
              <a:t>) the privileged state.</a:t>
            </a:r>
            <a:endParaRPr/>
          </a:p>
          <a:p>
            <a:pPr lvl="2">
              <a:lnSpc>
                <a:spcPct val="100000"/>
              </a:lnSpc>
              <a:buSzPct val="45000"/>
              <a:buFont typeface="Arial"/>
              <a:buChar char="●"/>
            </a:pPr>
            <a:r>
              <a:rPr b="1" lang="en-IN" sz="2200" u="heavy">
                <a:solidFill>
                  <a:srgbClr val="000000"/>
                </a:solidFill>
                <a:latin typeface="Arial"/>
              </a:rPr>
              <a:t>Behavior-sensitive</a:t>
            </a:r>
            <a:r>
              <a:rPr b="1" lang="en-IN" sz="2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– operate on the I/O</a:t>
            </a:r>
            <a:endParaRPr/>
          </a:p>
          <a:p>
            <a:pPr lvl="2">
              <a:lnSpc>
                <a:spcPts val="262"/>
              </a:lnSpc>
              <a:buSzPct val="45000"/>
              <a:buFont typeface="Arial"/>
              <a:buChar char="●"/>
            </a:pPr>
            <a:r>
              <a:rPr b="1" lang="en-IN" sz="2200" u="heavy">
                <a:solidFill>
                  <a:srgbClr val="000000"/>
                </a:solidFill>
                <a:latin typeface="Arial"/>
              </a:rPr>
              <a:t>Control-sensitive</a:t>
            </a:r>
            <a:r>
              <a:rPr b="1" lang="en-IN" sz="2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– alter the state of the CPU  register.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228600" y="339840"/>
            <a:ext cx="6487560" cy="1157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</a:rPr>
              <a:t>Privileged Hierarchy:  Security Ring</a:t>
            </a:r>
            <a:endParaRPr/>
          </a:p>
        </p:txBody>
      </p:sp>
      <p:sp>
        <p:nvSpPr>
          <p:cNvPr id="316" name="CustomShape 2"/>
          <p:cNvSpPr/>
          <p:nvPr/>
        </p:nvSpPr>
        <p:spPr>
          <a:xfrm>
            <a:off x="635760" y="1626480"/>
            <a:ext cx="4721040" cy="4886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  <a:buSzPct val="43000"/>
              <a:buFont typeface="Arial"/>
              <a:buChar char="●"/>
            </a:pPr>
            <a:r>
              <a:rPr i="1" lang="en-IN" sz="2400" u="heavy">
                <a:solidFill>
                  <a:srgbClr val="000000"/>
                </a:solidFill>
                <a:latin typeface="Arial"/>
              </a:rPr>
              <a:t>Ring-0</a:t>
            </a:r>
            <a:r>
              <a:rPr i="1" lang="en-IN" sz="24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400">
                <a:solidFill>
                  <a:srgbClr val="000000"/>
                </a:solidFill>
                <a:latin typeface="Arial"/>
              </a:rPr>
              <a:t>is in most privileged level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, used by the kernel.</a:t>
            </a:r>
            <a:endParaRPr/>
          </a:p>
          <a:p>
            <a:pPr>
              <a:lnSpc>
                <a:spcPct val="100000"/>
              </a:lnSpc>
              <a:buSzPct val="43000"/>
              <a:buFont typeface="Arial"/>
              <a:buChar char="●"/>
            </a:pPr>
            <a:r>
              <a:rPr i="1" lang="en-IN" sz="2400" u="heavy">
                <a:solidFill>
                  <a:srgbClr val="000000"/>
                </a:solidFill>
                <a:latin typeface="Arial"/>
              </a:rPr>
              <a:t>Ring-1 &amp; 2</a:t>
            </a:r>
            <a:r>
              <a:rPr i="1" lang="en-IN" sz="24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400">
                <a:solidFill>
                  <a:srgbClr val="000000"/>
                </a:solidFill>
                <a:latin typeface="Arial"/>
              </a:rPr>
              <a:t>used by the OS-level  services</a:t>
            </a:r>
            <a:endParaRPr/>
          </a:p>
          <a:p>
            <a:pPr>
              <a:lnSpc>
                <a:spcPct val="100000"/>
              </a:lnSpc>
              <a:buSzPct val="43000"/>
              <a:buFont typeface="Arial"/>
              <a:buChar char="●"/>
            </a:pPr>
            <a:r>
              <a:rPr lang="en-IN" sz="2400">
                <a:solidFill>
                  <a:srgbClr val="000000"/>
                </a:solidFill>
                <a:latin typeface="Arial"/>
              </a:rPr>
              <a:t>and , </a:t>
            </a:r>
            <a:r>
              <a:rPr i="1" lang="en-IN" sz="2400" u="heavy">
                <a:solidFill>
                  <a:srgbClr val="000000"/>
                </a:solidFill>
                <a:latin typeface="Arial"/>
              </a:rPr>
              <a:t>R3</a:t>
            </a:r>
            <a:r>
              <a:rPr i="1" lang="en-IN" sz="24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400">
                <a:solidFill>
                  <a:srgbClr val="000000"/>
                </a:solidFill>
                <a:latin typeface="Arial"/>
              </a:rPr>
              <a:t>in the least privileged  level , used by the user.</a:t>
            </a:r>
            <a:endParaRPr/>
          </a:p>
          <a:p>
            <a:pPr>
              <a:lnSpc>
                <a:spcPct val="100000"/>
              </a:lnSpc>
              <a:buSzPct val="43000"/>
              <a:buFont typeface="Arial"/>
              <a:buChar char="●"/>
            </a:pPr>
            <a:r>
              <a:rPr lang="en-IN" sz="2400">
                <a:solidFill>
                  <a:srgbClr val="000000"/>
                </a:solidFill>
                <a:latin typeface="Arial"/>
              </a:rPr>
              <a:t>Recent system support two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levels :-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400">
                <a:solidFill>
                  <a:srgbClr val="000000"/>
                </a:solidFill>
                <a:latin typeface="Arial"/>
              </a:rPr>
              <a:t>Ring 0 </a:t>
            </a:r>
            <a:r>
              <a:rPr lang="en-IN" sz="2400">
                <a:solidFill>
                  <a:srgbClr val="000000"/>
                </a:solidFill>
                <a:latin typeface="Arial"/>
              </a:rPr>
              <a:t>– </a:t>
            </a:r>
            <a:r>
              <a:rPr b="1" i="1" lang="en-IN" sz="2400" u="heavy">
                <a:solidFill>
                  <a:srgbClr val="000000"/>
                </a:solidFill>
                <a:latin typeface="Arial"/>
              </a:rPr>
              <a:t>supervisor mode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400">
                <a:solidFill>
                  <a:srgbClr val="000000"/>
                </a:solidFill>
                <a:latin typeface="Arial"/>
              </a:rPr>
              <a:t>Ring 3 </a:t>
            </a:r>
            <a:r>
              <a:rPr lang="en-IN" sz="2400">
                <a:solidFill>
                  <a:srgbClr val="000000"/>
                </a:solidFill>
                <a:latin typeface="Arial"/>
              </a:rPr>
              <a:t>– </a:t>
            </a:r>
            <a:r>
              <a:rPr b="1" i="1" lang="en-IN" sz="2400" u="heavy">
                <a:solidFill>
                  <a:srgbClr val="000000"/>
                </a:solidFill>
                <a:latin typeface="Arial"/>
              </a:rPr>
              <a:t>user mode</a:t>
            </a:r>
            <a:endParaRPr/>
          </a:p>
        </p:txBody>
      </p:sp>
      <p:sp>
        <p:nvSpPr>
          <p:cNvPr id="317" name="CustomShape 3"/>
          <p:cNvSpPr/>
          <p:nvPr/>
        </p:nvSpPr>
        <p:spPr>
          <a:xfrm>
            <a:off x="5517720" y="1935360"/>
            <a:ext cx="3610800" cy="2346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226520" y="445680"/>
            <a:ext cx="6567840" cy="11581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</a:rPr>
              <a:t>2.Hardware-level virtualization</a:t>
            </a:r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635760" y="1616760"/>
            <a:ext cx="7433280" cy="36036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It is a virtualization technique that  provides an </a:t>
            </a:r>
            <a:r>
              <a:rPr b="1" i="1" lang="en-IN" sz="3200" u="heavy">
                <a:solidFill>
                  <a:srgbClr val="000000"/>
                </a:solidFill>
                <a:latin typeface="Arial"/>
              </a:rPr>
              <a:t>abstract execution  environmen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t in terms of </a:t>
            </a:r>
            <a:r>
              <a:rPr b="1" i="1" lang="en-IN" sz="3200" u="heavy">
                <a:solidFill>
                  <a:srgbClr val="000000"/>
                </a:solidFill>
                <a:latin typeface="Arial"/>
              </a:rPr>
              <a:t>computer  hardware</a:t>
            </a:r>
            <a:r>
              <a:rPr b="1" i="1" lang="en-IN" sz="3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on top of which a </a:t>
            </a:r>
            <a:r>
              <a:rPr b="1" i="1" lang="en-IN" sz="3200" u="heavy">
                <a:solidFill>
                  <a:srgbClr val="000000"/>
                </a:solidFill>
                <a:latin typeface="Arial"/>
              </a:rPr>
              <a:t>guest OS  can be run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It is also called as system virtualization.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255320" y="445680"/>
            <a:ext cx="6567840" cy="11581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</a:rPr>
              <a:t>Hardware-level virtualization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946440" y="1568160"/>
            <a:ext cx="7158960" cy="4821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459720"/>
            <a:ext cx="5357880" cy="11581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</a:rPr>
              <a:t>Hypervisor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635760" y="1439640"/>
            <a:ext cx="7882920" cy="3902760"/>
          </a:xfrm>
          <a:prstGeom prst="rect">
            <a:avLst/>
          </a:prstGeom>
          <a:noFill/>
          <a:ln>
            <a:noFill/>
          </a:ln>
        </p:spPr>
        <p:txBody>
          <a:bodyPr lIns="0" rIns="0" tIns="14544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Hypervisor runs above the supervisor mode.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It recreates a h/w environment.</a:t>
            </a:r>
            <a:endParaRPr/>
          </a:p>
          <a:p>
            <a:pPr>
              <a:lnSpc>
                <a:spcPts val="403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It is a piece of s/w that enables us to run one  or more VMs on a physical server(host).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Two major types of hypervisor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b="1" i="1" lang="en-IN" sz="2600">
                <a:solidFill>
                  <a:srgbClr val="000000"/>
                </a:solidFill>
                <a:latin typeface="Arial"/>
              </a:rPr>
              <a:t>Type -I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b="1" i="1" lang="en-IN" sz="2600">
                <a:solidFill>
                  <a:srgbClr val="000000"/>
                </a:solidFill>
                <a:latin typeface="Arial"/>
              </a:rPr>
              <a:t>Type-II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04920" y="301320"/>
            <a:ext cx="6277320" cy="11581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</a:rPr>
              <a:t>Type-I Hypervisor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635760" y="1439640"/>
            <a:ext cx="7774200" cy="2288160"/>
          </a:xfrm>
          <a:prstGeom prst="rect">
            <a:avLst/>
          </a:prstGeom>
          <a:noFill/>
          <a:ln>
            <a:noFill/>
          </a:ln>
        </p:spPr>
        <p:txBody>
          <a:bodyPr lIns="0" rIns="0" tIns="14544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It runs directly on top of the hardware.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Takes place of OS.</a:t>
            </a:r>
            <a:endParaRPr/>
          </a:p>
          <a:p>
            <a:pPr>
              <a:lnSpc>
                <a:spcPts val="403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Directly interact with the ISA exposed by the  underlying hardware.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635760" y="5520960"/>
            <a:ext cx="6696000" cy="4694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Also known as </a:t>
            </a:r>
            <a:r>
              <a:rPr i="1" lang="en-IN" sz="3000" u="heavy">
                <a:solidFill>
                  <a:srgbClr val="000000"/>
                </a:solidFill>
                <a:latin typeface="Arial"/>
              </a:rPr>
              <a:t>native virtual machine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327" name="CustomShape 4"/>
          <p:cNvSpPr/>
          <p:nvPr/>
        </p:nvSpPr>
        <p:spPr>
          <a:xfrm>
            <a:off x="5291280" y="3582000"/>
            <a:ext cx="3109680" cy="1934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80880" y="445680"/>
            <a:ext cx="6260040" cy="11581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Arial"/>
              </a:rPr>
              <a:t>Type-II Hypervisor</a:t>
            </a:r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635760" y="1588320"/>
            <a:ext cx="4246920" cy="4015440"/>
          </a:xfrm>
          <a:prstGeom prst="rect">
            <a:avLst/>
          </a:prstGeom>
          <a:noFill/>
          <a:ln>
            <a:noFill/>
          </a:ln>
        </p:spPr>
        <p:txBody>
          <a:bodyPr lIns="0" rIns="0" tIns="55080" bIns="0"/>
          <a:p>
            <a:pPr>
              <a:lnSpc>
                <a:spcPts val="336"/>
              </a:lnSpc>
              <a:buSzPct val="44000"/>
              <a:buFont typeface="StarSymbol"/>
              <a:buChar char="l"/>
            </a:pPr>
            <a:r>
              <a:rPr lang="en-IN" sz="2500">
                <a:solidFill>
                  <a:srgbClr val="000000"/>
                </a:solidFill>
                <a:latin typeface="Arial"/>
              </a:rPr>
              <a:t>It require the support of an  operating system to provide  virtualization services.</a:t>
            </a:r>
            <a:endParaRPr/>
          </a:p>
          <a:p>
            <a:pPr>
              <a:lnSpc>
                <a:spcPts val="336"/>
              </a:lnSpc>
              <a:buSzPct val="44000"/>
              <a:buFont typeface="StarSymbol"/>
              <a:buChar char="l"/>
            </a:pPr>
            <a:r>
              <a:rPr lang="en-IN" sz="2500">
                <a:solidFill>
                  <a:srgbClr val="000000"/>
                </a:solidFill>
                <a:latin typeface="Arial"/>
              </a:rPr>
              <a:t>Programs managed by the  OS.</a:t>
            </a:r>
            <a:endParaRPr/>
          </a:p>
          <a:p>
            <a:pPr>
              <a:lnSpc>
                <a:spcPts val="336"/>
              </a:lnSpc>
              <a:buSzPct val="44000"/>
              <a:buFont typeface="StarSymbol"/>
              <a:buChar char="l"/>
            </a:pPr>
            <a:r>
              <a:rPr lang="en-IN" sz="2500">
                <a:solidFill>
                  <a:srgbClr val="000000"/>
                </a:solidFill>
                <a:latin typeface="Arial"/>
              </a:rPr>
              <a:t>Emulate the ISA of virtual  h/w.</a:t>
            </a:r>
            <a:endParaRPr/>
          </a:p>
          <a:p>
            <a:pPr>
              <a:lnSpc>
                <a:spcPts val="336"/>
              </a:lnSpc>
              <a:buSzPct val="44000"/>
              <a:buFont typeface="StarSymbol"/>
              <a:buChar char="l"/>
            </a:pPr>
            <a:r>
              <a:rPr lang="en-IN" sz="2500">
                <a:solidFill>
                  <a:srgbClr val="000000"/>
                </a:solidFill>
                <a:latin typeface="Arial"/>
              </a:rPr>
              <a:t>Also called hosted virtual  machine.</a:t>
            </a:r>
            <a:endParaRPr/>
          </a:p>
        </p:txBody>
      </p:sp>
      <p:sp>
        <p:nvSpPr>
          <p:cNvPr id="330" name="CustomShape 3"/>
          <p:cNvSpPr/>
          <p:nvPr/>
        </p:nvSpPr>
        <p:spPr>
          <a:xfrm>
            <a:off x="5174640" y="1730160"/>
            <a:ext cx="3511440" cy="3755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57200" y="0"/>
            <a:ext cx="8033760" cy="11581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2800" u="sng">
                <a:solidFill>
                  <a:srgbClr val="000000"/>
                </a:solidFill>
                <a:latin typeface="Arial"/>
              </a:rPr>
              <a:t>HYPERVISOR Reference Architecture or Virtual Machine Manager</a:t>
            </a:r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152280" y="838080"/>
            <a:ext cx="8686080" cy="4852080"/>
          </a:xfrm>
          <a:prstGeom prst="rect">
            <a:avLst/>
          </a:prstGeom>
          <a:noFill/>
          <a:ln>
            <a:noFill/>
          </a:ln>
        </p:spPr>
        <p:txBody>
          <a:bodyPr lIns="0" rIns="0" tIns="12636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Main Modules :-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 u="heavy">
                <a:solidFill>
                  <a:srgbClr val="000000"/>
                </a:solidFill>
                <a:latin typeface="Arial"/>
              </a:rPr>
              <a:t>Dispatcher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Entry Point of VMM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Reroutes the instructions issued by VM instance.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 u="heavy">
                <a:solidFill>
                  <a:srgbClr val="000000"/>
                </a:solidFill>
                <a:latin typeface="Arial"/>
              </a:rPr>
              <a:t>Allocator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Deciding the system resources to be provided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000000"/>
                </a:solidFill>
                <a:latin typeface="Arial"/>
              </a:rPr>
              <a:t>to the VM.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Invoked by dispatcher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000" u="heavy">
                <a:solidFill>
                  <a:srgbClr val="000000"/>
                </a:solidFill>
                <a:latin typeface="Arial"/>
              </a:rPr>
              <a:t>Interpreter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Consists of interpreter routines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Executed whenever a VM executes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000000"/>
                </a:solidFill>
                <a:latin typeface="Arial"/>
              </a:rPr>
              <a:t>a privileged  instruction.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Trap is triggered and the corresponding routine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000">
                <a:solidFill>
                  <a:srgbClr val="000000"/>
                </a:solidFill>
                <a:latin typeface="Arial"/>
              </a:rPr>
              <a:t>is  executed.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5486400" y="609480"/>
            <a:ext cx="3460320" cy="4850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045600" y="461880"/>
            <a:ext cx="3048480" cy="11581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Virtualization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36040" y="1607400"/>
            <a:ext cx="8073360" cy="303624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Trebuchet MS"/>
              </a:rPr>
              <a:t>Virtualization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is the creation of a virtual rather  than actual version of something, such as an  operating system, a server, a storage device or  network resources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Arial"/>
              </a:rPr>
              <a:t>One of the fundamental Concepts of Cloud  Computing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612720" y="4937760"/>
            <a:ext cx="2675520" cy="1843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13" name="CustomShape 4"/>
          <p:cNvSpPr/>
          <p:nvPr/>
        </p:nvSpPr>
        <p:spPr>
          <a:xfrm>
            <a:off x="3697200" y="5280480"/>
            <a:ext cx="2585520" cy="134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14" name="CustomShape 5"/>
          <p:cNvSpPr/>
          <p:nvPr/>
        </p:nvSpPr>
        <p:spPr>
          <a:xfrm>
            <a:off x="6692040" y="5310000"/>
            <a:ext cx="2167920" cy="1158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2725200" y="461880"/>
            <a:ext cx="369324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Criteria of VMM</a:t>
            </a:r>
            <a:endParaRPr/>
          </a:p>
        </p:txBody>
      </p:sp>
      <p:sp>
        <p:nvSpPr>
          <p:cNvPr id="335" name="CustomShape 2"/>
          <p:cNvSpPr/>
          <p:nvPr/>
        </p:nvSpPr>
        <p:spPr>
          <a:xfrm>
            <a:off x="533520" y="1219320"/>
            <a:ext cx="8030880" cy="463536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algn="just">
              <a:lnSpc>
                <a:spcPts val="431"/>
              </a:lnSpc>
              <a:buSzPct val="45000"/>
              <a:buFont typeface="Arial"/>
              <a:buChar char="●"/>
            </a:pPr>
            <a:r>
              <a:rPr b="1" lang="en-IN" sz="3200" u="heavy">
                <a:solidFill>
                  <a:srgbClr val="000000"/>
                </a:solidFill>
                <a:latin typeface="Arial"/>
              </a:rPr>
              <a:t>Equivalence</a:t>
            </a:r>
            <a:r>
              <a:rPr b="1" lang="en-IN" sz="3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–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a guest running under the control of s VMM should exhibit same behavior as when it  is</a:t>
            </a:r>
            <a:r>
              <a:rPr lang="en-IN" sz="2800">
                <a:solidFill>
                  <a:srgbClr val="b84646"/>
                </a:solidFill>
                <a:latin typeface="Arial"/>
              </a:rPr>
              <a:t>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executed directly on the physical host.</a:t>
            </a:r>
            <a:endParaRPr/>
          </a:p>
          <a:p>
            <a:pPr algn="just">
              <a:lnSpc>
                <a:spcPct val="90000"/>
              </a:lnSpc>
            </a:pPr>
            <a:r>
              <a:rPr b="1" lang="en-IN" sz="3200" u="heavy">
                <a:solidFill>
                  <a:srgbClr val="000000"/>
                </a:solidFill>
                <a:latin typeface="Arial"/>
              </a:rPr>
              <a:t>Resource control</a:t>
            </a:r>
            <a:r>
              <a:rPr b="1" lang="en-IN" sz="3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–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The VMM should be in complete control of virtualized  resources.</a:t>
            </a:r>
            <a:endParaRPr/>
          </a:p>
          <a:p>
            <a:pPr algn="just">
              <a:lnSpc>
                <a:spcPct val="90000"/>
              </a:lnSpc>
              <a:buSzPct val="45000"/>
              <a:buFont typeface="Arial"/>
              <a:buChar char="●"/>
            </a:pPr>
            <a:r>
              <a:rPr b="1" lang="en-IN" sz="3200" u="heavy">
                <a:solidFill>
                  <a:srgbClr val="000000"/>
                </a:solidFill>
                <a:latin typeface="Arial"/>
              </a:rPr>
              <a:t>Efficiency</a:t>
            </a:r>
            <a:r>
              <a:rPr b="1" lang="en-IN" sz="3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–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a statistically dominant  fraction of the machine instructions should  be</a:t>
            </a:r>
            <a:r>
              <a:rPr lang="en-IN" sz="2800">
                <a:solidFill>
                  <a:srgbClr val="5e2750"/>
                </a:solidFill>
                <a:latin typeface="Arial"/>
              </a:rPr>
              <a:t> executed without intervention</a:t>
            </a:r>
            <a:r>
              <a:rPr b="1" i="1" lang="en-IN" sz="2800">
                <a:solidFill>
                  <a:srgbClr val="5e2750"/>
                </a:solidFill>
                <a:latin typeface="Arial"/>
              </a:rPr>
              <a:t>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from  the VMM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432600" y="373680"/>
            <a:ext cx="229752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Theorems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635760" y="1577880"/>
            <a:ext cx="7980120" cy="2570040"/>
          </a:xfrm>
          <a:prstGeom prst="rect">
            <a:avLst/>
          </a:prstGeom>
          <a:noFill/>
          <a:ln>
            <a:noFill/>
          </a:ln>
        </p:spPr>
        <p:txBody>
          <a:bodyPr lIns="0" rIns="0" tIns="58320" bIns="0"/>
          <a:p>
            <a:pPr algn="just">
              <a:lnSpc>
                <a:spcPct val="9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Popek and Goldberg provided a </a:t>
            </a:r>
            <a:r>
              <a:rPr lang="en-IN" sz="3000" u="heavy">
                <a:solidFill>
                  <a:srgbClr val="000000"/>
                </a:solidFill>
                <a:latin typeface="Arial"/>
              </a:rPr>
              <a:t> 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classification of the instruction set and  proposed three theorems that define the  properties that</a:t>
            </a:r>
            <a:r>
              <a:rPr lang="en-IN" sz="3000">
                <a:solidFill>
                  <a:srgbClr val="6b0093"/>
                </a:solidFill>
                <a:latin typeface="Arial"/>
              </a:rPr>
              <a:t> 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hardware instructions need  to satisfy in order to efficiently support  virtualization.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205440" y="517680"/>
            <a:ext cx="2753280" cy="123228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CustomShape 2"/>
          <p:cNvSpPr/>
          <p:nvPr/>
        </p:nvSpPr>
        <p:spPr>
          <a:xfrm>
            <a:off x="645840" y="1294920"/>
            <a:ext cx="7818840" cy="3021120"/>
          </a:xfrm>
          <a:prstGeom prst="rect">
            <a:avLst/>
          </a:prstGeom>
          <a:noFill/>
          <a:ln>
            <a:noFill/>
          </a:ln>
        </p:spPr>
        <p:txBody>
          <a:bodyPr lIns="0" rIns="0" tIns="22032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Theorems 1</a:t>
            </a:r>
            <a:endParaRPr/>
          </a:p>
          <a:p>
            <a:pPr>
              <a:lnSpc>
                <a:spcPct val="100000"/>
              </a:lnSpc>
            </a:pPr>
            <a:r>
              <a:rPr lang="en-IN" sz="2100">
                <a:solidFill>
                  <a:srgbClr val="000000"/>
                </a:solidFill>
                <a:latin typeface="Arial"/>
              </a:rPr>
              <a:t>–</a:t>
            </a:r>
            <a:r>
              <a:rPr lang="en-IN" sz="2100">
                <a:solidFill>
                  <a:srgbClr val="000000"/>
                </a:solidFill>
                <a:latin typeface="Arial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F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or any conventional third-generation  computer, a VMM may be constructed if the  set of sensitive instructions for that computer  is a subset of the set of privileged  instructions.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</a:rPr>
              <a:t>This Theorem establishes that all the instructions that change the configuration of the system resources should trap from the user mode and be executed under VMM</a:t>
            </a:r>
            <a:endParaRPr/>
          </a:p>
        </p:txBody>
      </p:sp>
      <p:sp>
        <p:nvSpPr>
          <p:cNvPr id="340" name="CustomShape 3"/>
          <p:cNvSpPr/>
          <p:nvPr/>
        </p:nvSpPr>
        <p:spPr>
          <a:xfrm>
            <a:off x="1865160" y="4549320"/>
            <a:ext cx="5383800" cy="2295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422160" y="459720"/>
            <a:ext cx="2297520" cy="123228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CustomShape 2"/>
          <p:cNvSpPr/>
          <p:nvPr/>
        </p:nvSpPr>
        <p:spPr>
          <a:xfrm>
            <a:off x="635760" y="1409400"/>
            <a:ext cx="7809120" cy="3094920"/>
          </a:xfrm>
          <a:prstGeom prst="rect">
            <a:avLst/>
          </a:prstGeom>
          <a:noFill/>
          <a:ln>
            <a:noFill/>
          </a:ln>
        </p:spPr>
        <p:txBody>
          <a:bodyPr lIns="0" rIns="0" tIns="22104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Theorems 2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A conventional third-generation computers is  recursively virtualizable if:</a:t>
            </a:r>
            <a:endParaRPr/>
          </a:p>
          <a:p>
            <a:pPr lvl="2">
              <a:lnSpc>
                <a:spcPct val="100000"/>
              </a:lnSpc>
              <a:buSzPct val="43000"/>
              <a:buFont typeface="StarSymbol"/>
              <a:buChar char="l"/>
            </a:pPr>
            <a:r>
              <a:rPr lang="en-IN" sz="2400">
                <a:solidFill>
                  <a:srgbClr val="000000"/>
                </a:solidFill>
                <a:latin typeface="Arial"/>
              </a:rPr>
              <a:t>It is virtualizable and</a:t>
            </a:r>
            <a:endParaRPr/>
          </a:p>
          <a:p>
            <a:pPr lvl="2">
              <a:lnSpc>
                <a:spcPct val="100000"/>
              </a:lnSpc>
              <a:buSzPct val="43000"/>
              <a:buFont typeface="StarSymbol"/>
              <a:buChar char="l"/>
            </a:pPr>
            <a:r>
              <a:rPr lang="en-IN" sz="2400">
                <a:solidFill>
                  <a:srgbClr val="000000"/>
                </a:solidFill>
                <a:latin typeface="Arial"/>
              </a:rPr>
              <a:t>A VMM without any timing dependencies can be  constructed for it.</a:t>
            </a:r>
            <a:endParaRPr/>
          </a:p>
          <a:p>
            <a:pPr lvl="2">
              <a:lnSpc>
                <a:spcPct val="100000"/>
              </a:lnSpc>
              <a:buSzPct val="43000"/>
              <a:buFont typeface="StarSymbol"/>
              <a:buChar char="l"/>
            </a:pPr>
            <a:r>
              <a:rPr lang="en-IN" sz="2400">
                <a:solidFill>
                  <a:srgbClr val="000000"/>
                </a:solidFill>
                <a:latin typeface="Arial"/>
              </a:rPr>
              <a:t>Recursive virtualization is the abilituy  of running a virtual machine manager on top of another VMM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422160" y="459720"/>
            <a:ext cx="2297520" cy="123228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CustomShape 2"/>
          <p:cNvSpPr/>
          <p:nvPr/>
        </p:nvSpPr>
        <p:spPr>
          <a:xfrm>
            <a:off x="635760" y="1409400"/>
            <a:ext cx="7820640" cy="3587400"/>
          </a:xfrm>
          <a:prstGeom prst="rect">
            <a:avLst/>
          </a:prstGeom>
          <a:noFill/>
          <a:ln>
            <a:noFill/>
          </a:ln>
        </p:spPr>
        <p:txBody>
          <a:bodyPr lIns="0" rIns="0" tIns="22104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Theorems 3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A hybrid VMM may be constructed third-  generation machine in which the set of user-  sensitive instructions is a subset of the set of  privileged instructions.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i="1" lang="en-IN" sz="2800">
                <a:solidFill>
                  <a:srgbClr val="000000"/>
                </a:solidFill>
                <a:latin typeface="Arial"/>
              </a:rPr>
              <a:t>In HVM, more instructions are interpreted  rather than being executed directly.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04920" y="459720"/>
            <a:ext cx="8609760" cy="1158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649440" y="1051920"/>
            <a:ext cx="7962840" cy="5266440"/>
          </a:xfrm>
          <a:prstGeom prst="rect">
            <a:avLst/>
          </a:prstGeom>
          <a:noFill/>
          <a:ln>
            <a:noFill/>
          </a:ln>
        </p:spPr>
        <p:txBody>
          <a:bodyPr lIns="0" rIns="0" tIns="170640" bIns="0"/>
          <a:p>
            <a:pPr>
              <a:lnSpc>
                <a:spcPct val="100000"/>
              </a:lnSpc>
              <a:buSzPct val="45000"/>
              <a:buFont typeface="Arial"/>
              <a:buChar char="●"/>
            </a:pPr>
            <a:r>
              <a:rPr b="1" lang="en-IN" sz="4000">
                <a:solidFill>
                  <a:srgbClr val="000000"/>
                </a:solidFill>
                <a:latin typeface="Calibri"/>
              </a:rPr>
              <a:t>3.Hardware virtualization Techniques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●"/>
            </a:pPr>
            <a:r>
              <a:rPr lang="en-IN" sz="2800" u="heavy">
                <a:solidFill>
                  <a:srgbClr val="000000"/>
                </a:solidFill>
                <a:latin typeface="Arial"/>
              </a:rPr>
              <a:t>Hardware-assisted virtualization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In this hardware provides architectural  support for building a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VMM able to run a  guest OS in complete isolation.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b="1" i="1" lang="en-IN" sz="2800" u="heavy">
                <a:solidFill>
                  <a:srgbClr val="0099ff"/>
                </a:solidFill>
                <a:latin typeface="Arial"/>
              </a:rPr>
              <a:t>Intel VT</a:t>
            </a:r>
            <a:r>
              <a:rPr b="1" i="1" lang="en-IN" sz="2800">
                <a:solidFill>
                  <a:srgbClr val="0099ff"/>
                </a:solidFill>
                <a:latin typeface="Arial"/>
              </a:rPr>
              <a:t>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and</a:t>
            </a:r>
            <a:r>
              <a:rPr lang="en-IN" sz="2800">
                <a:solidFill>
                  <a:srgbClr val="0099ff"/>
                </a:solidFill>
                <a:latin typeface="Arial"/>
              </a:rPr>
              <a:t> </a:t>
            </a:r>
            <a:r>
              <a:rPr b="1" i="1" lang="en-IN" sz="2800" u="heavy">
                <a:solidFill>
                  <a:srgbClr val="0099ff"/>
                </a:solidFill>
                <a:latin typeface="Arial"/>
              </a:rPr>
              <a:t>AMD V</a:t>
            </a:r>
            <a:r>
              <a:rPr b="1" i="1" lang="en-IN" sz="2800">
                <a:solidFill>
                  <a:srgbClr val="0099ff"/>
                </a:solidFill>
                <a:latin typeface="Arial"/>
              </a:rPr>
              <a:t>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extensions.</a:t>
            </a:r>
            <a:endParaRPr/>
          </a:p>
          <a:p>
            <a:pPr lvl="1">
              <a:lnSpc>
                <a:spcPts val="376"/>
              </a:lnSpc>
              <a:buSzPct val="75000"/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Arial"/>
              </a:rPr>
              <a:t>Early products were using</a:t>
            </a:r>
            <a:r>
              <a:rPr lang="en-IN" sz="2800">
                <a:solidFill>
                  <a:srgbClr val="0099ff"/>
                </a:solidFill>
                <a:latin typeface="Arial"/>
              </a:rPr>
              <a:t> </a:t>
            </a:r>
            <a:r>
              <a:rPr b="1" i="1" lang="en-IN" sz="2800" u="heavy">
                <a:solidFill>
                  <a:srgbClr val="0099ff"/>
                </a:solidFill>
                <a:latin typeface="Arial"/>
              </a:rPr>
              <a:t>binary translation  to trap some sensitive instructions</a:t>
            </a:r>
            <a:r>
              <a:rPr b="1" i="1" lang="en-IN" sz="2800">
                <a:solidFill>
                  <a:srgbClr val="0099ff"/>
                </a:solidFill>
                <a:latin typeface="Arial"/>
              </a:rPr>
              <a:t> </a:t>
            </a:r>
            <a:r>
              <a:rPr lang="en-IN" sz="2800">
                <a:solidFill>
                  <a:srgbClr val="000000"/>
                </a:solidFill>
                <a:latin typeface="Arial"/>
              </a:rPr>
              <a:t>and  provide an emulated version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35760" y="1022040"/>
            <a:ext cx="7799760" cy="5522400"/>
          </a:xfrm>
          <a:prstGeom prst="rect">
            <a:avLst/>
          </a:prstGeom>
          <a:noFill/>
          <a:ln>
            <a:noFill/>
          </a:ln>
        </p:spPr>
        <p:txBody>
          <a:bodyPr lIns="0" rIns="0" tIns="126360" bIns="0"/>
          <a:p>
            <a:pPr>
              <a:lnSpc>
                <a:spcPct val="100000"/>
              </a:lnSpc>
              <a:buSzPct val="45000"/>
              <a:buFont typeface="Arial"/>
              <a:buChar char="●"/>
            </a:pPr>
            <a:r>
              <a:rPr lang="en-IN" sz="3000" u="heavy">
                <a:solidFill>
                  <a:srgbClr val="000000"/>
                </a:solidFill>
                <a:latin typeface="Arial"/>
              </a:rPr>
              <a:t>Full virtualization</a:t>
            </a:r>
            <a:endParaRPr/>
          </a:p>
          <a:p>
            <a:pPr lvl="1">
              <a:lnSpc>
                <a:spcPts val="311"/>
              </a:lnSpc>
              <a:buSzPct val="75000"/>
              <a:buFont typeface="StarSymbol"/>
              <a:buChar char="l"/>
            </a:pPr>
            <a:r>
              <a:rPr lang="en-IN" sz="2600">
                <a:solidFill>
                  <a:srgbClr val="000000"/>
                </a:solidFill>
                <a:latin typeface="Arial"/>
              </a:rPr>
              <a:t>Ability to run program (OS) directly on</a:t>
            </a:r>
            <a:r>
              <a:rPr lang="en-IN" sz="2600">
                <a:solidFill>
                  <a:srgbClr val="6b4693"/>
                </a:solidFill>
                <a:latin typeface="Arial"/>
              </a:rPr>
              <a:t> </a:t>
            </a:r>
            <a:r>
              <a:rPr b="1" i="1" lang="en-IN" sz="2600" u="heavy">
                <a:solidFill>
                  <a:srgbClr val="6b4693"/>
                </a:solidFill>
                <a:latin typeface="Arial"/>
              </a:rPr>
              <a:t>top of a  virtual machine</a:t>
            </a:r>
            <a:r>
              <a:rPr b="1" i="1" lang="en-IN" sz="2600">
                <a:solidFill>
                  <a:srgbClr val="6b4693"/>
                </a:solidFill>
                <a:latin typeface="Arial"/>
              </a:rPr>
              <a:t> </a:t>
            </a:r>
            <a:r>
              <a:rPr lang="en-IN" sz="2600">
                <a:solidFill>
                  <a:srgbClr val="000000"/>
                </a:solidFill>
                <a:latin typeface="Arial"/>
              </a:rPr>
              <a:t>and without any modification.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l"/>
            </a:pPr>
            <a:r>
              <a:rPr lang="en-IN" sz="2600">
                <a:solidFill>
                  <a:srgbClr val="000000"/>
                </a:solidFill>
                <a:latin typeface="Arial"/>
              </a:rPr>
              <a:t>VMM</a:t>
            </a:r>
            <a:r>
              <a:rPr lang="en-IN" sz="2600">
                <a:solidFill>
                  <a:srgbClr val="2200dc"/>
                </a:solidFill>
                <a:latin typeface="Arial"/>
              </a:rPr>
              <a:t> </a:t>
            </a:r>
            <a:r>
              <a:rPr b="1" i="1" lang="en-IN" sz="2600" u="heavy">
                <a:solidFill>
                  <a:srgbClr val="2200dc"/>
                </a:solidFill>
                <a:latin typeface="Arial"/>
              </a:rPr>
              <a:t>require complete emulation</a:t>
            </a:r>
            <a:r>
              <a:rPr b="1" i="1" lang="en-IN" sz="2600">
                <a:solidFill>
                  <a:srgbClr val="2200dc"/>
                </a:solidFill>
                <a:latin typeface="Arial"/>
              </a:rPr>
              <a:t> </a:t>
            </a:r>
            <a:r>
              <a:rPr lang="en-IN" sz="2600">
                <a:solidFill>
                  <a:srgbClr val="000000"/>
                </a:solidFill>
                <a:latin typeface="Arial"/>
              </a:rPr>
              <a:t>of the entire  underneath h/w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600" u="heavy">
                <a:solidFill>
                  <a:srgbClr val="2222dc"/>
                </a:solidFill>
                <a:latin typeface="Arial"/>
              </a:rPr>
              <a:t>Advantages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Complete isolation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Enhanced security</a:t>
            </a:r>
            <a:endParaRPr/>
          </a:p>
          <a:p>
            <a:pPr lvl="2">
              <a:lnSpc>
                <a:spcPct val="80000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Ease of emulation of different architectures and  coexistence</a:t>
            </a:r>
            <a:endParaRPr/>
          </a:p>
          <a:p>
            <a:pPr lvl="1">
              <a:lnSpc>
                <a:spcPts val="311"/>
              </a:lnSpc>
              <a:buSzPct val="75000"/>
              <a:buFont typeface="Arial"/>
              <a:buChar char="–"/>
            </a:pPr>
            <a:r>
              <a:rPr b="1" i="1" lang="en-IN" sz="2600" u="heavy">
                <a:solidFill>
                  <a:srgbClr val="b80046"/>
                </a:solidFill>
                <a:latin typeface="Arial"/>
              </a:rPr>
              <a:t>Key challenge is interception of privileged  instructions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635760" y="1058760"/>
            <a:ext cx="7821360" cy="4697640"/>
          </a:xfrm>
          <a:prstGeom prst="rect">
            <a:avLst/>
          </a:prstGeom>
          <a:noFill/>
          <a:ln>
            <a:noFill/>
          </a:ln>
        </p:spPr>
        <p:txBody>
          <a:bodyPr lIns="0" rIns="0" tIns="217080" bIns="0"/>
          <a:p>
            <a:pPr>
              <a:lnSpc>
                <a:spcPct val="100000"/>
              </a:lnSpc>
              <a:buSzPct val="45000"/>
              <a:buFont typeface="Arial"/>
              <a:buChar char="●"/>
            </a:pPr>
            <a:r>
              <a:rPr lang="en-IN" sz="3000" u="heavy">
                <a:solidFill>
                  <a:srgbClr val="000000"/>
                </a:solidFill>
                <a:latin typeface="Arial"/>
              </a:rPr>
              <a:t>Paravirtualization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600">
                <a:solidFill>
                  <a:srgbClr val="000000"/>
                </a:solidFill>
                <a:latin typeface="Arial"/>
              </a:rPr>
              <a:t>This is a Not-transparent virtualization solution that allows implementing Thin VMM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600">
                <a:solidFill>
                  <a:srgbClr val="000000"/>
                </a:solidFill>
                <a:latin typeface="Arial"/>
              </a:rPr>
              <a:t>It Expose a  software interface to the virtual machine  that is slightly modified from the host and as a consequence,Guest OS need to be modified.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600">
                <a:solidFill>
                  <a:srgbClr val="000000"/>
                </a:solidFill>
                <a:latin typeface="Arial"/>
              </a:rPr>
              <a:t>Simply transfer the execution of instructions  which were hard to virtualized, directly to the  host.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35760" y="946080"/>
            <a:ext cx="7749360" cy="3867120"/>
          </a:xfrm>
          <a:prstGeom prst="rect">
            <a:avLst/>
          </a:prstGeom>
          <a:noFill/>
          <a:ln>
            <a:noFill/>
          </a:ln>
        </p:spPr>
        <p:txBody>
          <a:bodyPr lIns="0" rIns="0" tIns="220320" bIns="0"/>
          <a:p>
            <a:pPr>
              <a:lnSpc>
                <a:spcPct val="100000"/>
              </a:lnSpc>
              <a:buSzPct val="45000"/>
              <a:buFont typeface="Arial"/>
              <a:buChar char="●"/>
            </a:pPr>
            <a:r>
              <a:rPr lang="en-IN" sz="3200" u="heavy">
                <a:solidFill>
                  <a:srgbClr val="000000"/>
                </a:solidFill>
                <a:latin typeface="Arial"/>
              </a:rPr>
              <a:t>Partial virtualization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Partial emulation of the underlying hardware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Not allow complete isolation to guest OS.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Address space virtualization is a common  feature of comtemporary operating systems.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Arial"/>
              </a:rPr>
              <a:t>Address space virtualization used in time-  sharing system.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995120" y="461880"/>
            <a:ext cx="514980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What is Virtualization?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0" y="39600"/>
            <a:ext cx="9143280" cy="6817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802080" y="494640"/>
            <a:ext cx="7540560" cy="12312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</a:rPr>
              <a:t>Operating system-level virtualization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635760" y="1577880"/>
            <a:ext cx="7924680" cy="4875120"/>
          </a:xfrm>
          <a:prstGeom prst="rect">
            <a:avLst/>
          </a:prstGeom>
          <a:noFill/>
          <a:ln>
            <a:noFill/>
          </a:ln>
        </p:spPr>
        <p:txBody>
          <a:bodyPr lIns="0" rIns="0" tIns="64080" bIns="0"/>
          <a:p>
            <a:pPr>
              <a:lnSpc>
                <a:spcPts val="403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It offers the opportunity to create different  and</a:t>
            </a:r>
            <a:r>
              <a:rPr lang="en-IN" sz="3000">
                <a:solidFill>
                  <a:srgbClr val="0046ff"/>
                </a:solidFill>
                <a:latin typeface="Arial"/>
              </a:rPr>
              <a:t> </a:t>
            </a:r>
            <a:r>
              <a:rPr b="1" i="1" lang="en-IN" sz="3000" u="heavy">
                <a:solidFill>
                  <a:srgbClr val="0046ff"/>
                </a:solidFill>
                <a:latin typeface="Arial"/>
              </a:rPr>
              <a:t>separated execution environments</a:t>
            </a:r>
            <a:r>
              <a:rPr b="1" i="1" lang="en-IN" sz="3000">
                <a:solidFill>
                  <a:srgbClr val="0046ff"/>
                </a:solidFill>
                <a:latin typeface="Arial"/>
              </a:rPr>
              <a:t> 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for  applications that are managed concurrently.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No VMM or hypervisor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Virtualization is in single OS</a:t>
            </a:r>
            <a:endParaRPr/>
          </a:p>
          <a:p>
            <a:pPr>
              <a:lnSpc>
                <a:spcPts val="403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OS kernel allows for multiple isolated user  space instances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Good for server consolidation.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Ex. </a:t>
            </a:r>
            <a:r>
              <a:rPr i="1" lang="en-IN" sz="3000">
                <a:solidFill>
                  <a:srgbClr val="000000"/>
                </a:solidFill>
                <a:latin typeface="Arial"/>
              </a:rPr>
              <a:t>chroot , Jails, OpenVZ etc.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779040" y="190080"/>
            <a:ext cx="7585560" cy="12312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</a:rPr>
              <a:t>Programming language-level  virtualization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635760" y="1550160"/>
            <a:ext cx="7569000" cy="5377320"/>
          </a:xfrm>
          <a:prstGeom prst="rect">
            <a:avLst/>
          </a:prstGeom>
          <a:noFill/>
          <a:ln>
            <a:noFill/>
          </a:ln>
        </p:spPr>
        <p:txBody>
          <a:bodyPr lIns="0" rIns="0" tIns="85680" bIns="0"/>
          <a:p>
            <a:pPr>
              <a:lnSpc>
                <a:spcPts val="299"/>
              </a:lnSpc>
              <a:buSzPct val="44000"/>
              <a:buFont typeface="StarSymbol"/>
              <a:buChar char="l"/>
            </a:pPr>
            <a:r>
              <a:rPr lang="en-IN" sz="2500">
                <a:solidFill>
                  <a:srgbClr val="000000"/>
                </a:solidFill>
                <a:latin typeface="Arial"/>
              </a:rPr>
              <a:t>It is mostly used to achieve</a:t>
            </a:r>
            <a:r>
              <a:rPr lang="en-IN" sz="2500">
                <a:solidFill>
                  <a:srgbClr val="0000ff"/>
                </a:solidFill>
                <a:latin typeface="Arial"/>
              </a:rPr>
              <a:t> </a:t>
            </a:r>
            <a:r>
              <a:rPr b="1" i="1" lang="en-IN" sz="2500" u="heavy">
                <a:solidFill>
                  <a:srgbClr val="0000ff"/>
                </a:solidFill>
                <a:latin typeface="Arial"/>
              </a:rPr>
              <a:t>ease of deployment</a:t>
            </a:r>
            <a:r>
              <a:rPr b="1" i="1" lang="en-IN" sz="2500">
                <a:solidFill>
                  <a:srgbClr val="0000ff"/>
                </a:solidFill>
                <a:latin typeface="Arial"/>
              </a:rPr>
              <a:t> </a:t>
            </a:r>
            <a:r>
              <a:rPr lang="en-IN" sz="2500">
                <a:solidFill>
                  <a:srgbClr val="000000"/>
                </a:solidFill>
                <a:latin typeface="Arial"/>
              </a:rPr>
              <a:t>of  application,</a:t>
            </a:r>
            <a:r>
              <a:rPr lang="en-IN" sz="2500">
                <a:solidFill>
                  <a:srgbClr val="b80046"/>
                </a:solidFill>
                <a:latin typeface="Arial"/>
              </a:rPr>
              <a:t> </a:t>
            </a:r>
            <a:r>
              <a:rPr b="1" i="1" lang="en-IN" sz="2500" u="heavy">
                <a:solidFill>
                  <a:srgbClr val="b80046"/>
                </a:solidFill>
                <a:latin typeface="Arial"/>
              </a:rPr>
              <a:t>managed execution</a:t>
            </a:r>
            <a:r>
              <a:rPr b="1" i="1" lang="en-IN" sz="2500">
                <a:solidFill>
                  <a:srgbClr val="b80046"/>
                </a:solidFill>
                <a:latin typeface="Arial"/>
              </a:rPr>
              <a:t> </a:t>
            </a:r>
            <a:r>
              <a:rPr lang="en-IN" sz="2500">
                <a:solidFill>
                  <a:srgbClr val="000000"/>
                </a:solidFill>
                <a:latin typeface="Arial"/>
              </a:rPr>
              <a:t>and</a:t>
            </a:r>
            <a:r>
              <a:rPr lang="en-IN" sz="2500">
                <a:solidFill>
                  <a:srgbClr val="ff3333"/>
                </a:solidFill>
                <a:latin typeface="Arial"/>
              </a:rPr>
              <a:t> </a:t>
            </a:r>
            <a:r>
              <a:rPr b="1" i="1" lang="en-IN" sz="2500" u="heavy">
                <a:solidFill>
                  <a:srgbClr val="ff3333"/>
                </a:solidFill>
                <a:latin typeface="Arial"/>
              </a:rPr>
              <a:t>portability  across</a:t>
            </a:r>
            <a:r>
              <a:rPr b="1" i="1" lang="en-IN" sz="2500">
                <a:solidFill>
                  <a:srgbClr val="ff3333"/>
                </a:solidFill>
                <a:latin typeface="Arial"/>
              </a:rPr>
              <a:t> </a:t>
            </a:r>
            <a:r>
              <a:rPr lang="en-IN" sz="2500">
                <a:solidFill>
                  <a:srgbClr val="000000"/>
                </a:solidFill>
                <a:latin typeface="Arial"/>
              </a:rPr>
              <a:t>different platform and OS.</a:t>
            </a:r>
            <a:endParaRPr/>
          </a:p>
          <a:p>
            <a:pPr>
              <a:lnSpc>
                <a:spcPct val="80000"/>
              </a:lnSpc>
              <a:buSzPct val="44000"/>
              <a:buFont typeface="StarSymbol"/>
              <a:buChar char="l"/>
            </a:pPr>
            <a:r>
              <a:rPr lang="en-IN" sz="2500">
                <a:solidFill>
                  <a:srgbClr val="000000"/>
                </a:solidFill>
                <a:latin typeface="Arial"/>
              </a:rPr>
              <a:t>It consists of a virtual machine</a:t>
            </a:r>
            <a:r>
              <a:rPr lang="en-IN" sz="2500">
                <a:solidFill>
                  <a:srgbClr val="2200dc"/>
                </a:solidFill>
                <a:latin typeface="Arial"/>
              </a:rPr>
              <a:t> </a:t>
            </a:r>
            <a:r>
              <a:rPr b="1" i="1" lang="en-IN" sz="2500" u="heavy">
                <a:solidFill>
                  <a:srgbClr val="2200dc"/>
                </a:solidFill>
                <a:latin typeface="Arial"/>
              </a:rPr>
              <a:t>executing the byte  code of a program</a:t>
            </a:r>
            <a:r>
              <a:rPr lang="en-IN" sz="2500">
                <a:solidFill>
                  <a:srgbClr val="000000"/>
                </a:solidFill>
                <a:latin typeface="Arial"/>
              </a:rPr>
              <a:t>, which is the result of the </a:t>
            </a:r>
            <a:r>
              <a:rPr lang="en-IN" sz="2500" u="heavy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IN" sz="2500" u="heavy">
                <a:solidFill>
                  <a:srgbClr val="000000"/>
                </a:solidFill>
                <a:latin typeface="Arial"/>
              </a:rPr>
              <a:t>compilation process</a:t>
            </a:r>
            <a:r>
              <a:rPr lang="en-IN" sz="25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ts val="299"/>
              </a:lnSpc>
              <a:buSzPct val="44000"/>
              <a:buFont typeface="StarSymbol"/>
              <a:buChar char="l"/>
            </a:pPr>
            <a:r>
              <a:rPr lang="en-IN" sz="2500">
                <a:solidFill>
                  <a:srgbClr val="000000"/>
                </a:solidFill>
                <a:latin typeface="Arial"/>
              </a:rPr>
              <a:t>Produce a binary format representing the machine  code for an abstract architecture.</a:t>
            </a:r>
            <a:endParaRPr/>
          </a:p>
          <a:p>
            <a:pPr>
              <a:lnSpc>
                <a:spcPct val="100000"/>
              </a:lnSpc>
              <a:buSzPct val="44000"/>
              <a:buFont typeface="StarSymbol"/>
              <a:buChar char="l"/>
            </a:pPr>
            <a:r>
              <a:rPr lang="en-IN" sz="25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Java platform – Java virtual machine (JVM)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.NET provides Common Language Infrastructure (CLI)</a:t>
            </a:r>
            <a:endParaRPr/>
          </a:p>
          <a:p>
            <a:pPr>
              <a:lnSpc>
                <a:spcPct val="100000"/>
              </a:lnSpc>
              <a:buSzPct val="44000"/>
              <a:buFont typeface="StarSymbol"/>
              <a:buChar char="l"/>
            </a:pPr>
            <a:r>
              <a:rPr lang="en-IN" sz="2500">
                <a:solidFill>
                  <a:srgbClr val="000000"/>
                </a:solidFill>
                <a:latin typeface="Arial"/>
              </a:rPr>
              <a:t>They are stack-based virtual machines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779040" y="190080"/>
            <a:ext cx="7585560" cy="18406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</a:rPr>
              <a:t>Advantage of programming/process-  level VM</a:t>
            </a:r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635760" y="1572480"/>
            <a:ext cx="7525440" cy="42876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ts val="426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Provide</a:t>
            </a:r>
            <a:r>
              <a:rPr lang="en-IN" sz="3000">
                <a:solidFill>
                  <a:srgbClr val="000080"/>
                </a:solidFill>
                <a:latin typeface="Arial"/>
              </a:rPr>
              <a:t> </a:t>
            </a:r>
            <a:r>
              <a:rPr b="1" i="1" lang="en-IN" sz="3000" u="heavy">
                <a:solidFill>
                  <a:srgbClr val="000080"/>
                </a:solidFill>
                <a:latin typeface="Arial"/>
              </a:rPr>
              <a:t>uniform execution environment</a:t>
            </a:r>
            <a:endParaRPr/>
          </a:p>
          <a:p>
            <a:pPr>
              <a:lnSpc>
                <a:spcPts val="426"/>
              </a:lnSpc>
            </a:pPr>
            <a:r>
              <a:rPr lang="en-IN" sz="3000">
                <a:solidFill>
                  <a:srgbClr val="000000"/>
                </a:solidFill>
                <a:latin typeface="Arial"/>
              </a:rPr>
              <a:t>across different platforms.</a:t>
            </a:r>
            <a:endParaRPr/>
          </a:p>
          <a:p>
            <a:pPr>
              <a:lnSpc>
                <a:spcPts val="403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This</a:t>
            </a:r>
            <a:r>
              <a:rPr lang="en-IN" sz="3000">
                <a:solidFill>
                  <a:srgbClr val="9966cc"/>
                </a:solidFill>
                <a:latin typeface="Arial"/>
              </a:rPr>
              <a:t> </a:t>
            </a:r>
            <a:r>
              <a:rPr b="1" i="1" lang="en-IN" sz="3000" u="heavy">
                <a:solidFill>
                  <a:srgbClr val="9966cc"/>
                </a:solidFill>
                <a:latin typeface="Arial"/>
              </a:rPr>
              <a:t>simplifies</a:t>
            </a:r>
            <a:r>
              <a:rPr b="1" i="1" lang="en-IN" sz="3000">
                <a:solidFill>
                  <a:srgbClr val="9966cc"/>
                </a:solidFill>
                <a:latin typeface="Arial"/>
              </a:rPr>
              <a:t> 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the development and  deployment efforts.</a:t>
            </a:r>
            <a:endParaRPr/>
          </a:p>
          <a:p>
            <a:pPr>
              <a:lnSpc>
                <a:spcPts val="403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Allow more</a:t>
            </a:r>
            <a:r>
              <a:rPr lang="en-IN" sz="3000">
                <a:solidFill>
                  <a:srgbClr val="0099ff"/>
                </a:solidFill>
                <a:latin typeface="Arial"/>
              </a:rPr>
              <a:t> </a:t>
            </a:r>
            <a:r>
              <a:rPr b="1" i="1" lang="en-IN" sz="3000" u="heavy">
                <a:solidFill>
                  <a:srgbClr val="0099ff"/>
                </a:solidFill>
                <a:latin typeface="Arial"/>
              </a:rPr>
              <a:t>control over the execution</a:t>
            </a:r>
            <a:r>
              <a:rPr b="1" i="1" lang="en-IN" sz="3000">
                <a:solidFill>
                  <a:srgbClr val="0099ff"/>
                </a:solidFill>
                <a:latin typeface="Arial"/>
              </a:rPr>
              <a:t> 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of  programs.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Security; by filtering the I/O operations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Easy support for sandboxing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116000" y="459720"/>
            <a:ext cx="691200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Application-level virtualization</a:t>
            </a:r>
            <a:endParaRPr/>
          </a:p>
        </p:txBody>
      </p:sp>
      <p:sp>
        <p:nvSpPr>
          <p:cNvPr id="357" name="CustomShape 2"/>
          <p:cNvSpPr/>
          <p:nvPr/>
        </p:nvSpPr>
        <p:spPr>
          <a:xfrm>
            <a:off x="635760" y="1573200"/>
            <a:ext cx="7882920" cy="558324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>
              <a:lnSpc>
                <a:spcPts val="431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It is a technique allowing applications to  run in</a:t>
            </a:r>
            <a:r>
              <a:rPr lang="en-IN" sz="3200">
                <a:solidFill>
                  <a:srgbClr val="355e00"/>
                </a:solidFill>
                <a:latin typeface="Arial"/>
              </a:rPr>
              <a:t> </a:t>
            </a:r>
            <a:r>
              <a:rPr b="1" i="1" lang="en-IN" sz="3200" u="heavy">
                <a:solidFill>
                  <a:srgbClr val="355e00"/>
                </a:solidFill>
                <a:latin typeface="Arial"/>
              </a:rPr>
              <a:t>runtime environments</a:t>
            </a:r>
            <a:r>
              <a:rPr b="1" i="1" lang="en-IN" sz="3200">
                <a:solidFill>
                  <a:srgbClr val="355e00"/>
                </a:solidFill>
                <a:latin typeface="Arial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that do not </a:t>
            </a:r>
            <a:r>
              <a:rPr lang="en-IN" sz="3200" u="heavy">
                <a:solidFill>
                  <a:srgbClr val="b84600"/>
                </a:solidFill>
                <a:latin typeface="Arial"/>
              </a:rPr>
              <a:t> </a:t>
            </a:r>
            <a:r>
              <a:rPr b="1" i="1" lang="en-IN" sz="3200" u="heavy">
                <a:solidFill>
                  <a:srgbClr val="b84600"/>
                </a:solidFill>
                <a:latin typeface="Arial"/>
              </a:rPr>
              <a:t>natively support</a:t>
            </a:r>
            <a:r>
              <a:rPr b="1" i="1" lang="en-IN" sz="3200">
                <a:solidFill>
                  <a:srgbClr val="b84600"/>
                </a:solidFill>
                <a:latin typeface="Arial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all the features required  by such applications.</a:t>
            </a:r>
            <a:endParaRPr/>
          </a:p>
          <a:p>
            <a:pPr>
              <a:lnSpc>
                <a:spcPts val="454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In this, applications are not installed in the</a:t>
            </a:r>
            <a:endParaRPr/>
          </a:p>
          <a:p>
            <a:pPr>
              <a:lnSpc>
                <a:spcPts val="454"/>
              </a:lnSpc>
            </a:pPr>
            <a:r>
              <a:rPr b="1" i="1" lang="en-IN" sz="3200" u="heavy">
                <a:solidFill>
                  <a:srgbClr val="000000"/>
                </a:solidFill>
                <a:latin typeface="Arial"/>
              </a:rPr>
              <a:t>expected runtime environmen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This technique is most concerned with :-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200">
                <a:solidFill>
                  <a:srgbClr val="b80046"/>
                </a:solidFill>
                <a:latin typeface="Arial"/>
              </a:rPr>
              <a:t>Partial file system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200">
                <a:solidFill>
                  <a:srgbClr val="b80046"/>
                </a:solidFill>
                <a:latin typeface="Arial"/>
              </a:rPr>
              <a:t>Libraries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N" sz="2200">
                <a:solidFill>
                  <a:srgbClr val="b80046"/>
                </a:solidFill>
                <a:latin typeface="Arial"/>
              </a:rPr>
              <a:t>Operating System component emulation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358280" y="190080"/>
            <a:ext cx="713772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</a:rPr>
              <a:t>Strategies for Implementation  Application-Level Virtualization</a:t>
            </a:r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635760" y="1418040"/>
            <a:ext cx="7929000" cy="4772880"/>
          </a:xfrm>
          <a:prstGeom prst="rect">
            <a:avLst/>
          </a:prstGeom>
          <a:noFill/>
          <a:ln>
            <a:noFill/>
          </a:ln>
        </p:spPr>
        <p:txBody>
          <a:bodyPr lIns="0" rIns="0" tIns="17208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Two techniques:-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600" u="heavy">
                <a:solidFill>
                  <a:srgbClr val="000000"/>
                </a:solidFill>
                <a:latin typeface="Arial"/>
              </a:rPr>
              <a:t>Interpretation</a:t>
            </a:r>
            <a:r>
              <a:rPr b="1" lang="en-IN" sz="26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600">
                <a:solidFill>
                  <a:srgbClr val="000000"/>
                </a:solidFill>
                <a:latin typeface="Arial"/>
              </a:rPr>
              <a:t>-</a:t>
            </a:r>
            <a:endParaRPr/>
          </a:p>
          <a:p>
            <a:pPr lvl="2">
              <a:lnSpc>
                <a:spcPts val="312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000000"/>
                </a:solidFill>
                <a:latin typeface="Arial"/>
              </a:rPr>
              <a:t>In this every source instruction is</a:t>
            </a:r>
            <a:r>
              <a:rPr lang="en-IN" sz="2200">
                <a:solidFill>
                  <a:srgbClr val="008000"/>
                </a:solidFill>
                <a:latin typeface="Arial"/>
              </a:rPr>
              <a:t> </a:t>
            </a:r>
            <a:r>
              <a:rPr b="1" i="1" lang="en-IN" sz="2200" u="heavy">
                <a:solidFill>
                  <a:srgbClr val="008000"/>
                </a:solidFill>
                <a:latin typeface="Arial"/>
              </a:rPr>
              <a:t>interpreted</a:t>
            </a:r>
            <a:r>
              <a:rPr b="1" i="1" lang="en-IN" sz="2200">
                <a:solidFill>
                  <a:srgbClr val="008000"/>
                </a:solidFill>
                <a:latin typeface="Arial"/>
              </a:rPr>
              <a:t> 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by an</a:t>
            </a:r>
            <a:endParaRPr/>
          </a:p>
          <a:p>
            <a:pPr>
              <a:lnSpc>
                <a:spcPts val="312"/>
              </a:lnSpc>
            </a:pPr>
            <a:r>
              <a:rPr lang="en-IN" sz="2200">
                <a:solidFill>
                  <a:srgbClr val="000000"/>
                </a:solidFill>
                <a:latin typeface="Arial"/>
              </a:rPr>
              <a:t>emulator for executing </a:t>
            </a:r>
            <a:r>
              <a:rPr b="1" i="1" lang="en-IN" sz="2200" u="heavy">
                <a:solidFill>
                  <a:srgbClr val="2222dc"/>
                </a:solidFill>
                <a:latin typeface="Arial"/>
              </a:rPr>
              <a:t>native ISA instructions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,</a:t>
            </a:r>
            <a:endParaRPr/>
          </a:p>
          <a:p>
            <a:pPr lvl="2">
              <a:lnSpc>
                <a:spcPct val="100000"/>
              </a:lnSpc>
              <a:buSzPct val="45000"/>
              <a:buFont typeface="Arial"/>
              <a:buChar char="●"/>
            </a:pPr>
            <a:r>
              <a:rPr b="1" i="1" lang="en-IN" sz="2200" u="heavy">
                <a:solidFill>
                  <a:srgbClr val="000000"/>
                </a:solidFill>
                <a:latin typeface="Arial"/>
              </a:rPr>
              <a:t>Minimal</a:t>
            </a:r>
            <a:r>
              <a:rPr b="1" i="1" lang="en-IN" sz="2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start up cost but</a:t>
            </a:r>
            <a:r>
              <a:rPr lang="en-IN" sz="2200">
                <a:solidFill>
                  <a:srgbClr val="660066"/>
                </a:solidFill>
                <a:latin typeface="Arial"/>
              </a:rPr>
              <a:t> </a:t>
            </a:r>
            <a:r>
              <a:rPr b="1" i="1" lang="en-IN" sz="2200" u="heavy">
                <a:solidFill>
                  <a:srgbClr val="660066"/>
                </a:solidFill>
                <a:latin typeface="Arial"/>
              </a:rPr>
              <a:t>huge overhead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 lvl="1"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600" u="heavy">
                <a:solidFill>
                  <a:srgbClr val="000000"/>
                </a:solidFill>
                <a:latin typeface="Arial"/>
              </a:rPr>
              <a:t>Binary translation</a:t>
            </a:r>
            <a:r>
              <a:rPr b="1" lang="en-IN" sz="26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600">
                <a:solidFill>
                  <a:srgbClr val="000000"/>
                </a:solidFill>
                <a:latin typeface="Arial"/>
              </a:rPr>
              <a:t>-</a:t>
            </a:r>
            <a:endParaRPr/>
          </a:p>
          <a:p>
            <a:pPr lvl="2">
              <a:lnSpc>
                <a:spcPts val="312"/>
              </a:lnSpc>
              <a:buSzPct val="45000"/>
              <a:buFont typeface="Arial"/>
              <a:buChar char="●"/>
            </a:pPr>
            <a:r>
              <a:rPr lang="en-IN" sz="2200">
                <a:solidFill>
                  <a:srgbClr val="000000"/>
                </a:solidFill>
                <a:latin typeface="Arial"/>
              </a:rPr>
              <a:t>In this every source insruction is</a:t>
            </a:r>
            <a:r>
              <a:rPr lang="en-IN" sz="2200">
                <a:solidFill>
                  <a:srgbClr val="008000"/>
                </a:solidFill>
                <a:latin typeface="Arial"/>
              </a:rPr>
              <a:t> </a:t>
            </a:r>
            <a:r>
              <a:rPr b="1" i="1" lang="en-IN" sz="2200" u="heavy">
                <a:solidFill>
                  <a:srgbClr val="008000"/>
                </a:solidFill>
                <a:latin typeface="Arial"/>
              </a:rPr>
              <a:t>converted to native</a:t>
            </a:r>
            <a:endParaRPr/>
          </a:p>
          <a:p>
            <a:pPr>
              <a:lnSpc>
                <a:spcPts val="312"/>
              </a:lnSpc>
            </a:pPr>
            <a:r>
              <a:rPr lang="en-IN" sz="2200">
                <a:solidFill>
                  <a:srgbClr val="000000"/>
                </a:solidFill>
                <a:latin typeface="Arial"/>
              </a:rPr>
              <a:t>instructions with equivalent functions.</a:t>
            </a:r>
            <a:endParaRPr/>
          </a:p>
          <a:p>
            <a:pPr lvl="2">
              <a:lnSpc>
                <a:spcPct val="100000"/>
              </a:lnSpc>
              <a:buSzPct val="45000"/>
              <a:buFont typeface="Arial"/>
              <a:buChar char="●"/>
            </a:pPr>
            <a:r>
              <a:rPr lang="en-IN" sz="2200">
                <a:solidFill>
                  <a:srgbClr val="000000"/>
                </a:solidFill>
                <a:latin typeface="Arial"/>
              </a:rPr>
              <a:t>After a Block of instructions is </a:t>
            </a:r>
            <a:r>
              <a:rPr b="1" i="1" lang="en-IN" sz="2200" u="heavy">
                <a:solidFill>
                  <a:srgbClr val="000000"/>
                </a:solidFill>
                <a:latin typeface="Arial"/>
              </a:rPr>
              <a:t>translated</a:t>
            </a:r>
            <a:r>
              <a:rPr b="1" i="1" lang="en-IN" sz="2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,  it is </a:t>
            </a:r>
            <a:r>
              <a:rPr b="1" i="1" lang="en-IN" sz="2200" u="heavy">
                <a:solidFill>
                  <a:srgbClr val="000000"/>
                </a:solidFill>
                <a:latin typeface="Arial"/>
              </a:rPr>
              <a:t>cached</a:t>
            </a:r>
            <a:r>
              <a:rPr b="1" i="1" lang="en-IN" sz="2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and </a:t>
            </a:r>
            <a:r>
              <a:rPr b="1" i="1" lang="en-IN" sz="2200" u="heavy">
                <a:solidFill>
                  <a:srgbClr val="000000"/>
                </a:solidFill>
                <a:latin typeface="Arial"/>
              </a:rPr>
              <a:t>reused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 lvl="2">
              <a:lnSpc>
                <a:spcPts val="312"/>
              </a:lnSpc>
              <a:buSzPct val="45000"/>
              <a:buFont typeface="Arial"/>
              <a:buChar char="●"/>
            </a:pPr>
            <a:r>
              <a:rPr lang="en-IN" sz="2200">
                <a:solidFill>
                  <a:srgbClr val="000000"/>
                </a:solidFill>
                <a:latin typeface="Arial"/>
              </a:rPr>
              <a:t>Large </a:t>
            </a:r>
            <a:r>
              <a:rPr b="1" i="1" lang="en-IN" sz="2200" u="heavy">
                <a:solidFill>
                  <a:srgbClr val="000000"/>
                </a:solidFill>
                <a:latin typeface="Arial"/>
              </a:rPr>
              <a:t>overhead cost</a:t>
            </a:r>
            <a:r>
              <a:rPr b="1" i="1" lang="en-IN" sz="2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, but over time it is subject to</a:t>
            </a:r>
            <a:endParaRPr/>
          </a:p>
          <a:p>
            <a:pPr>
              <a:lnSpc>
                <a:spcPts val="312"/>
              </a:lnSpc>
            </a:pPr>
            <a:r>
              <a:rPr b="1" i="1" lang="en-IN" sz="2200" u="heavy">
                <a:solidFill>
                  <a:srgbClr val="000000"/>
                </a:solidFill>
                <a:latin typeface="Arial"/>
              </a:rPr>
              <a:t>better performance</a:t>
            </a:r>
            <a:r>
              <a:rPr lang="en-IN" sz="2200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337040" y="459720"/>
            <a:ext cx="646596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Types: Storage Virtualization</a:t>
            </a:r>
            <a:endParaRPr/>
          </a:p>
        </p:txBody>
      </p:sp>
      <p:sp>
        <p:nvSpPr>
          <p:cNvPr id="361" name="CustomShape 2"/>
          <p:cNvSpPr/>
          <p:nvPr/>
        </p:nvSpPr>
        <p:spPr>
          <a:xfrm>
            <a:off x="635760" y="1616760"/>
            <a:ext cx="7863120" cy="26290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It allows decoupling the physical  organization of the h/w from its logical  representation.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Using Network based virtualization known  as </a:t>
            </a:r>
            <a:r>
              <a:rPr b="1" i="1" lang="en-IN" sz="3200" u="heavy">
                <a:solidFill>
                  <a:srgbClr val="000000"/>
                </a:solidFill>
                <a:latin typeface="Arial"/>
              </a:rPr>
              <a:t>storage area network</a:t>
            </a:r>
            <a:r>
              <a:rPr b="1" i="1" lang="en-IN" sz="3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(SAN).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001240" y="459720"/>
            <a:ext cx="513720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Network Virtualization</a:t>
            </a:r>
            <a:endParaRPr/>
          </a:p>
        </p:txBody>
      </p:sp>
      <p:sp>
        <p:nvSpPr>
          <p:cNvPr id="363" name="CustomShape 2"/>
          <p:cNvSpPr/>
          <p:nvPr/>
        </p:nvSpPr>
        <p:spPr>
          <a:xfrm>
            <a:off x="536760" y="1616760"/>
            <a:ext cx="8070120" cy="399024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It combines h/w appliances and specific  software for the creation and management  of a virtual n/w.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It can aggregate </a:t>
            </a:r>
            <a:r>
              <a:rPr b="1" i="1" lang="en-IN" sz="3200" u="heavy">
                <a:solidFill>
                  <a:srgbClr val="000000"/>
                </a:solidFill>
                <a:latin typeface="Arial"/>
              </a:rPr>
              <a:t>different physical  networks</a:t>
            </a:r>
            <a:r>
              <a:rPr b="1" i="1" lang="en-IN" sz="3200">
                <a:solidFill>
                  <a:srgbClr val="000000"/>
                </a:solidFill>
                <a:latin typeface="Arial"/>
              </a:rPr>
              <a:t>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into a single logical network.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87480" y="123480"/>
            <a:ext cx="9055800" cy="6733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907200" y="461880"/>
            <a:ext cx="732708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Application Server Virtualization</a:t>
            </a: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536040" y="1607400"/>
            <a:ext cx="7999560" cy="303624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Application server virtualization abstracts a  collection of application servers that provide  the same service as a single virtual application  server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Providing better quality of service rather than  emulating a different environment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85360" y="461880"/>
            <a:ext cx="797292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Virtualization and cloud computing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536040" y="1558440"/>
            <a:ext cx="8071920" cy="474444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algn="just">
              <a:lnSpc>
                <a:spcPts val="431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Virtualization plays an </a:t>
            </a:r>
            <a:r>
              <a:rPr lang="en-IN" sz="3200">
                <a:solidFill>
                  <a:srgbClr val="ff0000"/>
                </a:solidFill>
                <a:latin typeface="Arial"/>
              </a:rPr>
              <a:t>important role in cloud  computing</a:t>
            </a:r>
            <a:endParaRPr/>
          </a:p>
          <a:p>
            <a:pPr algn="just">
              <a:lnSpc>
                <a:spcPts val="431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Virtualization technologies are primarily used  to offer </a:t>
            </a:r>
            <a:r>
              <a:rPr lang="en-IN" sz="3200">
                <a:solidFill>
                  <a:srgbClr val="ff0000"/>
                </a:solidFill>
                <a:latin typeface="Arial"/>
              </a:rPr>
              <a:t>configurable computing environments  and storage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 algn="just">
              <a:lnSpc>
                <a:spcPts val="431"/>
              </a:lnSpc>
              <a:buFont typeface="StarSymbol"/>
              <a:buChar char="l"/>
            </a:pPr>
            <a:r>
              <a:rPr lang="en-IN" sz="3200">
                <a:solidFill>
                  <a:srgbClr val="ff0000"/>
                </a:solidFill>
                <a:latin typeface="Arial"/>
              </a:rPr>
              <a:t>Hardware virtualization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is an enabling factor  for solutions in the </a:t>
            </a:r>
            <a:r>
              <a:rPr lang="en-IN" sz="3200">
                <a:solidFill>
                  <a:srgbClr val="ff0000"/>
                </a:solidFill>
                <a:latin typeface="Arial"/>
              </a:rPr>
              <a:t>(IaaS)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market segment</a:t>
            </a:r>
            <a:endParaRPr/>
          </a:p>
          <a:p>
            <a:pPr algn="just">
              <a:lnSpc>
                <a:spcPts val="431"/>
              </a:lnSpc>
              <a:buFont typeface="StarSymbol"/>
              <a:buChar char="l"/>
            </a:pPr>
            <a:r>
              <a:rPr lang="en-IN" sz="3200">
                <a:solidFill>
                  <a:srgbClr val="ff0000"/>
                </a:solidFill>
                <a:latin typeface="Arial"/>
              </a:rPr>
              <a:t>programming language virtualization 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is a  technology leveraged in (PaaS) offerings.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33280" y="967680"/>
            <a:ext cx="8544240" cy="4955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162800" y="274320"/>
            <a:ext cx="6817680" cy="5401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70" name="CustomShape 2"/>
          <p:cNvSpPr/>
          <p:nvPr/>
        </p:nvSpPr>
        <p:spPr>
          <a:xfrm>
            <a:off x="1825920" y="6120360"/>
            <a:ext cx="4863960" cy="5605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Trebuchet MS"/>
              </a:rPr>
              <a:t>Server consolidation and virtual machine migration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148040" y="461880"/>
            <a:ext cx="684468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Pros and cons of virtualization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536040" y="1509840"/>
            <a:ext cx="6255360" cy="4790880"/>
          </a:xfrm>
          <a:prstGeom prst="rect">
            <a:avLst/>
          </a:prstGeom>
          <a:noFill/>
          <a:ln>
            <a:noFill/>
          </a:ln>
        </p:spPr>
        <p:txBody>
          <a:bodyPr lIns="0" rIns="0" tIns="6156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ff0000"/>
                </a:solidFill>
                <a:latin typeface="Trebuchet MS"/>
              </a:rPr>
              <a:t>Advantages of Virtualization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Reduced spending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Sandbox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Portability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Efficient use of resources.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Easier backup and disaster recovery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Better business continuity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More efficient IT operations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148040" y="461880"/>
            <a:ext cx="684468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Pros and cons of virtualization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536040" y="1509840"/>
            <a:ext cx="7347960" cy="4596120"/>
          </a:xfrm>
          <a:prstGeom prst="rect">
            <a:avLst/>
          </a:prstGeom>
          <a:noFill/>
          <a:ln>
            <a:noFill/>
          </a:ln>
        </p:spPr>
        <p:txBody>
          <a:bodyPr lIns="0" rIns="0" tIns="11052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ff0000"/>
                </a:solidFill>
                <a:latin typeface="Trebuchet MS"/>
              </a:rPr>
              <a:t>Disadvantages of Virtualization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Upfront costs.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Software licensing considerations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Possible learning curve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Performance degradation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Inefficiency and degraded user experience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3200">
                <a:solidFill>
                  <a:srgbClr val="000000"/>
                </a:solidFill>
                <a:latin typeface="Arial"/>
              </a:rPr>
              <a:t>Security holes and new threats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147760" y="461880"/>
            <a:ext cx="484992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Technology examples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536040" y="1509840"/>
            <a:ext cx="4736520" cy="2255400"/>
          </a:xfrm>
          <a:prstGeom prst="rect">
            <a:avLst/>
          </a:prstGeom>
          <a:noFill/>
          <a:ln>
            <a:noFill/>
          </a:ln>
        </p:spPr>
        <p:txBody>
          <a:bodyPr lIns="0" rIns="0" tIns="11052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Xen: paravirtualization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VMware: full virtualization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Microsoft Hyper-V</a:t>
            </a:r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571680" y="4146840"/>
            <a:ext cx="2561400" cy="1151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78" name="CustomShape 4"/>
          <p:cNvSpPr/>
          <p:nvPr/>
        </p:nvSpPr>
        <p:spPr>
          <a:xfrm>
            <a:off x="3074040" y="3880080"/>
            <a:ext cx="2995560" cy="16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79" name="CustomShape 5"/>
          <p:cNvSpPr/>
          <p:nvPr/>
        </p:nvSpPr>
        <p:spPr>
          <a:xfrm>
            <a:off x="6137280" y="4166640"/>
            <a:ext cx="2617560" cy="1113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010600" y="461880"/>
            <a:ext cx="512064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Xen: paravirtualization</a:t>
            </a:r>
            <a:endParaRPr/>
          </a:p>
        </p:txBody>
      </p:sp>
      <p:sp>
        <p:nvSpPr>
          <p:cNvPr id="381" name="CustomShape 2"/>
          <p:cNvSpPr/>
          <p:nvPr/>
        </p:nvSpPr>
        <p:spPr>
          <a:xfrm>
            <a:off x="536040" y="1509840"/>
            <a:ext cx="7781760" cy="4498920"/>
          </a:xfrm>
          <a:prstGeom prst="rect">
            <a:avLst/>
          </a:prstGeom>
          <a:noFill/>
          <a:ln>
            <a:noFill/>
          </a:ln>
        </p:spPr>
        <p:txBody>
          <a:bodyPr lIns="0" rIns="0" tIns="11052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Xen is an open-source initiative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Developed by a group of researchers at the  University of Cambridge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XenSource.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Desktop virtualization or server virtualization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Xen Cloud Platform (XCP)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http</a:t>
            </a:r>
            <a:r>
              <a:rPr lang="en-IN" sz="3200" u="sng">
                <a:solidFill>
                  <a:srgbClr val="0000ff"/>
                </a:solidFill>
                <a:latin typeface="Arial"/>
              </a:rPr>
              <a:t>s://w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ww.x</a:t>
            </a:r>
            <a:r>
              <a:rPr lang="en-IN" sz="3200" u="sng">
                <a:solidFill>
                  <a:srgbClr val="0000ff"/>
                </a:solidFill>
                <a:latin typeface="Arial"/>
              </a:rPr>
              <a:t>enproject.org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/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812160" y="808920"/>
            <a:ext cx="7493760" cy="4542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83" name="CustomShape 2"/>
          <p:cNvSpPr/>
          <p:nvPr/>
        </p:nvSpPr>
        <p:spPr>
          <a:xfrm>
            <a:off x="2167200" y="6317640"/>
            <a:ext cx="4233960" cy="5605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Trebuchet MS"/>
              </a:rPr>
              <a:t>Xen architecture and guest OS management.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436040" y="461880"/>
            <a:ext cx="626472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VMWare: Full Virtualization</a:t>
            </a:r>
            <a:endParaRPr/>
          </a:p>
        </p:txBody>
      </p:sp>
      <p:sp>
        <p:nvSpPr>
          <p:cNvPr id="385" name="CustomShape 2"/>
          <p:cNvSpPr/>
          <p:nvPr/>
        </p:nvSpPr>
        <p:spPr>
          <a:xfrm>
            <a:off x="536040" y="1563480"/>
            <a:ext cx="6937920" cy="925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Underlying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hardware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is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replicated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and</a:t>
            </a:r>
            <a:endParaRPr/>
          </a:p>
        </p:txBody>
      </p:sp>
      <p:sp>
        <p:nvSpPr>
          <p:cNvPr id="386" name="CustomShape 3"/>
          <p:cNvSpPr/>
          <p:nvPr/>
        </p:nvSpPr>
        <p:spPr>
          <a:xfrm>
            <a:off x="7532280" y="1563480"/>
            <a:ext cx="1077480" cy="23158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</a:rPr>
              <a:t>made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</a:rPr>
              <a:t>in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the</a:t>
            </a:r>
            <a:endParaRPr/>
          </a:p>
        </p:txBody>
      </p:sp>
      <p:sp>
        <p:nvSpPr>
          <p:cNvPr id="387" name="CustomShape 4"/>
          <p:cNvSpPr/>
          <p:nvPr/>
        </p:nvSpPr>
        <p:spPr>
          <a:xfrm>
            <a:off x="878760" y="1975320"/>
            <a:ext cx="6056640" cy="925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</a:rPr>
              <a:t>available to the guest operating system</a:t>
            </a:r>
            <a:endParaRPr/>
          </a:p>
        </p:txBody>
      </p:sp>
      <p:sp>
        <p:nvSpPr>
          <p:cNvPr id="388" name="CustomShape 5"/>
          <p:cNvSpPr/>
          <p:nvPr/>
        </p:nvSpPr>
        <p:spPr>
          <a:xfrm>
            <a:off x="536040" y="2478240"/>
            <a:ext cx="6769800" cy="1473840"/>
          </a:xfrm>
          <a:prstGeom prst="rect">
            <a:avLst/>
          </a:prstGeom>
          <a:noFill/>
          <a:ln>
            <a:noFill/>
          </a:ln>
        </p:spPr>
        <p:txBody>
          <a:bodyPr lIns="0" rIns="0" tIns="64080" bIns="0"/>
          <a:p>
            <a:pPr>
              <a:lnSpc>
                <a:spcPts val="403"/>
              </a:lnSpc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VMware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implements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full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virtualization  Desktop environments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Type II hypervisor in Server Environment</a:t>
            </a:r>
            <a:endParaRPr/>
          </a:p>
        </p:txBody>
      </p:sp>
      <p:sp>
        <p:nvSpPr>
          <p:cNvPr id="389" name="CustomShape 6"/>
          <p:cNvSpPr/>
          <p:nvPr/>
        </p:nvSpPr>
        <p:spPr>
          <a:xfrm>
            <a:off x="536040" y="3895560"/>
            <a:ext cx="3531960" cy="2433240"/>
          </a:xfrm>
          <a:prstGeom prst="rect">
            <a:avLst/>
          </a:prstGeom>
          <a:noFill/>
          <a:ln>
            <a:noFill/>
          </a:ln>
        </p:spPr>
        <p:txBody>
          <a:bodyPr lIns="0" rIns="0" tIns="64080" bIns="0"/>
          <a:p>
            <a:pPr>
              <a:lnSpc>
                <a:spcPts val="403"/>
              </a:lnSpc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Type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I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hypervisor  Environments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Direct Execution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Binary Translation</a:t>
            </a:r>
            <a:endParaRPr/>
          </a:p>
        </p:txBody>
      </p:sp>
      <p:sp>
        <p:nvSpPr>
          <p:cNvPr id="390" name="CustomShape 7"/>
          <p:cNvSpPr/>
          <p:nvPr/>
        </p:nvSpPr>
        <p:spPr>
          <a:xfrm>
            <a:off x="4397040" y="3895560"/>
            <a:ext cx="4209480" cy="925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</a:rPr>
              <a:t>in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Desktop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and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</a:rPr>
              <a:t>Server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711080" y="613440"/>
            <a:ext cx="6188760" cy="4747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92" name="CustomShape 2"/>
          <p:cNvSpPr/>
          <p:nvPr/>
        </p:nvSpPr>
        <p:spPr>
          <a:xfrm>
            <a:off x="2795040" y="6310800"/>
            <a:ext cx="3405960" cy="5605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</a:rPr>
              <a:t>A full virtualization reference model.</a:t>
            </a: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91480" y="461880"/>
            <a:ext cx="795852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Virtualization solutions by VMware</a:t>
            </a:r>
            <a:endParaRPr/>
          </a:p>
        </p:txBody>
      </p:sp>
      <p:sp>
        <p:nvSpPr>
          <p:cNvPr id="394" name="CustomShape 2"/>
          <p:cNvSpPr/>
          <p:nvPr/>
        </p:nvSpPr>
        <p:spPr>
          <a:xfrm>
            <a:off x="536040" y="1386360"/>
            <a:ext cx="5734440" cy="987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End-user (desktop) virtualization</a:t>
            </a: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1190160" y="2522160"/>
            <a:ext cx="6762960" cy="3787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672120" y="461880"/>
            <a:ext cx="780408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VMware workstation architecture.</a:t>
            </a:r>
            <a:endParaRPr/>
          </a:p>
        </p:txBody>
      </p:sp>
      <p:sp>
        <p:nvSpPr>
          <p:cNvPr id="397" name="CustomShape 2"/>
          <p:cNvSpPr/>
          <p:nvPr/>
        </p:nvSpPr>
        <p:spPr>
          <a:xfrm>
            <a:off x="919440" y="1794240"/>
            <a:ext cx="7623720" cy="4273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79040" y="190080"/>
            <a:ext cx="7585560" cy="12312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</a:rPr>
              <a:t>Why are virtualized environments so  popular today?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609840" y="1581840"/>
            <a:ext cx="7273800" cy="5230800"/>
          </a:xfrm>
          <a:prstGeom prst="rect">
            <a:avLst/>
          </a:prstGeom>
          <a:noFill/>
          <a:ln>
            <a:noFill/>
          </a:ln>
        </p:spPr>
        <p:txBody>
          <a:bodyPr lIns="0" rIns="0" tIns="108000" bIns="0"/>
          <a:p>
            <a:pPr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400">
                <a:solidFill>
                  <a:srgbClr val="000000"/>
                </a:solidFill>
                <a:latin typeface="Arial"/>
              </a:rPr>
              <a:t>Increased performance and computing capacity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</a:rPr>
              <a:t>PCs are having immense computing power.</a:t>
            </a:r>
            <a:endParaRPr/>
          </a:p>
          <a:p>
            <a:pPr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400">
                <a:solidFill>
                  <a:srgbClr val="000000"/>
                </a:solidFill>
                <a:latin typeface="Arial"/>
              </a:rPr>
              <a:t>Underutilized hardware and software resources</a:t>
            </a:r>
            <a:endParaRPr/>
          </a:p>
          <a:p>
            <a:pPr lvl="1">
              <a:lnSpc>
                <a:spcPct val="8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</a:rPr>
              <a:t>Limited use of increased performance &amp; computing  capacity.</a:t>
            </a:r>
            <a:endParaRPr/>
          </a:p>
          <a:p>
            <a:pPr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400">
                <a:solidFill>
                  <a:srgbClr val="000000"/>
                </a:solidFill>
                <a:latin typeface="Arial"/>
              </a:rPr>
              <a:t>Lack of space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</a:rPr>
              <a:t>Continuous need for additional capacity.</a:t>
            </a:r>
            <a:endParaRPr/>
          </a:p>
          <a:p>
            <a:pPr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400">
                <a:solidFill>
                  <a:srgbClr val="000000"/>
                </a:solidFill>
                <a:latin typeface="Arial"/>
              </a:rPr>
              <a:t>Greening initiatives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</a:rPr>
              <a:t>Reduce carbon footprints</a:t>
            </a:r>
            <a:endParaRPr/>
          </a:p>
          <a:p>
            <a:pPr lvl="1">
              <a:lnSpc>
                <a:spcPts val="269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</a:rPr>
              <a:t>Reducing the number of servers, reduce power</a:t>
            </a:r>
            <a:endParaRPr/>
          </a:p>
          <a:p>
            <a:pPr>
              <a:lnSpc>
                <a:spcPts val="269"/>
              </a:lnSpc>
            </a:pPr>
            <a:r>
              <a:rPr lang="en-IN" sz="2000">
                <a:solidFill>
                  <a:srgbClr val="000000"/>
                </a:solidFill>
                <a:latin typeface="Arial"/>
              </a:rPr>
              <a:t>consumption.</a:t>
            </a:r>
            <a:endParaRPr/>
          </a:p>
          <a:p>
            <a:pPr>
              <a:lnSpc>
                <a:spcPct val="100000"/>
              </a:lnSpc>
              <a:buSzPct val="75000"/>
              <a:buFont typeface="Arial"/>
              <a:buChar char="–"/>
            </a:pPr>
            <a:r>
              <a:rPr b="1" lang="en-IN" sz="2400">
                <a:solidFill>
                  <a:srgbClr val="000000"/>
                </a:solidFill>
                <a:latin typeface="Arial"/>
              </a:rPr>
              <a:t>Rise of administrative costs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Arial"/>
              </a:rPr>
              <a:t>Power and cooling costs are higher then IT equipments.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591480" y="461880"/>
            <a:ext cx="795852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Virtualization solutions by VMware</a:t>
            </a:r>
            <a:endParaRPr/>
          </a:p>
        </p:txBody>
      </p:sp>
      <p:sp>
        <p:nvSpPr>
          <p:cNvPr id="399" name="CustomShape 2"/>
          <p:cNvSpPr/>
          <p:nvPr/>
        </p:nvSpPr>
        <p:spPr>
          <a:xfrm>
            <a:off x="536040" y="1289520"/>
            <a:ext cx="3669120" cy="2254680"/>
          </a:xfrm>
          <a:prstGeom prst="rect">
            <a:avLst/>
          </a:prstGeom>
          <a:noFill/>
          <a:ln>
            <a:noFill/>
          </a:ln>
        </p:spPr>
        <p:txBody>
          <a:bodyPr lIns="0" rIns="0" tIns="10980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Server virtualization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VMWare GSX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VMWare ESXi</a:t>
            </a:r>
            <a:endParaRPr/>
          </a:p>
        </p:txBody>
      </p:sp>
      <p:sp>
        <p:nvSpPr>
          <p:cNvPr id="400" name="CustomShape 3"/>
          <p:cNvSpPr/>
          <p:nvPr/>
        </p:nvSpPr>
        <p:spPr>
          <a:xfrm>
            <a:off x="300240" y="3212640"/>
            <a:ext cx="3725280" cy="3644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401" name="CustomShape 4"/>
          <p:cNvSpPr/>
          <p:nvPr/>
        </p:nvSpPr>
        <p:spPr>
          <a:xfrm>
            <a:off x="4390560" y="3500640"/>
            <a:ext cx="4397400" cy="269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800640" y="461880"/>
            <a:ext cx="754236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VMware GSX server architecture.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213480" y="1795320"/>
            <a:ext cx="8929800" cy="4497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777600" y="461880"/>
            <a:ext cx="758700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VMware ESXi server architecture.</a:t>
            </a:r>
            <a:endParaRPr/>
          </a:p>
        </p:txBody>
      </p:sp>
      <p:sp>
        <p:nvSpPr>
          <p:cNvPr id="405" name="CustomShape 2"/>
          <p:cNvSpPr/>
          <p:nvPr/>
        </p:nvSpPr>
        <p:spPr>
          <a:xfrm>
            <a:off x="373320" y="2282400"/>
            <a:ext cx="8370000" cy="4025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591480" y="461880"/>
            <a:ext cx="795852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Virtualization solutions by VMware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536040" y="1387800"/>
            <a:ext cx="7164720" cy="23875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000">
                <a:solidFill>
                  <a:srgbClr val="ff0000"/>
                </a:solidFill>
                <a:latin typeface="Arial"/>
              </a:rPr>
              <a:t>Infrastructure virtualization and cloud  computing solutions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000">
                <a:solidFill>
                  <a:srgbClr val="000000"/>
                </a:solidFill>
                <a:latin typeface="Arial"/>
              </a:rPr>
              <a:t>VMware provides a set of products covering  the entire stack of cloud computing,</a:t>
            </a:r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3396960" y="3958200"/>
            <a:ext cx="1875600" cy="828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409" name="CustomShape 4"/>
          <p:cNvSpPr/>
          <p:nvPr/>
        </p:nvSpPr>
        <p:spPr>
          <a:xfrm>
            <a:off x="487800" y="4330080"/>
            <a:ext cx="2431440" cy="519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10" name="CustomShape 5"/>
          <p:cNvSpPr/>
          <p:nvPr/>
        </p:nvSpPr>
        <p:spPr>
          <a:xfrm>
            <a:off x="6169320" y="3790080"/>
            <a:ext cx="2315880" cy="12657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164600" y="461880"/>
            <a:ext cx="681480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VMware Cloud Solution stack.</a:t>
            </a:r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233280" y="1417320"/>
            <a:ext cx="8452800" cy="5333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779040" y="190080"/>
            <a:ext cx="7585560" cy="12312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</a:rPr>
              <a:t>Microsoft Hyper-V: Server  Virtualization</a:t>
            </a:r>
            <a:endParaRPr/>
          </a:p>
        </p:txBody>
      </p:sp>
      <p:sp>
        <p:nvSpPr>
          <p:cNvPr id="414" name="CustomShape 2"/>
          <p:cNvSpPr/>
          <p:nvPr/>
        </p:nvSpPr>
        <p:spPr>
          <a:xfrm>
            <a:off x="536040" y="1607400"/>
            <a:ext cx="8070840" cy="15735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formerly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known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	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as</a:t>
            </a:r>
            <a:r>
              <a:rPr lang="en-IN" sz="3200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Trebuchet MS"/>
              </a:rPr>
              <a:t>Windows</a:t>
            </a:r>
            <a:r>
              <a:rPr b="1" lang="en-IN" sz="3200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3200">
                <a:solidFill>
                  <a:srgbClr val="000000"/>
                </a:solidFill>
                <a:latin typeface="Trebuchet MS"/>
              </a:rPr>
              <a:t>Server  Virtualization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support a variety of guest operating systems.</a:t>
            </a:r>
            <a:endParaRPr/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955800" y="461880"/>
            <a:ext cx="723060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Microsoft Hyper-V architecture.</a:t>
            </a:r>
            <a:endParaRPr/>
          </a:p>
        </p:txBody>
      </p:sp>
      <p:sp>
        <p:nvSpPr>
          <p:cNvPr id="416" name="CustomShape 2"/>
          <p:cNvSpPr/>
          <p:nvPr/>
        </p:nvSpPr>
        <p:spPr>
          <a:xfrm>
            <a:off x="698040" y="1417320"/>
            <a:ext cx="7747200" cy="5439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713240" y="461880"/>
            <a:ext cx="571248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</a:rPr>
              <a:t>Virtualized Environments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36040" y="1607400"/>
            <a:ext cx="8071560" cy="441720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algn="just">
              <a:lnSpc>
                <a:spcPct val="100000"/>
              </a:lnSpc>
              <a:buFont typeface="StarSymbol"/>
              <a:buChar char="l"/>
            </a:pPr>
            <a:r>
              <a:rPr lang="en-IN" sz="3200">
                <a:solidFill>
                  <a:srgbClr val="000000"/>
                </a:solidFill>
                <a:latin typeface="Arial"/>
              </a:rPr>
              <a:t>Virtualization is a method of logically dividing  the system  resources between different  applications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Trebuchet MS"/>
              </a:rPr>
              <a:t>Application Virtualization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Trebuchet MS"/>
              </a:rPr>
              <a:t>Desktop Virtualization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Trebuchet MS"/>
              </a:rPr>
              <a:t>Server Virtualization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Trebuchet MS"/>
              </a:rPr>
              <a:t>Network Virtualization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Trebuchet MS"/>
              </a:rPr>
              <a:t>Storage Virtualization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798920" y="3611160"/>
            <a:ext cx="3900600" cy="756720"/>
          </a:xfrm>
          <a:prstGeom prst="rect">
            <a:avLst/>
          </a:prstGeom>
          <a:noFill/>
          <a:ln w="19800">
            <a:solidFill>
              <a:srgbClr val="000000"/>
            </a:solidFill>
            <a:round/>
          </a:ln>
        </p:spPr>
      </p:sp>
      <p:sp>
        <p:nvSpPr>
          <p:cNvPr id="123" name="CustomShape 2"/>
          <p:cNvSpPr/>
          <p:nvPr/>
        </p:nvSpPr>
        <p:spPr>
          <a:xfrm>
            <a:off x="2045160" y="3445920"/>
            <a:ext cx="1892160" cy="3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4" name="CustomShape 3"/>
          <p:cNvSpPr/>
          <p:nvPr/>
        </p:nvSpPr>
        <p:spPr>
          <a:xfrm>
            <a:off x="2045160" y="3445920"/>
            <a:ext cx="1892160" cy="27684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txBody>
          <a:bodyPr lIns="0" rIns="0" tIns="33480" bIns="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rial"/>
              </a:rPr>
              <a:t>Operative Systems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870120" y="2014560"/>
            <a:ext cx="313200" cy="2681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26" name="CustomShape 5"/>
          <p:cNvSpPr/>
          <p:nvPr/>
        </p:nvSpPr>
        <p:spPr>
          <a:xfrm>
            <a:off x="870120" y="2014560"/>
            <a:ext cx="313560" cy="2681640"/>
          </a:xfrm>
          <a:prstGeom prst="rect">
            <a:avLst/>
          </a:prstGeom>
          <a:noFill/>
          <a:ln w="12240">
            <a:solidFill>
              <a:srgbClr val="bb8f00"/>
            </a:solidFill>
            <a:round/>
          </a:ln>
        </p:spPr>
        <p:txBody>
          <a:bodyPr lIns="0" rIns="0" tIns="21600" bIns="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rial"/>
              </a:rPr>
              <a:t>Execution Stack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1257840" y="1863000"/>
            <a:ext cx="317160" cy="3108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28" name="CustomShape 7"/>
          <p:cNvSpPr/>
          <p:nvPr/>
        </p:nvSpPr>
        <p:spPr>
          <a:xfrm>
            <a:off x="1280160" y="1879200"/>
            <a:ext cx="218880" cy="300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9" name="CustomShape 8"/>
          <p:cNvSpPr/>
          <p:nvPr/>
        </p:nvSpPr>
        <p:spPr>
          <a:xfrm>
            <a:off x="1280160" y="1879200"/>
            <a:ext cx="218880" cy="300672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130" name="CustomShape 9"/>
          <p:cNvSpPr/>
          <p:nvPr/>
        </p:nvSpPr>
        <p:spPr>
          <a:xfrm>
            <a:off x="5803920" y="4899240"/>
            <a:ext cx="542520" cy="3859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31" name="CustomShape 10"/>
          <p:cNvSpPr/>
          <p:nvPr/>
        </p:nvSpPr>
        <p:spPr>
          <a:xfrm>
            <a:off x="5820120" y="4920840"/>
            <a:ext cx="456480" cy="28872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32" name="CustomShape 11"/>
          <p:cNvSpPr/>
          <p:nvPr/>
        </p:nvSpPr>
        <p:spPr>
          <a:xfrm>
            <a:off x="5820120" y="4920840"/>
            <a:ext cx="456480" cy="28872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133" name="CustomShape 12"/>
          <p:cNvSpPr/>
          <p:nvPr/>
        </p:nvSpPr>
        <p:spPr>
          <a:xfrm>
            <a:off x="6394680" y="4776120"/>
            <a:ext cx="1500480" cy="6332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34" name="CustomShape 13"/>
          <p:cNvSpPr/>
          <p:nvPr/>
        </p:nvSpPr>
        <p:spPr>
          <a:xfrm>
            <a:off x="6577560" y="4849200"/>
            <a:ext cx="1162080" cy="5248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135" name="CustomShape 14"/>
          <p:cNvSpPr/>
          <p:nvPr/>
        </p:nvSpPr>
        <p:spPr>
          <a:xfrm>
            <a:off x="6426720" y="4808160"/>
            <a:ext cx="1381680" cy="51444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136" name="CustomShape 15"/>
          <p:cNvSpPr/>
          <p:nvPr/>
        </p:nvSpPr>
        <p:spPr>
          <a:xfrm>
            <a:off x="6426720" y="4808160"/>
            <a:ext cx="1381680" cy="402840"/>
          </a:xfrm>
          <a:prstGeom prst="rect">
            <a:avLst/>
          </a:prstGeom>
          <a:noFill/>
          <a:ln w="12240">
            <a:solidFill>
              <a:srgbClr val="a6a6a6"/>
            </a:solidFill>
            <a:round/>
          </a:ln>
        </p:spPr>
        <p:txBody>
          <a:bodyPr lIns="0" rIns="0" tIns="98280" bIns="0"/>
          <a:p>
            <a:pPr>
              <a:lnSpc>
                <a:spcPct val="100000"/>
              </a:lnSpc>
            </a:pPr>
            <a:r>
              <a:rPr lang="en-IN" sz="1000">
                <a:solidFill>
                  <a:srgbClr val="585858"/>
                </a:solidFill>
                <a:latin typeface="Arial"/>
              </a:rPr>
              <a:t>Hardware - level  Virtualization</a:t>
            </a:r>
            <a:endParaRPr/>
          </a:p>
        </p:txBody>
      </p:sp>
      <p:sp>
        <p:nvSpPr>
          <p:cNvPr id="137" name="CustomShape 16"/>
          <p:cNvSpPr/>
          <p:nvPr/>
        </p:nvSpPr>
        <p:spPr>
          <a:xfrm>
            <a:off x="1793160" y="4673520"/>
            <a:ext cx="3900600" cy="756720"/>
          </a:xfrm>
          <a:prstGeom prst="rect">
            <a:avLst/>
          </a:prstGeom>
          <a:noFill/>
          <a:ln w="19800">
            <a:solidFill>
              <a:srgbClr val="000000"/>
            </a:solidFill>
            <a:round/>
          </a:ln>
        </p:spPr>
      </p:sp>
      <p:sp>
        <p:nvSpPr>
          <p:cNvPr id="138" name="CustomShape 17"/>
          <p:cNvSpPr/>
          <p:nvPr/>
        </p:nvSpPr>
        <p:spPr>
          <a:xfrm>
            <a:off x="2039040" y="4506480"/>
            <a:ext cx="1315080" cy="32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39" name="CustomShape 18"/>
          <p:cNvSpPr/>
          <p:nvPr/>
        </p:nvSpPr>
        <p:spPr>
          <a:xfrm>
            <a:off x="2039040" y="4506480"/>
            <a:ext cx="1315080" cy="27432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txBody>
          <a:bodyPr lIns="0" rIns="0" tIns="30960" bIns="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rial"/>
              </a:rPr>
              <a:t>Hardware</a:t>
            </a:r>
            <a:endParaRPr/>
          </a:p>
        </p:txBody>
      </p:sp>
      <p:sp>
        <p:nvSpPr>
          <p:cNvPr id="140" name="CustomShape 19"/>
          <p:cNvSpPr/>
          <p:nvPr/>
        </p:nvSpPr>
        <p:spPr>
          <a:xfrm>
            <a:off x="1798920" y="2554920"/>
            <a:ext cx="3900600" cy="755640"/>
          </a:xfrm>
          <a:prstGeom prst="rect">
            <a:avLst/>
          </a:prstGeom>
          <a:noFill/>
          <a:ln w="19800">
            <a:solidFill>
              <a:srgbClr val="000000"/>
            </a:solidFill>
            <a:round/>
          </a:ln>
        </p:spPr>
      </p:sp>
      <p:sp>
        <p:nvSpPr>
          <p:cNvPr id="141" name="CustomShape 20"/>
          <p:cNvSpPr/>
          <p:nvPr/>
        </p:nvSpPr>
        <p:spPr>
          <a:xfrm>
            <a:off x="2045160" y="2388240"/>
            <a:ext cx="2465640" cy="3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2" name="CustomShape 21"/>
          <p:cNvSpPr/>
          <p:nvPr/>
        </p:nvSpPr>
        <p:spPr>
          <a:xfrm>
            <a:off x="2045160" y="2388240"/>
            <a:ext cx="2465640" cy="27684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txBody>
          <a:bodyPr lIns="0" rIns="0" tIns="33480" bIns="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rial"/>
              </a:rPr>
              <a:t>Programming Languages</a:t>
            </a:r>
            <a:endParaRPr/>
          </a:p>
        </p:txBody>
      </p:sp>
      <p:sp>
        <p:nvSpPr>
          <p:cNvPr id="143" name="CustomShape 22"/>
          <p:cNvSpPr/>
          <p:nvPr/>
        </p:nvSpPr>
        <p:spPr>
          <a:xfrm>
            <a:off x="1798920" y="1497240"/>
            <a:ext cx="3900600" cy="755640"/>
          </a:xfrm>
          <a:prstGeom prst="rect">
            <a:avLst/>
          </a:prstGeom>
          <a:noFill/>
          <a:ln w="19800">
            <a:solidFill>
              <a:srgbClr val="000000"/>
            </a:solidFill>
            <a:round/>
          </a:ln>
        </p:spPr>
      </p:sp>
      <p:sp>
        <p:nvSpPr>
          <p:cNvPr id="144" name="CustomShape 23"/>
          <p:cNvSpPr/>
          <p:nvPr/>
        </p:nvSpPr>
        <p:spPr>
          <a:xfrm>
            <a:off x="2045160" y="1330560"/>
            <a:ext cx="1487160" cy="3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5" name="CustomShape 24"/>
          <p:cNvSpPr/>
          <p:nvPr/>
        </p:nvSpPr>
        <p:spPr>
          <a:xfrm>
            <a:off x="2045160" y="1330560"/>
            <a:ext cx="1487160" cy="1179000"/>
          </a:xfrm>
          <a:prstGeom prst="rect">
            <a:avLst/>
          </a:prstGeom>
          <a:noFill/>
          <a:ln>
            <a:noFill/>
          </a:ln>
        </p:spPr>
        <p:txBody>
          <a:bodyPr lIns="0" rIns="0" tIns="34200" bIns="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Arial"/>
              </a:rPr>
              <a:t>Applications</a:t>
            </a:r>
            <a:endParaRPr/>
          </a:p>
        </p:txBody>
      </p:sp>
      <p:sp>
        <p:nvSpPr>
          <p:cNvPr id="146" name="CustomShape 25"/>
          <p:cNvSpPr/>
          <p:nvPr/>
        </p:nvSpPr>
        <p:spPr>
          <a:xfrm>
            <a:off x="5812200" y="3813840"/>
            <a:ext cx="539640" cy="38448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</p:sp>
      <p:sp>
        <p:nvSpPr>
          <p:cNvPr id="147" name="CustomShape 26"/>
          <p:cNvSpPr/>
          <p:nvPr/>
        </p:nvSpPr>
        <p:spPr>
          <a:xfrm>
            <a:off x="5827680" y="3835800"/>
            <a:ext cx="455040" cy="28728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</p:sp>
      <p:sp>
        <p:nvSpPr>
          <p:cNvPr id="148" name="CustomShape 27"/>
          <p:cNvSpPr/>
          <p:nvPr/>
        </p:nvSpPr>
        <p:spPr>
          <a:xfrm>
            <a:off x="5827680" y="3835800"/>
            <a:ext cx="455040" cy="28764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149" name="CustomShape 28"/>
          <p:cNvSpPr/>
          <p:nvPr/>
        </p:nvSpPr>
        <p:spPr>
          <a:xfrm>
            <a:off x="6400800" y="3691080"/>
            <a:ext cx="1501920" cy="63324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</p:sp>
      <p:sp>
        <p:nvSpPr>
          <p:cNvPr id="150" name="CustomShape 29"/>
          <p:cNvSpPr/>
          <p:nvPr/>
        </p:nvSpPr>
        <p:spPr>
          <a:xfrm>
            <a:off x="6423480" y="3839040"/>
            <a:ext cx="1456200" cy="3726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</p:sp>
      <p:sp>
        <p:nvSpPr>
          <p:cNvPr id="151" name="CustomShape 30"/>
          <p:cNvSpPr/>
          <p:nvPr/>
        </p:nvSpPr>
        <p:spPr>
          <a:xfrm>
            <a:off x="6432840" y="3723120"/>
            <a:ext cx="1383120" cy="51444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</p:sp>
      <p:sp>
        <p:nvSpPr>
          <p:cNvPr id="152" name="CustomShape 31"/>
          <p:cNvSpPr/>
          <p:nvPr/>
        </p:nvSpPr>
        <p:spPr>
          <a:xfrm>
            <a:off x="6432840" y="3723120"/>
            <a:ext cx="1383480" cy="332640"/>
          </a:xfrm>
          <a:prstGeom prst="rect">
            <a:avLst/>
          </a:prstGeom>
          <a:noFill/>
          <a:ln w="12240">
            <a:solidFill>
              <a:srgbClr val="a6a6a6"/>
            </a:solidFill>
            <a:round/>
          </a:ln>
        </p:spPr>
        <p:txBody>
          <a:bodyPr lIns="0" rIns="0" tIns="504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000">
                <a:solidFill>
                  <a:srgbClr val="585858"/>
                </a:solidFill>
                <a:latin typeface="Arial"/>
              </a:rPr>
              <a:t>OS- level Virtualization</a:t>
            </a:r>
            <a:endParaRPr/>
          </a:p>
        </p:txBody>
      </p:sp>
      <p:sp>
        <p:nvSpPr>
          <p:cNvPr id="153" name="CustomShape 32"/>
          <p:cNvSpPr/>
          <p:nvPr/>
        </p:nvSpPr>
        <p:spPr>
          <a:xfrm>
            <a:off x="5817600" y="2760840"/>
            <a:ext cx="542520" cy="3859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</p:sp>
      <p:sp>
        <p:nvSpPr>
          <p:cNvPr id="154" name="CustomShape 33"/>
          <p:cNvSpPr/>
          <p:nvPr/>
        </p:nvSpPr>
        <p:spPr>
          <a:xfrm>
            <a:off x="5833800" y="2782800"/>
            <a:ext cx="456480" cy="28872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</p:sp>
      <p:sp>
        <p:nvSpPr>
          <p:cNvPr id="155" name="CustomShape 34"/>
          <p:cNvSpPr/>
          <p:nvPr/>
        </p:nvSpPr>
        <p:spPr>
          <a:xfrm>
            <a:off x="5833800" y="2782800"/>
            <a:ext cx="456480" cy="28872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156" name="CustomShape 35"/>
          <p:cNvSpPr/>
          <p:nvPr/>
        </p:nvSpPr>
        <p:spPr>
          <a:xfrm>
            <a:off x="6406920" y="2554200"/>
            <a:ext cx="1501920" cy="81756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</p:sp>
      <p:sp>
        <p:nvSpPr>
          <p:cNvPr id="157" name="CustomShape 36"/>
          <p:cNvSpPr/>
          <p:nvPr/>
        </p:nvSpPr>
        <p:spPr>
          <a:xfrm>
            <a:off x="6647760" y="2642760"/>
            <a:ext cx="1049400" cy="67752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</p:sp>
      <p:sp>
        <p:nvSpPr>
          <p:cNvPr id="158" name="CustomShape 37"/>
          <p:cNvSpPr/>
          <p:nvPr/>
        </p:nvSpPr>
        <p:spPr>
          <a:xfrm>
            <a:off x="6438960" y="2586240"/>
            <a:ext cx="1383120" cy="69876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</p:sp>
      <p:sp>
        <p:nvSpPr>
          <p:cNvPr id="159" name="CustomShape 38"/>
          <p:cNvSpPr/>
          <p:nvPr/>
        </p:nvSpPr>
        <p:spPr>
          <a:xfrm>
            <a:off x="6438960" y="2586240"/>
            <a:ext cx="1383480" cy="569880"/>
          </a:xfrm>
          <a:prstGeom prst="rect">
            <a:avLst/>
          </a:prstGeom>
          <a:noFill/>
          <a:ln w="12240">
            <a:solidFill>
              <a:srgbClr val="a6a6a6"/>
            </a:solidFill>
            <a:round/>
          </a:ln>
        </p:spPr>
        <p:txBody>
          <a:bodyPr lIns="0" rIns="0" tIns="113040" bIns="0"/>
          <a:p>
            <a:pPr algn="just">
              <a:lnSpc>
                <a:spcPct val="100000"/>
              </a:lnSpc>
            </a:pPr>
            <a:r>
              <a:rPr lang="en-IN" sz="1000">
                <a:solidFill>
                  <a:srgbClr val="585858"/>
                </a:solidFill>
                <a:latin typeface="Arial"/>
              </a:rPr>
              <a:t>Programming  Language level  Virtualization</a:t>
            </a:r>
            <a:endParaRPr/>
          </a:p>
        </p:txBody>
      </p:sp>
      <p:sp>
        <p:nvSpPr>
          <p:cNvPr id="160" name="CustomShape 39"/>
          <p:cNvSpPr/>
          <p:nvPr/>
        </p:nvSpPr>
        <p:spPr>
          <a:xfrm>
            <a:off x="5823720" y="1707840"/>
            <a:ext cx="542520" cy="38592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</p:sp>
      <p:sp>
        <p:nvSpPr>
          <p:cNvPr id="161" name="CustomShape 40"/>
          <p:cNvSpPr/>
          <p:nvPr/>
        </p:nvSpPr>
        <p:spPr>
          <a:xfrm>
            <a:off x="5839920" y="1729800"/>
            <a:ext cx="456480" cy="28872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>
            <a:noFill/>
          </a:ln>
        </p:spPr>
      </p:sp>
      <p:sp>
        <p:nvSpPr>
          <p:cNvPr id="162" name="CustomShape 41"/>
          <p:cNvSpPr/>
          <p:nvPr/>
        </p:nvSpPr>
        <p:spPr>
          <a:xfrm>
            <a:off x="5839920" y="1729800"/>
            <a:ext cx="456480" cy="288720"/>
          </a:xfrm>
          <a:prstGeom prst="rect">
            <a:avLst/>
          </a:prstGeom>
          <a:noFill/>
          <a:ln w="12240">
            <a:solidFill>
              <a:srgbClr val="d5a200"/>
            </a:solidFill>
            <a:round/>
          </a:ln>
        </p:spPr>
      </p:sp>
      <p:sp>
        <p:nvSpPr>
          <p:cNvPr id="163" name="CustomShape 42"/>
          <p:cNvSpPr/>
          <p:nvPr/>
        </p:nvSpPr>
        <p:spPr>
          <a:xfrm>
            <a:off x="6414480" y="1585080"/>
            <a:ext cx="1500480" cy="63324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</p:spPr>
      </p:sp>
      <p:sp>
        <p:nvSpPr>
          <p:cNvPr id="164" name="CustomShape 43"/>
          <p:cNvSpPr/>
          <p:nvPr/>
        </p:nvSpPr>
        <p:spPr>
          <a:xfrm>
            <a:off x="6562440" y="1658160"/>
            <a:ext cx="1235160" cy="524880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>
            <a:noFill/>
          </a:ln>
        </p:spPr>
      </p:sp>
      <p:sp>
        <p:nvSpPr>
          <p:cNvPr id="165" name="CustomShape 44"/>
          <p:cNvSpPr/>
          <p:nvPr/>
        </p:nvSpPr>
        <p:spPr>
          <a:xfrm>
            <a:off x="6446520" y="1617120"/>
            <a:ext cx="1381680" cy="514440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>
            <a:noFill/>
          </a:ln>
        </p:spPr>
      </p:sp>
      <p:sp>
        <p:nvSpPr>
          <p:cNvPr id="166" name="CustomShape 45"/>
          <p:cNvSpPr/>
          <p:nvPr/>
        </p:nvSpPr>
        <p:spPr>
          <a:xfrm>
            <a:off x="6446520" y="1617120"/>
            <a:ext cx="1381680" cy="402480"/>
          </a:xfrm>
          <a:prstGeom prst="rect">
            <a:avLst/>
          </a:prstGeom>
          <a:noFill/>
          <a:ln w="12240">
            <a:solidFill>
              <a:srgbClr val="a6a6a6"/>
            </a:solidFill>
            <a:round/>
          </a:ln>
        </p:spPr>
        <p:txBody>
          <a:bodyPr lIns="0" rIns="0" tIns="97920" bIns="0"/>
          <a:p>
            <a:pPr>
              <a:lnSpc>
                <a:spcPct val="100000"/>
              </a:lnSpc>
            </a:pPr>
            <a:r>
              <a:rPr lang="en-IN" sz="1000">
                <a:solidFill>
                  <a:srgbClr val="585858"/>
                </a:solidFill>
                <a:latin typeface="Arial"/>
              </a:rPr>
              <a:t>Application - level  Virtualization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35760" y="1776240"/>
            <a:ext cx="7969680" cy="4560480"/>
          </a:xfrm>
          <a:prstGeom prst="rect">
            <a:avLst/>
          </a:prstGeom>
          <a:noFill/>
          <a:ln>
            <a:noFill/>
          </a:ln>
        </p:spPr>
        <p:txBody>
          <a:bodyPr lIns="0" rIns="0" tIns="65520" bIns="0"/>
          <a:p>
            <a:pPr>
              <a:lnSpc>
                <a:spcPts val="417"/>
              </a:lnSpc>
              <a:buSzPct val="45000"/>
              <a:buFont typeface="StarSymbol"/>
              <a:buChar char="l"/>
            </a:pPr>
            <a:r>
              <a:rPr lang="en-IN" sz="3100">
                <a:solidFill>
                  <a:srgbClr val="000000"/>
                </a:solidFill>
                <a:latin typeface="Arial"/>
              </a:rPr>
              <a:t>Three major components of Virtualized  Environments</a:t>
            </a:r>
            <a:endParaRPr/>
          </a:p>
          <a:p>
            <a:pPr lvl="1">
              <a:lnSpc>
                <a:spcPts val="389"/>
              </a:lnSpc>
              <a:buSzPct val="74000"/>
              <a:buFont typeface="Arial"/>
              <a:buChar char="–"/>
            </a:pPr>
            <a:r>
              <a:rPr b="1" lang="en-IN" sz="2900" u="heavy">
                <a:solidFill>
                  <a:srgbClr val="000000"/>
                </a:solidFill>
                <a:latin typeface="Arial"/>
              </a:rPr>
              <a:t>Guest</a:t>
            </a:r>
            <a:r>
              <a:rPr b="1" lang="en-IN" sz="29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900">
                <a:solidFill>
                  <a:srgbClr val="000000"/>
                </a:solidFill>
                <a:latin typeface="Arial"/>
              </a:rPr>
              <a:t>– system component that interacts  with Virtualization Layer.</a:t>
            </a:r>
            <a:endParaRPr/>
          </a:p>
          <a:p>
            <a:pPr lvl="1">
              <a:lnSpc>
                <a:spcPts val="389"/>
              </a:lnSpc>
              <a:buSzPct val="74000"/>
              <a:buFont typeface="Arial"/>
              <a:buChar char="–"/>
            </a:pPr>
            <a:r>
              <a:rPr b="1" lang="en-IN" sz="2900" u="heavy">
                <a:solidFill>
                  <a:srgbClr val="000000"/>
                </a:solidFill>
                <a:latin typeface="Arial"/>
              </a:rPr>
              <a:t>Host</a:t>
            </a:r>
            <a:r>
              <a:rPr b="1" lang="en-IN" sz="29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900">
                <a:solidFill>
                  <a:srgbClr val="000000"/>
                </a:solidFill>
                <a:latin typeface="Arial"/>
              </a:rPr>
              <a:t>– original environment where guest  runs.</a:t>
            </a:r>
            <a:endParaRPr/>
          </a:p>
          <a:p>
            <a:pPr lvl="1">
              <a:lnSpc>
                <a:spcPts val="389"/>
              </a:lnSpc>
              <a:buSzPct val="74000"/>
              <a:buFont typeface="Arial"/>
              <a:buChar char="–"/>
            </a:pPr>
            <a:r>
              <a:rPr b="1" lang="en-IN" sz="2900" u="heavy">
                <a:solidFill>
                  <a:srgbClr val="000000"/>
                </a:solidFill>
                <a:latin typeface="Arial"/>
              </a:rPr>
              <a:t>Virtualization Layer</a:t>
            </a:r>
            <a:r>
              <a:rPr b="1" lang="en-IN" sz="2900">
                <a:solidFill>
                  <a:srgbClr val="000000"/>
                </a:solidFill>
                <a:latin typeface="Arial"/>
              </a:rPr>
              <a:t> </a:t>
            </a:r>
            <a:r>
              <a:rPr lang="en-IN" sz="2900">
                <a:solidFill>
                  <a:srgbClr val="000000"/>
                </a:solidFill>
                <a:latin typeface="Arial"/>
              </a:rPr>
              <a:t>– recreate the same or  different environment where guest will run.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