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7" r:id="rId5"/>
    <p:sldId id="266" r:id="rId6"/>
    <p:sldId id="265" r:id="rId7"/>
    <p:sldId id="264" r:id="rId8"/>
    <p:sldId id="263" r:id="rId9"/>
    <p:sldId id="262" r:id="rId10"/>
    <p:sldId id="261" r:id="rId11"/>
    <p:sldId id="260" r:id="rId12"/>
    <p:sldId id="259" r:id="rId13"/>
    <p:sldId id="258" r:id="rId14"/>
    <p:sldId id="275" r:id="rId15"/>
    <p:sldId id="276" r:id="rId16"/>
    <p:sldId id="272" r:id="rId17"/>
    <p:sldId id="274" r:id="rId18"/>
    <p:sldId id="273" r:id="rId19"/>
    <p:sldId id="271" r:id="rId20"/>
    <p:sldId id="270" r:id="rId21"/>
    <p:sldId id="269" r:id="rId22"/>
    <p:sldId id="277"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386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218728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140531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192392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55110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243367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248649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256243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372034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286486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5EB5B8-F6B2-40BB-97BD-D93AE637291F}" type="datetimeFigureOut">
              <a:rPr lang="en-IN" smtClean="0"/>
              <a:t>05-10-2021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CDD19DB-25AF-4FDF-94D9-EC90DCF90CB3}" type="slidenum">
              <a:rPr lang="en-IN" smtClean="0"/>
              <a:t>‹#›</a:t>
            </a:fld>
            <a:endParaRPr lang="en-IN" dirty="0"/>
          </a:p>
        </p:txBody>
      </p:sp>
    </p:spTree>
    <p:extLst>
      <p:ext uri="{BB962C8B-B14F-4D97-AF65-F5344CB8AC3E}">
        <p14:creationId xmlns:p14="http://schemas.microsoft.com/office/powerpoint/2010/main" val="402794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EB5B8-F6B2-40BB-97BD-D93AE637291F}" type="datetimeFigureOut">
              <a:rPr lang="en-IN" smtClean="0"/>
              <a:t>05-10-2021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D19DB-25AF-4FDF-94D9-EC90DCF90CB3}" type="slidenum">
              <a:rPr lang="en-IN" smtClean="0"/>
              <a:t>‹#›</a:t>
            </a:fld>
            <a:endParaRPr lang="en-IN" dirty="0"/>
          </a:p>
        </p:txBody>
      </p:sp>
    </p:spTree>
    <p:extLst>
      <p:ext uri="{BB962C8B-B14F-4D97-AF65-F5344CB8AC3E}">
        <p14:creationId xmlns:p14="http://schemas.microsoft.com/office/powerpoint/2010/main" val="3107777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4" name="Rectangle 3"/>
          <p:cNvSpPr/>
          <p:nvPr/>
        </p:nvSpPr>
        <p:spPr>
          <a:xfrm>
            <a:off x="226795" y="271987"/>
            <a:ext cx="11281465" cy="5170646"/>
          </a:xfrm>
          <a:prstGeom prst="rect">
            <a:avLst/>
          </a:prstGeom>
        </p:spPr>
        <p:txBody>
          <a:bodyPr wrap="square">
            <a:spAutoFit/>
          </a:bodyPr>
          <a:lstStyle/>
          <a:p>
            <a:pPr algn="just"/>
            <a:r>
              <a:rPr lang="en-US" sz="2000" b="1" dirty="0">
                <a:solidFill>
                  <a:schemeClr val="bg1"/>
                </a:solidFill>
                <a:latin typeface="erdana"/>
              </a:rPr>
              <a:t>Java </a:t>
            </a:r>
            <a:r>
              <a:rPr lang="en-US" sz="2000" b="1" dirty="0" smtClean="0">
                <a:solidFill>
                  <a:schemeClr val="bg1"/>
                </a:solidFill>
                <a:latin typeface="erdana"/>
              </a:rPr>
              <a:t>JDBC :</a:t>
            </a:r>
          </a:p>
          <a:p>
            <a:pPr algn="just"/>
            <a:endParaRPr lang="en-US" sz="2000" b="1" dirty="0" smtClean="0">
              <a:solidFill>
                <a:schemeClr val="bg1"/>
              </a:solidFill>
              <a:latin typeface="erdana"/>
            </a:endParaRPr>
          </a:p>
          <a:p>
            <a:pPr algn="just"/>
            <a:r>
              <a:rPr lang="en-IN" dirty="0">
                <a:solidFill>
                  <a:schemeClr val="bg1"/>
                </a:solidFill>
              </a:rPr>
              <a:t>JDBC stands for Java Database Connectivity. JDBC is a Java API to connect and execute the query with the database. </a:t>
            </a:r>
            <a:r>
              <a:rPr lang="en-IN" dirty="0" smtClean="0">
                <a:solidFill>
                  <a:schemeClr val="bg1"/>
                </a:solidFill>
              </a:rPr>
              <a:t>JDBC </a:t>
            </a:r>
            <a:r>
              <a:rPr lang="en-IN" dirty="0">
                <a:solidFill>
                  <a:schemeClr val="bg1"/>
                </a:solidFill>
              </a:rPr>
              <a:t>API uses JDBC drivers to connect with the database. </a:t>
            </a:r>
            <a:endParaRPr lang="en-IN" dirty="0" smtClean="0">
              <a:solidFill>
                <a:schemeClr val="bg1"/>
              </a:solidFill>
            </a:endParaRPr>
          </a:p>
          <a:p>
            <a:pPr algn="just"/>
            <a:endParaRPr lang="en-IN" dirty="0">
              <a:solidFill>
                <a:schemeClr val="bg1"/>
              </a:solidFill>
            </a:endParaRPr>
          </a:p>
          <a:p>
            <a:pPr algn="just"/>
            <a:r>
              <a:rPr lang="en-IN" dirty="0" smtClean="0">
                <a:solidFill>
                  <a:schemeClr val="bg1"/>
                </a:solidFill>
              </a:rPr>
              <a:t>We </a:t>
            </a:r>
            <a:r>
              <a:rPr lang="en-IN" dirty="0">
                <a:solidFill>
                  <a:schemeClr val="bg1"/>
                </a:solidFill>
              </a:rPr>
              <a:t>can use JDBC API to access tabular data stored in any relational database. By the help of JDBC API, we can save, update, delete and fetch data from the database. It is like Open Database Connectivity (ODBC) provided by Microsoft.</a:t>
            </a:r>
          </a:p>
          <a:p>
            <a:pPr algn="just"/>
            <a:endParaRPr lang="en-IN" dirty="0">
              <a:solidFill>
                <a:schemeClr val="bg1"/>
              </a:solidFill>
            </a:endParaRPr>
          </a:p>
          <a:p>
            <a:pPr algn="just"/>
            <a:r>
              <a:rPr lang="en-IN" sz="2000" b="1" dirty="0">
                <a:solidFill>
                  <a:schemeClr val="bg1"/>
                </a:solidFill>
              </a:rPr>
              <a:t>Why Should We Use </a:t>
            </a:r>
            <a:r>
              <a:rPr lang="en-IN" sz="2000" b="1" dirty="0" smtClean="0">
                <a:solidFill>
                  <a:schemeClr val="bg1"/>
                </a:solidFill>
              </a:rPr>
              <a:t>JDBC :</a:t>
            </a:r>
            <a:endParaRPr lang="en-IN" sz="2000" b="1" dirty="0">
              <a:solidFill>
                <a:schemeClr val="bg1"/>
              </a:solidFill>
            </a:endParaRPr>
          </a:p>
          <a:p>
            <a:pPr algn="just"/>
            <a:r>
              <a:rPr lang="en-IN" dirty="0">
                <a:solidFill>
                  <a:schemeClr val="bg1"/>
                </a:solidFill>
              </a:rPr>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pPr algn="just"/>
            <a:r>
              <a:rPr lang="en-IN" dirty="0">
                <a:solidFill>
                  <a:schemeClr val="bg1"/>
                </a:solidFill>
              </a:rPr>
              <a:t>We can use JDBC API to handle database using Java program and can perform the following activities</a:t>
            </a:r>
            <a:r>
              <a:rPr lang="en-IN" dirty="0" smtClean="0">
                <a:solidFill>
                  <a:schemeClr val="bg1"/>
                </a:solidFill>
              </a:rPr>
              <a:t>:</a:t>
            </a:r>
          </a:p>
          <a:p>
            <a:pPr algn="just"/>
            <a:endParaRPr lang="en-IN" dirty="0">
              <a:solidFill>
                <a:schemeClr val="bg1"/>
              </a:solidFill>
            </a:endParaRPr>
          </a:p>
          <a:p>
            <a:pPr marL="285750" indent="-285750" algn="just">
              <a:buFont typeface="Arial" panose="020B0604020202020204" pitchFamily="34" charset="0"/>
              <a:buChar char="•"/>
            </a:pPr>
            <a:r>
              <a:rPr lang="en-IN" dirty="0">
                <a:solidFill>
                  <a:schemeClr val="bg1"/>
                </a:solidFill>
              </a:rPr>
              <a:t>Connect to the database</a:t>
            </a:r>
          </a:p>
          <a:p>
            <a:pPr marL="285750" indent="-285750" algn="just">
              <a:buFont typeface="Arial" panose="020B0604020202020204" pitchFamily="34" charset="0"/>
              <a:buChar char="•"/>
            </a:pPr>
            <a:r>
              <a:rPr lang="en-IN" dirty="0">
                <a:solidFill>
                  <a:schemeClr val="bg1"/>
                </a:solidFill>
              </a:rPr>
              <a:t>Execute queries and update statements to the database</a:t>
            </a:r>
          </a:p>
          <a:p>
            <a:pPr marL="285750" indent="-285750" algn="just">
              <a:buFont typeface="Arial" panose="020B0604020202020204" pitchFamily="34" charset="0"/>
              <a:buChar char="•"/>
            </a:pPr>
            <a:r>
              <a:rPr lang="en-IN" dirty="0">
                <a:solidFill>
                  <a:schemeClr val="bg1"/>
                </a:solidFill>
              </a:rPr>
              <a:t>Retrieve the result received from the database.</a:t>
            </a:r>
          </a:p>
          <a:p>
            <a:pPr marL="285750" indent="-285750" algn="just">
              <a:buFont typeface="Arial" panose="020B0604020202020204" pitchFamily="34" charset="0"/>
              <a:buChar char="•"/>
            </a:pPr>
            <a:endParaRPr lang="en-US" b="1" i="0" dirty="0">
              <a:solidFill>
                <a:schemeClr val="bg1"/>
              </a:solidFill>
              <a:effectLst/>
              <a:latin typeface="erdana"/>
            </a:endParaRPr>
          </a:p>
        </p:txBody>
      </p:sp>
    </p:spTree>
    <p:extLst>
      <p:ext uri="{BB962C8B-B14F-4D97-AF65-F5344CB8AC3E}">
        <p14:creationId xmlns:p14="http://schemas.microsoft.com/office/powerpoint/2010/main" val="327757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257006" y="310304"/>
            <a:ext cx="11605480" cy="3970318"/>
          </a:xfrm>
          <a:prstGeom prst="rect">
            <a:avLst/>
          </a:prstGeom>
        </p:spPr>
        <p:txBody>
          <a:bodyPr wrap="square">
            <a:spAutoFit/>
          </a:bodyPr>
          <a:lstStyle/>
          <a:p>
            <a:pPr algn="just"/>
            <a:r>
              <a:rPr lang="en-IN" b="1" dirty="0">
                <a:solidFill>
                  <a:schemeClr val="bg1"/>
                </a:solidFill>
                <a:latin typeface="erdana"/>
              </a:rPr>
              <a:t>Java Database Connectivity with </a:t>
            </a:r>
            <a:r>
              <a:rPr lang="en-IN" b="1" dirty="0" smtClean="0">
                <a:solidFill>
                  <a:schemeClr val="bg1"/>
                </a:solidFill>
                <a:latin typeface="erdana"/>
              </a:rPr>
              <a:t>MySQL :</a:t>
            </a:r>
          </a:p>
          <a:p>
            <a:pPr algn="just"/>
            <a:endParaRPr lang="en-IN" b="0" i="0" dirty="0">
              <a:solidFill>
                <a:schemeClr val="bg1"/>
              </a:solidFill>
              <a:effectLst/>
              <a:latin typeface="erdana"/>
            </a:endParaRPr>
          </a:p>
          <a:p>
            <a:pPr algn="just"/>
            <a:r>
              <a:rPr lang="en-IN" dirty="0">
                <a:solidFill>
                  <a:schemeClr val="bg1"/>
                </a:solidFill>
              </a:rPr>
              <a:t>To connect Java application with the MySQL database, we need to follow </a:t>
            </a:r>
            <a:r>
              <a:rPr lang="en-IN" dirty="0" smtClean="0">
                <a:solidFill>
                  <a:schemeClr val="bg1"/>
                </a:solidFill>
              </a:rPr>
              <a:t> </a:t>
            </a:r>
            <a:r>
              <a:rPr lang="en-IN" dirty="0">
                <a:solidFill>
                  <a:schemeClr val="bg1"/>
                </a:solidFill>
              </a:rPr>
              <a:t>following steps</a:t>
            </a:r>
            <a:r>
              <a:rPr lang="en-IN" dirty="0" smtClean="0">
                <a:solidFill>
                  <a:schemeClr val="bg1"/>
                </a:solidFill>
              </a:rPr>
              <a:t>.</a:t>
            </a:r>
          </a:p>
          <a:p>
            <a:pPr algn="just"/>
            <a:endParaRPr lang="en-IN" b="0" i="0" dirty="0">
              <a:solidFill>
                <a:schemeClr val="bg1"/>
              </a:solidFill>
              <a:effectLst/>
              <a:latin typeface="erdana"/>
            </a:endParaRPr>
          </a:p>
          <a:p>
            <a:pPr algn="just"/>
            <a:r>
              <a:rPr lang="en-IN" b="1" dirty="0">
                <a:solidFill>
                  <a:schemeClr val="bg1"/>
                </a:solidFill>
              </a:rPr>
              <a:t>Driver class: </a:t>
            </a:r>
            <a:r>
              <a:rPr lang="en-IN" dirty="0">
                <a:solidFill>
                  <a:schemeClr val="bg1"/>
                </a:solidFill>
              </a:rPr>
              <a:t>The driver class for the mysql database is </a:t>
            </a:r>
            <a:r>
              <a:rPr lang="en-IN" b="1" dirty="0">
                <a:solidFill>
                  <a:schemeClr val="bg1"/>
                </a:solidFill>
              </a:rPr>
              <a:t>com.mysql.jdbc.Driver</a:t>
            </a:r>
            <a:r>
              <a:rPr lang="en-IN" dirty="0">
                <a:solidFill>
                  <a:schemeClr val="bg1"/>
                </a:solidFill>
              </a:rPr>
              <a:t>.</a:t>
            </a:r>
          </a:p>
          <a:p>
            <a:pPr algn="just"/>
            <a:endParaRPr lang="en-IN" b="0" i="0" dirty="0" smtClean="0">
              <a:solidFill>
                <a:schemeClr val="bg1"/>
              </a:solidFill>
              <a:effectLst/>
              <a:latin typeface="erdana"/>
            </a:endParaRPr>
          </a:p>
          <a:p>
            <a:pPr algn="just"/>
            <a:r>
              <a:rPr lang="en-IN" b="1" dirty="0">
                <a:solidFill>
                  <a:schemeClr val="bg1"/>
                </a:solidFill>
              </a:rPr>
              <a:t>Connection URL</a:t>
            </a:r>
            <a:r>
              <a:rPr lang="en-IN" b="1" dirty="0" smtClean="0">
                <a:solidFill>
                  <a:schemeClr val="bg1"/>
                </a:solidFill>
              </a:rPr>
              <a:t>:</a:t>
            </a:r>
          </a:p>
          <a:p>
            <a:pPr algn="just"/>
            <a:r>
              <a:rPr lang="en-IN" b="1" dirty="0">
                <a:solidFill>
                  <a:schemeClr val="bg1"/>
                </a:solidFill>
              </a:rPr>
              <a:t> </a:t>
            </a:r>
            <a:r>
              <a:rPr lang="en-IN" dirty="0">
                <a:solidFill>
                  <a:schemeClr val="bg1"/>
                </a:solidFill>
              </a:rPr>
              <a:t>The connection URL for the mysql database is </a:t>
            </a:r>
            <a:r>
              <a:rPr lang="en-IN" b="1" dirty="0">
                <a:solidFill>
                  <a:schemeClr val="bg1"/>
                </a:solidFill>
              </a:rPr>
              <a:t>jdbc:mysql://localhost:3306/sonoo</a:t>
            </a:r>
            <a:r>
              <a:rPr lang="en-IN" dirty="0">
                <a:solidFill>
                  <a:schemeClr val="bg1"/>
                </a:solidFill>
              </a:rPr>
              <a:t> </a:t>
            </a:r>
            <a:endParaRPr lang="en-IN" dirty="0" smtClean="0">
              <a:solidFill>
                <a:schemeClr val="bg1"/>
              </a:solidFill>
            </a:endParaRPr>
          </a:p>
          <a:p>
            <a:pPr algn="just"/>
            <a:r>
              <a:rPr lang="en-IN" dirty="0" smtClean="0">
                <a:solidFill>
                  <a:schemeClr val="bg1"/>
                </a:solidFill>
              </a:rPr>
              <a:t>where </a:t>
            </a:r>
            <a:r>
              <a:rPr lang="en-IN" dirty="0">
                <a:solidFill>
                  <a:schemeClr val="bg1"/>
                </a:solidFill>
              </a:rPr>
              <a:t>jdbc is the API, mysql is the database, localhost is the server name on which mysql is running, we may also use IP address, 3306 is the port number and sonoo is the database name</a:t>
            </a:r>
            <a:r>
              <a:rPr lang="en-IN" dirty="0" smtClean="0">
                <a:solidFill>
                  <a:schemeClr val="bg1"/>
                </a:solidFill>
              </a:rPr>
              <a:t>.</a:t>
            </a:r>
          </a:p>
          <a:p>
            <a:pPr algn="just"/>
            <a:endParaRPr lang="en-IN" b="0" i="0" dirty="0">
              <a:solidFill>
                <a:schemeClr val="bg1"/>
              </a:solidFill>
              <a:effectLst/>
              <a:latin typeface="erdana"/>
            </a:endParaRPr>
          </a:p>
          <a:p>
            <a:pPr algn="just"/>
            <a:r>
              <a:rPr lang="en-IN" b="1" dirty="0">
                <a:solidFill>
                  <a:schemeClr val="bg1"/>
                </a:solidFill>
              </a:rPr>
              <a:t>Username: </a:t>
            </a:r>
            <a:r>
              <a:rPr lang="en-IN" dirty="0">
                <a:solidFill>
                  <a:schemeClr val="bg1"/>
                </a:solidFill>
              </a:rPr>
              <a:t>The default username for the mysql database is </a:t>
            </a:r>
            <a:r>
              <a:rPr lang="en-IN" b="1" dirty="0">
                <a:solidFill>
                  <a:schemeClr val="bg1"/>
                </a:solidFill>
              </a:rPr>
              <a:t>root</a:t>
            </a:r>
            <a:r>
              <a:rPr lang="en-IN" dirty="0">
                <a:solidFill>
                  <a:schemeClr val="bg1"/>
                </a:solidFill>
              </a:rPr>
              <a:t>.</a:t>
            </a:r>
          </a:p>
          <a:p>
            <a:pPr algn="just"/>
            <a:endParaRPr lang="en-IN" b="0" i="0" dirty="0" smtClean="0">
              <a:solidFill>
                <a:schemeClr val="bg1"/>
              </a:solidFill>
              <a:effectLst/>
              <a:latin typeface="erdana"/>
            </a:endParaRPr>
          </a:p>
          <a:p>
            <a:pPr algn="just"/>
            <a:r>
              <a:rPr lang="en-IN" b="1" dirty="0">
                <a:solidFill>
                  <a:schemeClr val="bg1"/>
                </a:solidFill>
              </a:rPr>
              <a:t>Password: </a:t>
            </a:r>
            <a:r>
              <a:rPr lang="en-IN" dirty="0">
                <a:solidFill>
                  <a:schemeClr val="bg1"/>
                </a:solidFill>
              </a:rPr>
              <a:t>It is the password given by the user at the time of installing the mysql database.</a:t>
            </a:r>
            <a:endParaRPr lang="en-IN" b="0" i="0" dirty="0">
              <a:solidFill>
                <a:schemeClr val="bg1"/>
              </a:solidFill>
              <a:effectLst/>
              <a:latin typeface="erdana"/>
            </a:endParaRPr>
          </a:p>
        </p:txBody>
      </p:sp>
    </p:spTree>
    <p:extLst>
      <p:ext uri="{BB962C8B-B14F-4D97-AF65-F5344CB8AC3E}">
        <p14:creationId xmlns:p14="http://schemas.microsoft.com/office/powerpoint/2010/main" val="362599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283475" y="318844"/>
            <a:ext cx="11661390" cy="2154436"/>
          </a:xfrm>
          <a:prstGeom prst="rect">
            <a:avLst/>
          </a:prstGeom>
        </p:spPr>
        <p:txBody>
          <a:bodyPr wrap="square">
            <a:spAutoFit/>
          </a:bodyPr>
          <a:lstStyle/>
          <a:p>
            <a:pPr algn="just"/>
            <a:r>
              <a:rPr lang="en-US" sz="2400" b="1" dirty="0">
                <a:solidFill>
                  <a:schemeClr val="bg1"/>
                </a:solidFill>
              </a:rPr>
              <a:t>DriverManager class :</a:t>
            </a:r>
          </a:p>
          <a:p>
            <a:pPr algn="just"/>
            <a:r>
              <a:rPr lang="en-US" dirty="0">
                <a:solidFill>
                  <a:schemeClr val="bg1"/>
                </a:solidFill>
              </a:rPr>
              <a:t>	</a:t>
            </a:r>
            <a:r>
              <a:rPr lang="en-IN" dirty="0">
                <a:solidFill>
                  <a:schemeClr val="bg1"/>
                </a:solidFill>
              </a:rPr>
              <a:t>The DriverManager class acts as an interface between user and drivers.</a:t>
            </a:r>
          </a:p>
          <a:p>
            <a:pPr algn="just"/>
            <a:r>
              <a:rPr lang="en-IN" dirty="0">
                <a:solidFill>
                  <a:schemeClr val="bg1"/>
                </a:solidFill>
              </a:rPr>
              <a:t>It keeps track of the drivers that are available and handles establishing a connection between a database and the appropriate driver.</a:t>
            </a:r>
          </a:p>
          <a:p>
            <a:pPr algn="just"/>
            <a:endParaRPr lang="en-IN" dirty="0">
              <a:solidFill>
                <a:schemeClr val="bg1"/>
              </a:solidFill>
            </a:endParaRPr>
          </a:p>
          <a:p>
            <a:pPr algn="just"/>
            <a:r>
              <a:rPr lang="en-IN" sz="2000" b="1" dirty="0">
                <a:solidFill>
                  <a:schemeClr val="bg1"/>
                </a:solidFill>
              </a:rPr>
              <a:t>Useful methods of DriverManager class</a:t>
            </a:r>
          </a:p>
          <a:p>
            <a:pPr algn="just"/>
            <a:endParaRPr lang="en-US" b="0" i="0" dirty="0">
              <a:solidFill>
                <a:srgbClr val="610B38"/>
              </a:solidFill>
              <a:effectLst/>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1553703862"/>
              </p:ext>
            </p:extLst>
          </p:nvPr>
        </p:nvGraphicFramePr>
        <p:xfrm>
          <a:off x="371243" y="2586680"/>
          <a:ext cx="11153492" cy="2758440"/>
        </p:xfrm>
        <a:graphic>
          <a:graphicData uri="http://schemas.openxmlformats.org/drawingml/2006/table">
            <a:tbl>
              <a:tblPr/>
              <a:tblGrid>
                <a:gridCol w="5576746"/>
                <a:gridCol w="5576746"/>
              </a:tblGrid>
              <a:tr h="458263">
                <a:tc>
                  <a:txBody>
                    <a:bodyPr/>
                    <a:lstStyle/>
                    <a:p>
                      <a:pPr marL="0" algn="just" defTabSz="914400" rtl="0" eaLnBrk="1" fontAlgn="t" latinLnBrk="0" hangingPunct="1"/>
                      <a:r>
                        <a:rPr lang="en-US" sz="1800" kern="1200" dirty="0">
                          <a:solidFill>
                            <a:sysClr val="windowText" lastClr="000000"/>
                          </a:solidFill>
                          <a:latin typeface="+mn-lt"/>
                          <a:ea typeface="+mn-ea"/>
                          <a:cs typeface="+mn-cs"/>
                        </a:rPr>
                        <a:t>Method</a:t>
                      </a:r>
                    </a:p>
                  </a:txBody>
                  <a:tcPr marL="114300" marR="114300" marT="114300" marB="114300">
                    <a:lnL w="9525" cap="flat" cmpd="sng" algn="ctr">
                      <a:solidFill>
                        <a:srgbClr val="200627"/>
                      </a:solidFill>
                      <a:prstDash val="solid"/>
                      <a:round/>
                      <a:headEnd type="none" w="med" len="med"/>
                      <a:tailEnd type="none" w="med" len="med"/>
                    </a:lnL>
                    <a:lnR w="9525" cap="flat" cmpd="sng" algn="ctr">
                      <a:solidFill>
                        <a:srgbClr val="200627"/>
                      </a:solidFill>
                      <a:prstDash val="solid"/>
                      <a:round/>
                      <a:headEnd type="none" w="med" len="med"/>
                      <a:tailEnd type="none" w="med" len="med"/>
                    </a:lnR>
                    <a:lnT w="9525" cap="flat" cmpd="sng" algn="ctr">
                      <a:solidFill>
                        <a:srgbClr val="2006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algn="just" defTabSz="914400" rtl="0" eaLnBrk="1" fontAlgn="t" latinLnBrk="0" hangingPunct="1"/>
                      <a:r>
                        <a:rPr lang="en-US" sz="1800" kern="1200" dirty="0">
                          <a:solidFill>
                            <a:sysClr val="windowText" lastClr="000000"/>
                          </a:solidFill>
                          <a:latin typeface="+mn-lt"/>
                          <a:ea typeface="+mn-ea"/>
                          <a:cs typeface="+mn-cs"/>
                        </a:rPr>
                        <a:t>Description</a:t>
                      </a:r>
                    </a:p>
                  </a:txBody>
                  <a:tcPr marL="114300" marR="114300" marT="114300" marB="114300">
                    <a:lnL w="9525" cap="flat" cmpd="sng" algn="ctr">
                      <a:solidFill>
                        <a:srgbClr val="200627"/>
                      </a:solidFill>
                      <a:prstDash val="solid"/>
                      <a:round/>
                      <a:headEnd type="none" w="med" len="med"/>
                      <a:tailEnd type="none" w="med" len="med"/>
                    </a:lnL>
                    <a:lnR w="9525" cap="flat" cmpd="sng" algn="ctr">
                      <a:solidFill>
                        <a:srgbClr val="200627"/>
                      </a:solidFill>
                      <a:prstDash val="solid"/>
                      <a:round/>
                      <a:headEnd type="none" w="med" len="med"/>
                      <a:tailEnd type="none" w="med" len="med"/>
                    </a:lnR>
                    <a:lnT w="9525" cap="flat" cmpd="sng" algn="ctr">
                      <a:solidFill>
                        <a:srgbClr val="2006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1) public static void registerDriver(Driver driver):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is used to register the given driver with DriverManager.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2) public static void deregisterDriver(Driver driver):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is used to deregister the given driver (drop the driver from the list) with DriverManager.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marL="0" algn="just" defTabSz="914400" rtl="0" eaLnBrk="1" fontAlgn="t" latinLnBrk="0" hangingPunct="1"/>
                      <a:r>
                        <a:rPr lang="en-IN" sz="1800" kern="1200" dirty="0">
                          <a:solidFill>
                            <a:sysClr val="windowText" lastClr="000000"/>
                          </a:solidFill>
                          <a:latin typeface="+mn-lt"/>
                          <a:ea typeface="+mn-ea"/>
                          <a:cs typeface="+mn-cs"/>
                        </a:rPr>
                        <a:t>3) public static Connection getConnection(String url):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is used to establish the connection with the specified url.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marL="0" algn="just" defTabSz="914400" rtl="0" eaLnBrk="1" fontAlgn="t" latinLnBrk="0" hangingPunct="1"/>
                      <a:r>
                        <a:rPr lang="en-IN" sz="1800" kern="1200" dirty="0">
                          <a:solidFill>
                            <a:sysClr val="windowText" lastClr="000000"/>
                          </a:solidFill>
                          <a:latin typeface="+mn-lt"/>
                          <a:ea typeface="+mn-ea"/>
                          <a:cs typeface="+mn-cs"/>
                        </a:rPr>
                        <a:t>4) public static Connection getConnection(String url,String userName,String password):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is used to establish the connection with the specified url, username and password.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782430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266972" y="310606"/>
            <a:ext cx="10164514" cy="1877437"/>
          </a:xfrm>
          <a:prstGeom prst="rect">
            <a:avLst/>
          </a:prstGeom>
        </p:spPr>
        <p:txBody>
          <a:bodyPr wrap="none">
            <a:spAutoFit/>
          </a:bodyPr>
          <a:lstStyle/>
          <a:p>
            <a:pPr algn="just"/>
            <a:r>
              <a:rPr lang="en-US" sz="2400" b="1" dirty="0">
                <a:solidFill>
                  <a:schemeClr val="bg1"/>
                </a:solidFill>
              </a:rPr>
              <a:t>Connection interface :</a:t>
            </a:r>
          </a:p>
          <a:p>
            <a:pPr algn="just"/>
            <a:r>
              <a:rPr lang="en-IN" dirty="0">
                <a:solidFill>
                  <a:schemeClr val="bg1"/>
                </a:solidFill>
              </a:rPr>
              <a:t>A Connection is the session between java application and database.</a:t>
            </a:r>
          </a:p>
          <a:p>
            <a:pPr algn="just"/>
            <a:r>
              <a:rPr lang="en-IN" dirty="0">
                <a:solidFill>
                  <a:schemeClr val="bg1"/>
                </a:solidFill>
              </a:rPr>
              <a:t>The Connection interface provide many methods for transaction management like commit(), rollback() etc.</a:t>
            </a:r>
          </a:p>
          <a:p>
            <a:pPr algn="just"/>
            <a:endParaRPr lang="en-IN" dirty="0">
              <a:solidFill>
                <a:schemeClr val="bg1"/>
              </a:solidFill>
            </a:endParaRPr>
          </a:p>
          <a:p>
            <a:pPr algn="just"/>
            <a:r>
              <a:rPr lang="en-IN" sz="2000" b="1" dirty="0">
                <a:solidFill>
                  <a:schemeClr val="bg1"/>
                </a:solidFill>
              </a:rPr>
              <a:t>Commonly used methods of Connection interface:</a:t>
            </a:r>
          </a:p>
          <a:p>
            <a:pPr algn="just"/>
            <a:endParaRPr lang="en-US" b="0" i="0" dirty="0">
              <a:solidFill>
                <a:srgbClr val="610B38"/>
              </a:solidFill>
              <a:effectLst/>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3673721690"/>
              </p:ext>
            </p:extLst>
          </p:nvPr>
        </p:nvGraphicFramePr>
        <p:xfrm>
          <a:off x="541711" y="2064932"/>
          <a:ext cx="11106591" cy="3978991"/>
        </p:xfrm>
        <a:graphic>
          <a:graphicData uri="http://schemas.openxmlformats.org/drawingml/2006/table">
            <a:tbl>
              <a:tblPr/>
              <a:tblGrid>
                <a:gridCol w="11106591"/>
              </a:tblGrid>
              <a:tr h="762735">
                <a:tc>
                  <a:txBody>
                    <a:bodyPr/>
                    <a:lstStyle/>
                    <a:p>
                      <a:pPr algn="just"/>
                      <a:r>
                        <a:rPr lang="en-IN" sz="1500" b="1" dirty="0">
                          <a:solidFill>
                            <a:srgbClr val="333333"/>
                          </a:solidFill>
                          <a:effectLst/>
                          <a:latin typeface="inter-bold"/>
                        </a:rPr>
                        <a:t>1) public Statement createStatement():</a:t>
                      </a:r>
                      <a:r>
                        <a:rPr lang="en-IN" sz="1500" dirty="0">
                          <a:solidFill>
                            <a:srgbClr val="333333"/>
                          </a:solidFill>
                          <a:effectLst/>
                          <a:latin typeface="inter-regular"/>
                        </a:rPr>
                        <a:t> creates a statement object that can be used to execute SQL queries.</a:t>
                      </a:r>
                    </a:p>
                  </a:txBody>
                  <a:tcPr marL="312596" marR="117224" marT="156298" marB="156298"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tr>
              <a:tr h="829933">
                <a:tc>
                  <a:txBody>
                    <a:bodyPr/>
                    <a:lstStyle/>
                    <a:p>
                      <a:pPr algn="just"/>
                      <a:r>
                        <a:rPr lang="en-IN" sz="1500" b="1" dirty="0">
                          <a:solidFill>
                            <a:srgbClr val="333333"/>
                          </a:solidFill>
                          <a:effectLst/>
                          <a:latin typeface="inter-bold"/>
                        </a:rPr>
                        <a:t>2) public Statement createStatement(int resultSetType,int resultSetConcurrency):</a:t>
                      </a:r>
                      <a:r>
                        <a:rPr lang="en-IN" sz="1500" dirty="0">
                          <a:solidFill>
                            <a:srgbClr val="333333"/>
                          </a:solidFill>
                          <a:effectLst/>
                          <a:latin typeface="inter-regular"/>
                        </a:rPr>
                        <a:t> Creates a Statement object that will generate ResultSet objects with the given type and concurrency.</a:t>
                      </a:r>
                    </a:p>
                  </a:txBody>
                  <a:tcPr marL="312596" marR="117224" marT="156298" marB="156298"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tr>
              <a:tr h="469557">
                <a:tc>
                  <a:txBody>
                    <a:bodyPr/>
                    <a:lstStyle/>
                    <a:p>
                      <a:pPr algn="just"/>
                      <a:r>
                        <a:rPr lang="en-IN" sz="1500" b="1" dirty="0">
                          <a:solidFill>
                            <a:srgbClr val="333333"/>
                          </a:solidFill>
                          <a:effectLst/>
                          <a:latin typeface="inter-bold"/>
                        </a:rPr>
                        <a:t>3) public void setAutoCommit(boolean status):</a:t>
                      </a:r>
                      <a:r>
                        <a:rPr lang="en-IN" sz="1500" dirty="0">
                          <a:solidFill>
                            <a:srgbClr val="333333"/>
                          </a:solidFill>
                          <a:effectLst/>
                          <a:latin typeface="inter-regular"/>
                        </a:rPr>
                        <a:t> is used to set the commit status.By default it is true.</a:t>
                      </a:r>
                    </a:p>
                  </a:txBody>
                  <a:tcPr marL="312596" marR="117224" marT="156298" marB="156298"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tr>
              <a:tr h="762735">
                <a:tc>
                  <a:txBody>
                    <a:bodyPr/>
                    <a:lstStyle/>
                    <a:p>
                      <a:pPr algn="just"/>
                      <a:r>
                        <a:rPr lang="en-IN" sz="1500" b="1" dirty="0">
                          <a:solidFill>
                            <a:srgbClr val="333333"/>
                          </a:solidFill>
                          <a:effectLst/>
                          <a:latin typeface="inter-bold"/>
                        </a:rPr>
                        <a:t>4) public void commit():</a:t>
                      </a:r>
                      <a:r>
                        <a:rPr lang="en-IN" sz="1500" dirty="0">
                          <a:solidFill>
                            <a:srgbClr val="333333"/>
                          </a:solidFill>
                          <a:effectLst/>
                          <a:latin typeface="inter-regular"/>
                        </a:rPr>
                        <a:t> saves the changes made since the previous commit/rollback permanent.</a:t>
                      </a:r>
                    </a:p>
                  </a:txBody>
                  <a:tcPr marL="312596" marR="117224" marT="156298" marB="156298"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tr>
              <a:tr h="537665">
                <a:tc>
                  <a:txBody>
                    <a:bodyPr/>
                    <a:lstStyle/>
                    <a:p>
                      <a:pPr algn="just"/>
                      <a:r>
                        <a:rPr lang="en-IN" sz="1500" b="1" dirty="0">
                          <a:solidFill>
                            <a:srgbClr val="333333"/>
                          </a:solidFill>
                          <a:effectLst/>
                          <a:latin typeface="inter-bold"/>
                        </a:rPr>
                        <a:t>5) public void rollback():</a:t>
                      </a:r>
                      <a:r>
                        <a:rPr lang="en-IN" sz="1500" dirty="0">
                          <a:solidFill>
                            <a:srgbClr val="333333"/>
                          </a:solidFill>
                          <a:effectLst/>
                          <a:latin typeface="inter-regular"/>
                        </a:rPr>
                        <a:t> Drops all changes made since the previous commit/rollback.</a:t>
                      </a:r>
                    </a:p>
                  </a:txBody>
                  <a:tcPr marL="312596" marR="117224" marT="156298" marB="156298"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tr>
              <a:tr h="537665">
                <a:tc>
                  <a:txBody>
                    <a:bodyPr/>
                    <a:lstStyle/>
                    <a:p>
                      <a:pPr algn="just"/>
                      <a:r>
                        <a:rPr lang="en-IN" sz="1500" b="1" dirty="0">
                          <a:solidFill>
                            <a:srgbClr val="333333"/>
                          </a:solidFill>
                          <a:effectLst/>
                          <a:latin typeface="inter-bold"/>
                        </a:rPr>
                        <a:t>6) public void close():</a:t>
                      </a:r>
                      <a:r>
                        <a:rPr lang="en-IN" sz="1500" dirty="0">
                          <a:solidFill>
                            <a:srgbClr val="333333"/>
                          </a:solidFill>
                          <a:effectLst/>
                          <a:latin typeface="inter-regular"/>
                        </a:rPr>
                        <a:t> closes the connection and Releases a JDBC resources immediately.</a:t>
                      </a:r>
                    </a:p>
                  </a:txBody>
                  <a:tcPr marL="312596" marR="117224" marT="156298" marB="156298"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tr>
            </a:tbl>
          </a:graphicData>
        </a:graphic>
      </p:graphicFrame>
    </p:spTree>
    <p:extLst>
      <p:ext uri="{BB962C8B-B14F-4D97-AF65-F5344CB8AC3E}">
        <p14:creationId xmlns:p14="http://schemas.microsoft.com/office/powerpoint/2010/main" val="2084132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507680" y="344919"/>
            <a:ext cx="7769499" cy="1569660"/>
          </a:xfrm>
          <a:prstGeom prst="rect">
            <a:avLst/>
          </a:prstGeom>
        </p:spPr>
        <p:txBody>
          <a:bodyPr wrap="none">
            <a:spAutoFit/>
          </a:bodyPr>
          <a:lstStyle/>
          <a:p>
            <a:pPr algn="just"/>
            <a:r>
              <a:rPr lang="en-US" sz="2400" b="1" dirty="0">
                <a:solidFill>
                  <a:schemeClr val="bg1"/>
                </a:solidFill>
              </a:rPr>
              <a:t>Statement interface :</a:t>
            </a:r>
          </a:p>
          <a:p>
            <a:pPr algn="just"/>
            <a:r>
              <a:rPr lang="en-IN" dirty="0">
                <a:solidFill>
                  <a:schemeClr val="bg1"/>
                </a:solidFill>
              </a:rPr>
              <a:t>The Statement interface provides methods to execute queries with the database.</a:t>
            </a:r>
          </a:p>
          <a:p>
            <a:pPr algn="just"/>
            <a:endParaRPr lang="en-IN" dirty="0">
              <a:solidFill>
                <a:schemeClr val="bg1"/>
              </a:solidFill>
            </a:endParaRPr>
          </a:p>
          <a:p>
            <a:pPr algn="just"/>
            <a:r>
              <a:rPr lang="en-IN" dirty="0">
                <a:solidFill>
                  <a:schemeClr val="bg1"/>
                </a:solidFill>
              </a:rPr>
              <a:t>Commonly used methods of Statement interface:</a:t>
            </a:r>
          </a:p>
          <a:p>
            <a:pPr algn="just"/>
            <a:endParaRPr lang="en-US" b="0" i="0" dirty="0">
              <a:solidFill>
                <a:srgbClr val="610B38"/>
              </a:solidFill>
              <a:effectLst/>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3234571245"/>
              </p:ext>
            </p:extLst>
          </p:nvPr>
        </p:nvGraphicFramePr>
        <p:xfrm>
          <a:off x="527763" y="1830484"/>
          <a:ext cx="11054637" cy="2560320"/>
        </p:xfrm>
        <a:graphic>
          <a:graphicData uri="http://schemas.openxmlformats.org/drawingml/2006/table">
            <a:tbl>
              <a:tblPr/>
              <a:tblGrid>
                <a:gridCol w="11054637"/>
              </a:tblGrid>
              <a:tr h="0">
                <a:tc>
                  <a:txBody>
                    <a:bodyPr/>
                    <a:lstStyle/>
                    <a:p>
                      <a:pPr marL="342900" indent="-342900" algn="just" defTabSz="914400" rtl="0" eaLnBrk="1" latinLnBrk="0" hangingPunct="1">
                        <a:buAutoNum type="arabicParenR"/>
                      </a:pPr>
                      <a:r>
                        <a:rPr lang="en-IN" sz="1800" kern="1200" dirty="0" smtClean="0">
                          <a:solidFill>
                            <a:sysClr val="windowText" lastClr="000000"/>
                          </a:solidFill>
                          <a:latin typeface="+mn-lt"/>
                          <a:ea typeface="+mn-ea"/>
                          <a:cs typeface="+mn-cs"/>
                        </a:rPr>
                        <a:t>public </a:t>
                      </a:r>
                      <a:r>
                        <a:rPr lang="en-IN" sz="1800" kern="1200" dirty="0">
                          <a:solidFill>
                            <a:sysClr val="windowText" lastClr="000000"/>
                          </a:solidFill>
                          <a:latin typeface="+mn-lt"/>
                          <a:ea typeface="+mn-ea"/>
                          <a:cs typeface="+mn-cs"/>
                        </a:rPr>
                        <a:t>ResultSet executeQuery(String sql): is used to execute SELECT query. It returns the object of ResultSet</a:t>
                      </a:r>
                      <a:r>
                        <a:rPr lang="en-IN" sz="1800" kern="1200" dirty="0" smtClean="0">
                          <a:solidFill>
                            <a:sysClr val="windowText" lastClr="000000"/>
                          </a:solidFill>
                          <a:latin typeface="+mn-lt"/>
                          <a:ea typeface="+mn-ea"/>
                          <a:cs typeface="+mn-cs"/>
                        </a:rPr>
                        <a:t>.</a:t>
                      </a:r>
                    </a:p>
                    <a:p>
                      <a:pPr marL="342900" indent="-342900" algn="just" defTabSz="914400" rtl="0" eaLnBrk="1" latinLnBrk="0" hangingPunct="1">
                        <a:buAutoNum type="arabicParenR"/>
                      </a:pPr>
                      <a:endParaRPr lang="en-IN" sz="1800" kern="1200" dirty="0">
                        <a:solidFill>
                          <a:sysClr val="windowText" lastClr="000000"/>
                        </a:solidFill>
                        <a:latin typeface="+mn-lt"/>
                        <a:ea typeface="+mn-ea"/>
                        <a:cs typeface="+mn-cs"/>
                      </a:endParaRPr>
                    </a:p>
                  </a:txBody>
                  <a:tcPr anchor="ctr">
                    <a:lnL>
                      <a:noFill/>
                    </a:lnL>
                    <a:lnR>
                      <a:noFill/>
                    </a:lnR>
                    <a:lnT>
                      <a:noFill/>
                    </a:lnT>
                    <a:lnB>
                      <a:noFill/>
                    </a:lnB>
                    <a:solidFill>
                      <a:srgbClr val="FFFFFF"/>
                    </a:solidFill>
                  </a:tcPr>
                </a:tc>
              </a:tr>
              <a:tr h="0">
                <a:tc>
                  <a:txBody>
                    <a:bodyPr/>
                    <a:lstStyle/>
                    <a:p>
                      <a:pPr marL="0" algn="just" defTabSz="914400" rtl="0" eaLnBrk="1" latinLnBrk="0" hangingPunct="1"/>
                      <a:r>
                        <a:rPr lang="en-IN" sz="1800" kern="1200" dirty="0">
                          <a:solidFill>
                            <a:sysClr val="windowText" lastClr="000000"/>
                          </a:solidFill>
                          <a:latin typeface="+mn-lt"/>
                          <a:ea typeface="+mn-ea"/>
                          <a:cs typeface="+mn-cs"/>
                        </a:rPr>
                        <a:t>2) public int executeUpdate(String sql): is used to execute specified query, it may be create, drop, insert, update, delete etc</a:t>
                      </a:r>
                      <a:r>
                        <a:rPr lang="en-IN" sz="1800" kern="1200" dirty="0" smtClean="0">
                          <a:solidFill>
                            <a:sysClr val="windowText" lastClr="000000"/>
                          </a:solidFill>
                          <a:latin typeface="+mn-lt"/>
                          <a:ea typeface="+mn-ea"/>
                          <a:cs typeface="+mn-cs"/>
                        </a:rPr>
                        <a:t>.</a:t>
                      </a:r>
                    </a:p>
                    <a:p>
                      <a:pPr marL="0" algn="just" defTabSz="914400" rtl="0" eaLnBrk="1" latinLnBrk="0" hangingPunct="1"/>
                      <a:endParaRPr lang="en-IN" sz="1800" kern="1200" dirty="0">
                        <a:solidFill>
                          <a:sysClr val="windowText" lastClr="000000"/>
                        </a:solidFill>
                        <a:latin typeface="+mn-lt"/>
                        <a:ea typeface="+mn-ea"/>
                        <a:cs typeface="+mn-cs"/>
                      </a:endParaRPr>
                    </a:p>
                  </a:txBody>
                  <a:tcPr anchor="ctr">
                    <a:lnL>
                      <a:noFill/>
                    </a:lnL>
                    <a:lnR>
                      <a:noFill/>
                    </a:lnR>
                    <a:lnT>
                      <a:noFill/>
                    </a:lnT>
                    <a:lnB>
                      <a:noFill/>
                    </a:lnB>
                    <a:solidFill>
                      <a:srgbClr val="FFFFFF"/>
                    </a:solidFill>
                  </a:tcPr>
                </a:tc>
              </a:tr>
              <a:tr h="0">
                <a:tc>
                  <a:txBody>
                    <a:bodyPr/>
                    <a:lstStyle/>
                    <a:p>
                      <a:pPr marL="0" algn="just" defTabSz="914400" rtl="0" eaLnBrk="1" latinLnBrk="0" hangingPunct="1"/>
                      <a:r>
                        <a:rPr lang="en-IN" sz="1800" kern="1200" dirty="0">
                          <a:solidFill>
                            <a:sysClr val="windowText" lastClr="000000"/>
                          </a:solidFill>
                          <a:latin typeface="+mn-lt"/>
                          <a:ea typeface="+mn-ea"/>
                          <a:cs typeface="+mn-cs"/>
                        </a:rPr>
                        <a:t>3) public boolean execute(String sql): is used to execute queries that may return multiple results</a:t>
                      </a:r>
                      <a:r>
                        <a:rPr lang="en-IN" sz="1800" kern="1200" dirty="0" smtClean="0">
                          <a:solidFill>
                            <a:sysClr val="windowText" lastClr="000000"/>
                          </a:solidFill>
                          <a:latin typeface="+mn-lt"/>
                          <a:ea typeface="+mn-ea"/>
                          <a:cs typeface="+mn-cs"/>
                        </a:rPr>
                        <a:t>.</a:t>
                      </a:r>
                    </a:p>
                    <a:p>
                      <a:pPr marL="0" algn="just" defTabSz="914400" rtl="0" eaLnBrk="1" latinLnBrk="0" hangingPunct="1"/>
                      <a:endParaRPr lang="en-IN" sz="1800" kern="1200" dirty="0">
                        <a:solidFill>
                          <a:sysClr val="windowText" lastClr="000000"/>
                        </a:solidFill>
                        <a:latin typeface="+mn-lt"/>
                        <a:ea typeface="+mn-ea"/>
                        <a:cs typeface="+mn-cs"/>
                      </a:endParaRPr>
                    </a:p>
                  </a:txBody>
                  <a:tcPr anchor="ctr">
                    <a:lnL>
                      <a:noFill/>
                    </a:lnL>
                    <a:lnR>
                      <a:noFill/>
                    </a:lnR>
                    <a:lnT>
                      <a:noFill/>
                    </a:lnT>
                    <a:lnB>
                      <a:noFill/>
                    </a:lnB>
                    <a:solidFill>
                      <a:srgbClr val="FFFFFF"/>
                    </a:solidFill>
                  </a:tcPr>
                </a:tc>
              </a:tr>
              <a:tr h="0">
                <a:tc>
                  <a:txBody>
                    <a:bodyPr/>
                    <a:lstStyle/>
                    <a:p>
                      <a:pPr marL="0" algn="just" defTabSz="914400" rtl="0" eaLnBrk="1" latinLnBrk="0" hangingPunct="1"/>
                      <a:r>
                        <a:rPr lang="en-IN" sz="1800" kern="1200" dirty="0">
                          <a:solidFill>
                            <a:sysClr val="windowText" lastClr="000000"/>
                          </a:solidFill>
                          <a:latin typeface="+mn-lt"/>
                          <a:ea typeface="+mn-ea"/>
                          <a:cs typeface="+mn-cs"/>
                        </a:rPr>
                        <a:t>4) public int[] executeBatch(): is used to execute batch of commands.</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931651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4" name="Rectangle 3"/>
          <p:cNvSpPr/>
          <p:nvPr/>
        </p:nvSpPr>
        <p:spPr>
          <a:xfrm>
            <a:off x="237998" y="296699"/>
            <a:ext cx="11624487" cy="1292662"/>
          </a:xfrm>
          <a:prstGeom prst="rect">
            <a:avLst/>
          </a:prstGeom>
        </p:spPr>
        <p:txBody>
          <a:bodyPr wrap="square">
            <a:spAutoFit/>
          </a:bodyPr>
          <a:lstStyle/>
          <a:p>
            <a:pPr algn="just"/>
            <a:r>
              <a:rPr lang="en-US" sz="2400" b="1" dirty="0">
                <a:solidFill>
                  <a:schemeClr val="bg1"/>
                </a:solidFill>
              </a:rPr>
              <a:t>Statement interface :</a:t>
            </a:r>
          </a:p>
          <a:p>
            <a:pPr algn="just"/>
            <a:r>
              <a:rPr lang="en-IN" dirty="0">
                <a:solidFill>
                  <a:schemeClr val="bg1"/>
                </a:solidFill>
              </a:rPr>
              <a:t>Once a connection is obtained we can interact with the database. The JDBC Statement, CallableStatement, and PreparedStatement interfaces define the methods and properties that enable you to send SQL or PL/SQL commands and receive data from your database.</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66236734"/>
              </p:ext>
            </p:extLst>
          </p:nvPr>
        </p:nvGraphicFramePr>
        <p:xfrm>
          <a:off x="994687" y="1808793"/>
          <a:ext cx="10414718" cy="2529840"/>
        </p:xfrm>
        <a:graphic>
          <a:graphicData uri="http://schemas.openxmlformats.org/drawingml/2006/table">
            <a:tbl>
              <a:tblPr/>
              <a:tblGrid>
                <a:gridCol w="2242783"/>
                <a:gridCol w="8171935"/>
              </a:tblGrid>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Interfaces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marL="0" algn="just" defTabSz="914400" rtl="0" eaLnBrk="1" fontAlgn="t" latinLnBrk="0" hangingPunct="1"/>
                      <a:r>
                        <a:rPr lang="en-US" sz="1800" kern="1200" dirty="0">
                          <a:solidFill>
                            <a:sysClr val="windowText" lastClr="000000"/>
                          </a:solidFill>
                          <a:latin typeface="+mn-lt"/>
                          <a:ea typeface="+mn-ea"/>
                          <a:cs typeface="+mn-cs"/>
                        </a:rPr>
                        <a:t>Recommended Use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Use this for general-purpose access to your database. Useful when you are using static SQL statements at runtime. The Statement interface cannot accept parameters.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r>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PreparedStatement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Use this when you plan to use the SQL statements many times. The PreparedStatement interface accepts input parameters at runtime.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r>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CallableStatement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Use this when you want to access the database stored procedures. The CallableStatement interface can also accept runtime input </a:t>
                      </a:r>
                      <a:r>
                        <a:rPr lang="en-IN" sz="1800" kern="1200" dirty="0" smtClean="0">
                          <a:solidFill>
                            <a:sysClr val="windowText" lastClr="000000"/>
                          </a:solidFill>
                          <a:latin typeface="+mn-lt"/>
                          <a:ea typeface="+mn-ea"/>
                          <a:cs typeface="+mn-cs"/>
                        </a:rPr>
                        <a:t>and output parameters</a:t>
                      </a:r>
                      <a:r>
                        <a:rPr lang="en-IN" sz="1800" kern="1200" dirty="0">
                          <a:solidFill>
                            <a:sysClr val="windowText" lastClr="000000"/>
                          </a:solidFill>
                          <a:latin typeface="+mn-lt"/>
                          <a:ea typeface="+mn-ea"/>
                          <a:cs typeface="+mn-cs"/>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r>
            </a:tbl>
          </a:graphicData>
        </a:graphic>
      </p:graphicFrame>
      <p:sp>
        <p:nvSpPr>
          <p:cNvPr id="6" name="Rectangle 5"/>
          <p:cNvSpPr/>
          <p:nvPr/>
        </p:nvSpPr>
        <p:spPr>
          <a:xfrm>
            <a:off x="321274" y="4608210"/>
            <a:ext cx="11541211" cy="1477328"/>
          </a:xfrm>
          <a:prstGeom prst="rect">
            <a:avLst/>
          </a:prstGeom>
        </p:spPr>
        <p:txBody>
          <a:bodyPr wrap="square">
            <a:spAutoFit/>
          </a:bodyPr>
          <a:lstStyle/>
          <a:p>
            <a:r>
              <a:rPr lang="en-IN" dirty="0">
                <a:solidFill>
                  <a:schemeClr val="bg1"/>
                </a:solidFill>
              </a:rPr>
              <a:t>All parameters in JDBC are represented by the </a:t>
            </a:r>
            <a:r>
              <a:rPr lang="en-IN" dirty="0"/>
              <a:t>? </a:t>
            </a:r>
            <a:r>
              <a:rPr lang="en-IN" dirty="0">
                <a:solidFill>
                  <a:schemeClr val="bg1"/>
                </a:solidFill>
              </a:rPr>
              <a:t>symbol, which is known as the parameter marker. You must supply values for every parameter before executing the SQL statement</a:t>
            </a:r>
            <a:r>
              <a:rPr lang="en-IN" dirty="0" smtClean="0">
                <a:solidFill>
                  <a:schemeClr val="bg1"/>
                </a:solidFill>
              </a:rPr>
              <a:t>.</a:t>
            </a:r>
          </a:p>
          <a:p>
            <a:endParaRPr lang="en-IN" dirty="0">
              <a:solidFill>
                <a:schemeClr val="bg1"/>
              </a:solidFill>
            </a:endParaRPr>
          </a:p>
          <a:p>
            <a:r>
              <a:rPr lang="en-IN" dirty="0">
                <a:solidFill>
                  <a:schemeClr val="bg1"/>
                </a:solidFill>
              </a:rPr>
              <a:t>The setXXX() methods bind values to the parameters, where XXX represents the Java data type of the value you wish to bind to the input parameter. If you forget to supply the values, you will receive an SQLException.</a:t>
            </a:r>
            <a:endParaRPr lang="en-US" dirty="0">
              <a:solidFill>
                <a:schemeClr val="bg1"/>
              </a:solidFill>
            </a:endParaRPr>
          </a:p>
        </p:txBody>
      </p:sp>
    </p:spTree>
    <p:extLst>
      <p:ext uri="{BB962C8B-B14F-4D97-AF65-F5344CB8AC3E}">
        <p14:creationId xmlns:p14="http://schemas.microsoft.com/office/powerpoint/2010/main" val="336764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7" name="Rectangle 6"/>
          <p:cNvSpPr/>
          <p:nvPr/>
        </p:nvSpPr>
        <p:spPr>
          <a:xfrm>
            <a:off x="486032" y="538717"/>
            <a:ext cx="11178745" cy="646331"/>
          </a:xfrm>
          <a:prstGeom prst="rect">
            <a:avLst/>
          </a:prstGeom>
        </p:spPr>
        <p:txBody>
          <a:bodyPr wrap="square">
            <a:spAutoFit/>
          </a:bodyPr>
          <a:lstStyle/>
          <a:p>
            <a:r>
              <a:rPr lang="en-IN" dirty="0">
                <a:solidFill>
                  <a:schemeClr val="bg1"/>
                </a:solidFill>
              </a:rPr>
              <a:t>Three types of parameters exist: IN, OUT, and INOUT. The PreparedStatement object only uses the IN parameter. The CallableStatement object can use all the three.</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284933330"/>
              </p:ext>
            </p:extLst>
          </p:nvPr>
        </p:nvGraphicFramePr>
        <p:xfrm>
          <a:off x="706363" y="1569896"/>
          <a:ext cx="10645376" cy="2529840"/>
        </p:xfrm>
        <a:graphic>
          <a:graphicData uri="http://schemas.openxmlformats.org/drawingml/2006/table">
            <a:tbl>
              <a:tblPr/>
              <a:tblGrid>
                <a:gridCol w="2863730"/>
                <a:gridCol w="7781646"/>
              </a:tblGrid>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Parameter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marL="0" algn="just" defTabSz="914400" rtl="0" eaLnBrk="1" fontAlgn="t" latinLnBrk="0" hangingPunct="1"/>
                      <a:r>
                        <a:rPr lang="en-US" sz="1800" kern="1200" dirty="0">
                          <a:solidFill>
                            <a:sysClr val="windowText" lastClr="000000"/>
                          </a:solidFill>
                          <a:latin typeface="+mn-lt"/>
                          <a:ea typeface="+mn-ea"/>
                          <a:cs typeface="+mn-cs"/>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A parameter whose value is unknown when the SQL statement is created. You bind values to IN parameters with the setXXX() methods.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r>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OUT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A parameter whose value is supplied by the SQL statement it returns. You retrieve values from </a:t>
                      </a:r>
                      <a:r>
                        <a:rPr lang="en-IN" sz="1800" kern="1200" dirty="0" smtClean="0">
                          <a:solidFill>
                            <a:sysClr val="windowText" lastClr="000000"/>
                          </a:solidFill>
                          <a:latin typeface="+mn-lt"/>
                          <a:ea typeface="+mn-ea"/>
                          <a:cs typeface="+mn-cs"/>
                        </a:rPr>
                        <a:t>the OUT </a:t>
                      </a:r>
                      <a:r>
                        <a:rPr lang="en-IN" sz="1800" kern="1200" dirty="0">
                          <a:solidFill>
                            <a:sysClr val="windowText" lastClr="000000"/>
                          </a:solidFill>
                          <a:latin typeface="+mn-lt"/>
                          <a:ea typeface="+mn-ea"/>
                          <a:cs typeface="+mn-cs"/>
                        </a:rPr>
                        <a:t>parameters with the getXXX() methods.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r>
              <a:tr h="0">
                <a:tc>
                  <a:txBody>
                    <a:bodyPr/>
                    <a:lstStyle/>
                    <a:p>
                      <a:pPr marL="0" algn="just" defTabSz="914400" rtl="0" eaLnBrk="1" fontAlgn="t" latinLnBrk="0" hangingPunct="1"/>
                      <a:r>
                        <a:rPr lang="en-US" sz="1800" kern="1200" dirty="0">
                          <a:solidFill>
                            <a:sysClr val="windowText" lastClr="000000"/>
                          </a:solidFill>
                          <a:latin typeface="+mn-lt"/>
                          <a:ea typeface="+mn-ea"/>
                          <a:cs typeface="+mn-cs"/>
                        </a:rPr>
                        <a:t>INOUT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marL="0" algn="just" defTabSz="914400" rtl="0" eaLnBrk="1" fontAlgn="t" latinLnBrk="0" hangingPunct="1"/>
                      <a:r>
                        <a:rPr lang="en-IN" sz="1800" kern="1200" dirty="0">
                          <a:solidFill>
                            <a:sysClr val="windowText" lastClr="000000"/>
                          </a:solidFill>
                          <a:latin typeface="+mn-lt"/>
                          <a:ea typeface="+mn-ea"/>
                          <a:cs typeface="+mn-cs"/>
                        </a:rPr>
                        <a:t>A parameter that provides both input and output values. You bind variables with the setXXX() methods and retrieve values with the getXXX() methods.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6831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258879" y="409762"/>
            <a:ext cx="11405900" cy="4062651"/>
          </a:xfrm>
          <a:prstGeom prst="rect">
            <a:avLst/>
          </a:prstGeom>
        </p:spPr>
        <p:txBody>
          <a:bodyPr wrap="square">
            <a:spAutoFit/>
          </a:bodyPr>
          <a:lstStyle/>
          <a:p>
            <a:pPr algn="just"/>
            <a:r>
              <a:rPr lang="en-US" sz="2400" b="1" dirty="0">
                <a:solidFill>
                  <a:schemeClr val="bg1"/>
                </a:solidFill>
              </a:rPr>
              <a:t>ResultSet interface :</a:t>
            </a:r>
          </a:p>
          <a:p>
            <a:pPr algn="just"/>
            <a:r>
              <a:rPr lang="en-US" dirty="0">
                <a:solidFill>
                  <a:schemeClr val="bg1"/>
                </a:solidFill>
              </a:rPr>
              <a:t>	</a:t>
            </a:r>
            <a:r>
              <a:rPr lang="en-IN" dirty="0">
                <a:solidFill>
                  <a:schemeClr val="bg1"/>
                </a:solidFill>
              </a:rPr>
              <a:t>The object of ResultSet maintains a cursor pointing to a row of a table. Initially, cursor points to before the first row.</a:t>
            </a:r>
          </a:p>
          <a:p>
            <a:pPr algn="just"/>
            <a:r>
              <a:rPr lang="en-IN" dirty="0">
                <a:solidFill>
                  <a:schemeClr val="bg1"/>
                </a:solidFill>
              </a:rPr>
              <a:t>By default, ResultSet object can be moved forward only and it is not updatable.</a:t>
            </a:r>
          </a:p>
          <a:p>
            <a:pPr algn="just"/>
            <a:endParaRPr lang="en-IN" dirty="0">
              <a:solidFill>
                <a:schemeClr val="bg1"/>
              </a:solidFill>
            </a:endParaRPr>
          </a:p>
          <a:p>
            <a:pPr algn="just"/>
            <a:r>
              <a:rPr lang="en-IN" dirty="0">
                <a:solidFill>
                  <a:schemeClr val="bg1"/>
                </a:solidFill>
              </a:rPr>
              <a:t>But we can make this object to move forward and backward direction by passing either TYPE_SCROLL_INSENSITIVE or TYPE_SCROLL_SENSITIVE in createStatement(int,int) method as well as we can make this object as updatable by:</a:t>
            </a:r>
          </a:p>
          <a:p>
            <a:pPr algn="just"/>
            <a:endParaRPr lang="en-IN" dirty="0">
              <a:solidFill>
                <a:schemeClr val="bg1"/>
              </a:solidFill>
            </a:endParaRPr>
          </a:p>
          <a:p>
            <a:r>
              <a:rPr lang="en-US" dirty="0">
                <a:solidFill>
                  <a:schemeClr val="bg1"/>
                </a:solidFill>
              </a:rPr>
              <a:t>Statement stmt = con.createStatement(ResultSet.TYPE_SCROLL_INSENSITIVE,  ResultSet.CONCUR_UPDATABLE);  </a:t>
            </a:r>
          </a:p>
          <a:p>
            <a:pPr algn="just"/>
            <a:endParaRPr lang="en-IN" dirty="0">
              <a:solidFill>
                <a:schemeClr val="bg1"/>
              </a:solidFill>
            </a:endParaRPr>
          </a:p>
          <a:p>
            <a:pPr algn="just"/>
            <a:endParaRPr lang="en-IN" dirty="0">
              <a:solidFill>
                <a:schemeClr val="bg1"/>
              </a:solidFill>
            </a:endParaRPr>
          </a:p>
          <a:p>
            <a:pPr algn="just"/>
            <a:endParaRPr lang="en-IN" dirty="0"/>
          </a:p>
          <a:p>
            <a:pPr algn="just"/>
            <a:endParaRPr lang="en-IN" dirty="0"/>
          </a:p>
          <a:p>
            <a:pPr algn="just"/>
            <a:endParaRPr lang="en-US" b="0" i="0" dirty="0">
              <a:solidFill>
                <a:srgbClr val="610B38"/>
              </a:solidFill>
              <a:effectLst/>
              <a:latin typeface="erdana"/>
            </a:endParaRPr>
          </a:p>
        </p:txBody>
      </p:sp>
    </p:spTree>
    <p:extLst>
      <p:ext uri="{BB962C8B-B14F-4D97-AF65-F5344CB8AC3E}">
        <p14:creationId xmlns:p14="http://schemas.microsoft.com/office/powerpoint/2010/main" val="50227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388672" y="410518"/>
            <a:ext cx="4758482" cy="369332"/>
          </a:xfrm>
          <a:prstGeom prst="rect">
            <a:avLst/>
          </a:prstGeom>
        </p:spPr>
        <p:txBody>
          <a:bodyPr wrap="none">
            <a:spAutoFit/>
          </a:bodyPr>
          <a:lstStyle/>
          <a:p>
            <a:pPr algn="just"/>
            <a:r>
              <a:rPr lang="en-IN" dirty="0">
                <a:solidFill>
                  <a:schemeClr val="bg1"/>
                </a:solidFill>
              </a:rPr>
              <a:t>Commonly used methods of ResultSet interface :</a:t>
            </a:r>
          </a:p>
        </p:txBody>
      </p:sp>
      <p:graphicFrame>
        <p:nvGraphicFramePr>
          <p:cNvPr id="3" name="Table 2"/>
          <p:cNvGraphicFramePr>
            <a:graphicFrameLocks noGrp="1"/>
          </p:cNvGraphicFramePr>
          <p:nvPr>
            <p:extLst>
              <p:ext uri="{D42A27DB-BD31-4B8C-83A1-F6EECF244321}">
                <p14:modId xmlns:p14="http://schemas.microsoft.com/office/powerpoint/2010/main" val="548884364"/>
              </p:ext>
            </p:extLst>
          </p:nvPr>
        </p:nvGraphicFramePr>
        <p:xfrm>
          <a:off x="388672" y="1110412"/>
          <a:ext cx="11469664" cy="4671266"/>
        </p:xfrm>
        <a:graphic>
          <a:graphicData uri="http://schemas.openxmlformats.org/drawingml/2006/table">
            <a:tbl>
              <a:tblPr/>
              <a:tblGrid>
                <a:gridCol w="3618516"/>
                <a:gridCol w="7851148"/>
              </a:tblGrid>
              <a:tr h="418748">
                <a:tc>
                  <a:txBody>
                    <a:bodyPr/>
                    <a:lstStyle/>
                    <a:p>
                      <a:pPr algn="just" fontAlgn="t"/>
                      <a:r>
                        <a:rPr lang="en-US" sz="1600" kern="1200" dirty="0">
                          <a:solidFill>
                            <a:sysClr val="windowText" lastClr="000000"/>
                          </a:solidFill>
                          <a:latin typeface="+mn-lt"/>
                          <a:ea typeface="+mn-ea"/>
                          <a:cs typeface="+mn-cs"/>
                        </a:rPr>
                        <a:t>1) public boolean next():</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kern="1200" dirty="0">
                          <a:solidFill>
                            <a:sysClr val="windowText" lastClr="000000"/>
                          </a:solidFill>
                          <a:latin typeface="+mn-lt"/>
                          <a:ea typeface="+mn-ea"/>
                          <a:cs typeface="+mn-cs"/>
                        </a:rPr>
                        <a:t>is used to move the cursor to the one row next from the current position.</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8748">
                <a:tc>
                  <a:txBody>
                    <a:bodyPr/>
                    <a:lstStyle/>
                    <a:p>
                      <a:pPr algn="just" fontAlgn="t"/>
                      <a:r>
                        <a:rPr lang="en-US" sz="1600" kern="1200" dirty="0">
                          <a:solidFill>
                            <a:sysClr val="windowText" lastClr="000000"/>
                          </a:solidFill>
                          <a:latin typeface="+mn-lt"/>
                          <a:ea typeface="+mn-ea"/>
                          <a:cs typeface="+mn-cs"/>
                        </a:rPr>
                        <a:t>2) public boolean previous():</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kern="1200" dirty="0">
                          <a:solidFill>
                            <a:sysClr val="windowText" lastClr="000000"/>
                          </a:solidFill>
                          <a:latin typeface="+mn-lt"/>
                          <a:ea typeface="+mn-ea"/>
                          <a:cs typeface="+mn-cs"/>
                        </a:rPr>
                        <a:t>is used to move the cursor to the one row previous from the current position.</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8748">
                <a:tc>
                  <a:txBody>
                    <a:bodyPr/>
                    <a:lstStyle/>
                    <a:p>
                      <a:pPr algn="just" fontAlgn="t"/>
                      <a:r>
                        <a:rPr lang="en-US" sz="1600" kern="1200" dirty="0">
                          <a:solidFill>
                            <a:sysClr val="windowText" lastClr="000000"/>
                          </a:solidFill>
                          <a:latin typeface="+mn-lt"/>
                          <a:ea typeface="+mn-ea"/>
                          <a:cs typeface="+mn-cs"/>
                        </a:rPr>
                        <a:t>3) public boolean first():</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kern="1200" dirty="0">
                          <a:solidFill>
                            <a:sysClr val="windowText" lastClr="000000"/>
                          </a:solidFill>
                          <a:latin typeface="+mn-lt"/>
                          <a:ea typeface="+mn-ea"/>
                          <a:cs typeface="+mn-cs"/>
                        </a:rPr>
                        <a:t>is used to move the cursor to the first row in result set object.</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8748">
                <a:tc>
                  <a:txBody>
                    <a:bodyPr/>
                    <a:lstStyle/>
                    <a:p>
                      <a:pPr algn="just" fontAlgn="t"/>
                      <a:r>
                        <a:rPr lang="en-US" sz="1600" kern="1200" dirty="0">
                          <a:solidFill>
                            <a:sysClr val="windowText" lastClr="000000"/>
                          </a:solidFill>
                          <a:latin typeface="+mn-lt"/>
                          <a:ea typeface="+mn-ea"/>
                          <a:cs typeface="+mn-cs"/>
                        </a:rPr>
                        <a:t>4) public boolean last():</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kern="1200" dirty="0">
                          <a:solidFill>
                            <a:sysClr val="windowText" lastClr="000000"/>
                          </a:solidFill>
                          <a:latin typeface="+mn-lt"/>
                          <a:ea typeface="+mn-ea"/>
                          <a:cs typeface="+mn-cs"/>
                        </a:rPr>
                        <a:t>is used to move the cursor to the last row in result set object.</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8748">
                <a:tc>
                  <a:txBody>
                    <a:bodyPr/>
                    <a:lstStyle/>
                    <a:p>
                      <a:pPr algn="just" fontAlgn="t"/>
                      <a:r>
                        <a:rPr lang="en-IN" sz="1600" kern="1200" dirty="0">
                          <a:solidFill>
                            <a:sysClr val="windowText" lastClr="000000"/>
                          </a:solidFill>
                          <a:latin typeface="+mn-lt"/>
                          <a:ea typeface="+mn-ea"/>
                          <a:cs typeface="+mn-cs"/>
                        </a:rPr>
                        <a:t>5) public boolean absolute(int row):</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kern="1200" dirty="0">
                          <a:solidFill>
                            <a:sysClr val="windowText" lastClr="000000"/>
                          </a:solidFill>
                          <a:latin typeface="+mn-lt"/>
                          <a:ea typeface="+mn-ea"/>
                          <a:cs typeface="+mn-cs"/>
                        </a:rPr>
                        <a:t>is used to move the cursor to the specified row number in the ResultSet object.</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82606">
                <a:tc>
                  <a:txBody>
                    <a:bodyPr/>
                    <a:lstStyle/>
                    <a:p>
                      <a:pPr algn="just" fontAlgn="t"/>
                      <a:r>
                        <a:rPr lang="en-IN" sz="1600" kern="1200" dirty="0">
                          <a:solidFill>
                            <a:sysClr val="windowText" lastClr="000000"/>
                          </a:solidFill>
                          <a:latin typeface="+mn-lt"/>
                          <a:ea typeface="+mn-ea"/>
                          <a:cs typeface="+mn-cs"/>
                        </a:rPr>
                        <a:t>6) public boolean relative(int row):</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kern="1200" dirty="0">
                          <a:solidFill>
                            <a:sysClr val="windowText" lastClr="000000"/>
                          </a:solidFill>
                          <a:latin typeface="+mn-lt"/>
                          <a:ea typeface="+mn-ea"/>
                          <a:cs typeface="+mn-cs"/>
                        </a:rPr>
                        <a:t>is used to move the cursor to the relative row number in the ResultSet object, it may be positive or negative.</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8748">
                <a:tc>
                  <a:txBody>
                    <a:bodyPr/>
                    <a:lstStyle/>
                    <a:p>
                      <a:pPr algn="just" fontAlgn="t"/>
                      <a:r>
                        <a:rPr lang="en-IN" sz="1600" kern="1200" dirty="0">
                          <a:solidFill>
                            <a:sysClr val="windowText" lastClr="000000"/>
                          </a:solidFill>
                          <a:latin typeface="+mn-lt"/>
                          <a:ea typeface="+mn-ea"/>
                          <a:cs typeface="+mn-cs"/>
                        </a:rPr>
                        <a:t>7) public int getInt(int columnIndex):</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kern="1200" dirty="0">
                          <a:solidFill>
                            <a:sysClr val="windowText" lastClr="000000"/>
                          </a:solidFill>
                          <a:latin typeface="+mn-lt"/>
                          <a:ea typeface="+mn-ea"/>
                          <a:cs typeface="+mn-cs"/>
                        </a:rPr>
                        <a:t>is used to return the data of specified column index of the current row as int.</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8748">
                <a:tc>
                  <a:txBody>
                    <a:bodyPr/>
                    <a:lstStyle/>
                    <a:p>
                      <a:pPr algn="just" fontAlgn="t"/>
                      <a:r>
                        <a:rPr lang="en-IN" sz="1600" kern="1200" dirty="0">
                          <a:solidFill>
                            <a:sysClr val="windowText" lastClr="000000"/>
                          </a:solidFill>
                          <a:latin typeface="+mn-lt"/>
                          <a:ea typeface="+mn-ea"/>
                          <a:cs typeface="+mn-cs"/>
                        </a:rPr>
                        <a:t>8) public int getInt(String columnName):</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kern="1200" dirty="0">
                          <a:solidFill>
                            <a:sysClr val="windowText" lastClr="000000"/>
                          </a:solidFill>
                          <a:latin typeface="+mn-lt"/>
                          <a:ea typeface="+mn-ea"/>
                          <a:cs typeface="+mn-cs"/>
                        </a:rPr>
                        <a:t>is used to return the data of specified column name of the current row as int.</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8748">
                <a:tc>
                  <a:txBody>
                    <a:bodyPr/>
                    <a:lstStyle/>
                    <a:p>
                      <a:pPr algn="just" fontAlgn="t"/>
                      <a:r>
                        <a:rPr lang="en-IN" sz="1600" kern="1200" dirty="0">
                          <a:solidFill>
                            <a:sysClr val="windowText" lastClr="000000"/>
                          </a:solidFill>
                          <a:latin typeface="+mn-lt"/>
                          <a:ea typeface="+mn-ea"/>
                          <a:cs typeface="+mn-cs"/>
                        </a:rPr>
                        <a:t>9) public String getString(int columnIndex):</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kern="1200" dirty="0">
                          <a:solidFill>
                            <a:sysClr val="windowText" lastClr="000000"/>
                          </a:solidFill>
                          <a:latin typeface="+mn-lt"/>
                          <a:ea typeface="+mn-ea"/>
                          <a:cs typeface="+mn-cs"/>
                        </a:rPr>
                        <a:t>is used to return the data of specified column index of the current row as String.</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8748">
                <a:tc>
                  <a:txBody>
                    <a:bodyPr/>
                    <a:lstStyle/>
                    <a:p>
                      <a:pPr algn="just" fontAlgn="t"/>
                      <a:r>
                        <a:rPr lang="en-IN" sz="1600" kern="1200" dirty="0">
                          <a:solidFill>
                            <a:sysClr val="windowText" lastClr="000000"/>
                          </a:solidFill>
                          <a:latin typeface="+mn-lt"/>
                          <a:ea typeface="+mn-ea"/>
                          <a:cs typeface="+mn-cs"/>
                        </a:rPr>
                        <a:t>10) public String getString(String columnName):</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kern="1200" dirty="0">
                          <a:solidFill>
                            <a:sysClr val="windowText" lastClr="000000"/>
                          </a:solidFill>
                          <a:latin typeface="+mn-lt"/>
                          <a:ea typeface="+mn-ea"/>
                          <a:cs typeface="+mn-cs"/>
                        </a:rPr>
                        <a:t>is used to return the data of specified column name of the current row as String.</a:t>
                      </a:r>
                    </a:p>
                  </a:txBody>
                  <a:tcPr marL="45516" marR="45516" marT="45516" marB="455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4011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309401" y="353307"/>
            <a:ext cx="11552632" cy="2031325"/>
          </a:xfrm>
          <a:prstGeom prst="rect">
            <a:avLst/>
          </a:prstGeom>
        </p:spPr>
        <p:txBody>
          <a:bodyPr wrap="square">
            <a:spAutoFit/>
          </a:bodyPr>
          <a:lstStyle/>
          <a:p>
            <a:pPr algn="just"/>
            <a:r>
              <a:rPr lang="en-US" b="1" dirty="0">
                <a:solidFill>
                  <a:schemeClr val="bg1"/>
                </a:solidFill>
              </a:rPr>
              <a:t>Java ResultSetMetaData Interface :</a:t>
            </a:r>
          </a:p>
          <a:p>
            <a:pPr algn="just"/>
            <a:r>
              <a:rPr lang="en-IN" dirty="0">
                <a:solidFill>
                  <a:schemeClr val="bg1"/>
                </a:solidFill>
              </a:rPr>
              <a:t>The metadata means data about data i.e. we can get further information from the data.</a:t>
            </a:r>
          </a:p>
          <a:p>
            <a:pPr algn="just"/>
            <a:r>
              <a:rPr lang="en-IN" dirty="0">
                <a:solidFill>
                  <a:schemeClr val="bg1"/>
                </a:solidFill>
              </a:rPr>
              <a:t>ResultSetMetaData interface is useful because it provides methods to get metadata from the ResultSet object like total number of column, column name, column type etc.</a:t>
            </a:r>
          </a:p>
          <a:p>
            <a:pPr algn="just"/>
            <a:endParaRPr lang="en-IN" dirty="0">
              <a:solidFill>
                <a:schemeClr val="bg1"/>
              </a:solidFill>
            </a:endParaRPr>
          </a:p>
          <a:p>
            <a:pPr algn="just"/>
            <a:r>
              <a:rPr lang="en-IN" b="1" dirty="0">
                <a:solidFill>
                  <a:schemeClr val="bg1"/>
                </a:solidFill>
              </a:rPr>
              <a:t>Commonly used methods of ResultSetMetaData interface</a:t>
            </a:r>
          </a:p>
          <a:p>
            <a:pPr algn="just"/>
            <a:endParaRPr lang="en-US" b="1" i="0" dirty="0">
              <a:solidFill>
                <a:srgbClr val="610B38"/>
              </a:solidFill>
              <a:effectLst/>
              <a:latin typeface="erdana"/>
            </a:endParaRPr>
          </a:p>
        </p:txBody>
      </p:sp>
      <p:graphicFrame>
        <p:nvGraphicFramePr>
          <p:cNvPr id="3" name="Table 2"/>
          <p:cNvGraphicFramePr>
            <a:graphicFrameLocks noGrp="1"/>
          </p:cNvGraphicFramePr>
          <p:nvPr>
            <p:extLst>
              <p:ext uri="{D42A27DB-BD31-4B8C-83A1-F6EECF244321}">
                <p14:modId xmlns:p14="http://schemas.microsoft.com/office/powerpoint/2010/main" val="1368060527"/>
              </p:ext>
            </p:extLst>
          </p:nvPr>
        </p:nvGraphicFramePr>
        <p:xfrm>
          <a:off x="518541" y="2247087"/>
          <a:ext cx="11259602" cy="2209800"/>
        </p:xfrm>
        <a:graphic>
          <a:graphicData uri="http://schemas.openxmlformats.org/drawingml/2006/table">
            <a:tbl>
              <a:tblPr/>
              <a:tblGrid>
                <a:gridCol w="4791690"/>
                <a:gridCol w="6467912"/>
              </a:tblGrid>
              <a:tr h="0">
                <a:tc>
                  <a:txBody>
                    <a:bodyPr/>
                    <a:lstStyle/>
                    <a:p>
                      <a:pPr algn="l" fontAlgn="t"/>
                      <a:r>
                        <a:rPr lang="en-US" dirty="0">
                          <a:solidFill>
                            <a:srgbClr val="000000"/>
                          </a:solidFill>
                          <a:effectLst/>
                          <a:latin typeface="times new roman" panose="02020603050405020304" pitchFamily="18" charset="0"/>
                        </a:rPr>
                        <a:t>Method</a:t>
                      </a:r>
                    </a:p>
                  </a:txBody>
                  <a:tcPr marL="114300" marR="114300" marT="114300" marB="114300">
                    <a:lnL w="9525" cap="flat" cmpd="sng" algn="ctr">
                      <a:solidFill>
                        <a:srgbClr val="60C7E8"/>
                      </a:solidFill>
                      <a:prstDash val="solid"/>
                      <a:round/>
                      <a:headEnd type="none" w="med" len="med"/>
                      <a:tailEnd type="none" w="med" len="med"/>
                    </a:lnL>
                    <a:lnR w="9525" cap="flat" cmpd="sng" algn="ctr">
                      <a:solidFill>
                        <a:srgbClr val="60C7E8"/>
                      </a:solidFill>
                      <a:prstDash val="solid"/>
                      <a:round/>
                      <a:headEnd type="none" w="med" len="med"/>
                      <a:tailEnd type="none" w="med" len="med"/>
                    </a:lnR>
                    <a:lnT w="9525" cap="flat" cmpd="sng" algn="ctr">
                      <a:solidFill>
                        <a:srgbClr val="60C7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60C7E8"/>
                      </a:solidFill>
                      <a:prstDash val="solid"/>
                      <a:round/>
                      <a:headEnd type="none" w="med" len="med"/>
                      <a:tailEnd type="none" w="med" len="med"/>
                    </a:lnL>
                    <a:lnR w="9525" cap="flat" cmpd="sng" algn="ctr">
                      <a:solidFill>
                        <a:srgbClr val="60C7E8"/>
                      </a:solidFill>
                      <a:prstDash val="solid"/>
                      <a:round/>
                      <a:headEnd type="none" w="med" len="med"/>
                      <a:tailEnd type="none" w="med" len="med"/>
                    </a:lnR>
                    <a:lnT w="9525" cap="flat" cmpd="sng" algn="ctr">
                      <a:solidFill>
                        <a:srgbClr val="60C7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dirty="0">
                          <a:solidFill>
                            <a:srgbClr val="333333"/>
                          </a:solidFill>
                          <a:effectLst/>
                          <a:latin typeface="inter-regular"/>
                        </a:rPr>
                        <a:t>public int getColumnCount</a:t>
                      </a:r>
                      <a:r>
                        <a:rPr lang="en-IN" dirty="0" smtClean="0">
                          <a:solidFill>
                            <a:srgbClr val="333333"/>
                          </a:solidFill>
                          <a:effectLst/>
                          <a:latin typeface="inter-regular"/>
                        </a:rPr>
                        <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it returns the total number of columns in the ResultSet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public String getColumnName(int </a:t>
                      </a:r>
                      <a:r>
                        <a:rPr lang="en-IN" dirty="0" smtClean="0">
                          <a:solidFill>
                            <a:srgbClr val="333333"/>
                          </a:solidFill>
                          <a:effectLst/>
                          <a:latin typeface="inter-regular"/>
                        </a:rPr>
                        <a:t>index)</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it returns the column name of the specified column index.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dirty="0">
                          <a:solidFill>
                            <a:srgbClr val="333333"/>
                          </a:solidFill>
                          <a:effectLst/>
                          <a:latin typeface="inter-regular"/>
                        </a:rPr>
                        <a:t>public String getColumnTypeName(int </a:t>
                      </a:r>
                      <a:r>
                        <a:rPr lang="en-IN" dirty="0" smtClean="0">
                          <a:solidFill>
                            <a:srgbClr val="333333"/>
                          </a:solidFill>
                          <a:effectLst/>
                          <a:latin typeface="inter-regular"/>
                        </a:rPr>
                        <a:t>index)</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it returns the column type name for the specified index.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public String getTableName(int </a:t>
                      </a:r>
                      <a:r>
                        <a:rPr lang="en-IN" dirty="0" smtClean="0">
                          <a:solidFill>
                            <a:srgbClr val="333333"/>
                          </a:solidFill>
                          <a:effectLst/>
                          <a:latin typeface="inter-regular"/>
                        </a:rPr>
                        <a:t>index)</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it returns the table name for the specified column index.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506791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241965" y="366911"/>
            <a:ext cx="11669949" cy="5416868"/>
          </a:xfrm>
          <a:prstGeom prst="rect">
            <a:avLst/>
          </a:prstGeom>
        </p:spPr>
        <p:txBody>
          <a:bodyPr wrap="square">
            <a:spAutoFit/>
          </a:bodyPr>
          <a:lstStyle/>
          <a:p>
            <a:pPr algn="just"/>
            <a:r>
              <a:rPr lang="en-US" sz="2000" b="1" dirty="0">
                <a:solidFill>
                  <a:schemeClr val="bg1"/>
                </a:solidFill>
              </a:rPr>
              <a:t>Java DatabaseMetaData interface :</a:t>
            </a:r>
          </a:p>
          <a:p>
            <a:pPr algn="just"/>
            <a:r>
              <a:rPr lang="en-IN" dirty="0">
                <a:solidFill>
                  <a:schemeClr val="bg1"/>
                </a:solidFill>
              </a:rPr>
              <a:t>DatabaseMetaData interface provides methods to get meta data of a database such as database product name, database product version, driver name, name of total number of tables, name of total number of views etc.</a:t>
            </a:r>
          </a:p>
          <a:p>
            <a:pPr algn="just"/>
            <a:endParaRPr lang="en-IN" dirty="0">
              <a:solidFill>
                <a:schemeClr val="bg1"/>
              </a:solidFill>
            </a:endParaRPr>
          </a:p>
          <a:p>
            <a:pPr algn="just"/>
            <a:r>
              <a:rPr lang="en-IN" sz="2000" b="1" dirty="0">
                <a:solidFill>
                  <a:schemeClr val="bg1"/>
                </a:solidFill>
              </a:rPr>
              <a:t>Commonly used methods of DatabaseMetaData interface</a:t>
            </a:r>
          </a:p>
          <a:p>
            <a:pPr algn="just"/>
            <a:endParaRPr lang="en-US" dirty="0">
              <a:solidFill>
                <a:schemeClr val="bg1"/>
              </a:solidFill>
            </a:endParaRPr>
          </a:p>
          <a:p>
            <a:pPr algn="just"/>
            <a:r>
              <a:rPr lang="en-IN" dirty="0">
                <a:solidFill>
                  <a:schemeClr val="bg1"/>
                </a:solidFill>
              </a:rPr>
              <a:t>public String getDriverName()throws SQLException: it returns the name of the JDBC driver.</a:t>
            </a:r>
          </a:p>
          <a:p>
            <a:pPr algn="just"/>
            <a:endParaRPr lang="en-US" dirty="0">
              <a:solidFill>
                <a:schemeClr val="bg1"/>
              </a:solidFill>
            </a:endParaRPr>
          </a:p>
          <a:p>
            <a:pPr algn="just"/>
            <a:r>
              <a:rPr lang="en-IN" dirty="0">
                <a:solidFill>
                  <a:schemeClr val="bg1"/>
                </a:solidFill>
              </a:rPr>
              <a:t>public String getDriverVersion()throws SQLException: it returns the version number of the JDBC driver.</a:t>
            </a:r>
          </a:p>
          <a:p>
            <a:pPr algn="just"/>
            <a:endParaRPr lang="en-US" dirty="0">
              <a:solidFill>
                <a:schemeClr val="bg1"/>
              </a:solidFill>
            </a:endParaRPr>
          </a:p>
          <a:p>
            <a:pPr algn="just"/>
            <a:r>
              <a:rPr lang="en-IN" dirty="0">
                <a:solidFill>
                  <a:schemeClr val="bg1"/>
                </a:solidFill>
              </a:rPr>
              <a:t>public String getUserName()throws SQLException: it returns the username of the database.</a:t>
            </a:r>
          </a:p>
          <a:p>
            <a:pPr algn="just"/>
            <a:endParaRPr lang="en-US" dirty="0">
              <a:solidFill>
                <a:schemeClr val="bg1"/>
              </a:solidFill>
            </a:endParaRPr>
          </a:p>
          <a:p>
            <a:pPr algn="just"/>
            <a:r>
              <a:rPr lang="en-IN" dirty="0">
                <a:solidFill>
                  <a:schemeClr val="bg1"/>
                </a:solidFill>
              </a:rPr>
              <a:t>public String getDatabaseProductName()throws SQLException: it returns the product name of the database.</a:t>
            </a:r>
          </a:p>
          <a:p>
            <a:pPr algn="just"/>
            <a:endParaRPr lang="en-US" dirty="0">
              <a:solidFill>
                <a:schemeClr val="bg1"/>
              </a:solidFill>
            </a:endParaRPr>
          </a:p>
          <a:p>
            <a:pPr algn="just"/>
            <a:r>
              <a:rPr lang="en-IN" dirty="0">
                <a:solidFill>
                  <a:schemeClr val="bg1"/>
                </a:solidFill>
              </a:rPr>
              <a:t>public String getDatabaseProductVersion()throws SQLException: it returns the product version of the database.</a:t>
            </a:r>
          </a:p>
          <a:p>
            <a:pPr algn="just"/>
            <a:endParaRPr lang="en-US" dirty="0">
              <a:solidFill>
                <a:schemeClr val="bg1"/>
              </a:solidFill>
            </a:endParaRPr>
          </a:p>
          <a:p>
            <a:pPr algn="just"/>
            <a:r>
              <a:rPr lang="en-US" dirty="0">
                <a:solidFill>
                  <a:schemeClr val="bg1"/>
                </a:solidFill>
              </a:rPr>
              <a:t>public ResultSet getTables(String catalog, String schemaPattern, String tableNamePattern, String[] types)throws SQLException: it </a:t>
            </a:r>
            <a:r>
              <a:rPr lang="en-IN" dirty="0">
                <a:solidFill>
                  <a:schemeClr val="bg1"/>
                </a:solidFill>
              </a:rPr>
              <a:t>returns the description of the tables of the specified catalog. The table type can be TABLE, VIEW, ALIAS, SYSTEM TABLE, SYNONYM etc.</a:t>
            </a:r>
            <a:endParaRPr lang="en-US" dirty="0">
              <a:solidFill>
                <a:schemeClr val="bg1"/>
              </a:solidFill>
            </a:endParaRPr>
          </a:p>
        </p:txBody>
      </p:sp>
    </p:spTree>
    <p:extLst>
      <p:ext uri="{BB962C8B-B14F-4D97-AF65-F5344CB8AC3E}">
        <p14:creationId xmlns:p14="http://schemas.microsoft.com/office/powerpoint/2010/main" val="94360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3" name="Rectangle 2"/>
          <p:cNvSpPr/>
          <p:nvPr/>
        </p:nvSpPr>
        <p:spPr>
          <a:xfrm>
            <a:off x="247134" y="136606"/>
            <a:ext cx="11442357" cy="4493538"/>
          </a:xfrm>
          <a:prstGeom prst="rect">
            <a:avLst/>
          </a:prstGeom>
        </p:spPr>
        <p:txBody>
          <a:bodyPr wrap="square">
            <a:spAutoFit/>
          </a:bodyPr>
          <a:lstStyle/>
          <a:p>
            <a:r>
              <a:rPr lang="en-US" sz="2400" b="1" dirty="0">
                <a:solidFill>
                  <a:schemeClr val="bg1"/>
                </a:solidFill>
              </a:rPr>
              <a:t>JDBC </a:t>
            </a:r>
            <a:r>
              <a:rPr lang="en-US" sz="2400" b="1" dirty="0" smtClean="0">
                <a:solidFill>
                  <a:schemeClr val="bg1"/>
                </a:solidFill>
              </a:rPr>
              <a:t>Driver :</a:t>
            </a:r>
          </a:p>
          <a:p>
            <a:endParaRPr lang="en-US" sz="2400" b="1" dirty="0">
              <a:solidFill>
                <a:schemeClr val="bg1"/>
              </a:solidFill>
            </a:endParaRPr>
          </a:p>
          <a:p>
            <a:r>
              <a:rPr lang="en-US" dirty="0">
                <a:solidFill>
                  <a:schemeClr val="bg1"/>
                </a:solidFill>
              </a:rPr>
              <a:t>JDBC Driver is a software component that enables java application to interact with the database. </a:t>
            </a:r>
            <a:endParaRPr lang="en-US" dirty="0" smtClean="0">
              <a:solidFill>
                <a:schemeClr val="bg1"/>
              </a:solidFill>
            </a:endParaRPr>
          </a:p>
          <a:p>
            <a:endParaRPr lang="en-US" dirty="0">
              <a:solidFill>
                <a:schemeClr val="bg1"/>
              </a:solidFill>
            </a:endParaRPr>
          </a:p>
          <a:p>
            <a:r>
              <a:rPr lang="en-US" sz="2000" b="1" dirty="0">
                <a:solidFill>
                  <a:schemeClr val="bg1"/>
                </a:solidFill>
              </a:rPr>
              <a:t>There are 4 types of JDBC drivers</a:t>
            </a:r>
            <a:r>
              <a:rPr lang="en-US" sz="2000" b="1" dirty="0" smtClean="0">
                <a:solidFill>
                  <a:schemeClr val="bg1"/>
                </a:solidFill>
              </a:rPr>
              <a:t>:</a:t>
            </a:r>
          </a:p>
          <a:p>
            <a:endParaRPr lang="en-US" sz="2000" b="1" dirty="0">
              <a:solidFill>
                <a:schemeClr val="bg1"/>
              </a:solidFill>
            </a:endParaRPr>
          </a:p>
          <a:p>
            <a:pPr marL="342900" indent="-342900">
              <a:lnSpc>
                <a:spcPct val="150000"/>
              </a:lnSpc>
              <a:buFont typeface="+mj-lt"/>
              <a:buAutoNum type="arabicPeriod"/>
            </a:pPr>
            <a:r>
              <a:rPr lang="en-US" dirty="0">
                <a:solidFill>
                  <a:schemeClr val="bg1"/>
                </a:solidFill>
              </a:rPr>
              <a:t>JDBC-ODBC bridge driver</a:t>
            </a:r>
          </a:p>
          <a:p>
            <a:pPr marL="342900" indent="-342900">
              <a:lnSpc>
                <a:spcPct val="150000"/>
              </a:lnSpc>
              <a:buFont typeface="+mj-lt"/>
              <a:buAutoNum type="arabicPeriod"/>
            </a:pPr>
            <a:r>
              <a:rPr lang="en-US" dirty="0">
                <a:solidFill>
                  <a:schemeClr val="bg1"/>
                </a:solidFill>
              </a:rPr>
              <a:t>Native-API driver (partially java driver)</a:t>
            </a:r>
          </a:p>
          <a:p>
            <a:pPr marL="342900" indent="-342900">
              <a:lnSpc>
                <a:spcPct val="150000"/>
              </a:lnSpc>
              <a:buFont typeface="+mj-lt"/>
              <a:buAutoNum type="arabicPeriod"/>
            </a:pPr>
            <a:r>
              <a:rPr lang="en-US" dirty="0">
                <a:solidFill>
                  <a:schemeClr val="bg1"/>
                </a:solidFill>
              </a:rPr>
              <a:t>Network Protocol driver (fully java driver)</a:t>
            </a:r>
          </a:p>
          <a:p>
            <a:pPr marL="342900" indent="-342900">
              <a:lnSpc>
                <a:spcPct val="150000"/>
              </a:lnSpc>
              <a:buFont typeface="+mj-lt"/>
              <a:buAutoNum type="arabicPeriod"/>
            </a:pPr>
            <a:r>
              <a:rPr lang="en-US" dirty="0">
                <a:solidFill>
                  <a:schemeClr val="bg1"/>
                </a:solidFill>
              </a:rPr>
              <a:t>Thin driver (fully java driver</a:t>
            </a:r>
            <a:r>
              <a:rPr lang="en-US" dirty="0" smtClean="0">
                <a:solidFill>
                  <a:schemeClr val="bg1"/>
                </a:solidFill>
              </a:rPr>
              <a:t>)</a:t>
            </a:r>
          </a:p>
          <a:p>
            <a:endParaRPr lang="en-US" b="1" dirty="0">
              <a:solidFill>
                <a:schemeClr val="bg1"/>
              </a:solidFill>
            </a:endParaRPr>
          </a:p>
          <a:p>
            <a:endParaRPr lang="en-US" dirty="0"/>
          </a:p>
          <a:p>
            <a:pPr algn="just"/>
            <a:endParaRPr lang="en-IN" dirty="0">
              <a:solidFill>
                <a:schemeClr val="bg1"/>
              </a:solidFill>
            </a:endParaRPr>
          </a:p>
        </p:txBody>
      </p:sp>
    </p:spTree>
    <p:extLst>
      <p:ext uri="{BB962C8B-B14F-4D97-AF65-F5344CB8AC3E}">
        <p14:creationId xmlns:p14="http://schemas.microsoft.com/office/powerpoint/2010/main" val="421444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259968" y="351946"/>
            <a:ext cx="11553091" cy="5170646"/>
          </a:xfrm>
          <a:prstGeom prst="rect">
            <a:avLst/>
          </a:prstGeom>
        </p:spPr>
        <p:txBody>
          <a:bodyPr wrap="square">
            <a:spAutoFit/>
          </a:bodyPr>
          <a:lstStyle/>
          <a:p>
            <a:pPr algn="just"/>
            <a:r>
              <a:rPr lang="en-US" sz="2400" b="1" dirty="0">
                <a:solidFill>
                  <a:schemeClr val="bg1"/>
                </a:solidFill>
              </a:rPr>
              <a:t>Transaction Management in JDBC :</a:t>
            </a:r>
          </a:p>
          <a:p>
            <a:pPr algn="just"/>
            <a:endParaRPr lang="en-US" dirty="0">
              <a:solidFill>
                <a:schemeClr val="bg1"/>
              </a:solidFill>
            </a:endParaRPr>
          </a:p>
          <a:p>
            <a:pPr algn="just"/>
            <a:r>
              <a:rPr lang="en-IN" dirty="0">
                <a:solidFill>
                  <a:schemeClr val="bg1"/>
                </a:solidFill>
              </a:rPr>
              <a:t>Transaction represents a single unit of work.</a:t>
            </a:r>
          </a:p>
          <a:p>
            <a:pPr algn="just"/>
            <a:r>
              <a:rPr lang="en-IN" dirty="0">
                <a:solidFill>
                  <a:schemeClr val="bg1"/>
                </a:solidFill>
              </a:rPr>
              <a:t>The ACID properties describes the transaction management well. ACID stands for Atomicity, Consistency, isolation and durability.</a:t>
            </a:r>
          </a:p>
          <a:p>
            <a:pPr algn="just"/>
            <a:endParaRPr lang="en-IN" dirty="0">
              <a:solidFill>
                <a:schemeClr val="bg1"/>
              </a:solidFill>
            </a:endParaRPr>
          </a:p>
          <a:p>
            <a:pPr algn="just"/>
            <a:r>
              <a:rPr lang="en-IN" b="1" dirty="0">
                <a:solidFill>
                  <a:schemeClr val="bg1"/>
                </a:solidFill>
              </a:rPr>
              <a:t>Atomicity</a:t>
            </a:r>
            <a:r>
              <a:rPr lang="en-IN" dirty="0">
                <a:solidFill>
                  <a:schemeClr val="bg1"/>
                </a:solidFill>
              </a:rPr>
              <a:t> means either all successful or none.</a:t>
            </a:r>
          </a:p>
          <a:p>
            <a:pPr algn="just"/>
            <a:endParaRPr lang="en-IN" dirty="0">
              <a:solidFill>
                <a:schemeClr val="bg1"/>
              </a:solidFill>
            </a:endParaRPr>
          </a:p>
          <a:p>
            <a:pPr algn="just"/>
            <a:r>
              <a:rPr lang="en-IN" b="1" dirty="0">
                <a:solidFill>
                  <a:schemeClr val="bg1"/>
                </a:solidFill>
              </a:rPr>
              <a:t>Consistency</a:t>
            </a:r>
            <a:r>
              <a:rPr lang="en-IN" dirty="0">
                <a:solidFill>
                  <a:schemeClr val="bg1"/>
                </a:solidFill>
              </a:rPr>
              <a:t> ensures bringing the database from one consistent state to another consistent state.</a:t>
            </a:r>
          </a:p>
          <a:p>
            <a:pPr algn="just"/>
            <a:endParaRPr lang="en-IN" dirty="0">
              <a:solidFill>
                <a:schemeClr val="bg1"/>
              </a:solidFill>
            </a:endParaRPr>
          </a:p>
          <a:p>
            <a:pPr algn="just"/>
            <a:r>
              <a:rPr lang="en-IN" b="1" dirty="0">
                <a:solidFill>
                  <a:schemeClr val="bg1"/>
                </a:solidFill>
              </a:rPr>
              <a:t>Isolation</a:t>
            </a:r>
            <a:r>
              <a:rPr lang="en-IN" dirty="0">
                <a:solidFill>
                  <a:schemeClr val="bg1"/>
                </a:solidFill>
              </a:rPr>
              <a:t> ensures that transaction is isolated from other transaction.</a:t>
            </a:r>
          </a:p>
          <a:p>
            <a:pPr algn="just"/>
            <a:endParaRPr lang="en-IN" dirty="0">
              <a:solidFill>
                <a:schemeClr val="bg1"/>
              </a:solidFill>
            </a:endParaRPr>
          </a:p>
          <a:p>
            <a:pPr algn="just"/>
            <a:r>
              <a:rPr lang="en-IN" b="1" dirty="0">
                <a:solidFill>
                  <a:schemeClr val="bg1"/>
                </a:solidFill>
              </a:rPr>
              <a:t>Durability</a:t>
            </a:r>
            <a:r>
              <a:rPr lang="en-IN" dirty="0">
                <a:solidFill>
                  <a:schemeClr val="bg1"/>
                </a:solidFill>
              </a:rPr>
              <a:t> means once a transaction has been committed, it will remain so, even in the event of errors, power loss etc.</a:t>
            </a:r>
          </a:p>
          <a:p>
            <a:pPr algn="just"/>
            <a:endParaRPr lang="en-IN" dirty="0">
              <a:solidFill>
                <a:schemeClr val="bg1"/>
              </a:solidFill>
            </a:endParaRPr>
          </a:p>
          <a:p>
            <a:r>
              <a:rPr lang="en-IN" b="1" dirty="0">
                <a:solidFill>
                  <a:schemeClr val="bg1"/>
                </a:solidFill>
              </a:rPr>
              <a:t>Advantage of Transaction </a:t>
            </a:r>
            <a:r>
              <a:rPr lang="en-IN" b="1" dirty="0" smtClean="0">
                <a:solidFill>
                  <a:schemeClr val="bg1"/>
                </a:solidFill>
              </a:rPr>
              <a:t>Management</a:t>
            </a:r>
            <a:endParaRPr lang="en-IN" b="1" dirty="0">
              <a:solidFill>
                <a:schemeClr val="bg1"/>
              </a:solidFill>
            </a:endParaRPr>
          </a:p>
          <a:p>
            <a:r>
              <a:rPr lang="en-IN" dirty="0">
                <a:solidFill>
                  <a:schemeClr val="bg1"/>
                </a:solidFill>
              </a:rPr>
              <a:t>fast performance It makes the performance fast because database is hit at the time of commit.</a:t>
            </a:r>
          </a:p>
          <a:p>
            <a:r>
              <a:rPr lang="en-IN" dirty="0">
                <a:solidFill>
                  <a:schemeClr val="bg1"/>
                </a:solidFill>
              </a:rPr>
              <a:t/>
            </a:r>
            <a:br>
              <a:rPr lang="en-IN"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545368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453080" y="576819"/>
            <a:ext cx="10635050" cy="461665"/>
          </a:xfrm>
          <a:prstGeom prst="rect">
            <a:avLst/>
          </a:prstGeom>
        </p:spPr>
        <p:txBody>
          <a:bodyPr wrap="square">
            <a:spAutoFit/>
          </a:bodyPr>
          <a:lstStyle/>
          <a:p>
            <a:r>
              <a:rPr lang="en-IN" sz="2400" b="1" dirty="0">
                <a:solidFill>
                  <a:schemeClr val="bg1"/>
                </a:solidFill>
              </a:rPr>
              <a:t>In JDBC, Connection interface provides methods to manage </a:t>
            </a:r>
            <a:r>
              <a:rPr lang="en-IN" sz="2400" b="1" dirty="0" smtClean="0">
                <a:solidFill>
                  <a:schemeClr val="bg1"/>
                </a:solidFill>
              </a:rPr>
              <a:t>transaction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73329020"/>
              </p:ext>
            </p:extLst>
          </p:nvPr>
        </p:nvGraphicFramePr>
        <p:xfrm>
          <a:off x="618380" y="1333264"/>
          <a:ext cx="10131456" cy="2057400"/>
        </p:xfrm>
        <a:graphic>
          <a:graphicData uri="http://schemas.openxmlformats.org/drawingml/2006/table">
            <a:tbl>
              <a:tblPr/>
              <a:tblGrid>
                <a:gridCol w="4307847"/>
                <a:gridCol w="5823609"/>
              </a:tblGrid>
              <a:tr h="0">
                <a:tc>
                  <a:txBody>
                    <a:bodyPr/>
                    <a:lstStyle/>
                    <a:p>
                      <a:pPr algn="l" fontAlgn="t"/>
                      <a:r>
                        <a:rPr lang="en-US">
                          <a:solidFill>
                            <a:srgbClr val="000000"/>
                          </a:solidFill>
                          <a:effectLst/>
                          <a:latin typeface="times new roman" panose="02020603050405020304" pitchFamily="18" charset="0"/>
                        </a:rPr>
                        <a:t>Method</a:t>
                      </a:r>
                    </a:p>
                  </a:txBody>
                  <a:tcPr marL="114300" marR="114300" marT="114300" marB="114300">
                    <a:lnL w="9525" cap="flat" cmpd="sng" algn="ctr">
                      <a:solidFill>
                        <a:srgbClr val="084DFC"/>
                      </a:solidFill>
                      <a:prstDash val="solid"/>
                      <a:round/>
                      <a:headEnd type="none" w="med" len="med"/>
                      <a:tailEnd type="none" w="med" len="med"/>
                    </a:lnL>
                    <a:lnR w="9525" cap="flat" cmpd="sng" algn="ctr">
                      <a:solidFill>
                        <a:srgbClr val="084DFC"/>
                      </a:solidFill>
                      <a:prstDash val="solid"/>
                      <a:round/>
                      <a:headEnd type="none" w="med" len="med"/>
                      <a:tailEnd type="none" w="med" len="med"/>
                    </a:lnR>
                    <a:lnT w="9525" cap="flat" cmpd="sng" algn="ctr">
                      <a:solidFill>
                        <a:srgbClr val="084DF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084DFC"/>
                      </a:solidFill>
                      <a:prstDash val="solid"/>
                      <a:round/>
                      <a:headEnd type="none" w="med" len="med"/>
                      <a:tailEnd type="none" w="med" len="med"/>
                    </a:lnL>
                    <a:lnR w="9525" cap="flat" cmpd="sng" algn="ctr">
                      <a:solidFill>
                        <a:srgbClr val="084DFC"/>
                      </a:solidFill>
                      <a:prstDash val="solid"/>
                      <a:round/>
                      <a:headEnd type="none" w="med" len="med"/>
                      <a:tailEnd type="none" w="med" len="med"/>
                    </a:lnR>
                    <a:lnT w="9525" cap="flat" cmpd="sng" algn="ctr">
                      <a:solidFill>
                        <a:srgbClr val="084DF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void setAutoCommit(boolean status)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It is true bydefault means each transaction is committed bydefault.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void commit()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commits the transaction.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void rollback()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cancels the transaction.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1491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4" name="Rectangle 3"/>
          <p:cNvSpPr/>
          <p:nvPr/>
        </p:nvSpPr>
        <p:spPr>
          <a:xfrm>
            <a:off x="405037" y="394193"/>
            <a:ext cx="10428752" cy="6001643"/>
          </a:xfrm>
          <a:prstGeom prst="rect">
            <a:avLst/>
          </a:prstGeom>
        </p:spPr>
        <p:txBody>
          <a:bodyPr wrap="none">
            <a:spAutoFit/>
          </a:bodyPr>
          <a:lstStyle/>
          <a:p>
            <a:pPr algn="just"/>
            <a:r>
              <a:rPr lang="en-US" sz="2400" b="1" dirty="0">
                <a:solidFill>
                  <a:schemeClr val="bg1"/>
                </a:solidFill>
              </a:rPr>
              <a:t>Batch Processing in JDBC :</a:t>
            </a:r>
          </a:p>
          <a:p>
            <a:pPr algn="just"/>
            <a:endParaRPr lang="en-US" b="0" i="0" dirty="0">
              <a:solidFill>
                <a:srgbClr val="610B38"/>
              </a:solidFill>
              <a:effectLst/>
              <a:latin typeface="erdana"/>
            </a:endParaRPr>
          </a:p>
          <a:p>
            <a:pPr algn="just"/>
            <a:r>
              <a:rPr lang="en-IN" dirty="0">
                <a:solidFill>
                  <a:schemeClr val="bg1"/>
                </a:solidFill>
              </a:rPr>
              <a:t>Instead of executing a single query, we can execute a batch (group) of queries. It makes the performance fast.</a:t>
            </a:r>
          </a:p>
          <a:p>
            <a:pPr algn="just"/>
            <a:endParaRPr lang="en-IN" dirty="0">
              <a:solidFill>
                <a:schemeClr val="bg1"/>
              </a:solidFill>
            </a:endParaRPr>
          </a:p>
          <a:p>
            <a:pPr algn="just"/>
            <a:r>
              <a:rPr lang="en-US" dirty="0">
                <a:solidFill>
                  <a:schemeClr val="bg1"/>
                </a:solidFill>
              </a:rPr>
              <a:t>Advantage of Batch Processing</a:t>
            </a:r>
          </a:p>
          <a:p>
            <a:pPr algn="just"/>
            <a:r>
              <a:rPr lang="en-US" dirty="0">
                <a:solidFill>
                  <a:schemeClr val="bg1"/>
                </a:solidFill>
              </a:rPr>
              <a:t>Fast Performance</a:t>
            </a:r>
          </a:p>
          <a:p>
            <a:pPr algn="just"/>
            <a:endParaRPr lang="en-US" dirty="0" smtClean="0"/>
          </a:p>
          <a:p>
            <a:pPr algn="just"/>
            <a:endParaRPr lang="en-US" dirty="0"/>
          </a:p>
          <a:p>
            <a:pPr algn="just"/>
            <a:r>
              <a:rPr lang="en-US" dirty="0">
                <a:solidFill>
                  <a:schemeClr val="bg1"/>
                </a:solidFill>
              </a:rPr>
              <a:t>B</a:t>
            </a:r>
            <a:r>
              <a:rPr lang="en-US" dirty="0" smtClean="0">
                <a:solidFill>
                  <a:schemeClr val="bg1"/>
                </a:solidFill>
              </a:rPr>
              <a:t>atch </a:t>
            </a:r>
            <a:r>
              <a:rPr lang="en-US" dirty="0">
                <a:solidFill>
                  <a:schemeClr val="bg1"/>
                </a:solidFill>
              </a:rPr>
              <a:t>processing in jdbc steps :</a:t>
            </a:r>
          </a:p>
          <a:p>
            <a:pPr algn="just"/>
            <a:endParaRPr lang="en-US" dirty="0">
              <a:solidFill>
                <a:schemeClr val="bg1"/>
              </a:solidFill>
            </a:endParaRPr>
          </a:p>
          <a:p>
            <a:pPr indent="-342900" algn="just">
              <a:buFont typeface="+mj-lt"/>
              <a:buAutoNum type="arabicPeriod"/>
            </a:pPr>
            <a:r>
              <a:rPr lang="en-IN" dirty="0">
                <a:solidFill>
                  <a:schemeClr val="bg1"/>
                </a:solidFill>
              </a:rPr>
              <a:t>Load the driver class</a:t>
            </a:r>
          </a:p>
          <a:p>
            <a:pPr indent="-342900" algn="just">
              <a:buFont typeface="+mj-lt"/>
              <a:buAutoNum type="arabicPeriod"/>
            </a:pPr>
            <a:r>
              <a:rPr lang="en-IN" dirty="0">
                <a:solidFill>
                  <a:schemeClr val="bg1"/>
                </a:solidFill>
              </a:rPr>
              <a:t>Create Connection</a:t>
            </a:r>
          </a:p>
          <a:p>
            <a:pPr indent="-342900" algn="just">
              <a:buFont typeface="+mj-lt"/>
              <a:buAutoNum type="arabicPeriod"/>
            </a:pPr>
            <a:r>
              <a:rPr lang="en-IN" dirty="0">
                <a:solidFill>
                  <a:schemeClr val="bg1"/>
                </a:solidFill>
              </a:rPr>
              <a:t>Create Statement</a:t>
            </a:r>
          </a:p>
          <a:p>
            <a:pPr indent="-342900" algn="just">
              <a:buFont typeface="+mj-lt"/>
              <a:buAutoNum type="arabicPeriod"/>
            </a:pPr>
            <a:r>
              <a:rPr lang="en-IN" dirty="0">
                <a:solidFill>
                  <a:schemeClr val="bg1"/>
                </a:solidFill>
              </a:rPr>
              <a:t>Add query in the batch</a:t>
            </a:r>
          </a:p>
          <a:p>
            <a:pPr indent="-342900" algn="just">
              <a:buFont typeface="+mj-lt"/>
              <a:buAutoNum type="arabicPeriod"/>
            </a:pPr>
            <a:r>
              <a:rPr lang="en-IN" dirty="0">
                <a:solidFill>
                  <a:schemeClr val="bg1"/>
                </a:solidFill>
              </a:rPr>
              <a:t>Execute Batch</a:t>
            </a:r>
          </a:p>
          <a:p>
            <a:pPr indent="-342900" algn="just">
              <a:buFont typeface="+mj-lt"/>
              <a:buAutoNum type="arabicPeriod"/>
            </a:pPr>
            <a:r>
              <a:rPr lang="en-IN" dirty="0">
                <a:solidFill>
                  <a:schemeClr val="bg1"/>
                </a:solidFill>
              </a:rPr>
              <a:t>Close Connection</a:t>
            </a:r>
          </a:p>
          <a:p>
            <a:pPr algn="just"/>
            <a:endParaRPr lang="en-US" dirty="0" smtClean="0"/>
          </a:p>
          <a:p>
            <a:pPr algn="just"/>
            <a:endParaRPr lang="en-US" dirty="0"/>
          </a:p>
          <a:p>
            <a:pPr algn="just"/>
            <a:endParaRPr lang="en-US" dirty="0" smtClean="0"/>
          </a:p>
          <a:p>
            <a:pPr algn="just"/>
            <a:endParaRPr lang="en-US" b="0" i="0" dirty="0">
              <a:solidFill>
                <a:srgbClr val="610B38"/>
              </a:solidFill>
              <a:effectLst/>
              <a:latin typeface="erdana"/>
            </a:endParaRPr>
          </a:p>
          <a:p>
            <a:pPr algn="just"/>
            <a:endParaRPr lang="en-IN" b="0" i="0" dirty="0">
              <a:solidFill>
                <a:srgbClr val="610B38"/>
              </a:solidFill>
              <a:effectLst/>
              <a:latin typeface="erdana"/>
            </a:endParaRPr>
          </a:p>
        </p:txBody>
      </p:sp>
    </p:spTree>
    <p:extLst>
      <p:ext uri="{BB962C8B-B14F-4D97-AF65-F5344CB8AC3E}">
        <p14:creationId xmlns:p14="http://schemas.microsoft.com/office/powerpoint/2010/main" val="284827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10895946"/>
              </p:ext>
            </p:extLst>
          </p:nvPr>
        </p:nvGraphicFramePr>
        <p:xfrm>
          <a:off x="568954" y="1477838"/>
          <a:ext cx="10131456" cy="1356360"/>
        </p:xfrm>
        <a:graphic>
          <a:graphicData uri="http://schemas.openxmlformats.org/drawingml/2006/table">
            <a:tbl>
              <a:tblPr/>
              <a:tblGrid>
                <a:gridCol w="5065728"/>
                <a:gridCol w="5065728"/>
              </a:tblGrid>
              <a:tr h="0">
                <a:tc>
                  <a:txBody>
                    <a:bodyPr/>
                    <a:lstStyle/>
                    <a:p>
                      <a:pPr algn="l" fontAlgn="t"/>
                      <a:r>
                        <a:rPr lang="en-US">
                          <a:solidFill>
                            <a:srgbClr val="000000"/>
                          </a:solidFill>
                          <a:effectLst/>
                          <a:latin typeface="times new roman" panose="02020603050405020304" pitchFamily="18" charset="0"/>
                        </a:rPr>
                        <a:t>Method</a:t>
                      </a:r>
                    </a:p>
                  </a:txBody>
                  <a:tcPr marL="114300" marR="114300" marT="114300" marB="114300">
                    <a:lnL w="9525" cap="flat" cmpd="sng" algn="ctr">
                      <a:solidFill>
                        <a:srgbClr val="D8D890"/>
                      </a:solidFill>
                      <a:prstDash val="solid"/>
                      <a:round/>
                      <a:headEnd type="none" w="med" len="med"/>
                      <a:tailEnd type="none" w="med" len="med"/>
                    </a:lnL>
                    <a:lnR w="9525" cap="flat" cmpd="sng" algn="ctr">
                      <a:solidFill>
                        <a:srgbClr val="D8D890"/>
                      </a:solidFill>
                      <a:prstDash val="solid"/>
                      <a:round/>
                      <a:headEnd type="none" w="med" len="med"/>
                      <a:tailEnd type="none" w="med" len="med"/>
                    </a:lnR>
                    <a:lnT w="9525" cap="flat" cmpd="sng" algn="ctr">
                      <a:solidFill>
                        <a:srgbClr val="D8D89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D8D890"/>
                      </a:solidFill>
                      <a:prstDash val="solid"/>
                      <a:round/>
                      <a:headEnd type="none" w="med" len="med"/>
                      <a:tailEnd type="none" w="med" len="med"/>
                    </a:lnL>
                    <a:lnR w="9525" cap="flat" cmpd="sng" algn="ctr">
                      <a:solidFill>
                        <a:srgbClr val="D8D890"/>
                      </a:solidFill>
                      <a:prstDash val="solid"/>
                      <a:round/>
                      <a:headEnd type="none" w="med" len="med"/>
                      <a:tailEnd type="none" w="med" len="med"/>
                    </a:lnR>
                    <a:lnT w="9525" cap="flat" cmpd="sng" algn="ctr">
                      <a:solidFill>
                        <a:srgbClr val="D8D89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void addBatch(String query)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It adds query into batch.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int[] executeBatch()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It executes the batch of queries.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3" name="Rectangle 2"/>
          <p:cNvSpPr/>
          <p:nvPr/>
        </p:nvSpPr>
        <p:spPr>
          <a:xfrm>
            <a:off x="178992" y="558799"/>
            <a:ext cx="4271682" cy="461665"/>
          </a:xfrm>
          <a:prstGeom prst="rect">
            <a:avLst/>
          </a:prstGeom>
        </p:spPr>
        <p:txBody>
          <a:bodyPr wrap="none">
            <a:spAutoFit/>
          </a:bodyPr>
          <a:lstStyle/>
          <a:p>
            <a:pPr algn="just"/>
            <a:r>
              <a:rPr lang="en-US" sz="2400" b="1" dirty="0">
                <a:solidFill>
                  <a:schemeClr val="bg1"/>
                </a:solidFill>
              </a:rPr>
              <a:t>Methods of Statement interface</a:t>
            </a:r>
          </a:p>
        </p:txBody>
      </p:sp>
    </p:spTree>
    <p:extLst>
      <p:ext uri="{BB962C8B-B14F-4D97-AF65-F5344CB8AC3E}">
        <p14:creationId xmlns:p14="http://schemas.microsoft.com/office/powerpoint/2010/main" val="149414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403653" y="297757"/>
            <a:ext cx="11557687" cy="6186309"/>
          </a:xfrm>
          <a:prstGeom prst="rect">
            <a:avLst/>
          </a:prstGeom>
        </p:spPr>
        <p:txBody>
          <a:bodyPr wrap="square">
            <a:spAutoFit/>
          </a:bodyPr>
          <a:lstStyle/>
          <a:p>
            <a:r>
              <a:rPr lang="en-US" b="1" dirty="0">
                <a:solidFill>
                  <a:schemeClr val="bg1"/>
                </a:solidFill>
              </a:rPr>
              <a:t>1) JDBC-ODBC bridge driver :</a:t>
            </a:r>
          </a:p>
          <a:p>
            <a:r>
              <a:rPr lang="en-IN" dirty="0">
                <a:solidFill>
                  <a:schemeClr val="bg1"/>
                </a:solidFill>
              </a:rPr>
              <a:t>The JDBC-ODBC bridge driver uses ODBC driver to connect to the database. The JDBC-ODBC bridge driver converts JDBC method calls into the ODBC function calls. This is now discouraged because of thin driver.</a:t>
            </a:r>
            <a:endParaRPr lang="en-US" dirty="0">
              <a:solidFill>
                <a:schemeClr val="bg1"/>
              </a:solidFill>
            </a:endParaRPr>
          </a:p>
          <a:p>
            <a:pPr marL="342900" indent="-342900">
              <a:buFont typeface="+mj-lt"/>
              <a:buAutoNum type="arabicPeriod"/>
            </a:pPr>
            <a:endParaRPr lang="en-US" dirty="0"/>
          </a:p>
          <a:p>
            <a:pPr algn="just"/>
            <a:endParaRPr lang="en-IN" dirty="0" smtClean="0">
              <a:solidFill>
                <a:srgbClr val="610B4B"/>
              </a:solidFill>
              <a:latin typeface="erdana"/>
            </a:endParaRPr>
          </a:p>
          <a:p>
            <a:pPr algn="just"/>
            <a:endParaRPr lang="en-IN" dirty="0">
              <a:solidFill>
                <a:srgbClr val="610B4B"/>
              </a:solidFill>
              <a:latin typeface="erdana"/>
            </a:endParaRPr>
          </a:p>
          <a:p>
            <a:pPr algn="just"/>
            <a:endParaRPr lang="en-IN" dirty="0" smtClean="0">
              <a:solidFill>
                <a:srgbClr val="610B4B"/>
              </a:solidFill>
              <a:latin typeface="erdana"/>
            </a:endParaRPr>
          </a:p>
          <a:p>
            <a:pPr algn="just"/>
            <a:endParaRPr lang="en-IN" dirty="0" smtClean="0">
              <a:solidFill>
                <a:schemeClr val="bg1"/>
              </a:solidFill>
            </a:endParaRPr>
          </a:p>
          <a:p>
            <a:pPr algn="just"/>
            <a:endParaRPr lang="en-IN" dirty="0">
              <a:solidFill>
                <a:schemeClr val="bg1"/>
              </a:solidFill>
            </a:endParaRPr>
          </a:p>
          <a:p>
            <a:pPr algn="just"/>
            <a:endParaRPr lang="en-IN" dirty="0" smtClean="0">
              <a:solidFill>
                <a:schemeClr val="bg1"/>
              </a:solidFill>
            </a:endParaRPr>
          </a:p>
          <a:p>
            <a:pPr algn="just"/>
            <a:endParaRPr lang="en-IN" dirty="0">
              <a:solidFill>
                <a:schemeClr val="bg1"/>
              </a:solidFill>
            </a:endParaRPr>
          </a:p>
          <a:p>
            <a:pPr algn="just"/>
            <a:endParaRPr lang="en-IN" dirty="0" smtClean="0">
              <a:solidFill>
                <a:schemeClr val="bg1"/>
              </a:solidFill>
            </a:endParaRPr>
          </a:p>
          <a:p>
            <a:pPr algn="just"/>
            <a:endParaRPr lang="en-IN" dirty="0">
              <a:solidFill>
                <a:schemeClr val="bg1"/>
              </a:solidFill>
            </a:endParaRPr>
          </a:p>
          <a:p>
            <a:pPr algn="just"/>
            <a:endParaRPr lang="en-IN" dirty="0" smtClean="0">
              <a:solidFill>
                <a:schemeClr val="bg1"/>
              </a:solidFill>
            </a:endParaRPr>
          </a:p>
          <a:p>
            <a:pPr algn="just"/>
            <a:endParaRPr lang="en-IN" dirty="0">
              <a:solidFill>
                <a:schemeClr val="bg1"/>
              </a:solidFill>
            </a:endParaRPr>
          </a:p>
          <a:p>
            <a:pPr algn="just"/>
            <a:r>
              <a:rPr lang="en-IN" b="1" dirty="0">
                <a:solidFill>
                  <a:schemeClr val="bg1"/>
                </a:solidFill>
              </a:rPr>
              <a:t>Advantages:</a:t>
            </a:r>
          </a:p>
          <a:p>
            <a:pPr algn="just">
              <a:buFont typeface="Arial" panose="020B0604020202020204" pitchFamily="34" charset="0"/>
              <a:buChar char="•"/>
            </a:pPr>
            <a:r>
              <a:rPr lang="en-IN" dirty="0">
                <a:solidFill>
                  <a:schemeClr val="bg1"/>
                </a:solidFill>
              </a:rPr>
              <a:t>easy to use.</a:t>
            </a:r>
          </a:p>
          <a:p>
            <a:pPr algn="just">
              <a:buFont typeface="Arial" panose="020B0604020202020204" pitchFamily="34" charset="0"/>
              <a:buChar char="•"/>
            </a:pPr>
            <a:r>
              <a:rPr lang="en-IN" dirty="0">
                <a:solidFill>
                  <a:schemeClr val="bg1"/>
                </a:solidFill>
              </a:rPr>
              <a:t>can be easily connected to any database</a:t>
            </a:r>
            <a:r>
              <a:rPr lang="en-IN" dirty="0" smtClean="0">
                <a:solidFill>
                  <a:schemeClr val="bg1"/>
                </a:solidFill>
              </a:rPr>
              <a:t>.</a:t>
            </a:r>
          </a:p>
          <a:p>
            <a:pPr algn="just"/>
            <a:endParaRPr lang="en-IN" dirty="0">
              <a:solidFill>
                <a:schemeClr val="bg1"/>
              </a:solidFill>
            </a:endParaRPr>
          </a:p>
          <a:p>
            <a:pPr algn="just"/>
            <a:r>
              <a:rPr lang="en-IN" b="1" dirty="0">
                <a:solidFill>
                  <a:schemeClr val="bg1"/>
                </a:solidFill>
              </a:rPr>
              <a:t>Disadvantages:</a:t>
            </a:r>
          </a:p>
          <a:p>
            <a:pPr algn="just">
              <a:buFont typeface="Arial" panose="020B0604020202020204" pitchFamily="34" charset="0"/>
              <a:buChar char="•"/>
            </a:pPr>
            <a:r>
              <a:rPr lang="en-IN" dirty="0">
                <a:solidFill>
                  <a:schemeClr val="bg1"/>
                </a:solidFill>
              </a:rPr>
              <a:t>Performance degraded because JDBC method call is converted into the ODBC function calls.</a:t>
            </a:r>
          </a:p>
          <a:p>
            <a:pPr algn="just">
              <a:buFont typeface="Arial" panose="020B0604020202020204" pitchFamily="34" charset="0"/>
              <a:buChar char="•"/>
            </a:pPr>
            <a:r>
              <a:rPr lang="en-IN" dirty="0">
                <a:solidFill>
                  <a:schemeClr val="bg1"/>
                </a:solidFill>
              </a:rPr>
              <a:t>The ODBC driver needs to be installed on the client machine.</a:t>
            </a:r>
          </a:p>
        </p:txBody>
      </p:sp>
      <p:pic>
        <p:nvPicPr>
          <p:cNvPr id="3" name="Picture 3" descr="bridge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r="3916" b="9516"/>
          <a:stretch/>
        </p:blipFill>
        <p:spPr bwMode="auto">
          <a:xfrm>
            <a:off x="2215035" y="1501347"/>
            <a:ext cx="6648877" cy="287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51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344070" y="294735"/>
            <a:ext cx="11436037" cy="923330"/>
          </a:xfrm>
          <a:prstGeom prst="rect">
            <a:avLst/>
          </a:prstGeom>
        </p:spPr>
        <p:txBody>
          <a:bodyPr wrap="square">
            <a:spAutoFit/>
          </a:bodyPr>
          <a:lstStyle/>
          <a:p>
            <a:pPr algn="just"/>
            <a:r>
              <a:rPr lang="en-US" b="1" dirty="0" smtClean="0">
                <a:solidFill>
                  <a:schemeClr val="bg1"/>
                </a:solidFill>
                <a:latin typeface="erdana"/>
              </a:rPr>
              <a:t>2) </a:t>
            </a:r>
            <a:r>
              <a:rPr lang="en-US" b="1" dirty="0">
                <a:solidFill>
                  <a:schemeClr val="bg1"/>
                </a:solidFill>
                <a:latin typeface="inter-regular"/>
              </a:rPr>
              <a:t>Native-API driver :</a:t>
            </a:r>
          </a:p>
          <a:p>
            <a:pPr algn="just"/>
            <a:r>
              <a:rPr lang="en-IN" dirty="0">
                <a:solidFill>
                  <a:schemeClr val="bg1"/>
                </a:solidFill>
                <a:latin typeface="inter-regular"/>
              </a:rPr>
              <a:t>The Native API driver uses the client-side libraries of the database. The driver converts JDBC method calls into native calls of the database API. It is not written entirely in java.</a:t>
            </a:r>
            <a:endParaRPr lang="en-US" dirty="0">
              <a:solidFill>
                <a:schemeClr val="bg1"/>
              </a:solidFill>
              <a:latin typeface="inter-regular"/>
            </a:endParaRPr>
          </a:p>
        </p:txBody>
      </p:sp>
      <p:pic>
        <p:nvPicPr>
          <p:cNvPr id="2050" name="Picture 2" descr="Native-API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b="9516"/>
          <a:stretch/>
        </p:blipFill>
        <p:spPr bwMode="auto">
          <a:xfrm>
            <a:off x="2396267" y="1311876"/>
            <a:ext cx="5505450" cy="3309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9555" y="4715238"/>
            <a:ext cx="10948087" cy="1754326"/>
          </a:xfrm>
          <a:prstGeom prst="rect">
            <a:avLst/>
          </a:prstGeom>
        </p:spPr>
        <p:txBody>
          <a:bodyPr wrap="square">
            <a:spAutoFit/>
          </a:bodyPr>
          <a:lstStyle/>
          <a:p>
            <a:pPr algn="just"/>
            <a:r>
              <a:rPr lang="en-IN" b="1" dirty="0">
                <a:solidFill>
                  <a:schemeClr val="bg1"/>
                </a:solidFill>
                <a:latin typeface="erdana"/>
              </a:rPr>
              <a:t>Advantage:</a:t>
            </a:r>
          </a:p>
          <a:p>
            <a:pPr algn="just">
              <a:buFont typeface="Arial" panose="020B0604020202020204" pitchFamily="34" charset="0"/>
              <a:buChar char="•"/>
            </a:pPr>
            <a:r>
              <a:rPr lang="en-IN" dirty="0">
                <a:solidFill>
                  <a:schemeClr val="bg1"/>
                </a:solidFill>
                <a:latin typeface="inter-regular"/>
              </a:rPr>
              <a:t>performance upgraded than JDBC-ODBC bridge driver</a:t>
            </a:r>
            <a:r>
              <a:rPr lang="en-IN" dirty="0" smtClean="0">
                <a:solidFill>
                  <a:schemeClr val="bg1"/>
                </a:solidFill>
                <a:latin typeface="inter-regular"/>
              </a:rPr>
              <a:t>.</a:t>
            </a:r>
          </a:p>
          <a:p>
            <a:pPr algn="just">
              <a:buFont typeface="Arial" panose="020B0604020202020204" pitchFamily="34" charset="0"/>
              <a:buChar char="•"/>
            </a:pPr>
            <a:endParaRPr lang="en-IN" dirty="0">
              <a:solidFill>
                <a:schemeClr val="bg1"/>
              </a:solidFill>
              <a:latin typeface="inter-regular"/>
            </a:endParaRPr>
          </a:p>
          <a:p>
            <a:pPr algn="just"/>
            <a:r>
              <a:rPr lang="en-IN" b="1" dirty="0">
                <a:solidFill>
                  <a:schemeClr val="bg1"/>
                </a:solidFill>
                <a:latin typeface="erdana"/>
              </a:rPr>
              <a:t>Disadvantage:</a:t>
            </a:r>
          </a:p>
          <a:p>
            <a:pPr algn="just">
              <a:buFont typeface="Arial" panose="020B0604020202020204" pitchFamily="34" charset="0"/>
              <a:buChar char="•"/>
            </a:pPr>
            <a:r>
              <a:rPr lang="en-IN" dirty="0">
                <a:solidFill>
                  <a:schemeClr val="bg1"/>
                </a:solidFill>
                <a:latin typeface="inter-regular"/>
              </a:rPr>
              <a:t>The Native driver needs to be installed on the each client machine.</a:t>
            </a:r>
          </a:p>
          <a:p>
            <a:pPr algn="just">
              <a:buFont typeface="Arial" panose="020B0604020202020204" pitchFamily="34" charset="0"/>
              <a:buChar char="•"/>
            </a:pPr>
            <a:r>
              <a:rPr lang="en-IN" dirty="0">
                <a:solidFill>
                  <a:schemeClr val="bg1"/>
                </a:solidFill>
                <a:latin typeface="inter-regular"/>
              </a:rPr>
              <a:t>The Vendor client library needs to be installed on client machine.</a:t>
            </a:r>
            <a:endParaRPr lang="en-IN" b="0" i="0" dirty="0">
              <a:solidFill>
                <a:schemeClr val="bg1"/>
              </a:solidFill>
              <a:effectLst/>
              <a:latin typeface="inter-regular"/>
            </a:endParaRPr>
          </a:p>
        </p:txBody>
      </p:sp>
    </p:spTree>
    <p:extLst>
      <p:ext uri="{BB962C8B-B14F-4D97-AF65-F5344CB8AC3E}">
        <p14:creationId xmlns:p14="http://schemas.microsoft.com/office/powerpoint/2010/main" val="170711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231747" y="237977"/>
            <a:ext cx="11548361" cy="923330"/>
          </a:xfrm>
          <a:prstGeom prst="rect">
            <a:avLst/>
          </a:prstGeom>
        </p:spPr>
        <p:txBody>
          <a:bodyPr wrap="square">
            <a:spAutoFit/>
          </a:bodyPr>
          <a:lstStyle/>
          <a:p>
            <a:pPr algn="just"/>
            <a:r>
              <a:rPr lang="en-US" b="1" dirty="0">
                <a:solidFill>
                  <a:schemeClr val="bg1"/>
                </a:solidFill>
                <a:latin typeface="erdana"/>
              </a:rPr>
              <a:t>3) Network Protocol </a:t>
            </a:r>
            <a:r>
              <a:rPr lang="en-US" b="1" dirty="0" smtClean="0">
                <a:solidFill>
                  <a:schemeClr val="bg1"/>
                </a:solidFill>
                <a:latin typeface="erdana"/>
              </a:rPr>
              <a:t>driver :</a:t>
            </a:r>
          </a:p>
          <a:p>
            <a:pPr algn="just"/>
            <a:r>
              <a:rPr lang="en-IN" dirty="0">
                <a:solidFill>
                  <a:schemeClr val="bg1"/>
                </a:solidFill>
              </a:rPr>
              <a:t>The Network Protocol driver uses middleware (application server) that converts JDBC calls directly or indirectly into the vendor-specific database protocol. It is fully written in java.</a:t>
            </a:r>
            <a:endParaRPr lang="en-US" b="0" i="0" dirty="0">
              <a:solidFill>
                <a:schemeClr val="bg1"/>
              </a:solidFill>
              <a:effectLst/>
              <a:latin typeface="erdana"/>
            </a:endParaRPr>
          </a:p>
        </p:txBody>
      </p:sp>
      <p:pic>
        <p:nvPicPr>
          <p:cNvPr id="4098" name="Picture 2" descr="Network Protocol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l="-130" t="428" r="5447" b="5650"/>
          <a:stretch/>
        </p:blipFill>
        <p:spPr bwMode="auto">
          <a:xfrm>
            <a:off x="2766970" y="1369669"/>
            <a:ext cx="6006328" cy="28892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5990" y="4258962"/>
            <a:ext cx="11648302" cy="2308324"/>
          </a:xfrm>
          <a:prstGeom prst="rect">
            <a:avLst/>
          </a:prstGeom>
        </p:spPr>
        <p:txBody>
          <a:bodyPr wrap="square">
            <a:spAutoFit/>
          </a:bodyPr>
          <a:lstStyle/>
          <a:p>
            <a:pPr algn="just"/>
            <a:r>
              <a:rPr lang="en-IN" b="1" dirty="0">
                <a:solidFill>
                  <a:schemeClr val="bg1"/>
                </a:solidFill>
                <a:latin typeface="erdana"/>
              </a:rPr>
              <a:t>Advantage:</a:t>
            </a:r>
          </a:p>
          <a:p>
            <a:pPr algn="just">
              <a:buFont typeface="Arial" panose="020B0604020202020204" pitchFamily="34" charset="0"/>
              <a:buChar char="•"/>
            </a:pPr>
            <a:r>
              <a:rPr lang="en-IN" dirty="0">
                <a:solidFill>
                  <a:schemeClr val="bg1"/>
                </a:solidFill>
                <a:latin typeface="inter-regular"/>
              </a:rPr>
              <a:t>No client side library is required because of application server that can perform many tasks like auditing, load balancing, logging etc.</a:t>
            </a:r>
          </a:p>
          <a:p>
            <a:pPr algn="just"/>
            <a:r>
              <a:rPr lang="en-IN" b="1" dirty="0">
                <a:solidFill>
                  <a:schemeClr val="bg1"/>
                </a:solidFill>
                <a:latin typeface="erdana"/>
              </a:rPr>
              <a:t>Disadvantages:</a:t>
            </a:r>
          </a:p>
          <a:p>
            <a:pPr algn="just">
              <a:buFont typeface="Arial" panose="020B0604020202020204" pitchFamily="34" charset="0"/>
              <a:buChar char="•"/>
            </a:pPr>
            <a:r>
              <a:rPr lang="en-IN" dirty="0">
                <a:solidFill>
                  <a:schemeClr val="bg1"/>
                </a:solidFill>
                <a:latin typeface="inter-regular"/>
              </a:rPr>
              <a:t>Network support is required on client machine.</a:t>
            </a:r>
          </a:p>
          <a:p>
            <a:pPr algn="just">
              <a:buFont typeface="Arial" panose="020B0604020202020204" pitchFamily="34" charset="0"/>
              <a:buChar char="•"/>
            </a:pPr>
            <a:r>
              <a:rPr lang="en-IN" dirty="0">
                <a:solidFill>
                  <a:schemeClr val="bg1"/>
                </a:solidFill>
                <a:latin typeface="inter-regular"/>
              </a:rPr>
              <a:t>Requires database-specific coding to be done in the middle tier.</a:t>
            </a:r>
          </a:p>
          <a:p>
            <a:pPr algn="just">
              <a:buFont typeface="Arial" panose="020B0604020202020204" pitchFamily="34" charset="0"/>
              <a:buChar char="•"/>
            </a:pPr>
            <a:r>
              <a:rPr lang="en-IN" dirty="0">
                <a:solidFill>
                  <a:schemeClr val="bg1"/>
                </a:solidFill>
                <a:latin typeface="inter-regular"/>
              </a:rPr>
              <a:t>Maintenance of Network Protocol driver becomes costly because it requires database-specific coding to be done in the middle tier.</a:t>
            </a:r>
            <a:endParaRPr lang="en-IN" b="0" i="0" dirty="0">
              <a:solidFill>
                <a:schemeClr val="bg1"/>
              </a:solidFill>
              <a:effectLst/>
              <a:latin typeface="inter-regular"/>
            </a:endParaRPr>
          </a:p>
        </p:txBody>
      </p:sp>
    </p:spTree>
    <p:extLst>
      <p:ext uri="{BB962C8B-B14F-4D97-AF65-F5344CB8AC3E}">
        <p14:creationId xmlns:p14="http://schemas.microsoft.com/office/powerpoint/2010/main" val="264653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193098" y="262236"/>
            <a:ext cx="11677626" cy="1200329"/>
          </a:xfrm>
          <a:prstGeom prst="rect">
            <a:avLst/>
          </a:prstGeom>
        </p:spPr>
        <p:txBody>
          <a:bodyPr wrap="square">
            <a:spAutoFit/>
          </a:bodyPr>
          <a:lstStyle/>
          <a:p>
            <a:pPr algn="just"/>
            <a:r>
              <a:rPr lang="en-US" b="1" dirty="0">
                <a:solidFill>
                  <a:schemeClr val="bg1"/>
                </a:solidFill>
                <a:latin typeface="erdana"/>
              </a:rPr>
              <a:t>4) Thin </a:t>
            </a:r>
            <a:r>
              <a:rPr lang="en-US" b="1" dirty="0" smtClean="0">
                <a:solidFill>
                  <a:schemeClr val="bg1"/>
                </a:solidFill>
                <a:latin typeface="erdana"/>
              </a:rPr>
              <a:t>driver :</a:t>
            </a:r>
          </a:p>
          <a:p>
            <a:pPr algn="just"/>
            <a:r>
              <a:rPr lang="en-IN" dirty="0">
                <a:solidFill>
                  <a:schemeClr val="bg1"/>
                </a:solidFill>
              </a:rPr>
              <a:t>The thin driver converts JDBC calls directly into the vendor-specific database protocol. That is why it is known as thin driver. It is fully written in Java language.</a:t>
            </a:r>
            <a:endParaRPr lang="en-US" dirty="0" smtClean="0">
              <a:solidFill>
                <a:schemeClr val="bg1"/>
              </a:solidFill>
              <a:latin typeface="erdana"/>
            </a:endParaRPr>
          </a:p>
          <a:p>
            <a:pPr algn="just"/>
            <a:endParaRPr lang="en-US" b="0" i="0" dirty="0">
              <a:solidFill>
                <a:srgbClr val="610B4B"/>
              </a:solidFill>
              <a:effectLst/>
              <a:latin typeface="erdana"/>
            </a:endParaRPr>
          </a:p>
        </p:txBody>
      </p:sp>
      <p:sp>
        <p:nvSpPr>
          <p:cNvPr id="4" name="Rectangle 1"/>
          <p:cNvSpPr>
            <a:spLocks noChangeArrowheads="1"/>
          </p:cNvSpPr>
          <p:nvPr/>
        </p:nvSpPr>
        <p:spPr bwMode="auto">
          <a:xfrm>
            <a:off x="1030288" y="3681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123" name="Picture 3" descr="Thin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r="13156" b="9738"/>
          <a:stretch/>
        </p:blipFill>
        <p:spPr bwMode="auto">
          <a:xfrm>
            <a:off x="2190321" y="1381898"/>
            <a:ext cx="4235193" cy="26464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7795" y="4412044"/>
            <a:ext cx="10247870" cy="1754326"/>
          </a:xfrm>
          <a:prstGeom prst="rect">
            <a:avLst/>
          </a:prstGeom>
        </p:spPr>
        <p:txBody>
          <a:bodyPr wrap="square">
            <a:spAutoFit/>
          </a:bodyPr>
          <a:lstStyle/>
          <a:p>
            <a:pPr algn="just"/>
            <a:r>
              <a:rPr lang="en-IN" b="1" dirty="0">
                <a:solidFill>
                  <a:schemeClr val="bg1"/>
                </a:solidFill>
                <a:latin typeface="erdana"/>
              </a:rPr>
              <a:t>Advantage:</a:t>
            </a:r>
          </a:p>
          <a:p>
            <a:pPr algn="just">
              <a:buFont typeface="Arial" panose="020B0604020202020204" pitchFamily="34" charset="0"/>
              <a:buChar char="•"/>
            </a:pPr>
            <a:r>
              <a:rPr lang="en-IN" dirty="0">
                <a:solidFill>
                  <a:schemeClr val="bg1"/>
                </a:solidFill>
                <a:latin typeface="inter-regular"/>
              </a:rPr>
              <a:t>Better performance than all other drivers.</a:t>
            </a:r>
          </a:p>
          <a:p>
            <a:pPr algn="just">
              <a:buFont typeface="Arial" panose="020B0604020202020204" pitchFamily="34" charset="0"/>
              <a:buChar char="•"/>
            </a:pPr>
            <a:r>
              <a:rPr lang="en-IN" dirty="0">
                <a:solidFill>
                  <a:schemeClr val="bg1"/>
                </a:solidFill>
                <a:latin typeface="inter-regular"/>
              </a:rPr>
              <a:t>No software is required at client side or server side</a:t>
            </a:r>
            <a:r>
              <a:rPr lang="en-IN" dirty="0" smtClean="0">
                <a:solidFill>
                  <a:schemeClr val="bg1"/>
                </a:solidFill>
                <a:latin typeface="inter-regular"/>
              </a:rPr>
              <a:t>.</a:t>
            </a:r>
          </a:p>
          <a:p>
            <a:pPr algn="just">
              <a:buFont typeface="Arial" panose="020B0604020202020204" pitchFamily="34" charset="0"/>
              <a:buChar char="•"/>
            </a:pPr>
            <a:endParaRPr lang="en-IN" dirty="0">
              <a:solidFill>
                <a:schemeClr val="bg1"/>
              </a:solidFill>
              <a:latin typeface="inter-regular"/>
            </a:endParaRPr>
          </a:p>
          <a:p>
            <a:pPr algn="just"/>
            <a:r>
              <a:rPr lang="en-IN" b="1" dirty="0">
                <a:solidFill>
                  <a:schemeClr val="bg1"/>
                </a:solidFill>
                <a:latin typeface="erdana"/>
              </a:rPr>
              <a:t>Disadvantage:</a:t>
            </a:r>
          </a:p>
          <a:p>
            <a:pPr algn="just">
              <a:buFont typeface="Arial" panose="020B0604020202020204" pitchFamily="34" charset="0"/>
              <a:buChar char="•"/>
            </a:pPr>
            <a:r>
              <a:rPr lang="en-IN" dirty="0">
                <a:solidFill>
                  <a:schemeClr val="bg1"/>
                </a:solidFill>
                <a:latin typeface="inter-regular"/>
              </a:rPr>
              <a:t>Drivers depend on the Database.</a:t>
            </a:r>
            <a:endParaRPr lang="en-IN" b="0" i="0" dirty="0">
              <a:solidFill>
                <a:schemeClr val="bg1"/>
              </a:solidFill>
              <a:effectLst/>
              <a:latin typeface="inter-regular"/>
            </a:endParaRPr>
          </a:p>
        </p:txBody>
      </p:sp>
    </p:spTree>
    <p:extLst>
      <p:ext uri="{BB962C8B-B14F-4D97-AF65-F5344CB8AC3E}">
        <p14:creationId xmlns:p14="http://schemas.microsoft.com/office/powerpoint/2010/main" val="236746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214302" y="178800"/>
            <a:ext cx="11714088" cy="3693319"/>
          </a:xfrm>
          <a:prstGeom prst="rect">
            <a:avLst/>
          </a:prstGeom>
        </p:spPr>
        <p:txBody>
          <a:bodyPr wrap="square">
            <a:spAutoFit/>
          </a:bodyPr>
          <a:lstStyle/>
          <a:p>
            <a:pPr algn="just"/>
            <a:r>
              <a:rPr lang="en-IN" b="1" dirty="0">
                <a:solidFill>
                  <a:schemeClr val="bg1"/>
                </a:solidFill>
                <a:latin typeface="erdana"/>
              </a:rPr>
              <a:t>Java Database </a:t>
            </a:r>
            <a:r>
              <a:rPr lang="en-IN" b="1" dirty="0" smtClean="0">
                <a:solidFill>
                  <a:schemeClr val="bg1"/>
                </a:solidFill>
                <a:latin typeface="erdana"/>
              </a:rPr>
              <a:t>Connectivity Steps :</a:t>
            </a:r>
          </a:p>
          <a:p>
            <a:pPr algn="just"/>
            <a:endParaRPr lang="en-IN" b="0" i="0" dirty="0">
              <a:solidFill>
                <a:schemeClr val="bg1"/>
              </a:solidFill>
              <a:effectLst/>
              <a:latin typeface="erdana"/>
            </a:endParaRPr>
          </a:p>
          <a:p>
            <a:r>
              <a:rPr lang="en-IN" dirty="0">
                <a:solidFill>
                  <a:schemeClr val="bg1"/>
                </a:solidFill>
              </a:rPr>
              <a:t>There are 5 steps to connect any java application with the database using JDBC</a:t>
            </a:r>
            <a:r>
              <a:rPr lang="en-IN" dirty="0" smtClean="0">
                <a:solidFill>
                  <a:schemeClr val="bg1"/>
                </a:solidFill>
              </a:rPr>
              <a:t>.</a:t>
            </a:r>
          </a:p>
          <a:p>
            <a:r>
              <a:rPr lang="en-IN" dirty="0" smtClean="0">
                <a:solidFill>
                  <a:schemeClr val="bg1"/>
                </a:solidFill>
              </a:rPr>
              <a:t> </a:t>
            </a:r>
          </a:p>
          <a:p>
            <a:pPr marL="342900" indent="-342900">
              <a:buFont typeface="+mj-lt"/>
              <a:buAutoNum type="arabicPeriod"/>
            </a:pPr>
            <a:r>
              <a:rPr lang="en-IN" dirty="0" smtClean="0">
                <a:solidFill>
                  <a:schemeClr val="bg1"/>
                </a:solidFill>
              </a:rPr>
              <a:t>Register </a:t>
            </a:r>
            <a:r>
              <a:rPr lang="en-IN" dirty="0">
                <a:solidFill>
                  <a:schemeClr val="bg1"/>
                </a:solidFill>
              </a:rPr>
              <a:t>the Driver class</a:t>
            </a:r>
          </a:p>
          <a:p>
            <a:pPr marL="342900" indent="-342900">
              <a:buFont typeface="+mj-lt"/>
              <a:buAutoNum type="arabicPeriod"/>
            </a:pPr>
            <a:r>
              <a:rPr lang="en-IN" dirty="0">
                <a:solidFill>
                  <a:schemeClr val="bg1"/>
                </a:solidFill>
              </a:rPr>
              <a:t>Create connection</a:t>
            </a:r>
          </a:p>
          <a:p>
            <a:pPr marL="342900" indent="-342900">
              <a:buFont typeface="+mj-lt"/>
              <a:buAutoNum type="arabicPeriod"/>
            </a:pPr>
            <a:r>
              <a:rPr lang="en-IN" dirty="0">
                <a:solidFill>
                  <a:schemeClr val="bg1"/>
                </a:solidFill>
              </a:rPr>
              <a:t>Create statement</a:t>
            </a:r>
          </a:p>
          <a:p>
            <a:pPr marL="342900" indent="-342900">
              <a:buFont typeface="+mj-lt"/>
              <a:buAutoNum type="arabicPeriod"/>
            </a:pPr>
            <a:r>
              <a:rPr lang="en-IN" dirty="0">
                <a:solidFill>
                  <a:schemeClr val="bg1"/>
                </a:solidFill>
              </a:rPr>
              <a:t>Execute queries</a:t>
            </a:r>
          </a:p>
          <a:p>
            <a:pPr marL="342900" indent="-342900">
              <a:buFont typeface="+mj-lt"/>
              <a:buAutoNum type="arabicPeriod"/>
            </a:pPr>
            <a:r>
              <a:rPr lang="en-IN" dirty="0">
                <a:solidFill>
                  <a:schemeClr val="bg1"/>
                </a:solidFill>
              </a:rPr>
              <a:t>Close </a:t>
            </a:r>
            <a:r>
              <a:rPr lang="en-IN" dirty="0" smtClean="0">
                <a:solidFill>
                  <a:schemeClr val="bg1"/>
                </a:solidFill>
              </a:rPr>
              <a:t>connection</a:t>
            </a:r>
          </a:p>
          <a:p>
            <a:pPr marL="342900" indent="-342900">
              <a:buFont typeface="+mj-lt"/>
              <a:buAutoNum type="arabicPeriod"/>
            </a:pPr>
            <a:endParaRPr lang="en-IN" dirty="0">
              <a:solidFill>
                <a:schemeClr val="bg1"/>
              </a:solidFill>
            </a:endParaRPr>
          </a:p>
          <a:p>
            <a:pPr marL="342900" indent="-342900">
              <a:buFont typeface="+mj-lt"/>
              <a:buAutoNum type="arabicPeriod"/>
            </a:pPr>
            <a:endParaRPr lang="en-IN" dirty="0">
              <a:solidFill>
                <a:schemeClr val="bg1"/>
              </a:solidFill>
            </a:endParaRPr>
          </a:p>
          <a:p>
            <a:pPr algn="just"/>
            <a:endParaRPr lang="en-IN" b="0" i="0" dirty="0" smtClean="0">
              <a:solidFill>
                <a:srgbClr val="610B38"/>
              </a:solidFill>
              <a:effectLst/>
              <a:latin typeface="erdana"/>
            </a:endParaRPr>
          </a:p>
          <a:p>
            <a:pPr algn="just"/>
            <a:endParaRPr lang="en-IN" b="0" i="0" dirty="0">
              <a:solidFill>
                <a:srgbClr val="610B38"/>
              </a:solidFill>
              <a:effectLst/>
              <a:latin typeface="erdana"/>
            </a:endParaRPr>
          </a:p>
        </p:txBody>
      </p:sp>
      <p:sp>
        <p:nvSpPr>
          <p:cNvPr id="5" name="Rectangle 4"/>
          <p:cNvSpPr/>
          <p:nvPr/>
        </p:nvSpPr>
        <p:spPr>
          <a:xfrm>
            <a:off x="144217" y="2887682"/>
            <a:ext cx="11380518" cy="3970318"/>
          </a:xfrm>
          <a:prstGeom prst="rect">
            <a:avLst/>
          </a:prstGeom>
        </p:spPr>
        <p:txBody>
          <a:bodyPr wrap="square">
            <a:spAutoFit/>
          </a:bodyPr>
          <a:lstStyle/>
          <a:p>
            <a:pPr marL="342900" indent="-342900" algn="just">
              <a:buAutoNum type="arabicParenR"/>
            </a:pPr>
            <a:r>
              <a:rPr lang="en-IN" b="1" dirty="0" smtClean="0">
                <a:solidFill>
                  <a:schemeClr val="bg1"/>
                </a:solidFill>
                <a:latin typeface="erdana"/>
              </a:rPr>
              <a:t>Register </a:t>
            </a:r>
            <a:r>
              <a:rPr lang="en-IN" b="1" dirty="0">
                <a:solidFill>
                  <a:schemeClr val="bg1"/>
                </a:solidFill>
                <a:latin typeface="erdana"/>
              </a:rPr>
              <a:t>the driver </a:t>
            </a:r>
            <a:r>
              <a:rPr lang="en-IN" b="1" dirty="0" smtClean="0">
                <a:solidFill>
                  <a:schemeClr val="bg1"/>
                </a:solidFill>
                <a:latin typeface="erdana"/>
              </a:rPr>
              <a:t>class :</a:t>
            </a:r>
          </a:p>
          <a:p>
            <a:pPr algn="just"/>
            <a:r>
              <a:rPr lang="en-IN" b="0" i="0" dirty="0">
                <a:solidFill>
                  <a:srgbClr val="610B4B"/>
                </a:solidFill>
                <a:effectLst/>
                <a:latin typeface="erdana"/>
              </a:rPr>
              <a:t> </a:t>
            </a:r>
            <a:r>
              <a:rPr lang="en-IN" dirty="0">
                <a:solidFill>
                  <a:schemeClr val="bg1"/>
                </a:solidFill>
              </a:rPr>
              <a:t>The </a:t>
            </a:r>
            <a:r>
              <a:rPr lang="en-IN" b="1" dirty="0">
                <a:solidFill>
                  <a:schemeClr val="bg1"/>
                </a:solidFill>
              </a:rPr>
              <a:t>forName()</a:t>
            </a:r>
            <a:r>
              <a:rPr lang="en-IN" dirty="0">
                <a:solidFill>
                  <a:schemeClr val="bg1"/>
                </a:solidFill>
              </a:rPr>
              <a:t> method of Class </a:t>
            </a:r>
            <a:r>
              <a:rPr lang="en-IN" dirty="0" smtClean="0">
                <a:solidFill>
                  <a:schemeClr val="bg1"/>
                </a:solidFill>
              </a:rPr>
              <a:t>is </a:t>
            </a:r>
            <a:r>
              <a:rPr lang="en-IN" dirty="0">
                <a:solidFill>
                  <a:schemeClr val="bg1"/>
                </a:solidFill>
              </a:rPr>
              <a:t>used to register the driver class. This method is used to dynamically load the driver class</a:t>
            </a:r>
            <a:r>
              <a:rPr lang="en-IN" dirty="0" smtClean="0">
                <a:solidFill>
                  <a:schemeClr val="bg1"/>
                </a:solidFill>
              </a:rPr>
              <a:t>.</a:t>
            </a:r>
          </a:p>
          <a:p>
            <a:pPr algn="just"/>
            <a:endParaRPr lang="en-IN" b="1" i="0" dirty="0">
              <a:solidFill>
                <a:schemeClr val="bg1"/>
              </a:solidFill>
              <a:effectLst/>
              <a:latin typeface="erdana"/>
            </a:endParaRPr>
          </a:p>
          <a:p>
            <a:pPr algn="just"/>
            <a:r>
              <a:rPr lang="en-US" b="1" dirty="0">
                <a:solidFill>
                  <a:schemeClr val="bg1"/>
                </a:solidFill>
              </a:rPr>
              <a:t>Syntax of forName() method</a:t>
            </a:r>
          </a:p>
          <a:p>
            <a:pPr algn="just"/>
            <a:r>
              <a:rPr lang="en-IN" b="1" dirty="0">
                <a:solidFill>
                  <a:schemeClr val="bg1"/>
                </a:solidFill>
              </a:rPr>
              <a:t>public</a:t>
            </a:r>
            <a:r>
              <a:rPr lang="en-IN" dirty="0">
                <a:solidFill>
                  <a:schemeClr val="bg1"/>
                </a:solidFill>
              </a:rPr>
              <a:t> </a:t>
            </a:r>
            <a:r>
              <a:rPr lang="en-IN" b="1" dirty="0">
                <a:solidFill>
                  <a:schemeClr val="bg1"/>
                </a:solidFill>
              </a:rPr>
              <a:t>static</a:t>
            </a:r>
            <a:r>
              <a:rPr lang="en-IN" dirty="0">
                <a:solidFill>
                  <a:schemeClr val="bg1"/>
                </a:solidFill>
              </a:rPr>
              <a:t> </a:t>
            </a:r>
            <a:r>
              <a:rPr lang="en-IN" b="1" dirty="0">
                <a:solidFill>
                  <a:schemeClr val="bg1"/>
                </a:solidFill>
              </a:rPr>
              <a:t>void</a:t>
            </a:r>
            <a:r>
              <a:rPr lang="en-IN" dirty="0">
                <a:solidFill>
                  <a:schemeClr val="bg1"/>
                </a:solidFill>
              </a:rPr>
              <a:t> forName(String className)</a:t>
            </a:r>
            <a:r>
              <a:rPr lang="en-IN" b="1" dirty="0">
                <a:solidFill>
                  <a:schemeClr val="bg1"/>
                </a:solidFill>
              </a:rPr>
              <a:t>throws</a:t>
            </a:r>
            <a:r>
              <a:rPr lang="en-IN" dirty="0">
                <a:solidFill>
                  <a:schemeClr val="bg1"/>
                </a:solidFill>
              </a:rPr>
              <a:t> ClassNotFoundException  </a:t>
            </a:r>
          </a:p>
          <a:p>
            <a:pPr algn="just"/>
            <a:endParaRPr lang="en-IN" b="0" i="0" dirty="0" smtClean="0">
              <a:solidFill>
                <a:schemeClr val="bg1"/>
              </a:solidFill>
              <a:effectLst/>
              <a:latin typeface="erdana"/>
            </a:endParaRPr>
          </a:p>
          <a:p>
            <a:pPr algn="just"/>
            <a:r>
              <a:rPr lang="en-IN" sz="2000" b="1" dirty="0" smtClean="0">
                <a:solidFill>
                  <a:schemeClr val="bg1"/>
                </a:solidFill>
              </a:rPr>
              <a:t>2</a:t>
            </a:r>
            <a:r>
              <a:rPr lang="en-IN" sz="2000" b="1" dirty="0">
                <a:solidFill>
                  <a:schemeClr val="bg1"/>
                </a:solidFill>
              </a:rPr>
              <a:t>) Create the connection object</a:t>
            </a:r>
          </a:p>
          <a:p>
            <a:pPr algn="just"/>
            <a:r>
              <a:rPr lang="en-IN" dirty="0">
                <a:solidFill>
                  <a:schemeClr val="bg1"/>
                </a:solidFill>
              </a:rPr>
              <a:t>The </a:t>
            </a:r>
            <a:r>
              <a:rPr lang="en-IN" b="1" dirty="0">
                <a:solidFill>
                  <a:schemeClr val="bg1"/>
                </a:solidFill>
              </a:rPr>
              <a:t>getConnection()</a:t>
            </a:r>
            <a:r>
              <a:rPr lang="en-IN" dirty="0">
                <a:solidFill>
                  <a:schemeClr val="bg1"/>
                </a:solidFill>
              </a:rPr>
              <a:t> method of DriverManager class is used to establish connection with the database</a:t>
            </a:r>
            <a:r>
              <a:rPr lang="en-IN" dirty="0" smtClean="0">
                <a:solidFill>
                  <a:schemeClr val="bg1"/>
                </a:solidFill>
              </a:rPr>
              <a:t>.</a:t>
            </a:r>
          </a:p>
          <a:p>
            <a:pPr algn="just"/>
            <a:endParaRPr lang="en-IN" b="0" i="0" dirty="0">
              <a:solidFill>
                <a:schemeClr val="bg1"/>
              </a:solidFill>
              <a:effectLst/>
              <a:latin typeface="erdana"/>
            </a:endParaRPr>
          </a:p>
          <a:p>
            <a:pPr algn="just"/>
            <a:r>
              <a:rPr lang="en-US" dirty="0">
                <a:solidFill>
                  <a:schemeClr val="bg1"/>
                </a:solidFill>
              </a:rPr>
              <a:t>Syntax of getConnection() method</a:t>
            </a:r>
          </a:p>
          <a:p>
            <a:r>
              <a:rPr lang="en-IN" dirty="0">
                <a:solidFill>
                  <a:schemeClr val="bg1"/>
                </a:solidFill>
              </a:rPr>
              <a:t> </a:t>
            </a:r>
            <a:r>
              <a:rPr lang="en-IN" b="1" dirty="0">
                <a:solidFill>
                  <a:schemeClr val="bg1"/>
                </a:solidFill>
              </a:rPr>
              <a:t>public</a:t>
            </a:r>
            <a:r>
              <a:rPr lang="en-IN" dirty="0">
                <a:solidFill>
                  <a:schemeClr val="bg1"/>
                </a:solidFill>
              </a:rPr>
              <a:t> </a:t>
            </a:r>
            <a:r>
              <a:rPr lang="en-IN" b="1" dirty="0">
                <a:solidFill>
                  <a:schemeClr val="bg1"/>
                </a:solidFill>
              </a:rPr>
              <a:t>static</a:t>
            </a:r>
            <a:r>
              <a:rPr lang="en-IN" dirty="0">
                <a:solidFill>
                  <a:schemeClr val="bg1"/>
                </a:solidFill>
              </a:rPr>
              <a:t> Connection getConnection(String url,String name,String password)  </a:t>
            </a:r>
          </a:p>
          <a:p>
            <a:r>
              <a:rPr lang="en-IN" b="1" dirty="0">
                <a:solidFill>
                  <a:schemeClr val="bg1"/>
                </a:solidFill>
              </a:rPr>
              <a:t>throws</a:t>
            </a:r>
            <a:r>
              <a:rPr lang="en-IN" dirty="0">
                <a:solidFill>
                  <a:schemeClr val="bg1"/>
                </a:solidFill>
              </a:rPr>
              <a:t> SQLException  </a:t>
            </a:r>
          </a:p>
          <a:p>
            <a:pPr algn="just"/>
            <a:endParaRPr lang="en-IN" b="0" i="0" dirty="0">
              <a:solidFill>
                <a:srgbClr val="610B4B"/>
              </a:solidFill>
              <a:effectLst/>
              <a:latin typeface="erdana"/>
            </a:endParaRPr>
          </a:p>
        </p:txBody>
      </p:sp>
    </p:spTree>
    <p:extLst>
      <p:ext uri="{BB962C8B-B14F-4D97-AF65-F5344CB8AC3E}">
        <p14:creationId xmlns:p14="http://schemas.microsoft.com/office/powerpoint/2010/main" val="6061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170684" y="142071"/>
            <a:ext cx="11634138" cy="6740307"/>
          </a:xfrm>
          <a:prstGeom prst="rect">
            <a:avLst/>
          </a:prstGeom>
        </p:spPr>
        <p:txBody>
          <a:bodyPr wrap="square">
            <a:spAutoFit/>
          </a:bodyPr>
          <a:lstStyle/>
          <a:p>
            <a:pPr algn="just"/>
            <a:r>
              <a:rPr lang="en-US" b="1" dirty="0" smtClean="0">
                <a:solidFill>
                  <a:schemeClr val="bg1"/>
                </a:solidFill>
                <a:latin typeface="erdana"/>
              </a:rPr>
              <a:t>3) Create </a:t>
            </a:r>
            <a:r>
              <a:rPr lang="en-US" b="1" dirty="0">
                <a:solidFill>
                  <a:schemeClr val="bg1"/>
                </a:solidFill>
                <a:latin typeface="erdana"/>
              </a:rPr>
              <a:t>the Statement </a:t>
            </a:r>
            <a:r>
              <a:rPr lang="en-US" b="1" dirty="0" smtClean="0">
                <a:solidFill>
                  <a:schemeClr val="bg1"/>
                </a:solidFill>
                <a:latin typeface="erdana"/>
              </a:rPr>
              <a:t>object :</a:t>
            </a:r>
          </a:p>
          <a:p>
            <a:pPr algn="just"/>
            <a:r>
              <a:rPr lang="en-IN" dirty="0">
                <a:solidFill>
                  <a:schemeClr val="bg1"/>
                </a:solidFill>
              </a:rPr>
              <a:t>The createStatement() method of Connection interface is used to create statement. The object of statement is responsible to execute queries with the database</a:t>
            </a:r>
            <a:r>
              <a:rPr lang="en-IN" dirty="0" smtClean="0">
                <a:solidFill>
                  <a:schemeClr val="bg1"/>
                </a:solidFill>
              </a:rPr>
              <a:t>.</a:t>
            </a:r>
          </a:p>
          <a:p>
            <a:pPr algn="just"/>
            <a:endParaRPr lang="en-IN" b="0" i="0" dirty="0">
              <a:solidFill>
                <a:schemeClr val="bg1"/>
              </a:solidFill>
              <a:effectLst/>
              <a:latin typeface="erdana"/>
            </a:endParaRPr>
          </a:p>
          <a:p>
            <a:pPr algn="just"/>
            <a:r>
              <a:rPr lang="en-US" dirty="0" smtClean="0">
                <a:solidFill>
                  <a:schemeClr val="bg1"/>
                </a:solidFill>
              </a:rPr>
              <a:t>syntax </a:t>
            </a:r>
            <a:r>
              <a:rPr lang="en-US" dirty="0">
                <a:solidFill>
                  <a:schemeClr val="bg1"/>
                </a:solidFill>
              </a:rPr>
              <a:t>of createStatement() </a:t>
            </a:r>
            <a:r>
              <a:rPr lang="en-US" dirty="0" smtClean="0">
                <a:solidFill>
                  <a:schemeClr val="bg1"/>
                </a:solidFill>
              </a:rPr>
              <a:t>method :</a:t>
            </a:r>
          </a:p>
          <a:p>
            <a:pPr algn="just"/>
            <a:r>
              <a:rPr lang="en-IN" b="1" dirty="0" smtClean="0">
                <a:solidFill>
                  <a:schemeClr val="bg1"/>
                </a:solidFill>
              </a:rPr>
              <a:t>public</a:t>
            </a:r>
            <a:r>
              <a:rPr lang="en-IN" dirty="0">
                <a:solidFill>
                  <a:schemeClr val="bg1"/>
                </a:solidFill>
              </a:rPr>
              <a:t> Statement createStatement()</a:t>
            </a:r>
            <a:r>
              <a:rPr lang="en-IN" b="1" dirty="0">
                <a:solidFill>
                  <a:schemeClr val="bg1"/>
                </a:solidFill>
              </a:rPr>
              <a:t>throws</a:t>
            </a:r>
            <a:r>
              <a:rPr lang="en-IN" dirty="0">
                <a:solidFill>
                  <a:schemeClr val="bg1"/>
                </a:solidFill>
              </a:rPr>
              <a:t> SQLException  </a:t>
            </a:r>
            <a:endParaRPr lang="en-IN" dirty="0" smtClean="0">
              <a:solidFill>
                <a:schemeClr val="bg1"/>
              </a:solidFill>
            </a:endParaRPr>
          </a:p>
          <a:p>
            <a:pPr algn="just"/>
            <a:endParaRPr lang="en-IN" dirty="0">
              <a:solidFill>
                <a:schemeClr val="bg1"/>
              </a:solidFill>
            </a:endParaRPr>
          </a:p>
          <a:p>
            <a:pPr algn="just"/>
            <a:r>
              <a:rPr lang="en-US" dirty="0">
                <a:solidFill>
                  <a:schemeClr val="bg1"/>
                </a:solidFill>
              </a:rPr>
              <a:t>create the statement object</a:t>
            </a:r>
          </a:p>
          <a:p>
            <a:pPr algn="just"/>
            <a:r>
              <a:rPr lang="en-US" dirty="0">
                <a:solidFill>
                  <a:schemeClr val="bg1"/>
                </a:solidFill>
              </a:rPr>
              <a:t>Statement </a:t>
            </a:r>
            <a:r>
              <a:rPr lang="en-US" dirty="0" smtClean="0">
                <a:solidFill>
                  <a:schemeClr val="bg1"/>
                </a:solidFill>
              </a:rPr>
              <a:t>st=con.createStatement</a:t>
            </a:r>
            <a:r>
              <a:rPr lang="en-US" dirty="0">
                <a:solidFill>
                  <a:schemeClr val="bg1"/>
                </a:solidFill>
              </a:rPr>
              <a:t>();  </a:t>
            </a:r>
          </a:p>
          <a:p>
            <a:pPr algn="just"/>
            <a:endParaRPr lang="en-US" dirty="0">
              <a:solidFill>
                <a:schemeClr val="bg1"/>
              </a:solidFill>
            </a:endParaRPr>
          </a:p>
          <a:p>
            <a:pPr algn="just"/>
            <a:r>
              <a:rPr lang="en-US" sz="2000" b="1" dirty="0">
                <a:solidFill>
                  <a:schemeClr val="bg1"/>
                </a:solidFill>
              </a:rPr>
              <a:t>4) Execute the query</a:t>
            </a:r>
          </a:p>
          <a:p>
            <a:pPr algn="just"/>
            <a:r>
              <a:rPr lang="en-IN" dirty="0">
                <a:solidFill>
                  <a:schemeClr val="bg1"/>
                </a:solidFill>
              </a:rPr>
              <a:t>The executeQuery() method of Statement interface is used to execute queries to the database. This method returns the object of ResultSet that can be used to get all the records of a table</a:t>
            </a:r>
            <a:r>
              <a:rPr lang="en-IN" dirty="0" smtClean="0">
                <a:solidFill>
                  <a:schemeClr val="bg1"/>
                </a:solidFill>
              </a:rPr>
              <a:t>.</a:t>
            </a:r>
          </a:p>
          <a:p>
            <a:pPr algn="just"/>
            <a:endParaRPr lang="en-IN" b="0" i="0" dirty="0">
              <a:solidFill>
                <a:schemeClr val="bg1"/>
              </a:solidFill>
              <a:effectLst/>
              <a:latin typeface="erdana"/>
            </a:endParaRPr>
          </a:p>
          <a:p>
            <a:pPr algn="just"/>
            <a:r>
              <a:rPr lang="en-US" b="1" dirty="0">
                <a:solidFill>
                  <a:schemeClr val="bg1"/>
                </a:solidFill>
              </a:rPr>
              <a:t>Syntax of executeQuery() method</a:t>
            </a:r>
          </a:p>
          <a:p>
            <a:pPr algn="just"/>
            <a:r>
              <a:rPr lang="en-IN" b="1" dirty="0">
                <a:solidFill>
                  <a:schemeClr val="bg1"/>
                </a:solidFill>
              </a:rPr>
              <a:t>public</a:t>
            </a:r>
            <a:r>
              <a:rPr lang="en-IN" dirty="0">
                <a:solidFill>
                  <a:schemeClr val="bg1"/>
                </a:solidFill>
              </a:rPr>
              <a:t> ResultSet executeQuery(String sql)</a:t>
            </a:r>
            <a:r>
              <a:rPr lang="en-IN" b="1" dirty="0">
                <a:solidFill>
                  <a:schemeClr val="bg1"/>
                </a:solidFill>
              </a:rPr>
              <a:t>throws</a:t>
            </a:r>
            <a:r>
              <a:rPr lang="en-IN" dirty="0">
                <a:solidFill>
                  <a:schemeClr val="bg1"/>
                </a:solidFill>
              </a:rPr>
              <a:t> SQLException  </a:t>
            </a:r>
          </a:p>
          <a:p>
            <a:pPr algn="just"/>
            <a:endParaRPr lang="en-US" b="0" i="0" dirty="0" smtClean="0">
              <a:solidFill>
                <a:schemeClr val="bg1"/>
              </a:solidFill>
              <a:effectLst/>
              <a:latin typeface="erdana"/>
            </a:endParaRPr>
          </a:p>
          <a:p>
            <a:pPr algn="just"/>
            <a:r>
              <a:rPr lang="en-US" b="1" dirty="0">
                <a:solidFill>
                  <a:schemeClr val="bg1"/>
                </a:solidFill>
              </a:rPr>
              <a:t>Example to execute query</a:t>
            </a:r>
          </a:p>
          <a:p>
            <a:r>
              <a:rPr lang="en-US" dirty="0">
                <a:solidFill>
                  <a:schemeClr val="bg1"/>
                </a:solidFill>
              </a:rPr>
              <a:t>ResultSet rs=stmt.executeQuery("select * from emp");  </a:t>
            </a:r>
          </a:p>
          <a:p>
            <a:r>
              <a:rPr lang="en-US" dirty="0">
                <a:solidFill>
                  <a:schemeClr val="bg1"/>
                </a:solidFill>
              </a:rPr>
              <a:t>  </a:t>
            </a:r>
          </a:p>
          <a:p>
            <a:r>
              <a:rPr lang="en-US" b="1" dirty="0">
                <a:solidFill>
                  <a:schemeClr val="bg1"/>
                </a:solidFill>
              </a:rPr>
              <a:t>while</a:t>
            </a:r>
            <a:r>
              <a:rPr lang="en-US" dirty="0">
                <a:solidFill>
                  <a:schemeClr val="bg1"/>
                </a:solidFill>
              </a:rPr>
              <a:t>(rs.next()){  </a:t>
            </a:r>
          </a:p>
          <a:p>
            <a:r>
              <a:rPr lang="en-US" dirty="0">
                <a:solidFill>
                  <a:schemeClr val="bg1"/>
                </a:solidFill>
              </a:rPr>
              <a:t>System.out.println(rs.getInt(1)+" "+rs.getString(2));  </a:t>
            </a:r>
          </a:p>
          <a:p>
            <a:r>
              <a:rPr lang="en-US" dirty="0">
                <a:solidFill>
                  <a:schemeClr val="bg1"/>
                </a:solidFill>
              </a:rPr>
              <a:t>}  </a:t>
            </a:r>
          </a:p>
          <a:p>
            <a:pPr algn="just"/>
            <a:endParaRPr lang="en-US" b="0" i="0" dirty="0">
              <a:solidFill>
                <a:srgbClr val="610B4B"/>
              </a:solidFill>
              <a:effectLst/>
              <a:latin typeface="erdana"/>
            </a:endParaRPr>
          </a:p>
        </p:txBody>
      </p:sp>
    </p:spTree>
    <p:extLst>
      <p:ext uri="{BB962C8B-B14F-4D97-AF65-F5344CB8AC3E}">
        <p14:creationId xmlns:p14="http://schemas.microsoft.com/office/powerpoint/2010/main" val="388851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6600"/>
        </a:solidFill>
        <a:effectLst/>
      </p:bgPr>
    </p:bg>
    <p:spTree>
      <p:nvGrpSpPr>
        <p:cNvPr id="1" name=""/>
        <p:cNvGrpSpPr/>
        <p:nvPr/>
      </p:nvGrpSpPr>
      <p:grpSpPr>
        <a:xfrm>
          <a:off x="0" y="0"/>
          <a:ext cx="0" cy="0"/>
          <a:chOff x="0" y="0"/>
          <a:chExt cx="0" cy="0"/>
        </a:xfrm>
      </p:grpSpPr>
      <p:sp>
        <p:nvSpPr>
          <p:cNvPr id="2" name="Rectangle 1"/>
          <p:cNvSpPr/>
          <p:nvPr/>
        </p:nvSpPr>
        <p:spPr>
          <a:xfrm>
            <a:off x="294023" y="309095"/>
            <a:ext cx="11502561" cy="2031325"/>
          </a:xfrm>
          <a:prstGeom prst="rect">
            <a:avLst/>
          </a:prstGeom>
        </p:spPr>
        <p:txBody>
          <a:bodyPr wrap="square">
            <a:spAutoFit/>
          </a:bodyPr>
          <a:lstStyle/>
          <a:p>
            <a:pPr algn="just"/>
            <a:r>
              <a:rPr lang="en-IN" b="1" dirty="0">
                <a:solidFill>
                  <a:schemeClr val="bg1"/>
                </a:solidFill>
                <a:latin typeface="erdana"/>
              </a:rPr>
              <a:t>5) Close the connection </a:t>
            </a:r>
            <a:r>
              <a:rPr lang="en-IN" b="1" dirty="0" smtClean="0">
                <a:solidFill>
                  <a:schemeClr val="bg1"/>
                </a:solidFill>
                <a:latin typeface="erdana"/>
              </a:rPr>
              <a:t>object :</a:t>
            </a:r>
          </a:p>
          <a:p>
            <a:pPr algn="just"/>
            <a:r>
              <a:rPr lang="en-IN" dirty="0">
                <a:solidFill>
                  <a:schemeClr val="bg1"/>
                </a:solidFill>
              </a:rPr>
              <a:t>By closing connection object statement and ResultSet will be closed automatically. The close() method of Connection interface is used to close the connection</a:t>
            </a:r>
            <a:r>
              <a:rPr lang="en-IN" dirty="0" smtClean="0">
                <a:solidFill>
                  <a:schemeClr val="bg1"/>
                </a:solidFill>
              </a:rPr>
              <a:t>.</a:t>
            </a:r>
          </a:p>
          <a:p>
            <a:pPr algn="just"/>
            <a:endParaRPr lang="en-IN" b="0" i="0" dirty="0">
              <a:solidFill>
                <a:schemeClr val="bg1"/>
              </a:solidFill>
              <a:effectLst/>
              <a:latin typeface="erdana"/>
            </a:endParaRPr>
          </a:p>
          <a:p>
            <a:pPr algn="just"/>
            <a:r>
              <a:rPr lang="en-US" b="1" dirty="0">
                <a:solidFill>
                  <a:schemeClr val="bg1"/>
                </a:solidFill>
              </a:rPr>
              <a:t>Example to close connection</a:t>
            </a:r>
          </a:p>
          <a:p>
            <a:pPr algn="just"/>
            <a:r>
              <a:rPr lang="en-US" dirty="0">
                <a:solidFill>
                  <a:schemeClr val="bg1"/>
                </a:solidFill>
              </a:rPr>
              <a:t>con.close();  </a:t>
            </a:r>
          </a:p>
          <a:p>
            <a:pPr algn="just"/>
            <a:endParaRPr lang="en-IN" b="0" i="0" dirty="0">
              <a:solidFill>
                <a:srgbClr val="610B4B"/>
              </a:solidFill>
              <a:effectLst/>
              <a:latin typeface="erdana"/>
            </a:endParaRPr>
          </a:p>
        </p:txBody>
      </p:sp>
    </p:spTree>
    <p:extLst>
      <p:ext uri="{BB962C8B-B14F-4D97-AF65-F5344CB8AC3E}">
        <p14:creationId xmlns:p14="http://schemas.microsoft.com/office/powerpoint/2010/main" val="3716018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1679</Words>
  <Application>Microsoft Office PowerPoint</Application>
  <PresentationFormat>Widescreen</PresentationFormat>
  <Paragraphs>301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erdana</vt:lpstr>
      <vt:lpstr>inter-bold</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Jitendrakumar Nalawade</dc:creator>
  <cp:lastModifiedBy>Admin</cp:lastModifiedBy>
  <cp:revision>29</cp:revision>
  <dcterms:created xsi:type="dcterms:W3CDTF">2021-05-05T13:39:32Z</dcterms:created>
  <dcterms:modified xsi:type="dcterms:W3CDTF">2021-10-05T13:16:25Z</dcterms:modified>
</cp:coreProperties>
</file>